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7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5" r:id="rId71"/>
    <p:sldId id="324" r:id="rId72"/>
  </p:sldIdLst>
  <p:sldSz cx="12192000" cy="6858000"/>
  <p:notesSz cx="6858000" cy="9144000"/>
  <p:embeddedFontLst>
    <p:embeddedFont>
      <p:font typeface="Arial Narrow" panose="020B0606020202030204" pitchFamily="34" charset="0"/>
      <p:regular r:id="rId74"/>
      <p:bold r:id="rId75"/>
      <p:italic r:id="rId76"/>
      <p:boldItalic r:id="rId77"/>
    </p:embeddedFont>
    <p:embeddedFont>
      <p:font typeface="Baloo 2" panose="020B0604020202020204" charset="0"/>
      <p:regular r:id="rId78"/>
      <p:bold r:id="rId79"/>
    </p:embeddedFont>
    <p:embeddedFont>
      <p:font typeface="Bebas Neue" panose="020B0606020202050201" pitchFamily="34" charset="0"/>
      <p:regular r:id="rId80"/>
    </p:embeddedFont>
    <p:embeddedFont>
      <p:font typeface="Open Sans" panose="020B0606030504020204" pitchFamily="34" charset="0"/>
      <p:regular r:id="rId81"/>
      <p:bold r:id="rId82"/>
      <p:italic r:id="rId83"/>
      <p:boldItalic r:id="rId84"/>
    </p:embeddedFont>
    <p:embeddedFont>
      <p:font typeface="Raleway" pitchFamily="2" charset="0"/>
      <p:regular r:id="rId85"/>
      <p:bold r:id="rId86"/>
      <p:italic r:id="rId87"/>
      <p:boldItalic r:id="rId88"/>
    </p:embeddedFont>
    <p:embeddedFont>
      <p:font typeface="Roboto" panose="02000000000000000000" pitchFamily="2" charset="0"/>
      <p:regular r:id="rId89"/>
      <p:bold r:id="rId90"/>
      <p:italic r:id="rId91"/>
      <p:boldItalic r:id="rId92"/>
    </p:embeddedFont>
    <p:embeddedFont>
      <p:font typeface="Roboto Thin" panose="02000000000000000000" pitchFamily="2" charset="0"/>
      <p:regular r:id="rId93"/>
      <p:bold r:id="rId94"/>
      <p:italic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9" roundtripDataSignature="AMtx7mjvJdfS9SUD0fY+QHFcP6FZelp6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A6E915-36EC-4CE7-A4CC-013CCADCC96A}">
  <a:tblStyle styleId="{43A6E915-36EC-4CE7-A4CC-013CCADCC9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3CBDA10-0783-474D-B06C-BB359DBA493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99" autoAdjust="0"/>
  </p:normalViewPr>
  <p:slideViewPr>
    <p:cSldViewPr snapToGrid="0">
      <p:cViewPr varScale="1">
        <p:scale>
          <a:sx n="69" d="100"/>
          <a:sy n="69" d="100"/>
        </p:scale>
        <p:origin x="120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fntdata"/><Relationship Id="rId79" Type="http://schemas.openxmlformats.org/officeDocument/2006/relationships/font" Target="fonts/font6.fntdata"/><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font" Target="fonts/font17.fntdata"/><Relationship Id="rId95" Type="http://schemas.openxmlformats.org/officeDocument/2006/relationships/font" Target="fonts/font22.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7.fntdata"/><Relationship Id="rId85" Type="http://schemas.openxmlformats.org/officeDocument/2006/relationships/font" Target="fonts/font12.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96"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font" Target="fonts/font21.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4.fntdata"/><Relationship Id="rId61" Type="http://schemas.openxmlformats.org/officeDocument/2006/relationships/slide" Target="slides/slide59.xml"/><Relationship Id="rId82"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4.fntdata"/><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20.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4" name="Google Shape;174;p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19" name="Google Shape;319;p1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30" name="Google Shape;330;p1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2" name="Google Shape;342;p1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55" name="Google Shape;355;p1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Check with participants to see if there are additional tools within ACTEI or other experiences to add. </a:t>
            </a:r>
            <a:endParaRPr/>
          </a:p>
        </p:txBody>
      </p:sp>
      <p:sp>
        <p:nvSpPr>
          <p:cNvPr id="383" name="Google Shape;383;p1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1" name="Google Shape;411;p1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1" name="Google Shape;421;p1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Introductory slide only to announce what the next slides will cover </a:t>
            </a:r>
            <a:endParaRPr/>
          </a:p>
        </p:txBody>
      </p:sp>
      <p:sp>
        <p:nvSpPr>
          <p:cNvPr id="432" name="Google Shape;432;p1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Exercice can be done by quizz or on the chat box</a:t>
            </a:r>
            <a:endParaRPr/>
          </a:p>
        </p:txBody>
      </p:sp>
      <p:sp>
        <p:nvSpPr>
          <p:cNvPr id="445" name="Google Shape;445;p1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EVALUATION - quiz or chat</a:t>
            </a:r>
            <a:endParaRPr/>
          </a:p>
        </p:txBody>
      </p:sp>
      <p:sp>
        <p:nvSpPr>
          <p:cNvPr id="456" name="Google Shape;456;p2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7" name="Google Shape;187;p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MONITORING</a:t>
            </a:r>
            <a:endParaRPr/>
          </a:p>
        </p:txBody>
      </p:sp>
      <p:sp>
        <p:nvSpPr>
          <p:cNvPr id="469" name="Google Shape;469;p2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AUDIT</a:t>
            </a:r>
            <a:endParaRPr/>
          </a:p>
        </p:txBody>
      </p:sp>
      <p:sp>
        <p:nvSpPr>
          <p:cNvPr id="482" name="Google Shape;482;p2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dirty="0"/>
              <a:t>EVALUATION</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fr-FR" dirty="0"/>
              <a:t>(</a:t>
            </a:r>
            <a:r>
              <a:rPr lang="fr-FR" dirty="0" err="1"/>
              <a:t>Possibly</a:t>
            </a:r>
            <a:r>
              <a:rPr lang="fr-FR" dirty="0"/>
              <a:t> AUDIT - </a:t>
            </a:r>
            <a:r>
              <a:rPr lang="fr-FR" dirty="0" err="1"/>
              <a:t>annual</a:t>
            </a:r>
            <a:r>
              <a:rPr lang="fr-FR" dirty="0"/>
              <a:t> and/or end of </a:t>
            </a:r>
            <a:r>
              <a:rPr lang="fr-FR" dirty="0" err="1"/>
              <a:t>project</a:t>
            </a:r>
            <a:r>
              <a:rPr lang="fr-FR" dirty="0"/>
              <a:t>)</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495" name="Google Shape;495;p2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Monitoring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508" name="Google Shape;508;p2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dirty="0"/>
              <a:t>MONITORING and INTERNAL MID-TERM EVALUATION</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521" name="Google Shape;521;p2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ALL</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534" name="Google Shape;534;p2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EVALUATION</a:t>
            </a:r>
            <a:endParaRPr/>
          </a:p>
          <a:p>
            <a:pPr marL="457200" marR="0" lvl="0" indent="-228600" algn="l" rtl="0">
              <a:lnSpc>
                <a:spcPct val="100000"/>
              </a:lnSpc>
              <a:spcBef>
                <a:spcPts val="0"/>
              </a:spcBef>
              <a:spcAft>
                <a:spcPts val="0"/>
              </a:spcAft>
              <a:buClr>
                <a:srgbClr val="000000"/>
              </a:buClr>
              <a:buSzPts val="1400"/>
              <a:buFont typeface="Arial"/>
              <a:buNone/>
            </a:pPr>
            <a:r>
              <a:rPr lang="fr-FR"/>
              <a:t>(monitoring feeds into evaluation conclusions, but analyses of data collected during monitoring can also be shared)</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548" name="Google Shape;548;p2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2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62" name="Google Shape;562;p2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9:notes"/>
          <p:cNvSpPr txBox="1">
            <a:spLocks noGrp="1"/>
          </p:cNvSpPr>
          <p:nvPr>
            <p:ph type="body" idx="1"/>
          </p:nvPr>
        </p:nvSpPr>
        <p:spPr>
          <a:xfrm>
            <a:off x="992663" y="3228896"/>
            <a:ext cx="7941300" cy="30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71" name="Google Shape;571;p2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3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1" name="Google Shape;621;p3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Check session 3 - dashboard presentation - to be updated</a:t>
            </a:r>
            <a:endParaRPr/>
          </a:p>
        </p:txBody>
      </p:sp>
      <p:sp>
        <p:nvSpPr>
          <p:cNvPr id="198" name="Google Shape;198;p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3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32" name="Google Shape;632;p3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ECECEC"/>
              </a:buClr>
              <a:buSzPts val="1400"/>
              <a:buFont typeface="Arial"/>
              <a:buNone/>
            </a:pPr>
            <a:r>
              <a:rPr lang="fr-FR">
                <a:latin typeface="Arial"/>
                <a:ea typeface="Arial"/>
                <a:cs typeface="Arial"/>
                <a:sym typeface="Arial"/>
              </a:rPr>
              <a:t>They are the different Types and the different Methods for the type of the evaluating. The reading of the slide is not linear </a:t>
            </a:r>
            <a:endParaRPr>
              <a:latin typeface="Arial"/>
              <a:ea typeface="Arial"/>
              <a:cs typeface="Arial"/>
              <a:sym typeface="Arial"/>
            </a:endParaRPr>
          </a:p>
          <a:p>
            <a:pPr marL="0" lvl="0" indent="0" algn="l" rtl="0">
              <a:lnSpc>
                <a:spcPct val="100000"/>
              </a:lnSpc>
              <a:spcBef>
                <a:spcPts val="0"/>
              </a:spcBef>
              <a:spcAft>
                <a:spcPts val="0"/>
              </a:spcAft>
              <a:buClr>
                <a:srgbClr val="ECECEC"/>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rgbClr val="ECECEC"/>
              </a:buClr>
              <a:buSzPts val="1400"/>
              <a:buFont typeface="Arial"/>
              <a:buNone/>
            </a:pPr>
            <a:r>
              <a:rPr lang="fr-FR" b="0" i="0" u="none" strike="noStrike">
                <a:latin typeface="Arial"/>
                <a:ea typeface="Arial"/>
                <a:cs typeface="Arial"/>
                <a:sym typeface="Arial"/>
              </a:rPr>
              <a:t>Clarification: Ex-post evaluation is an evaluative assessment carried out after policy actions have been completed, in order to demonstrate the achievement of policy objectives, policy impacts and results to stakeholders and the general public.</a:t>
            </a:r>
            <a:endParaRPr/>
          </a:p>
        </p:txBody>
      </p:sp>
      <p:sp>
        <p:nvSpPr>
          <p:cNvPr id="649" name="Google Shape;649;p3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3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0" name="Google Shape;660;p3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3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70" name="Google Shape;670;p3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3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457200" marR="0" lvl="0" indent="-228600" algn="l" rtl="0">
              <a:lnSpc>
                <a:spcPct val="100000"/>
              </a:lnSpc>
              <a:spcBef>
                <a:spcPts val="0"/>
              </a:spcBef>
              <a:spcAft>
                <a:spcPts val="0"/>
              </a:spcAft>
              <a:buClr>
                <a:srgbClr val="000000"/>
              </a:buClr>
              <a:buSzPts val="1400"/>
              <a:buFont typeface="Arial"/>
              <a:buNone/>
            </a:pPr>
            <a:r>
              <a:rPr lang="fr-FR"/>
              <a:t>10 fundamental steps for team ownership of evaluation</a:t>
            </a:r>
            <a:endParaRPr/>
          </a:p>
          <a:p>
            <a:pPr marL="457200" marR="0" lvl="0" indent="-228600" algn="l" rtl="0">
              <a:lnSpc>
                <a:spcPct val="100000"/>
              </a:lnSpc>
              <a:spcBef>
                <a:spcPts val="0"/>
              </a:spcBef>
              <a:spcAft>
                <a:spcPts val="0"/>
              </a:spcAft>
              <a:buClr>
                <a:srgbClr val="000000"/>
              </a:buClr>
              <a:buSzPts val="1400"/>
              <a:buFont typeface="Arial"/>
              <a:buNone/>
            </a:pPr>
            <a:r>
              <a:rPr lang="fr-FR"/>
              <a:t>The table shows that the evaluation process is not limited to the time spent in the field by the evaluation team, but involves a great deal of work upstream and downstream of the evaluation, and that this work mainly concerns the project team. </a:t>
            </a:r>
            <a:endParaRPr/>
          </a:p>
          <a:p>
            <a:pPr marL="457200" marR="0" lvl="0" indent="-228600" algn="l" rtl="0">
              <a:lnSpc>
                <a:spcPct val="100000"/>
              </a:lnSpc>
              <a:spcBef>
                <a:spcPts val="0"/>
              </a:spcBef>
              <a:spcAft>
                <a:spcPts val="0"/>
              </a:spcAft>
              <a:buClr>
                <a:srgbClr val="000000"/>
              </a:buClr>
              <a:buSzPts val="1400"/>
              <a:buFont typeface="Arial"/>
              <a:buNone/>
            </a:pPr>
            <a:r>
              <a:rPr lang="fr-FR"/>
              <a:t>Don't make a restitution, just present the following slide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683" name="Google Shape;683;p3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354dad13928_0_36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g354dad13928_0_36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702" name="Google Shape;702;g354dad13928_0_36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3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3" name="Google Shape;713;p3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3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3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24" name="Google Shape;724;p3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5" name="Google Shape;735;p3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4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46" name="Google Shape;746;p4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dashboard objectives - 5 minutes</a:t>
            </a:r>
            <a:endParaRPr/>
          </a:p>
        </p:txBody>
      </p:sp>
      <p:sp>
        <p:nvSpPr>
          <p:cNvPr id="210" name="Google Shape;210;p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4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58" name="Google Shape;758;p4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2:notes"/>
          <p:cNvSpPr>
            <a:spLocks noGrp="1" noRot="1" noChangeAspect="1"/>
          </p:cNvSpPr>
          <p:nvPr>
            <p:ph type="sldImg" idx="2"/>
          </p:nvPr>
        </p:nvSpPr>
        <p:spPr>
          <a:xfrm>
            <a:off x="3263900" y="509588"/>
            <a:ext cx="3398700" cy="254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4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ALNAP interactive - p.89/Table 8 (https://www.alnap.org/system/files/content/resource/files/main/eha-pilot-alnap-2013-fr.pdf)</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70" name="Google Shape;770;p4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4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4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03" name="Google Shape;803;p4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4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4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14" name="Google Shape;814;p4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4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4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25" name="Google Shape;825;p4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5" name="Google Shape;835;p4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4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45" name="Google Shape;845;p4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4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55" name="Google Shape;855;p4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a:t>Effectiveness: Is the intervention achieving its objectives?</a:t>
            </a:r>
            <a:endParaRPr/>
          </a:p>
          <a:p>
            <a:pPr marL="0" lvl="0" indent="0" algn="l" rtl="0">
              <a:spcBef>
                <a:spcPts val="0"/>
              </a:spcBef>
              <a:spcAft>
                <a:spcPts val="0"/>
              </a:spcAft>
              <a:buClr>
                <a:schemeClr val="dk1"/>
              </a:buClr>
              <a:buSzPts val="1100"/>
              <a:buFont typeface="Arial"/>
              <a:buNone/>
            </a:pPr>
            <a:r>
              <a:rPr lang="fr-FR"/>
              <a:t>Impact: What difference does the intervention make?</a:t>
            </a:r>
            <a:endParaRPr/>
          </a:p>
          <a:p>
            <a:pPr marL="0" lvl="0" indent="0" algn="l" rtl="0">
              <a:spcBef>
                <a:spcPts val="0"/>
              </a:spcBef>
              <a:spcAft>
                <a:spcPts val="0"/>
              </a:spcAft>
              <a:buClr>
                <a:schemeClr val="dk1"/>
              </a:buClr>
              <a:buSzPts val="1100"/>
              <a:buFont typeface="Arial"/>
              <a:buNone/>
            </a:pPr>
            <a:r>
              <a:rPr lang="fr-FR"/>
              <a:t>Relevance: Does the intervention address the problem?</a:t>
            </a:r>
            <a:endParaRPr/>
          </a:p>
          <a:p>
            <a:pPr marL="0" lvl="0" indent="0" algn="l" rtl="0">
              <a:spcBef>
                <a:spcPts val="0"/>
              </a:spcBef>
              <a:spcAft>
                <a:spcPts val="0"/>
              </a:spcAft>
              <a:buClr>
                <a:schemeClr val="dk1"/>
              </a:buClr>
              <a:buSzPts val="1100"/>
              <a:buFont typeface="Arial"/>
              <a:buNone/>
            </a:pPr>
            <a:r>
              <a:rPr lang="fr-FR"/>
              <a:t>Efficiency: Are resources being used optimally?</a:t>
            </a:r>
            <a:endParaRPr/>
          </a:p>
          <a:p>
            <a:pPr marL="0" lvl="0" indent="0" algn="l" rtl="0">
              <a:spcBef>
                <a:spcPts val="0"/>
              </a:spcBef>
              <a:spcAft>
                <a:spcPts val="0"/>
              </a:spcAft>
              <a:buClr>
                <a:schemeClr val="dk1"/>
              </a:buClr>
              <a:buSzPts val="1100"/>
              <a:buFont typeface="Arial"/>
              <a:buNone/>
            </a:pPr>
            <a:r>
              <a:rPr lang="fr-FR"/>
              <a:t>Viability/sustainability: Will the benefits be long-lasting?</a:t>
            </a:r>
            <a:endParaRPr/>
          </a:p>
          <a:p>
            <a:pPr marL="0" lvl="0" indent="0" algn="l" rtl="0">
              <a:spcBef>
                <a:spcPts val="0"/>
              </a:spcBef>
              <a:spcAft>
                <a:spcPts val="0"/>
              </a:spcAft>
              <a:buClr>
                <a:schemeClr val="dk1"/>
              </a:buClr>
              <a:buSzPts val="1100"/>
              <a:buFont typeface="Arial"/>
              <a:buNone/>
            </a:pPr>
            <a:r>
              <a:rPr lang="fr-FR"/>
              <a:t>Consistency: Is the intervention consistent with other interventions?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866" name="Google Shape;866;p4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5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5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83" name="Google Shape;883;p5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0" name="Google Shape;220;p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5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5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95" name="Google Shape;895;p5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5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5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05" name="Google Shape;905;p5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5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5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15" name="Google Shape;915;p5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5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5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25" name="Google Shape;925;p5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5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5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35" name="Google Shape;935;p5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5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45" name="Google Shape;945;p5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5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5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55" name="Google Shape;955;p5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4" name="Google Shape;96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5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5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99" name="Google Shape;999;p5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6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p6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10" name="Google Shape;1010;p6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Questions and answers about the individual work carried out:  The work instructions were : </a:t>
            </a:r>
            <a:endParaRPr/>
          </a:p>
          <a:p>
            <a:pPr marL="457200" lvl="0" indent="-317500" algn="l" rtl="0">
              <a:lnSpc>
                <a:spcPct val="100000"/>
              </a:lnSpc>
              <a:spcBef>
                <a:spcPts val="0"/>
              </a:spcBef>
              <a:spcAft>
                <a:spcPts val="0"/>
              </a:spcAft>
              <a:buClr>
                <a:schemeClr val="dk1"/>
              </a:buClr>
              <a:buSzPts val="1400"/>
              <a:buFont typeface="Baloo 2"/>
              <a:buChar char="-"/>
            </a:pPr>
            <a:r>
              <a:rPr lang="fr-FR">
                <a:latin typeface="Baloo 2"/>
                <a:ea typeface="Baloo 2"/>
                <a:cs typeface="Baloo 2"/>
                <a:sym typeface="Baloo 2"/>
              </a:rPr>
              <a:t>Continue work on setting dashboard parameters, in particular tab 2 - balance sheet and analysis</a:t>
            </a:r>
            <a:endParaRPr>
              <a:latin typeface="Baloo 2"/>
              <a:ea typeface="Baloo 2"/>
              <a:cs typeface="Baloo 2"/>
              <a:sym typeface="Baloo 2"/>
            </a:endParaRPr>
          </a:p>
          <a:p>
            <a:pPr marL="457200" lvl="0" indent="-304800" algn="just" rtl="0">
              <a:spcBef>
                <a:spcPts val="1000"/>
              </a:spcBef>
              <a:spcAft>
                <a:spcPts val="0"/>
              </a:spcAft>
              <a:buClr>
                <a:schemeClr val="dk1"/>
              </a:buClr>
              <a:buSzPts val="1200"/>
              <a:buFont typeface="Baloo 2"/>
              <a:buChar char="-"/>
            </a:pPr>
            <a:r>
              <a:rPr lang="fr-FR">
                <a:latin typeface="Baloo 2"/>
                <a:ea typeface="Baloo 2"/>
                <a:cs typeface="Baloo 2"/>
                <a:sym typeface="Baloo 2"/>
              </a:rPr>
              <a:t>Initiate data entry in tab 3 (action plan) and tab 4.2 (indicator tracking).</a:t>
            </a:r>
            <a:endParaRPr>
              <a:latin typeface="Baloo 2"/>
              <a:ea typeface="Baloo 2"/>
              <a:cs typeface="Baloo 2"/>
              <a:sym typeface="Baloo 2"/>
            </a:endParaRPr>
          </a:p>
          <a:p>
            <a:pPr marL="457200" lvl="0" indent="-304800" algn="just" rtl="0">
              <a:spcBef>
                <a:spcPts val="1000"/>
              </a:spcBef>
              <a:spcAft>
                <a:spcPts val="1000"/>
              </a:spcAft>
              <a:buClr>
                <a:schemeClr val="dk1"/>
              </a:buClr>
              <a:buSzPts val="1200"/>
              <a:buFont typeface="Baloo 2"/>
              <a:buChar char="-"/>
            </a:pPr>
            <a:r>
              <a:rPr lang="fr-FR">
                <a:latin typeface="Baloo 2"/>
                <a:ea typeface="Baloo 2"/>
                <a:cs typeface="Baloo 2"/>
                <a:sym typeface="Baloo 2"/>
              </a:rPr>
              <a:t>View the first possible analyses</a:t>
            </a:r>
            <a:endParaRPr/>
          </a:p>
        </p:txBody>
      </p:sp>
      <p:sp>
        <p:nvSpPr>
          <p:cNvPr id="230" name="Google Shape;230;p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6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1" name="Google Shape;1021;p6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22" name="Google Shape;1022;p6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6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p6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32" name="Google Shape;1032;p6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6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6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42" name="Google Shape;1042;p6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6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p6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52" name="Google Shape;1052;p6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6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6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457200" lvl="0" indent="-317500" algn="l" rtl="0">
              <a:lnSpc>
                <a:spcPct val="115000"/>
              </a:lnSpc>
              <a:spcBef>
                <a:spcPts val="0"/>
              </a:spcBef>
              <a:spcAft>
                <a:spcPts val="0"/>
              </a:spcAft>
              <a:buSzPts val="1400"/>
              <a:buAutoNum type="arabicPeriod"/>
            </a:pPr>
            <a:r>
              <a:rPr lang="fr-FR"/>
              <a:t>What was supposed to happen?</a:t>
            </a:r>
            <a:endParaRPr/>
          </a:p>
          <a:p>
            <a:pPr marL="457200" lvl="0" indent="-317500" algn="l" rtl="0">
              <a:lnSpc>
                <a:spcPct val="115000"/>
              </a:lnSpc>
              <a:spcBef>
                <a:spcPts val="0"/>
              </a:spcBef>
              <a:spcAft>
                <a:spcPts val="0"/>
              </a:spcAft>
              <a:buSzPts val="1400"/>
              <a:buAutoNum type="arabicPeriod"/>
            </a:pPr>
            <a:r>
              <a:rPr lang="fr-FR"/>
              <a:t>What actually happened?</a:t>
            </a:r>
            <a:endParaRPr/>
          </a:p>
          <a:p>
            <a:pPr marL="457200" lvl="0" indent="-317500" algn="l" rtl="0">
              <a:lnSpc>
                <a:spcPct val="115000"/>
              </a:lnSpc>
              <a:spcBef>
                <a:spcPts val="0"/>
              </a:spcBef>
              <a:spcAft>
                <a:spcPts val="0"/>
              </a:spcAft>
              <a:buSzPts val="1400"/>
              <a:buAutoNum type="arabicPeriod"/>
            </a:pPr>
            <a:r>
              <a:rPr lang="fr-FR"/>
              <a:t>Why was there a difference? </a:t>
            </a:r>
            <a:endParaRPr/>
          </a:p>
          <a:p>
            <a:pPr marL="457200" lvl="0" indent="-317500" algn="l" rtl="0">
              <a:lnSpc>
                <a:spcPct val="115000"/>
              </a:lnSpc>
              <a:spcBef>
                <a:spcPts val="0"/>
              </a:spcBef>
              <a:spcAft>
                <a:spcPts val="0"/>
              </a:spcAft>
              <a:buSzPts val="1400"/>
              <a:buAutoNum type="arabicPeriod"/>
            </a:pPr>
            <a:r>
              <a:rPr lang="fr-FR"/>
              <a:t>What can we learn from the following?</a:t>
            </a:r>
            <a:endParaRPr/>
          </a:p>
          <a:p>
            <a:pPr marL="0" lvl="0" indent="0" algn="l" rtl="0">
              <a:lnSpc>
                <a:spcPct val="115000"/>
              </a:lnSpc>
              <a:spcBef>
                <a:spcPts val="0"/>
              </a:spcBef>
              <a:spcAft>
                <a:spcPts val="0"/>
              </a:spcAft>
              <a:buClr>
                <a:schemeClr val="dk1"/>
              </a:buClr>
              <a:buSzPts val="1100"/>
              <a:buFont typeface="Arial"/>
              <a:buNone/>
            </a:pPr>
            <a:r>
              <a:rPr lang="fr-FR"/>
              <a:t>Agreed facts </a:t>
            </a:r>
            <a:endParaRPr/>
          </a:p>
          <a:p>
            <a:pPr marL="0" lvl="0" indent="0" algn="l" rtl="0">
              <a:lnSpc>
                <a:spcPct val="115000"/>
              </a:lnSpc>
              <a:spcBef>
                <a:spcPts val="0"/>
              </a:spcBef>
              <a:spcAft>
                <a:spcPts val="0"/>
              </a:spcAft>
              <a:buClr>
                <a:schemeClr val="dk1"/>
              </a:buClr>
              <a:buSzPts val="1100"/>
              <a:buFont typeface="Arial"/>
              <a:buNone/>
            </a:pPr>
            <a:r>
              <a:rPr lang="fr-FR"/>
              <a:t>Divided opinions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None/>
            </a:pPr>
            <a:endParaRPr/>
          </a:p>
        </p:txBody>
      </p:sp>
      <p:sp>
        <p:nvSpPr>
          <p:cNvPr id="1062" name="Google Shape;1062;p6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6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p6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80" name="Google Shape;1080;p6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6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6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90" name="Google Shape;1090;p6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6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1" name="Google Shape;1101;p6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02" name="Google Shape;1102;p6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6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3" name="Google Shape;1113;p6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14" name="Google Shape;1114;p6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a:extLst>
            <a:ext uri="{FF2B5EF4-FFF2-40B4-BE49-F238E27FC236}">
              <a16:creationId xmlns:a16="http://schemas.microsoft.com/office/drawing/2014/main" id="{56D11D8E-4EF7-4E03-744E-051AEAD97DCB}"/>
            </a:ext>
          </a:extLst>
        </p:cNvPr>
        <p:cNvGrpSpPr/>
        <p:nvPr/>
      </p:nvGrpSpPr>
      <p:grpSpPr>
        <a:xfrm>
          <a:off x="0" y="0"/>
          <a:ext cx="0" cy="0"/>
          <a:chOff x="0" y="0"/>
          <a:chExt cx="0" cy="0"/>
        </a:xfrm>
      </p:grpSpPr>
      <p:sp>
        <p:nvSpPr>
          <p:cNvPr id="532" name="Google Shape;532;p26:notes">
            <a:extLst>
              <a:ext uri="{FF2B5EF4-FFF2-40B4-BE49-F238E27FC236}">
                <a16:creationId xmlns:a16="http://schemas.microsoft.com/office/drawing/2014/main" id="{866C49E1-B805-4EF8-3FF3-41EF446BA84C}"/>
              </a:ext>
            </a:extLst>
          </p:cNvPr>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6:notes">
            <a:extLst>
              <a:ext uri="{FF2B5EF4-FFF2-40B4-BE49-F238E27FC236}">
                <a16:creationId xmlns:a16="http://schemas.microsoft.com/office/drawing/2014/main" id="{4427F4D5-A69B-5C47-D560-4FD5378F4426}"/>
              </a:ext>
            </a:extLst>
          </p:cNvPr>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ALL</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534" name="Google Shape;534;p26:notes">
            <a:extLst>
              <a:ext uri="{FF2B5EF4-FFF2-40B4-BE49-F238E27FC236}">
                <a16:creationId xmlns:a16="http://schemas.microsoft.com/office/drawing/2014/main" id="{FE577730-19F1-A0A9-15FB-E3CB7EB1AC1A}"/>
              </a:ext>
            </a:extLst>
          </p:cNvPr>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7370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0" name="Google Shape;240;p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7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p7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30" name="Google Shape;1130;p7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70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on the different ways of closing a project that they have already experienced, or that are possible, and the difficulties and lessons learned encountered. Attempt to identify 5 different ways of closing a project. 10 min. </a:t>
            </a:r>
            <a:endParaRPr/>
          </a:p>
        </p:txBody>
      </p:sp>
      <p:sp>
        <p:nvSpPr>
          <p:cNvPr id="251" name="Google Shape;251;p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a:t>Closure: The project is officially over and all project closure activities have been completed. </a:t>
            </a:r>
            <a:endParaRPr/>
          </a:p>
          <a:p>
            <a:pPr marL="0" lvl="0" indent="0" algn="l" rtl="0">
              <a:spcBef>
                <a:spcPts val="0"/>
              </a:spcBef>
              <a:spcAft>
                <a:spcPts val="0"/>
              </a:spcAft>
              <a:buClr>
                <a:schemeClr val="dk1"/>
              </a:buClr>
              <a:buSzPts val="1100"/>
              <a:buFont typeface="Arial"/>
              <a:buNone/>
            </a:pPr>
            <a:r>
              <a:rPr lang="fr-FR"/>
              <a:t>Transfer: The continuation of the project product or service is entrusted to a local partner (local NGO, international NGO community, government entity, etc.).</a:t>
            </a:r>
            <a:endParaRPr/>
          </a:p>
          <a:p>
            <a:pPr marL="0" lvl="0" indent="0" algn="l" rtl="0">
              <a:spcBef>
                <a:spcPts val="0"/>
              </a:spcBef>
              <a:spcAft>
                <a:spcPts val="0"/>
              </a:spcAft>
              <a:buClr>
                <a:schemeClr val="dk1"/>
              </a:buClr>
              <a:buSzPts val="1100"/>
              <a:buFont typeface="Arial"/>
              <a:buNone/>
            </a:pPr>
            <a:r>
              <a:rPr lang="fr-FR"/>
              <a:t>Extension: Negotiation of additional time to complete the project (may be at additional cost or ‘no’ cost); </a:t>
            </a:r>
            <a:endParaRPr/>
          </a:p>
          <a:p>
            <a:pPr marL="0" lvl="0" indent="0" algn="l" rtl="0">
              <a:spcBef>
                <a:spcPts val="0"/>
              </a:spcBef>
              <a:spcAft>
                <a:spcPts val="0"/>
              </a:spcAft>
              <a:buClr>
                <a:schemeClr val="dk1"/>
              </a:buClr>
              <a:buSzPts val="1100"/>
              <a:buFont typeface="Arial"/>
              <a:buNone/>
            </a:pPr>
            <a:r>
              <a:rPr lang="fr-FR"/>
              <a:t>Expansion: Identification of elements to be replicated in a new area or target population </a:t>
            </a:r>
            <a:endParaRPr/>
          </a:p>
          <a:p>
            <a:pPr marL="0" lvl="0" indent="0" algn="l" rtl="0">
              <a:spcBef>
                <a:spcPts val="0"/>
              </a:spcBef>
              <a:spcAft>
                <a:spcPts val="0"/>
              </a:spcAft>
              <a:buClr>
                <a:schemeClr val="dk1"/>
              </a:buClr>
              <a:buSzPts val="1100"/>
              <a:buFont typeface="Arial"/>
              <a:buNone/>
            </a:pPr>
            <a:r>
              <a:rPr lang="fr-FR"/>
              <a:t>Redesign: Continuation through a new phase with modified interventions or activities</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65" name="Google Shape;265;p1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8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0"/>
        <p:cNvGrpSpPr/>
        <p:nvPr/>
      </p:nvGrpSpPr>
      <p:grpSpPr>
        <a:xfrm>
          <a:off x="0" y="0"/>
          <a:ext cx="0" cy="0"/>
          <a:chOff x="0" y="0"/>
          <a:chExt cx="0" cy="0"/>
        </a:xfrm>
      </p:grpSpPr>
      <p:sp>
        <p:nvSpPr>
          <p:cNvPr id="91" name="Google Shape;91;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6"/>
        <p:cNvGrpSpPr/>
        <p:nvPr/>
      </p:nvGrpSpPr>
      <p:grpSpPr>
        <a:xfrm>
          <a:off x="0" y="0"/>
          <a:ext cx="0" cy="0"/>
          <a:chOff x="0" y="0"/>
          <a:chExt cx="0" cy="0"/>
        </a:xfrm>
      </p:grpSpPr>
      <p:sp>
        <p:nvSpPr>
          <p:cNvPr id="97" name="Google Shape;97;p7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76"/>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7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3" name="Google Shape;103;p76"/>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104"/>
        <p:cNvGrpSpPr/>
        <p:nvPr/>
      </p:nvGrpSpPr>
      <p:grpSpPr>
        <a:xfrm>
          <a:off x="0" y="0"/>
          <a:ext cx="0" cy="0"/>
          <a:chOff x="0" y="0"/>
          <a:chExt cx="0" cy="0"/>
        </a:xfrm>
      </p:grpSpPr>
      <p:sp>
        <p:nvSpPr>
          <p:cNvPr id="105" name="Google Shape;105;p87"/>
          <p:cNvSpPr txBox="1">
            <a:spLocks noGrp="1"/>
          </p:cNvSpPr>
          <p:nvPr>
            <p:ph type="body" idx="1"/>
          </p:nvPr>
        </p:nvSpPr>
        <p:spPr>
          <a:xfrm>
            <a:off x="609600" y="1809750"/>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6" name="Google Shape;106;p87"/>
          <p:cNvSpPr txBox="1">
            <a:spLocks noGrp="1"/>
          </p:cNvSpPr>
          <p:nvPr>
            <p:ph type="body" idx="2"/>
          </p:nvPr>
        </p:nvSpPr>
        <p:spPr>
          <a:xfrm>
            <a:off x="609600" y="2449512"/>
            <a:ext cx="5386917"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7" name="Google Shape;107;p87"/>
          <p:cNvSpPr txBox="1">
            <a:spLocks noGrp="1"/>
          </p:cNvSpPr>
          <p:nvPr>
            <p:ph type="body" idx="3"/>
          </p:nvPr>
        </p:nvSpPr>
        <p:spPr>
          <a:xfrm>
            <a:off x="6193368" y="1809750"/>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87"/>
          <p:cNvSpPr txBox="1">
            <a:spLocks noGrp="1"/>
          </p:cNvSpPr>
          <p:nvPr>
            <p:ph type="body" idx="4"/>
          </p:nvPr>
        </p:nvSpPr>
        <p:spPr>
          <a:xfrm>
            <a:off x="6193368" y="2449512"/>
            <a:ext cx="5389033"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p8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87"/>
          <p:cNvSpPr txBox="1">
            <a:spLocks noGrp="1"/>
          </p:cNvSpPr>
          <p:nvPr>
            <p:ph type="ftr" idx="11"/>
          </p:nvPr>
        </p:nvSpPr>
        <p:spPr>
          <a:xfrm>
            <a:off x="6555680" y="6309321"/>
            <a:ext cx="3860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87"/>
          <p:cNvSpPr/>
          <p:nvPr/>
        </p:nvSpPr>
        <p:spPr>
          <a:xfrm>
            <a:off x="335360" y="24939"/>
            <a:ext cx="11425269" cy="1124744"/>
          </a:xfrm>
          <a:prstGeom prst="round2DiagRect">
            <a:avLst>
              <a:gd name="adj1" fmla="val 16667"/>
              <a:gd name="adj2" fmla="val 0"/>
            </a:avLst>
          </a:prstGeom>
          <a:solidFill>
            <a:srgbClr val="EA6649"/>
          </a:solidFill>
          <a:ln w="9525" cap="flat" cmpd="sng">
            <a:solidFill>
              <a:srgbClr val="EA6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12"/>
        <p:cNvGrpSpPr/>
        <p:nvPr/>
      </p:nvGrpSpPr>
      <p:grpSpPr>
        <a:xfrm>
          <a:off x="0" y="0"/>
          <a:ext cx="0" cy="0"/>
          <a:chOff x="0" y="0"/>
          <a:chExt cx="0" cy="0"/>
        </a:xfrm>
      </p:grpSpPr>
      <p:sp>
        <p:nvSpPr>
          <p:cNvPr id="113" name="Google Shape;113;p8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8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p8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p8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p8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p8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21"/>
        <p:cNvGrpSpPr/>
        <p:nvPr/>
      </p:nvGrpSpPr>
      <p:grpSpPr>
        <a:xfrm>
          <a:off x="0" y="0"/>
          <a:ext cx="0" cy="0"/>
          <a:chOff x="0" y="0"/>
          <a:chExt cx="0" cy="0"/>
        </a:xfrm>
      </p:grpSpPr>
      <p:sp>
        <p:nvSpPr>
          <p:cNvPr id="122" name="Google Shape;122;p8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8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4" name="Google Shape;124;p8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8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8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27"/>
        <p:cNvGrpSpPr/>
        <p:nvPr/>
      </p:nvGrpSpPr>
      <p:grpSpPr>
        <a:xfrm>
          <a:off x="0" y="0"/>
          <a:ext cx="0" cy="0"/>
          <a:chOff x="0" y="0"/>
          <a:chExt cx="0" cy="0"/>
        </a:xfrm>
      </p:grpSpPr>
      <p:sp>
        <p:nvSpPr>
          <p:cNvPr id="128" name="Google Shape;128;p9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0" name="Google Shape;130;p9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1" name="Google Shape;131;p9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9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9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34"/>
        <p:cNvGrpSpPr/>
        <p:nvPr/>
      </p:nvGrpSpPr>
      <p:grpSpPr>
        <a:xfrm>
          <a:off x="0" y="0"/>
          <a:ext cx="0" cy="0"/>
          <a:chOff x="0" y="0"/>
          <a:chExt cx="0" cy="0"/>
        </a:xfrm>
      </p:grpSpPr>
      <p:sp>
        <p:nvSpPr>
          <p:cNvPr id="135" name="Google Shape;135;p9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9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9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9"/>
        <p:cNvGrpSpPr/>
        <p:nvPr/>
      </p:nvGrpSpPr>
      <p:grpSpPr>
        <a:xfrm>
          <a:off x="0" y="0"/>
          <a:ext cx="0" cy="0"/>
          <a:chOff x="0" y="0"/>
          <a:chExt cx="0" cy="0"/>
        </a:xfrm>
      </p:grpSpPr>
      <p:sp>
        <p:nvSpPr>
          <p:cNvPr id="140" name="Google Shape;140;p9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9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2" name="Google Shape;142;p9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3" name="Google Shape;143;p9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9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9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6"/>
        <p:cNvGrpSpPr/>
        <p:nvPr/>
      </p:nvGrpSpPr>
      <p:grpSpPr>
        <a:xfrm>
          <a:off x="0" y="0"/>
          <a:ext cx="0" cy="0"/>
          <a:chOff x="0" y="0"/>
          <a:chExt cx="0" cy="0"/>
        </a:xfrm>
      </p:grpSpPr>
      <p:sp>
        <p:nvSpPr>
          <p:cNvPr id="147" name="Google Shape;147;p9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3"/>
          <p:cNvSpPr>
            <a:spLocks noGrp="1"/>
          </p:cNvSpPr>
          <p:nvPr>
            <p:ph type="pic" idx="2"/>
          </p:nvPr>
        </p:nvSpPr>
        <p:spPr>
          <a:xfrm>
            <a:off x="2389717" y="612775"/>
            <a:ext cx="7315200" cy="4114800"/>
          </a:xfrm>
          <a:prstGeom prst="rect">
            <a:avLst/>
          </a:prstGeom>
          <a:noFill/>
          <a:ln>
            <a:noFill/>
          </a:ln>
        </p:spPr>
      </p:sp>
      <p:sp>
        <p:nvSpPr>
          <p:cNvPr id="149" name="Google Shape;149;p9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0" name="Google Shape;150;p9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9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9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53"/>
        <p:cNvGrpSpPr/>
        <p:nvPr/>
      </p:nvGrpSpPr>
      <p:grpSpPr>
        <a:xfrm>
          <a:off x="0" y="0"/>
          <a:ext cx="0" cy="0"/>
          <a:chOff x="0" y="0"/>
          <a:chExt cx="0" cy="0"/>
        </a:xfrm>
      </p:grpSpPr>
      <p:sp>
        <p:nvSpPr>
          <p:cNvPr id="154" name="Google Shape;154;p9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94"/>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9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9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9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9"/>
        <p:cNvGrpSpPr/>
        <p:nvPr/>
      </p:nvGrpSpPr>
      <p:grpSpPr>
        <a:xfrm>
          <a:off x="0" y="0"/>
          <a:ext cx="0" cy="0"/>
          <a:chOff x="0" y="0"/>
          <a:chExt cx="0" cy="0"/>
        </a:xfrm>
      </p:grpSpPr>
      <p:sp>
        <p:nvSpPr>
          <p:cNvPr id="160" name="Google Shape;160;p95"/>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95"/>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9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9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9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65"/>
        <p:cNvGrpSpPr/>
        <p:nvPr/>
      </p:nvGrpSpPr>
      <p:grpSpPr>
        <a:xfrm>
          <a:off x="0" y="0"/>
          <a:ext cx="0" cy="0"/>
          <a:chOff x="0" y="0"/>
          <a:chExt cx="0" cy="0"/>
        </a:xfrm>
      </p:grpSpPr>
      <p:sp>
        <p:nvSpPr>
          <p:cNvPr id="166" name="Google Shape;166;p9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9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8" name="Google Shape;168;p9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9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9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8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8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8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4"/>
          <p:cNvSpPr>
            <a:spLocks noGrp="1"/>
          </p:cNvSpPr>
          <p:nvPr>
            <p:ph type="pic" idx="2"/>
          </p:nvPr>
        </p:nvSpPr>
        <p:spPr>
          <a:xfrm>
            <a:off x="5183188" y="987425"/>
            <a:ext cx="6172200" cy="4873625"/>
          </a:xfrm>
          <a:prstGeom prst="rect">
            <a:avLst/>
          </a:prstGeom>
          <a:noFill/>
          <a:ln>
            <a:noFill/>
          </a:ln>
        </p:spPr>
      </p:sp>
      <p:sp>
        <p:nvSpPr>
          <p:cNvPr id="68" name="Google Shape;68;p8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7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7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7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7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sp>
        <p:nvSpPr>
          <p:cNvPr id="176" name="Google Shape;176;p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sp>
        <p:nvSpPr>
          <p:cNvPr id="177" name="Google Shape;177;p2"/>
          <p:cNvSpPr/>
          <p:nvPr/>
        </p:nvSpPr>
        <p:spPr>
          <a:xfrm>
            <a:off x="1943100" y="5117250"/>
            <a:ext cx="8519700" cy="14892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7180228" y="5179754"/>
            <a:ext cx="11100" cy="1382100"/>
          </a:xfrm>
          <a:prstGeom prst="rect">
            <a:avLst/>
          </a:prstGeom>
          <a:solidFill>
            <a:srgbClr val="14508C"/>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txBox="1"/>
          <p:nvPr/>
        </p:nvSpPr>
        <p:spPr>
          <a:xfrm>
            <a:off x="1997475" y="5271825"/>
            <a:ext cx="5125200" cy="1416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E84E0F"/>
                </a:solidFill>
                <a:latin typeface="Bebas Neue"/>
                <a:ea typeface="Bebas Neue"/>
                <a:cs typeface="Bebas Neue"/>
                <a:sym typeface="Bebas Neue"/>
              </a:rPr>
              <a:t>Monitoring &amp; EVALUATION</a:t>
            </a:r>
            <a:endParaRPr sz="4000" b="1" i="0" u="none" strike="noStrike" cap="none">
              <a:solidFill>
                <a:srgbClr val="E84E0F"/>
              </a:solidFill>
              <a:latin typeface="Bebas Neue"/>
              <a:ea typeface="Bebas Neue"/>
              <a:cs typeface="Bebas Neue"/>
              <a:sym typeface="Bebas Neue"/>
            </a:endParaRPr>
          </a:p>
        </p:txBody>
      </p:sp>
      <p:sp>
        <p:nvSpPr>
          <p:cNvPr id="180" name="Google Shape;180;p2"/>
          <p:cNvSpPr txBox="1"/>
          <p:nvPr/>
        </p:nvSpPr>
        <p:spPr>
          <a:xfrm>
            <a:off x="6379775" y="5162800"/>
            <a:ext cx="5125200" cy="1416000"/>
          </a:xfrm>
          <a:prstGeom prst="rect">
            <a:avLst/>
          </a:prstGeom>
          <a:noFill/>
          <a:ln>
            <a:noFill/>
          </a:ln>
        </p:spPr>
        <p:txBody>
          <a:bodyPr spcFirstLastPara="1" wrap="square" lIns="91425" tIns="91425" rIns="91425" bIns="91425" anchor="t" anchorCtr="0">
            <a:spAutoFit/>
          </a:bodyPr>
          <a:lstStyle/>
          <a:p>
            <a:pPr marL="914400" marR="0" lvl="0" indent="457200" algn="l" rtl="0">
              <a:spcBef>
                <a:spcPts val="0"/>
              </a:spcBef>
              <a:spcAft>
                <a:spcPts val="0"/>
              </a:spcAft>
              <a:buNone/>
            </a:pPr>
            <a:r>
              <a:rPr lang="fr-FR" sz="4000" b="1" i="0" u="none" strike="noStrike" cap="none">
                <a:solidFill>
                  <a:srgbClr val="262775"/>
                </a:solidFill>
                <a:latin typeface="Bebas Neue"/>
                <a:ea typeface="Bebas Neue"/>
                <a:cs typeface="Bebas Neue"/>
                <a:sym typeface="Bebas Neue"/>
              </a:rPr>
              <a:t>experiential</a:t>
            </a:r>
            <a:endParaRPr sz="4000" b="1" i="0" u="none" strike="noStrike" cap="none">
              <a:solidFill>
                <a:srgbClr val="262775"/>
              </a:solidFill>
              <a:latin typeface="Bebas Neue"/>
              <a:ea typeface="Bebas Neue"/>
              <a:cs typeface="Bebas Neue"/>
              <a:sym typeface="Bebas Neue"/>
            </a:endParaRPr>
          </a:p>
          <a:p>
            <a:pPr marL="0" lvl="0" indent="0" algn="ctr" rtl="0">
              <a:spcBef>
                <a:spcPts val="0"/>
              </a:spcBef>
              <a:spcAft>
                <a:spcPts val="0"/>
              </a:spcAft>
              <a:buNone/>
            </a:pPr>
            <a:r>
              <a:rPr lang="fr-FR" sz="4000" b="1">
                <a:solidFill>
                  <a:schemeClr val="dk1"/>
                </a:solidFill>
                <a:latin typeface="Bebas Neue"/>
                <a:ea typeface="Bebas Neue"/>
                <a:cs typeface="Bebas Neue"/>
                <a:sym typeface="Bebas Neue"/>
              </a:rPr>
              <a:t>Training </a:t>
            </a:r>
            <a:endParaRPr sz="4000" b="1">
              <a:solidFill>
                <a:srgbClr val="262775"/>
              </a:solidFill>
              <a:latin typeface="Bebas Neue"/>
              <a:ea typeface="Bebas Neue"/>
              <a:cs typeface="Bebas Neue"/>
              <a:sym typeface="Bebas Neue"/>
            </a:endParaRPr>
          </a:p>
        </p:txBody>
      </p:sp>
      <p:grpSp>
        <p:nvGrpSpPr>
          <p:cNvPr id="181" name="Google Shape;181;p2"/>
          <p:cNvGrpSpPr/>
          <p:nvPr/>
        </p:nvGrpSpPr>
        <p:grpSpPr>
          <a:xfrm>
            <a:off x="4661400" y="1009650"/>
            <a:ext cx="2869204" cy="2708400"/>
            <a:chOff x="3137400" y="1009650"/>
            <a:chExt cx="2869204" cy="2708400"/>
          </a:xfrm>
        </p:grpSpPr>
        <p:sp>
          <p:nvSpPr>
            <p:cNvPr id="182" name="Google Shape;182;p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83" name="Google Shape;183;p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322" name="Google Shape;322;p11"/>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23" name="Google Shape;323;p1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Sustainability principle</a:t>
            </a:r>
            <a:endParaRPr sz="5100" b="1" i="0" u="none" strike="noStrike" cap="none">
              <a:solidFill>
                <a:srgbClr val="FFFFFF"/>
              </a:solidFill>
              <a:latin typeface="Bebas Neue"/>
              <a:ea typeface="Bebas Neue"/>
              <a:cs typeface="Bebas Neue"/>
              <a:sym typeface="Bebas Neue"/>
            </a:endParaRPr>
          </a:p>
        </p:txBody>
      </p:sp>
      <p:sp>
        <p:nvSpPr>
          <p:cNvPr id="324" name="Google Shape;324;p11"/>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325" name="Google Shape;325;p11"/>
          <p:cNvSpPr/>
          <p:nvPr/>
        </p:nvSpPr>
        <p:spPr>
          <a:xfrm>
            <a:off x="4209700" y="1508188"/>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b="1" i="0" u="none" strike="noStrike" cap="none" dirty="0">
                <a:solidFill>
                  <a:srgbClr val="E84E0F"/>
                </a:solidFill>
                <a:latin typeface="Raleway"/>
                <a:ea typeface="Raleway"/>
                <a:cs typeface="Raleway"/>
                <a:sym typeface="Raleway"/>
              </a:rPr>
              <a:t>A </a:t>
            </a:r>
            <a:r>
              <a:rPr lang="fr-FR" sz="2000" b="1" i="0" u="none" strike="noStrike" cap="none" dirty="0" err="1">
                <a:solidFill>
                  <a:srgbClr val="E84E0F"/>
                </a:solidFill>
                <a:latin typeface="Raleway"/>
                <a:ea typeface="Raleway"/>
                <a:cs typeface="Raleway"/>
                <a:sym typeface="Raleway"/>
              </a:rPr>
              <a:t>project</a:t>
            </a:r>
            <a:r>
              <a:rPr lang="fr-FR" sz="2000" b="1" i="0" u="none" strike="noStrike" cap="none" dirty="0">
                <a:solidFill>
                  <a:srgbClr val="E84E0F"/>
                </a:solidFill>
                <a:latin typeface="Raleway"/>
                <a:ea typeface="Raleway"/>
                <a:cs typeface="Raleway"/>
                <a:sym typeface="Raleway"/>
              </a:rPr>
              <a:t> must </a:t>
            </a:r>
            <a:r>
              <a:rPr lang="fr-FR" sz="2000" b="1" i="0" u="none" strike="noStrike" cap="none" dirty="0" err="1">
                <a:solidFill>
                  <a:srgbClr val="E84E0F"/>
                </a:solidFill>
                <a:latin typeface="Raleway"/>
                <a:ea typeface="Raleway"/>
                <a:cs typeface="Raleway"/>
                <a:sym typeface="Raleway"/>
              </a:rPr>
              <a:t>be</a:t>
            </a:r>
            <a:r>
              <a:rPr lang="fr-FR" sz="2000" b="1" i="0" u="none" strike="noStrike" cap="none" dirty="0">
                <a:solidFill>
                  <a:srgbClr val="E84E0F"/>
                </a:solidFill>
                <a:latin typeface="Raleway"/>
                <a:ea typeface="Raleway"/>
                <a:cs typeface="Raleway"/>
                <a:sym typeface="Raleway"/>
              </a:rPr>
              <a:t> </a:t>
            </a:r>
            <a:r>
              <a:rPr lang="fr-FR" sz="2000" b="1" i="0" u="none" strike="noStrike" cap="none" dirty="0" err="1">
                <a:solidFill>
                  <a:srgbClr val="E84E0F"/>
                </a:solidFill>
                <a:latin typeface="Raleway"/>
                <a:ea typeface="Raleway"/>
                <a:cs typeface="Raleway"/>
                <a:sym typeface="Raleway"/>
              </a:rPr>
              <a:t>sustainable</a:t>
            </a:r>
            <a:endParaRPr sz="2000" b="1" i="0" u="none" strike="noStrike" cap="none" dirty="0">
              <a:solidFill>
                <a:srgbClr val="E84E0F"/>
              </a:solidFill>
              <a:latin typeface="Raleway"/>
              <a:ea typeface="Raleway"/>
              <a:cs typeface="Raleway"/>
              <a:sym typeface="Raleway"/>
            </a:endParaRPr>
          </a:p>
          <a:p>
            <a:pPr marL="0" marR="0" lvl="0" indent="0" algn="l" rtl="0">
              <a:spcBef>
                <a:spcPts val="0"/>
              </a:spcBef>
              <a:spcAft>
                <a:spcPts val="0"/>
              </a:spcAft>
              <a:buNone/>
            </a:pPr>
            <a:endParaRPr sz="2000" b="1" dirty="0">
              <a:solidFill>
                <a:srgbClr val="E84E0F"/>
              </a:solidFill>
              <a:latin typeface="Raleway"/>
              <a:ea typeface="Raleway"/>
              <a:cs typeface="Raleway"/>
              <a:sym typeface="Raleway"/>
            </a:endParaRPr>
          </a:p>
          <a:p>
            <a:pPr marL="0" marR="0" lvl="0" indent="0" algn="l" rtl="0">
              <a:spcBef>
                <a:spcPts val="0"/>
              </a:spcBef>
              <a:spcAft>
                <a:spcPts val="0"/>
              </a:spcAft>
              <a:buNone/>
            </a:pPr>
            <a:r>
              <a:rPr lang="fr-FR" sz="2000" b="1" dirty="0">
                <a:solidFill>
                  <a:srgbClr val="E84E0F"/>
                </a:solidFill>
                <a:latin typeface="Raleway"/>
                <a:ea typeface="Raleway"/>
                <a:cs typeface="Raleway"/>
                <a:sym typeface="Raleway"/>
              </a:rPr>
              <a:t>Main question </a:t>
            </a:r>
            <a:r>
              <a:rPr lang="fr-FR" sz="2000" b="1" dirty="0" err="1">
                <a:solidFill>
                  <a:srgbClr val="E84E0F"/>
                </a:solidFill>
                <a:latin typeface="Raleway"/>
                <a:ea typeface="Raleway"/>
                <a:cs typeface="Raleway"/>
                <a:sym typeface="Raleway"/>
              </a:rPr>
              <a:t>is</a:t>
            </a:r>
            <a:r>
              <a:rPr lang="fr-FR" sz="2000" b="1" dirty="0">
                <a:solidFill>
                  <a:srgbClr val="E84E0F"/>
                </a:solidFill>
                <a:latin typeface="Raleway"/>
                <a:ea typeface="Raleway"/>
                <a:cs typeface="Raleway"/>
                <a:sym typeface="Raleway"/>
              </a:rPr>
              <a:t> : </a:t>
            </a:r>
            <a:r>
              <a:rPr lang="fr-FR" sz="2000" b="1" i="0" u="none" strike="noStrike" cap="none" dirty="0" err="1">
                <a:solidFill>
                  <a:srgbClr val="E84E0F"/>
                </a:solidFill>
                <a:latin typeface="Raleway"/>
                <a:ea typeface="Raleway"/>
                <a:cs typeface="Raleway"/>
                <a:sym typeface="Raleway"/>
              </a:rPr>
              <a:t>What</a:t>
            </a:r>
            <a:r>
              <a:rPr lang="fr-FR" sz="2000" b="1" i="0" u="none" strike="noStrike" cap="none" dirty="0">
                <a:solidFill>
                  <a:srgbClr val="E84E0F"/>
                </a:solidFill>
                <a:latin typeface="Raleway"/>
                <a:ea typeface="Raleway"/>
                <a:cs typeface="Raleway"/>
                <a:sym typeface="Raleway"/>
              </a:rPr>
              <a:t> </a:t>
            </a:r>
            <a:r>
              <a:rPr lang="fr-FR" sz="2000" b="1" i="0" u="none" strike="noStrike" cap="none" dirty="0" err="1">
                <a:solidFill>
                  <a:srgbClr val="E84E0F"/>
                </a:solidFill>
                <a:latin typeface="Raleway"/>
                <a:ea typeface="Raleway"/>
                <a:cs typeface="Raleway"/>
                <a:sym typeface="Raleway"/>
              </a:rPr>
              <a:t>will</a:t>
            </a:r>
            <a:r>
              <a:rPr lang="fr-FR" sz="2000" b="1" i="0" u="none" strike="noStrike" cap="none" dirty="0">
                <a:solidFill>
                  <a:srgbClr val="E84E0F"/>
                </a:solidFill>
                <a:latin typeface="Raleway"/>
                <a:ea typeface="Raleway"/>
                <a:cs typeface="Raleway"/>
                <a:sym typeface="Raleway"/>
              </a:rPr>
              <a:t> </a:t>
            </a:r>
            <a:r>
              <a:rPr lang="fr-FR" sz="2000" b="1" i="0" u="none" strike="noStrike" cap="none" dirty="0" err="1">
                <a:solidFill>
                  <a:srgbClr val="E84E0F"/>
                </a:solidFill>
                <a:latin typeface="Raleway"/>
                <a:ea typeface="Raleway"/>
                <a:cs typeface="Raleway"/>
                <a:sym typeface="Raleway"/>
              </a:rPr>
              <a:t>remain</a:t>
            </a:r>
            <a:r>
              <a:rPr lang="fr-FR" sz="2000" b="1" i="0" u="none" strike="noStrike" cap="none" dirty="0">
                <a:solidFill>
                  <a:srgbClr val="E84E0F"/>
                </a:solidFill>
                <a:latin typeface="Raleway"/>
                <a:ea typeface="Raleway"/>
                <a:cs typeface="Raleway"/>
                <a:sym typeface="Raleway"/>
              </a:rPr>
              <a:t> </a:t>
            </a:r>
            <a:r>
              <a:rPr lang="fr-FR" sz="2000" b="1" i="0" u="none" strike="noStrike" cap="none" dirty="0" err="1">
                <a:solidFill>
                  <a:srgbClr val="E84E0F"/>
                </a:solidFill>
                <a:latin typeface="Raleway"/>
                <a:ea typeface="Raleway"/>
                <a:cs typeface="Raleway"/>
                <a:sym typeface="Raleway"/>
              </a:rPr>
              <a:t>after</a:t>
            </a:r>
            <a:r>
              <a:rPr lang="fr-FR" sz="2000" b="1" i="0" u="none" strike="noStrike" cap="none" dirty="0">
                <a:solidFill>
                  <a:srgbClr val="E84E0F"/>
                </a:solidFill>
                <a:latin typeface="Raleway"/>
                <a:ea typeface="Raleway"/>
                <a:cs typeface="Raleway"/>
                <a:sym typeface="Raleway"/>
              </a:rPr>
              <a:t> </a:t>
            </a:r>
            <a:r>
              <a:rPr lang="fr-FR" sz="2000" b="1" i="0" u="none" strike="noStrike" cap="none" dirty="0" err="1">
                <a:solidFill>
                  <a:srgbClr val="E84E0F"/>
                </a:solidFill>
                <a:latin typeface="Raleway"/>
                <a:ea typeface="Raleway"/>
                <a:cs typeface="Raleway"/>
                <a:sym typeface="Raleway"/>
              </a:rPr>
              <a:t>our</a:t>
            </a:r>
            <a:r>
              <a:rPr lang="fr-FR" sz="2000" b="1" i="0" u="none" strike="noStrike" cap="none" dirty="0">
                <a:solidFill>
                  <a:srgbClr val="E84E0F"/>
                </a:solidFill>
                <a:latin typeface="Raleway"/>
                <a:ea typeface="Raleway"/>
                <a:cs typeface="Raleway"/>
                <a:sym typeface="Raleway"/>
              </a:rPr>
              <a:t> intervention?</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2000" b="1"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2000" b="1" i="0" u="none" strike="noStrike" cap="none" dirty="0">
                <a:solidFill>
                  <a:srgbClr val="262775"/>
                </a:solidFill>
                <a:latin typeface="Raleway"/>
                <a:ea typeface="Raleway"/>
                <a:cs typeface="Raleway"/>
                <a:sym typeface="Raleway"/>
              </a:rPr>
              <a:t>By </a:t>
            </a:r>
            <a:r>
              <a:rPr lang="fr-FR" sz="2000" b="1" i="0" u="none" strike="noStrike" cap="none" dirty="0" err="1">
                <a:solidFill>
                  <a:srgbClr val="262775"/>
                </a:solidFill>
                <a:latin typeface="Raleway"/>
                <a:ea typeface="Raleway"/>
                <a:cs typeface="Raleway"/>
                <a:sym typeface="Raleway"/>
              </a:rPr>
              <a:t>definition</a:t>
            </a:r>
            <a:r>
              <a:rPr lang="fr-FR" sz="2000" b="1" i="0" u="none" strike="noStrike" cap="none" dirty="0">
                <a:solidFill>
                  <a:srgbClr val="262775"/>
                </a:solidFill>
                <a:latin typeface="Raleway"/>
                <a:ea typeface="Raleway"/>
                <a:cs typeface="Raleway"/>
                <a:sym typeface="Raleway"/>
              </a:rPr>
              <a:t>, a </a:t>
            </a:r>
            <a:r>
              <a:rPr lang="fr-FR" sz="2000" b="1" i="0" u="none" strike="noStrike" cap="none" dirty="0" err="1">
                <a:solidFill>
                  <a:srgbClr val="262775"/>
                </a:solidFill>
                <a:latin typeface="Raleway"/>
                <a:ea typeface="Raleway"/>
                <a:cs typeface="Raleway"/>
                <a:sym typeface="Raleway"/>
              </a:rPr>
              <a:t>project</a:t>
            </a:r>
            <a:r>
              <a:rPr lang="fr-FR" sz="2000" b="1" i="0" u="none" strike="noStrike" cap="none" dirty="0">
                <a:solidFill>
                  <a:srgbClr val="262775"/>
                </a:solidFill>
                <a:latin typeface="Raleway"/>
                <a:ea typeface="Raleway"/>
                <a:cs typeface="Raleway"/>
                <a:sym typeface="Raleway"/>
              </a:rPr>
              <a:t> has a </a:t>
            </a:r>
            <a:r>
              <a:rPr lang="fr-FR" sz="2000" b="1" i="0" u="none" strike="noStrike" cap="none" dirty="0" err="1">
                <a:solidFill>
                  <a:srgbClr val="262775"/>
                </a:solidFill>
                <a:latin typeface="Raleway"/>
                <a:ea typeface="Raleway"/>
                <a:cs typeface="Raleway"/>
                <a:sym typeface="Raleway"/>
              </a:rPr>
              <a:t>beginning</a:t>
            </a:r>
            <a:r>
              <a:rPr lang="fr-FR" sz="2000" b="1" i="0" u="none" strike="noStrike" cap="none" dirty="0">
                <a:solidFill>
                  <a:srgbClr val="262775"/>
                </a:solidFill>
                <a:latin typeface="Raleway"/>
                <a:ea typeface="Raleway"/>
                <a:cs typeface="Raleway"/>
                <a:sym typeface="Raleway"/>
              </a:rPr>
              <a:t> and an end.</a:t>
            </a:r>
            <a:endParaRPr sz="2000" b="1" dirty="0">
              <a:solidFill>
                <a:srgbClr val="262775"/>
              </a:solidFill>
              <a:latin typeface="Raleway"/>
              <a:ea typeface="Raleway"/>
              <a:cs typeface="Raleway"/>
              <a:sym typeface="Raleway"/>
            </a:endParaRPr>
          </a:p>
          <a:p>
            <a:pPr marL="0" marR="0" lvl="0" indent="0" algn="l" rtl="0">
              <a:spcBef>
                <a:spcPts val="0"/>
              </a:spcBef>
              <a:spcAft>
                <a:spcPts val="0"/>
              </a:spcAft>
              <a:buNone/>
            </a:pPr>
            <a:endParaRPr sz="2000" b="1"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2000" b="1" i="0" u="none" strike="noStrike" cap="none" dirty="0">
                <a:solidFill>
                  <a:srgbClr val="262775"/>
                </a:solidFill>
                <a:latin typeface="Raleway"/>
                <a:ea typeface="Raleway"/>
                <a:cs typeface="Raleway"/>
                <a:sym typeface="Raleway"/>
              </a:rPr>
              <a:t>This </a:t>
            </a:r>
            <a:r>
              <a:rPr lang="fr-FR" sz="2000" b="1" i="0" u="none" strike="noStrike" cap="none" dirty="0" err="1">
                <a:solidFill>
                  <a:srgbClr val="262775"/>
                </a:solidFill>
                <a:latin typeface="Raleway"/>
                <a:ea typeface="Raleway"/>
                <a:cs typeface="Raleway"/>
                <a:sym typeface="Raleway"/>
              </a:rPr>
              <a:t>closure</a:t>
            </a:r>
            <a:r>
              <a:rPr lang="fr-FR" sz="2000" b="1" i="0" u="none" strike="noStrike" cap="none" dirty="0">
                <a:solidFill>
                  <a:srgbClr val="262775"/>
                </a:solidFill>
                <a:latin typeface="Raleway"/>
                <a:ea typeface="Raleway"/>
                <a:cs typeface="Raleway"/>
                <a:sym typeface="Raleway"/>
              </a:rPr>
              <a:t> must </a:t>
            </a:r>
            <a:r>
              <a:rPr lang="fr-FR" sz="2000" b="1" i="0" u="none" strike="noStrike" cap="none" dirty="0" err="1">
                <a:solidFill>
                  <a:srgbClr val="262775"/>
                </a:solidFill>
                <a:latin typeface="Raleway"/>
                <a:ea typeface="Raleway"/>
                <a:cs typeface="Raleway"/>
                <a:sym typeface="Raleway"/>
              </a:rPr>
              <a:t>be</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anticipated</a:t>
            </a:r>
            <a:r>
              <a:rPr lang="fr-FR" sz="2000" b="1" i="0" u="none" strike="noStrike" cap="none" dirty="0">
                <a:solidFill>
                  <a:srgbClr val="262775"/>
                </a:solidFill>
                <a:latin typeface="Raleway"/>
                <a:ea typeface="Raleway"/>
                <a:cs typeface="Raleway"/>
                <a:sym typeface="Raleway"/>
              </a:rPr>
              <a:t> to </a:t>
            </a:r>
            <a:r>
              <a:rPr lang="fr-FR" sz="2000" b="1" i="0" u="none" strike="noStrike" cap="none" dirty="0" err="1">
                <a:solidFill>
                  <a:srgbClr val="262775"/>
                </a:solidFill>
                <a:latin typeface="Raleway"/>
                <a:ea typeface="Raleway"/>
                <a:cs typeface="Raleway"/>
                <a:sym typeface="Raleway"/>
              </a:rPr>
              <a:t>aim</a:t>
            </a:r>
            <a:r>
              <a:rPr lang="fr-FR" sz="2000" b="1" i="0" u="none" strike="noStrike" cap="none" dirty="0">
                <a:solidFill>
                  <a:srgbClr val="262775"/>
                </a:solidFill>
                <a:latin typeface="Raleway"/>
                <a:ea typeface="Raleway"/>
                <a:cs typeface="Raleway"/>
                <a:sym typeface="Raleway"/>
              </a:rPr>
              <a:t> for a </a:t>
            </a:r>
            <a:r>
              <a:rPr lang="fr-FR" sz="2000" b="1" i="0" u="none" strike="noStrike" cap="none" dirty="0" err="1">
                <a:solidFill>
                  <a:srgbClr val="262775"/>
                </a:solidFill>
                <a:latin typeface="Raleway"/>
                <a:ea typeface="Raleway"/>
                <a:cs typeface="Raleway"/>
                <a:sym typeface="Raleway"/>
              </a:rPr>
              <a:t>form</a:t>
            </a:r>
            <a:r>
              <a:rPr lang="fr-FR" sz="2000" b="1" i="0" u="none" strike="noStrike" cap="none" dirty="0">
                <a:solidFill>
                  <a:srgbClr val="262775"/>
                </a:solidFill>
                <a:latin typeface="Raleway"/>
                <a:ea typeface="Raleway"/>
                <a:cs typeface="Raleway"/>
                <a:sym typeface="Raleway"/>
              </a:rPr>
              <a:t> of </a:t>
            </a:r>
            <a:r>
              <a:rPr lang="fr-FR" sz="2000" b="1" i="0" u="none" strike="noStrike" cap="none" dirty="0" err="1">
                <a:solidFill>
                  <a:srgbClr val="262775"/>
                </a:solidFill>
                <a:latin typeface="Raleway"/>
                <a:ea typeface="Raleway"/>
                <a:cs typeface="Raleway"/>
                <a:sym typeface="Raleway"/>
              </a:rPr>
              <a:t>sustainability</a:t>
            </a:r>
            <a:endParaRPr sz="2000" b="1"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endParaRPr sz="2000" b="1"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2000" b="1" i="0" u="none" strike="noStrike" cap="none" dirty="0" err="1">
                <a:solidFill>
                  <a:srgbClr val="262775"/>
                </a:solidFill>
                <a:latin typeface="Raleway"/>
                <a:ea typeface="Raleway"/>
                <a:cs typeface="Raleway"/>
                <a:sym typeface="Raleway"/>
              </a:rPr>
              <a:t>Unfortunately</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fencing</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is</a:t>
            </a:r>
            <a:r>
              <a:rPr lang="fr-FR" sz="2000" b="1" i="0" u="none" strike="noStrike" cap="none" dirty="0">
                <a:solidFill>
                  <a:srgbClr val="262775"/>
                </a:solidFill>
                <a:latin typeface="Raleway"/>
                <a:ea typeface="Raleway"/>
                <a:cs typeface="Raleway"/>
                <a:sym typeface="Raleway"/>
              </a:rPr>
              <a:t> all </a:t>
            </a:r>
            <a:r>
              <a:rPr lang="fr-FR" sz="2000" b="1" i="0" u="none" strike="noStrike" cap="none" dirty="0" err="1">
                <a:solidFill>
                  <a:srgbClr val="262775"/>
                </a:solidFill>
                <a:latin typeface="Raleway"/>
                <a:ea typeface="Raleway"/>
                <a:cs typeface="Raleway"/>
                <a:sym typeface="Raleway"/>
              </a:rPr>
              <a:t>too</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often</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underfunded</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2000" b="1"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2000" b="1" i="0" u="none" strike="noStrike" cap="none" dirty="0" err="1">
                <a:solidFill>
                  <a:srgbClr val="262775"/>
                </a:solidFill>
                <a:latin typeface="Raleway"/>
                <a:ea typeface="Raleway"/>
                <a:cs typeface="Raleway"/>
                <a:sym typeface="Raleway"/>
              </a:rPr>
              <a:t>Sometimes</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even</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outside</a:t>
            </a:r>
            <a:r>
              <a:rPr lang="fr-FR" sz="2000" b="1" i="0" u="none" strike="noStrike" cap="none" dirty="0">
                <a:solidFill>
                  <a:srgbClr val="262775"/>
                </a:solidFill>
                <a:latin typeface="Raleway"/>
                <a:ea typeface="Raleway"/>
                <a:cs typeface="Raleway"/>
                <a:sym typeface="Raleway"/>
              </a:rPr>
              <a:t> the </a:t>
            </a:r>
            <a:r>
              <a:rPr lang="fr-FR" sz="2000" b="1" i="0" u="none" strike="noStrike" cap="none" dirty="0" err="1">
                <a:solidFill>
                  <a:srgbClr val="262775"/>
                </a:solidFill>
                <a:latin typeface="Raleway"/>
                <a:ea typeface="Raleway"/>
                <a:cs typeface="Raleway"/>
                <a:sym typeface="Raleway"/>
              </a:rPr>
              <a:t>cost</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eligibility</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period</a:t>
            </a:r>
            <a:endParaRPr sz="2000" b="1"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endParaRPr sz="2000" b="1"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2000" b="1" i="0" u="none" strike="noStrike" cap="none" dirty="0" err="1">
                <a:solidFill>
                  <a:srgbClr val="262775"/>
                </a:solidFill>
                <a:latin typeface="Raleway"/>
                <a:ea typeface="Raleway"/>
                <a:cs typeface="Raleway"/>
                <a:sym typeface="Raleway"/>
              </a:rPr>
              <a:t>Sustainability</a:t>
            </a:r>
            <a:r>
              <a:rPr lang="fr-FR" sz="2000" b="1" i="0" u="none" strike="noStrike" cap="none" dirty="0">
                <a:solidFill>
                  <a:srgbClr val="262775"/>
                </a:solidFill>
                <a:latin typeface="Raleway"/>
                <a:ea typeface="Raleway"/>
                <a:cs typeface="Raleway"/>
                <a:sym typeface="Raleway"/>
              </a:rPr>
              <a:t> plans are </a:t>
            </a:r>
            <a:r>
              <a:rPr lang="fr-FR" sz="2000" b="1" i="0" u="none" strike="noStrike" cap="none" dirty="0" err="1">
                <a:solidFill>
                  <a:srgbClr val="262775"/>
                </a:solidFill>
                <a:latin typeface="Raleway"/>
                <a:ea typeface="Raleway"/>
                <a:cs typeface="Raleway"/>
                <a:sym typeface="Raleway"/>
              </a:rPr>
              <a:t>prepared</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when</a:t>
            </a:r>
            <a:r>
              <a:rPr lang="fr-FR" sz="2000" b="1" i="0" u="none" strike="noStrike" cap="none" dirty="0">
                <a:solidFill>
                  <a:srgbClr val="262775"/>
                </a:solidFill>
                <a:latin typeface="Raleway"/>
                <a:ea typeface="Raleway"/>
                <a:cs typeface="Raleway"/>
                <a:sym typeface="Raleway"/>
              </a:rPr>
              <a:t> the </a:t>
            </a:r>
            <a:r>
              <a:rPr lang="fr-FR" sz="2000" b="1" i="0" u="none" strike="noStrike" cap="none" dirty="0" err="1">
                <a:solidFill>
                  <a:srgbClr val="262775"/>
                </a:solidFill>
                <a:latin typeface="Raleway"/>
                <a:ea typeface="Raleway"/>
                <a:cs typeface="Raleway"/>
                <a:sym typeface="Raleway"/>
              </a:rPr>
              <a:t>project</a:t>
            </a:r>
            <a:r>
              <a:rPr lang="fr-FR" sz="2000" b="1" i="0" u="none" strike="noStrike" cap="none" dirty="0">
                <a:solidFill>
                  <a:srgbClr val="262775"/>
                </a:solidFill>
                <a:latin typeface="Raleway"/>
                <a:ea typeface="Raleway"/>
                <a:cs typeface="Raleway"/>
                <a:sym typeface="Raleway"/>
              </a:rPr>
              <a:t> </a:t>
            </a:r>
            <a:r>
              <a:rPr lang="fr-FR" sz="2000" b="1" i="0" u="none" strike="noStrike" cap="none" dirty="0" err="1">
                <a:solidFill>
                  <a:srgbClr val="262775"/>
                </a:solidFill>
                <a:latin typeface="Raleway"/>
                <a:ea typeface="Raleway"/>
                <a:cs typeface="Raleway"/>
                <a:sym typeface="Raleway"/>
              </a:rPr>
              <a:t>is</a:t>
            </a:r>
            <a:r>
              <a:rPr lang="fr-FR" sz="2000" b="1" i="0" u="none" strike="noStrike" cap="none" dirty="0">
                <a:solidFill>
                  <a:srgbClr val="262775"/>
                </a:solidFill>
                <a:latin typeface="Raleway"/>
                <a:ea typeface="Raleway"/>
                <a:cs typeface="Raleway"/>
                <a:sym typeface="Raleway"/>
              </a:rPr>
              <a:t> set up. </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br>
              <a:rPr lang="fr-FR" sz="1200" b="0" i="0" u="none" strike="noStrike" cap="none" dirty="0">
                <a:solidFill>
                  <a:srgbClr val="FFFFFF"/>
                </a:solidFill>
                <a:latin typeface="Arial"/>
                <a:ea typeface="Arial"/>
                <a:cs typeface="Arial"/>
                <a:sym typeface="Arial"/>
              </a:rPr>
            </a:br>
            <a:endParaRPr sz="1200" b="0" i="0" u="none" strike="noStrike" cap="none" dirty="0">
              <a:solidFill>
                <a:srgbClr val="FFFFFF"/>
              </a:solidFill>
              <a:latin typeface="Arial"/>
              <a:ea typeface="Arial"/>
              <a:cs typeface="Arial"/>
              <a:sym typeface="Arial"/>
            </a:endParaRPr>
          </a:p>
        </p:txBody>
      </p:sp>
      <p:pic>
        <p:nvPicPr>
          <p:cNvPr id="326" name="Google Shape;326;p11"/>
          <p:cNvPicPr preferRelativeResize="0"/>
          <p:nvPr/>
        </p:nvPicPr>
        <p:blipFill rotWithShape="1">
          <a:blip r:embed="rId3">
            <a:alphaModFix/>
          </a:blip>
          <a:srcRect/>
          <a:stretch/>
        </p:blipFill>
        <p:spPr>
          <a:xfrm>
            <a:off x="1469923" y="2333525"/>
            <a:ext cx="2427450" cy="2427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a:t>
            </a:fld>
            <a:endParaRPr/>
          </a:p>
        </p:txBody>
      </p:sp>
      <p:sp>
        <p:nvSpPr>
          <p:cNvPr id="333" name="Google Shape;333;p12"/>
          <p:cNvSpPr/>
          <p:nvPr/>
        </p:nvSpPr>
        <p:spPr>
          <a:xfrm>
            <a:off x="2249221" y="186417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34" name="Google Shape;334;p12"/>
          <p:cNvSpPr txBox="1"/>
          <p:nvPr/>
        </p:nvSpPr>
        <p:spPr>
          <a:xfrm>
            <a:off x="642025" y="315100"/>
            <a:ext cx="10026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Sustainability checklist (project Closure)</a:t>
            </a:r>
            <a:endParaRPr sz="5100" b="1" i="0" u="none" strike="noStrike" cap="none">
              <a:solidFill>
                <a:srgbClr val="FFFFFF"/>
              </a:solidFill>
              <a:latin typeface="Bebas Neue"/>
              <a:ea typeface="Bebas Neue"/>
              <a:cs typeface="Bebas Neue"/>
              <a:sym typeface="Bebas Neue"/>
            </a:endParaRPr>
          </a:p>
        </p:txBody>
      </p:sp>
      <p:sp>
        <p:nvSpPr>
          <p:cNvPr id="335" name="Google Shape;335;p12"/>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336" name="Google Shape;336;p12"/>
          <p:cNvSpPr txBox="1"/>
          <p:nvPr/>
        </p:nvSpPr>
        <p:spPr>
          <a:xfrm>
            <a:off x="2498696" y="2016658"/>
            <a:ext cx="2979300" cy="4302300"/>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None/>
            </a:pPr>
            <a:r>
              <a:rPr lang="fr-FR" sz="2000" b="1" i="0" u="none" strike="noStrike" cap="none">
                <a:solidFill>
                  <a:srgbClr val="262775"/>
                </a:solidFill>
                <a:latin typeface="Arial"/>
                <a:ea typeface="Arial"/>
                <a:cs typeface="Arial"/>
                <a:sym typeface="Arial"/>
              </a:rPr>
              <a:t>Resources?</a:t>
            </a:r>
            <a:endParaRPr sz="1400" b="0" i="0" u="none" strike="noStrike" cap="none">
              <a:solidFill>
                <a:srgbClr val="262775"/>
              </a:solidFill>
              <a:latin typeface="Arial"/>
              <a:ea typeface="Arial"/>
              <a:cs typeface="Arial"/>
              <a:sym typeface="Arial"/>
            </a:endParaRPr>
          </a:p>
          <a:p>
            <a:pPr marL="342900" marR="0" lvl="0" indent="-215900" algn="r" rtl="0">
              <a:lnSpc>
                <a:spcPct val="90000"/>
              </a:lnSpc>
              <a:spcBef>
                <a:spcPts val="0"/>
              </a:spcBef>
              <a:spcAft>
                <a:spcPts val="0"/>
              </a:spcAft>
              <a:buNone/>
            </a:pPr>
            <a:endParaRPr sz="2000" b="1" i="0" u="none" strike="noStrike" cap="none">
              <a:solidFill>
                <a:srgbClr val="262775"/>
              </a:solidFill>
              <a:latin typeface="Arial"/>
              <a:ea typeface="Arial"/>
              <a:cs typeface="Arial"/>
              <a:sym typeface="Arial"/>
            </a:endParaRPr>
          </a:p>
          <a:p>
            <a:pPr marL="0" marR="0" lvl="0" indent="0" algn="r" rtl="0">
              <a:lnSpc>
                <a:spcPct val="90000"/>
              </a:lnSpc>
              <a:spcBef>
                <a:spcPts val="0"/>
              </a:spcBef>
              <a:spcAft>
                <a:spcPts val="0"/>
              </a:spcAft>
              <a:buNone/>
            </a:pPr>
            <a:r>
              <a:rPr lang="fr-FR" sz="2000" b="1" i="0" u="none" strike="noStrike" cap="none">
                <a:solidFill>
                  <a:srgbClr val="262775"/>
                </a:solidFill>
                <a:latin typeface="Arial"/>
                <a:ea typeface="Arial"/>
                <a:cs typeface="Arial"/>
                <a:sym typeface="Arial"/>
              </a:rPr>
              <a:t>Capacity?</a:t>
            </a:r>
            <a:endParaRPr sz="1400" b="0" i="0" u="none" strike="noStrike" cap="none">
              <a:solidFill>
                <a:srgbClr val="262775"/>
              </a:solidFill>
              <a:latin typeface="Arial"/>
              <a:ea typeface="Arial"/>
              <a:cs typeface="Arial"/>
              <a:sym typeface="Arial"/>
            </a:endParaRPr>
          </a:p>
          <a:p>
            <a:pPr marL="342900" marR="0" lvl="0" indent="-215900" algn="r" rtl="0">
              <a:lnSpc>
                <a:spcPct val="90000"/>
              </a:lnSpc>
              <a:spcBef>
                <a:spcPts val="0"/>
              </a:spcBef>
              <a:spcAft>
                <a:spcPts val="0"/>
              </a:spcAft>
              <a:buNone/>
            </a:pPr>
            <a:endParaRPr sz="2000" b="1" i="0" u="none" strike="noStrike" cap="none">
              <a:solidFill>
                <a:srgbClr val="262775"/>
              </a:solidFill>
              <a:latin typeface="Arial"/>
              <a:ea typeface="Arial"/>
              <a:cs typeface="Arial"/>
              <a:sym typeface="Arial"/>
            </a:endParaRPr>
          </a:p>
          <a:p>
            <a:pPr marL="0" marR="0" lvl="0" indent="0" algn="r" rtl="0">
              <a:lnSpc>
                <a:spcPct val="90000"/>
              </a:lnSpc>
              <a:spcBef>
                <a:spcPts val="0"/>
              </a:spcBef>
              <a:spcAft>
                <a:spcPts val="0"/>
              </a:spcAft>
              <a:buNone/>
            </a:pPr>
            <a:r>
              <a:rPr lang="fr-FR" sz="2000" b="1" i="0" u="none" strike="noStrike" cap="none">
                <a:solidFill>
                  <a:srgbClr val="262775"/>
                </a:solidFill>
                <a:latin typeface="Arial"/>
                <a:ea typeface="Arial"/>
                <a:cs typeface="Arial"/>
                <a:sym typeface="Arial"/>
              </a:rPr>
              <a:t>Risks and responses?</a:t>
            </a:r>
            <a:endParaRPr sz="1400" b="0" i="0" u="none" strike="noStrike" cap="none">
              <a:solidFill>
                <a:srgbClr val="262775"/>
              </a:solidFill>
              <a:latin typeface="Arial"/>
              <a:ea typeface="Arial"/>
              <a:cs typeface="Arial"/>
              <a:sym typeface="Arial"/>
            </a:endParaRPr>
          </a:p>
          <a:p>
            <a:pPr marL="342900" marR="0" lvl="0" indent="-215900" algn="r" rtl="0">
              <a:lnSpc>
                <a:spcPct val="90000"/>
              </a:lnSpc>
              <a:spcBef>
                <a:spcPts val="0"/>
              </a:spcBef>
              <a:spcAft>
                <a:spcPts val="0"/>
              </a:spcAft>
              <a:buNone/>
            </a:pPr>
            <a:endParaRPr sz="2000" b="1" i="0" u="none" strike="noStrike" cap="none">
              <a:solidFill>
                <a:srgbClr val="262775"/>
              </a:solidFill>
              <a:latin typeface="Arial"/>
              <a:ea typeface="Arial"/>
              <a:cs typeface="Arial"/>
              <a:sym typeface="Arial"/>
            </a:endParaRPr>
          </a:p>
          <a:p>
            <a:pPr marL="0" marR="0" lvl="0" indent="0" algn="r" rtl="0">
              <a:lnSpc>
                <a:spcPct val="90000"/>
              </a:lnSpc>
              <a:spcBef>
                <a:spcPts val="0"/>
              </a:spcBef>
              <a:spcAft>
                <a:spcPts val="0"/>
              </a:spcAft>
              <a:buNone/>
            </a:pPr>
            <a:r>
              <a:rPr lang="fr-FR" sz="2000" b="1" i="0" u="none" strike="noStrike" cap="none">
                <a:solidFill>
                  <a:srgbClr val="262775"/>
                </a:solidFill>
                <a:latin typeface="Arial"/>
                <a:ea typeface="Arial"/>
                <a:cs typeface="Arial"/>
                <a:sym typeface="Arial"/>
              </a:rPr>
              <a:t>A stakeholder?</a:t>
            </a:r>
            <a:endParaRPr sz="1400" b="0" i="0" u="none" strike="noStrike" cap="none">
              <a:solidFill>
                <a:srgbClr val="262775"/>
              </a:solidFill>
              <a:latin typeface="Arial"/>
              <a:ea typeface="Arial"/>
              <a:cs typeface="Arial"/>
              <a:sym typeface="Arial"/>
            </a:endParaRPr>
          </a:p>
          <a:p>
            <a:pPr marL="342900" marR="0" lvl="0" indent="-215900" algn="r" rtl="0">
              <a:lnSpc>
                <a:spcPct val="90000"/>
              </a:lnSpc>
              <a:spcBef>
                <a:spcPts val="0"/>
              </a:spcBef>
              <a:spcAft>
                <a:spcPts val="0"/>
              </a:spcAft>
              <a:buNone/>
            </a:pPr>
            <a:endParaRPr sz="2000" b="1" i="0" u="none" strike="noStrike" cap="none">
              <a:solidFill>
                <a:srgbClr val="262775"/>
              </a:solidFill>
              <a:latin typeface="Arial"/>
              <a:ea typeface="Arial"/>
              <a:cs typeface="Arial"/>
              <a:sym typeface="Arial"/>
            </a:endParaRPr>
          </a:p>
          <a:p>
            <a:pPr marL="0" marR="0" lvl="0" indent="0" algn="r" rtl="0">
              <a:lnSpc>
                <a:spcPct val="90000"/>
              </a:lnSpc>
              <a:spcBef>
                <a:spcPts val="0"/>
              </a:spcBef>
              <a:spcAft>
                <a:spcPts val="0"/>
              </a:spcAft>
              <a:buNone/>
            </a:pPr>
            <a:r>
              <a:rPr lang="fr-FR" sz="2000" b="1" i="0" u="none" strike="noStrike" cap="none">
                <a:solidFill>
                  <a:srgbClr val="262775"/>
                </a:solidFill>
                <a:latin typeface="Arial"/>
                <a:ea typeface="Arial"/>
                <a:cs typeface="Arial"/>
                <a:sym typeface="Arial"/>
              </a:rPr>
              <a:t>Processes and networks? </a:t>
            </a:r>
            <a:endParaRPr sz="1400" b="0" i="0" u="none" strike="noStrike" cap="none">
              <a:solidFill>
                <a:srgbClr val="262775"/>
              </a:solidFill>
              <a:latin typeface="Arial"/>
              <a:ea typeface="Arial"/>
              <a:cs typeface="Arial"/>
              <a:sym typeface="Arial"/>
            </a:endParaRPr>
          </a:p>
          <a:p>
            <a:pPr marL="0" marR="0" lvl="0" indent="0" algn="r" rtl="0">
              <a:lnSpc>
                <a:spcPct val="90000"/>
              </a:lnSpc>
              <a:spcBef>
                <a:spcPts val="0"/>
              </a:spcBef>
              <a:spcAft>
                <a:spcPts val="0"/>
              </a:spcAft>
              <a:buNone/>
            </a:pPr>
            <a:endParaRPr sz="2000" b="1" i="0" u="none" strike="noStrike" cap="none">
              <a:solidFill>
                <a:srgbClr val="262775"/>
              </a:solidFill>
              <a:latin typeface="Arial"/>
              <a:ea typeface="Arial"/>
              <a:cs typeface="Arial"/>
              <a:sym typeface="Arial"/>
            </a:endParaRPr>
          </a:p>
          <a:p>
            <a:pPr marL="0" marR="0" lvl="0" indent="0" algn="r" rtl="0">
              <a:lnSpc>
                <a:spcPct val="90000"/>
              </a:lnSpc>
              <a:spcBef>
                <a:spcPts val="0"/>
              </a:spcBef>
              <a:spcAft>
                <a:spcPts val="0"/>
              </a:spcAft>
              <a:buNone/>
            </a:pPr>
            <a:r>
              <a:rPr lang="fr-FR" sz="2000" b="1" i="0" u="none" strike="noStrike" cap="none">
                <a:solidFill>
                  <a:srgbClr val="262775"/>
                </a:solidFill>
                <a:latin typeface="Arial"/>
                <a:ea typeface="Arial"/>
                <a:cs typeface="Arial"/>
                <a:sym typeface="Arial"/>
              </a:rPr>
              <a:t>Motivation?</a:t>
            </a:r>
            <a:endParaRPr sz="1400" b="0" i="0" u="none" strike="noStrike" cap="none">
              <a:solidFill>
                <a:srgbClr val="262775"/>
              </a:solidFill>
              <a:latin typeface="Arial"/>
              <a:ea typeface="Arial"/>
              <a:cs typeface="Arial"/>
              <a:sym typeface="Arial"/>
            </a:endParaRPr>
          </a:p>
          <a:p>
            <a:pPr marL="0" marR="0" lvl="0" indent="0" algn="l" rtl="0">
              <a:lnSpc>
                <a:spcPct val="90000"/>
              </a:lnSpc>
              <a:spcBef>
                <a:spcPts val="0"/>
              </a:spcBef>
              <a:spcAft>
                <a:spcPts val="0"/>
              </a:spcAft>
              <a:buNone/>
            </a:pPr>
            <a:endParaRPr sz="2000" b="1" i="0" u="none" strike="noStrike" cap="none">
              <a:solidFill>
                <a:srgbClr val="262775"/>
              </a:solidFill>
              <a:latin typeface="Arial"/>
              <a:ea typeface="Arial"/>
              <a:cs typeface="Arial"/>
              <a:sym typeface="Arial"/>
            </a:endParaRPr>
          </a:p>
        </p:txBody>
      </p:sp>
      <p:sp>
        <p:nvSpPr>
          <p:cNvPr id="337" name="Google Shape;337;p12"/>
          <p:cNvSpPr txBox="1"/>
          <p:nvPr/>
        </p:nvSpPr>
        <p:spPr>
          <a:xfrm>
            <a:off x="5478002" y="2473861"/>
            <a:ext cx="5188500" cy="39093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fr-FR" sz="1400" b="0" i="0" u="none" strike="noStrike" cap="none">
                <a:solidFill>
                  <a:srgbClr val="E84E0F"/>
                </a:solidFill>
                <a:latin typeface="Arial"/>
                <a:ea typeface="Arial"/>
                <a:cs typeface="Arial"/>
                <a:sym typeface="Arial"/>
              </a:rPr>
              <a:t>Are the necessary human resources available to pursue the product or service? Do you need specific human resources?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1400" b="0" i="0" u="none" strike="noStrike" cap="none">
              <a:solidFill>
                <a:srgbClr val="E84E0F"/>
              </a:solidFill>
              <a:latin typeface="Arial"/>
              <a:ea typeface="Arial"/>
              <a:cs typeface="Arial"/>
              <a:sym typeface="Arial"/>
            </a:endParaRPr>
          </a:p>
          <a:p>
            <a:pPr marL="0" marR="0" lvl="0" indent="0" algn="l" rtl="0">
              <a:lnSpc>
                <a:spcPct val="90000"/>
              </a:lnSpc>
              <a:spcBef>
                <a:spcPts val="0"/>
              </a:spcBef>
              <a:spcAft>
                <a:spcPts val="0"/>
              </a:spcAft>
              <a:buNone/>
            </a:pPr>
            <a:r>
              <a:rPr lang="fr-FR" sz="1400" b="0" i="0" u="none" strike="noStrike" cap="none">
                <a:solidFill>
                  <a:srgbClr val="E84E0F"/>
                </a:solidFill>
                <a:latin typeface="Arial"/>
                <a:ea typeface="Arial"/>
                <a:cs typeface="Arial"/>
                <a:sym typeface="Arial"/>
              </a:rPr>
              <a:t>Does the organization or institution taking over have the technical/financial capacity to do so?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1400" b="0" i="0" u="none" strike="noStrike" cap="none">
              <a:solidFill>
                <a:srgbClr val="E84E0F"/>
              </a:solidFill>
              <a:latin typeface="Arial"/>
              <a:ea typeface="Arial"/>
              <a:cs typeface="Arial"/>
              <a:sym typeface="Arial"/>
            </a:endParaRPr>
          </a:p>
          <a:p>
            <a:pPr marL="0" marR="0" lvl="0" indent="0" algn="l" rtl="0">
              <a:lnSpc>
                <a:spcPct val="90000"/>
              </a:lnSpc>
              <a:spcBef>
                <a:spcPts val="0"/>
              </a:spcBef>
              <a:spcAft>
                <a:spcPts val="0"/>
              </a:spcAft>
              <a:buNone/>
            </a:pPr>
            <a:r>
              <a:rPr lang="fr-FR" sz="1400" b="0" i="0" u="none" strike="noStrike" cap="none">
                <a:solidFill>
                  <a:srgbClr val="E84E0F"/>
                </a:solidFill>
                <a:latin typeface="Arial"/>
                <a:ea typeface="Arial"/>
                <a:cs typeface="Arial"/>
                <a:sym typeface="Arial"/>
              </a:rPr>
              <a:t>Are there any risks involved in "transferring" your project?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a:solidFill>
                <a:srgbClr val="E84E0F"/>
              </a:solidFill>
            </a:endParaRPr>
          </a:p>
          <a:p>
            <a:pPr marL="0" marR="0" lvl="0" indent="0" algn="l" rtl="0">
              <a:lnSpc>
                <a:spcPct val="90000"/>
              </a:lnSpc>
              <a:spcBef>
                <a:spcPts val="0"/>
              </a:spcBef>
              <a:spcAft>
                <a:spcPts val="0"/>
              </a:spcAft>
              <a:buNone/>
            </a:pPr>
            <a:endParaRPr>
              <a:solidFill>
                <a:srgbClr val="E84E0F"/>
              </a:solidFill>
            </a:endParaRPr>
          </a:p>
          <a:p>
            <a:pPr marL="0" marR="0" lvl="0" indent="0" algn="l" rtl="0">
              <a:lnSpc>
                <a:spcPct val="90000"/>
              </a:lnSpc>
              <a:spcBef>
                <a:spcPts val="0"/>
              </a:spcBef>
              <a:spcAft>
                <a:spcPts val="0"/>
              </a:spcAft>
              <a:buNone/>
            </a:pPr>
            <a:r>
              <a:rPr lang="fr-FR" sz="1400" b="0" i="0" u="none" strike="noStrike" cap="none">
                <a:solidFill>
                  <a:srgbClr val="E84E0F"/>
                </a:solidFill>
                <a:latin typeface="Arial"/>
                <a:ea typeface="Arial"/>
                <a:cs typeface="Arial"/>
                <a:sym typeface="Arial"/>
              </a:rPr>
              <a:t>Have the relevant stakeholders been mobilized/informed?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1400" b="0" i="0" u="none" strike="noStrike" cap="none">
              <a:solidFill>
                <a:srgbClr val="E84E0F"/>
              </a:solidFill>
              <a:latin typeface="Arial"/>
              <a:ea typeface="Arial"/>
              <a:cs typeface="Arial"/>
              <a:sym typeface="Arial"/>
            </a:endParaRPr>
          </a:p>
          <a:p>
            <a:pPr marL="0" marR="0" lvl="0" indent="0" algn="l" rtl="0">
              <a:lnSpc>
                <a:spcPct val="90000"/>
              </a:lnSpc>
              <a:spcBef>
                <a:spcPts val="0"/>
              </a:spcBef>
              <a:spcAft>
                <a:spcPts val="0"/>
              </a:spcAft>
              <a:buNone/>
            </a:pPr>
            <a:endParaRPr>
              <a:solidFill>
                <a:srgbClr val="E84E0F"/>
              </a:solidFill>
            </a:endParaRPr>
          </a:p>
          <a:p>
            <a:pPr marL="0" marR="0" lvl="0" indent="0" algn="l" rtl="0">
              <a:lnSpc>
                <a:spcPct val="90000"/>
              </a:lnSpc>
              <a:spcBef>
                <a:spcPts val="0"/>
              </a:spcBef>
              <a:spcAft>
                <a:spcPts val="0"/>
              </a:spcAft>
              <a:buNone/>
            </a:pPr>
            <a:r>
              <a:rPr lang="fr-FR" sz="1400" b="0" i="0" u="none" strike="noStrike" cap="none">
                <a:solidFill>
                  <a:srgbClr val="E84E0F"/>
                </a:solidFill>
                <a:latin typeface="Arial"/>
                <a:ea typeface="Arial"/>
                <a:cs typeface="Arial"/>
                <a:sym typeface="Arial"/>
              </a:rPr>
              <a:t>Does sustainability require collaboration or coordination between different players?</a:t>
            </a:r>
            <a:endParaRPr>
              <a:solidFill>
                <a:srgbClr val="E84E0F"/>
              </a:solidFill>
            </a:endParaRPr>
          </a:p>
          <a:p>
            <a:pPr marL="0" marR="0" lvl="0" indent="0" algn="l" rtl="0">
              <a:lnSpc>
                <a:spcPct val="90000"/>
              </a:lnSpc>
              <a:spcBef>
                <a:spcPts val="0"/>
              </a:spcBef>
              <a:spcAft>
                <a:spcPts val="0"/>
              </a:spcAft>
              <a:buNone/>
            </a:pPr>
            <a:endParaRPr>
              <a:solidFill>
                <a:srgbClr val="E84E0F"/>
              </a:solidFill>
            </a:endParaRPr>
          </a:p>
          <a:p>
            <a:pPr marL="0" marR="0" lvl="0" indent="0" algn="l" rtl="0">
              <a:lnSpc>
                <a:spcPct val="90000"/>
              </a:lnSpc>
              <a:spcBef>
                <a:spcPts val="0"/>
              </a:spcBef>
              <a:spcAft>
                <a:spcPts val="0"/>
              </a:spcAft>
              <a:buNone/>
            </a:pPr>
            <a:endParaRPr>
              <a:solidFill>
                <a:srgbClr val="E84E0F"/>
              </a:solidFill>
            </a:endParaRPr>
          </a:p>
          <a:p>
            <a:pPr marL="0" marR="0" lvl="0" indent="0" algn="l" rtl="0">
              <a:lnSpc>
                <a:spcPct val="90000"/>
              </a:lnSpc>
              <a:spcBef>
                <a:spcPts val="0"/>
              </a:spcBef>
              <a:spcAft>
                <a:spcPts val="0"/>
              </a:spcAft>
              <a:buNone/>
            </a:pPr>
            <a:r>
              <a:rPr lang="fr-FR" sz="1400" b="0" i="0" u="none" strike="noStrike" cap="none">
                <a:solidFill>
                  <a:srgbClr val="E84E0F"/>
                </a:solidFill>
                <a:latin typeface="Arial"/>
                <a:ea typeface="Arial"/>
                <a:cs typeface="Arial"/>
                <a:sym typeface="Arial"/>
              </a:rPr>
              <a:t>Have the beneficiaries, the community and other stakeholders taken ownership of the project? Are they keen to keep it going?</a:t>
            </a:r>
            <a:endParaRPr sz="1400" b="0" i="0" u="none" strike="noStrike" cap="none">
              <a:solidFill>
                <a:srgbClr val="E84E0F"/>
              </a:solidFill>
              <a:latin typeface="Arial"/>
              <a:ea typeface="Arial"/>
              <a:cs typeface="Arial"/>
              <a:sym typeface="Arial"/>
            </a:endParaRPr>
          </a:p>
          <a:p>
            <a:pPr marL="0" marR="0" lvl="0" indent="0" algn="l" rtl="0">
              <a:lnSpc>
                <a:spcPct val="9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338" name="Google Shape;338;p12"/>
          <p:cNvPicPr preferRelativeResize="0"/>
          <p:nvPr/>
        </p:nvPicPr>
        <p:blipFill rotWithShape="1">
          <a:blip r:embed="rId3">
            <a:alphaModFix/>
          </a:blip>
          <a:srcRect/>
          <a:stretch/>
        </p:blipFill>
        <p:spPr>
          <a:xfrm>
            <a:off x="1524000" y="1364048"/>
            <a:ext cx="2064975" cy="20649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345" name="Google Shape;345;p13"/>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PRODUCTS/PRODUCTION PROJECT CLOSING </a:t>
            </a:r>
            <a:endParaRPr sz="6300" b="1" i="0" u="none" strike="noStrike" cap="none">
              <a:solidFill>
                <a:srgbClr val="FFFFFF"/>
              </a:solidFill>
              <a:latin typeface="Bebas Neue"/>
              <a:ea typeface="Bebas Neue"/>
              <a:cs typeface="Bebas Neue"/>
              <a:sym typeface="Bebas Neue"/>
            </a:endParaRPr>
          </a:p>
        </p:txBody>
      </p:sp>
      <p:sp>
        <p:nvSpPr>
          <p:cNvPr id="346" name="Google Shape;346;p13"/>
          <p:cNvSpPr txBox="1"/>
          <p:nvPr/>
        </p:nvSpPr>
        <p:spPr>
          <a:xfrm>
            <a:off x="5880970" y="5762356"/>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mins.</a:t>
            </a:r>
            <a:endParaRPr sz="1800" b="1" i="0" u="none" strike="noStrike" cap="none">
              <a:solidFill>
                <a:srgbClr val="000000"/>
              </a:solidFill>
              <a:latin typeface="Arial"/>
              <a:ea typeface="Arial"/>
              <a:cs typeface="Arial"/>
              <a:sym typeface="Arial"/>
            </a:endParaRPr>
          </a:p>
        </p:txBody>
      </p:sp>
      <p:pic>
        <p:nvPicPr>
          <p:cNvPr id="347" name="Google Shape;347;p13" descr="Une image contenant noir, obscurité&#10;&#10;Description générée automatiquement"/>
          <p:cNvPicPr preferRelativeResize="0"/>
          <p:nvPr/>
        </p:nvPicPr>
        <p:blipFill rotWithShape="1">
          <a:blip r:embed="rId3">
            <a:alphaModFix/>
          </a:blip>
          <a:srcRect/>
          <a:stretch/>
        </p:blipFill>
        <p:spPr>
          <a:xfrm>
            <a:off x="8434194" y="5762357"/>
            <a:ext cx="697283" cy="697283"/>
          </a:xfrm>
          <a:prstGeom prst="rect">
            <a:avLst/>
          </a:prstGeom>
          <a:noFill/>
          <a:ln>
            <a:noFill/>
          </a:ln>
        </p:spPr>
      </p:pic>
      <p:sp>
        <p:nvSpPr>
          <p:cNvPr id="348" name="Google Shape;348;p13"/>
          <p:cNvSpPr txBox="1"/>
          <p:nvPr/>
        </p:nvSpPr>
        <p:spPr>
          <a:xfrm>
            <a:off x="2763678" y="2033513"/>
            <a:ext cx="2655000" cy="600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700" b="1" i="0" u="none" strike="noStrike" cap="none">
                <a:solidFill>
                  <a:srgbClr val="E84E0F"/>
                </a:solidFill>
                <a:latin typeface="Bebas Neue"/>
                <a:ea typeface="Bebas Neue"/>
                <a:cs typeface="Bebas Neue"/>
                <a:sym typeface="Bebas Neue"/>
              </a:rPr>
              <a:t>In groups</a:t>
            </a:r>
            <a:endParaRPr sz="2700" b="0" i="0" u="none" strike="noStrike" cap="none">
              <a:solidFill>
                <a:srgbClr val="E84E0F"/>
              </a:solidFill>
              <a:latin typeface="Bebas Neue"/>
              <a:ea typeface="Bebas Neue"/>
              <a:cs typeface="Bebas Neue"/>
              <a:sym typeface="Bebas Neue"/>
            </a:endParaRPr>
          </a:p>
        </p:txBody>
      </p:sp>
      <p:sp>
        <p:nvSpPr>
          <p:cNvPr id="349" name="Google Shape;349;p13"/>
          <p:cNvSpPr/>
          <p:nvPr/>
        </p:nvSpPr>
        <p:spPr>
          <a:xfrm>
            <a:off x="2301380" y="2633828"/>
            <a:ext cx="35796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400" b="0" i="0" u="none" strike="noStrike" cap="none" dirty="0">
                <a:solidFill>
                  <a:srgbClr val="FFFFFF"/>
                </a:solidFill>
                <a:latin typeface="Arial"/>
                <a:ea typeface="Arial"/>
                <a:cs typeface="Arial"/>
                <a:sym typeface="Arial"/>
              </a:rPr>
              <a:t>In 4 groups, </a:t>
            </a:r>
            <a:r>
              <a:rPr lang="fr-FR" sz="1400" b="0" i="0" u="none" strike="noStrike" cap="none" dirty="0" err="1">
                <a:solidFill>
                  <a:srgbClr val="FFFFFF"/>
                </a:solidFill>
                <a:latin typeface="Arial"/>
                <a:ea typeface="Arial"/>
                <a:cs typeface="Arial"/>
                <a:sym typeface="Arial"/>
              </a:rPr>
              <a:t>try</a:t>
            </a:r>
            <a:r>
              <a:rPr lang="fr-FR" sz="1400" b="0" i="0" u="none" strike="noStrike" cap="none" dirty="0">
                <a:solidFill>
                  <a:srgbClr val="FFFFFF"/>
                </a:solidFill>
                <a:latin typeface="Arial"/>
                <a:ea typeface="Arial"/>
                <a:cs typeface="Arial"/>
                <a:sym typeface="Arial"/>
              </a:rPr>
              <a:t> to </a:t>
            </a:r>
            <a:r>
              <a:rPr lang="fr-FR" sz="1400" b="0" i="0" u="none" strike="noStrike" cap="none" dirty="0" err="1">
                <a:solidFill>
                  <a:srgbClr val="FFFFFF"/>
                </a:solidFill>
                <a:latin typeface="Arial"/>
                <a:ea typeface="Arial"/>
                <a:cs typeface="Arial"/>
                <a:sym typeface="Arial"/>
              </a:rPr>
              <a:t>identify</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different</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products</a:t>
            </a:r>
            <a:r>
              <a:rPr lang="fr-FR" sz="1400" b="0" i="0" u="none" strike="noStrike" cap="none" dirty="0">
                <a:solidFill>
                  <a:srgbClr val="FFFFFF"/>
                </a:solidFill>
                <a:latin typeface="Arial"/>
                <a:ea typeface="Arial"/>
                <a:cs typeface="Arial"/>
                <a:sym typeface="Arial"/>
              </a:rPr>
              <a:t>/</a:t>
            </a:r>
            <a:r>
              <a:rPr lang="fr-FR" dirty="0" err="1">
                <a:solidFill>
                  <a:srgbClr val="FFFFFF"/>
                </a:solidFill>
              </a:rPr>
              <a:t>outcome</a:t>
            </a:r>
            <a:r>
              <a:rPr lang="fr-FR" dirty="0">
                <a:solidFill>
                  <a:srgbClr val="FFFFFF"/>
                </a:solidFill>
              </a:rPr>
              <a:t> </a:t>
            </a:r>
            <a:r>
              <a:rPr lang="fr-FR" sz="1400" b="0" i="0" u="none" strike="noStrike" cap="none" dirty="0" err="1">
                <a:solidFill>
                  <a:srgbClr val="FFFFFF"/>
                </a:solidFill>
                <a:latin typeface="Arial"/>
                <a:ea typeface="Arial"/>
                <a:cs typeface="Arial"/>
                <a:sym typeface="Arial"/>
              </a:rPr>
              <a:t>that</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may</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be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needed</a:t>
            </a:r>
            <a:r>
              <a:rPr lang="fr-FR" sz="1400" b="0" i="0" u="none" strike="noStrike" cap="none" dirty="0">
                <a:solidFill>
                  <a:srgbClr val="FFFFFF"/>
                </a:solidFill>
                <a:latin typeface="Arial"/>
                <a:ea typeface="Arial"/>
                <a:cs typeface="Arial"/>
                <a:sym typeface="Arial"/>
              </a:rPr>
              <a:t> for a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closing</a:t>
            </a:r>
            <a:r>
              <a:rPr lang="fr-FR" sz="1400" b="0" i="0" u="none" strike="noStrike" cap="none" dirty="0">
                <a:solidFill>
                  <a:srgbClr val="FFFFFF"/>
                </a:solidFill>
                <a:latin typeface="Arial"/>
                <a:ea typeface="Arial"/>
                <a:cs typeface="Arial"/>
                <a:sym typeface="Arial"/>
              </a:rPr>
              <a:t>.</a:t>
            </a:r>
            <a:endParaRPr sz="1400" b="0" i="0" u="none" strike="noStrike" cap="none" dirty="0">
              <a:solidFill>
                <a:srgbClr val="FFFFFF"/>
              </a:solidFill>
              <a:latin typeface="Arial"/>
              <a:ea typeface="Arial"/>
              <a:cs typeface="Arial"/>
              <a:sym typeface="Arial"/>
            </a:endParaRPr>
          </a:p>
        </p:txBody>
      </p:sp>
      <p:pic>
        <p:nvPicPr>
          <p:cNvPr id="350" name="Google Shape;350;p13" descr="Une image contenant noir, obscurité&#10;&#10;Description générée automatiquement"/>
          <p:cNvPicPr preferRelativeResize="0"/>
          <p:nvPr/>
        </p:nvPicPr>
        <p:blipFill rotWithShape="1">
          <a:blip r:embed="rId4">
            <a:alphaModFix/>
          </a:blip>
          <a:srcRect/>
          <a:stretch/>
        </p:blipFill>
        <p:spPr>
          <a:xfrm>
            <a:off x="6489978" y="2460613"/>
            <a:ext cx="2322226" cy="2322226"/>
          </a:xfrm>
          <a:prstGeom prst="rect">
            <a:avLst/>
          </a:prstGeom>
          <a:noFill/>
          <a:ln>
            <a:noFill/>
          </a:ln>
        </p:spPr>
      </p:pic>
      <p:sp>
        <p:nvSpPr>
          <p:cNvPr id="351" name="Google Shape;351;p13"/>
          <p:cNvSpPr txBox="1"/>
          <p:nvPr/>
        </p:nvSpPr>
        <p:spPr>
          <a:xfrm>
            <a:off x="1733003" y="5762357"/>
            <a:ext cx="3685800" cy="1046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let yourself be guided by the diagram FOLLOWING</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358" name="Google Shape;358;p14"/>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59" name="Google Shape;359;p14"/>
          <p:cNvSpPr txBox="1"/>
          <p:nvPr/>
        </p:nvSpPr>
        <p:spPr>
          <a:xfrm>
            <a:off x="1524000" y="315101"/>
            <a:ext cx="9144000" cy="1538853"/>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400" b="1" i="0" u="none" strike="noStrike" cap="none">
                <a:solidFill>
                  <a:srgbClr val="FFFFFF"/>
                </a:solidFill>
                <a:latin typeface="Bebas Neue"/>
                <a:ea typeface="Bebas Neue"/>
                <a:cs typeface="Bebas Neue"/>
                <a:sym typeface="Bebas Neue"/>
              </a:rPr>
              <a:t>What are the key closing products?</a:t>
            </a:r>
            <a:endParaRPr sz="4400" b="1" i="0" u="none" strike="noStrike" cap="none">
              <a:solidFill>
                <a:srgbClr val="FFFFFF"/>
              </a:solidFill>
              <a:latin typeface="Bebas Neue"/>
              <a:ea typeface="Bebas Neue"/>
              <a:cs typeface="Bebas Neue"/>
              <a:sym typeface="Bebas Neue"/>
            </a:endParaRPr>
          </a:p>
        </p:txBody>
      </p:sp>
      <p:sp>
        <p:nvSpPr>
          <p:cNvPr id="360" name="Google Shape;360;p14"/>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grpSp>
        <p:nvGrpSpPr>
          <p:cNvPr id="361" name="Google Shape;361;p14"/>
          <p:cNvGrpSpPr/>
          <p:nvPr/>
        </p:nvGrpSpPr>
        <p:grpSpPr>
          <a:xfrm>
            <a:off x="3044396" y="1647605"/>
            <a:ext cx="7487843" cy="5210395"/>
            <a:chOff x="1520396" y="0"/>
            <a:chExt cx="7487843" cy="5210395"/>
          </a:xfrm>
        </p:grpSpPr>
        <p:sp>
          <p:nvSpPr>
            <p:cNvPr id="362" name="Google Shape;362;p14"/>
            <p:cNvSpPr/>
            <p:nvPr/>
          </p:nvSpPr>
          <p:spPr>
            <a:xfrm>
              <a:off x="5725724" y="3543069"/>
              <a:ext cx="2573935" cy="1667326"/>
            </a:xfrm>
            <a:prstGeom prst="roundRect">
              <a:avLst>
                <a:gd name="adj" fmla="val 10000"/>
              </a:avLst>
            </a:prstGeom>
            <a:solidFill>
              <a:schemeClr val="lt1">
                <a:alpha val="89411"/>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14"/>
            <p:cNvSpPr txBox="1"/>
            <p:nvPr/>
          </p:nvSpPr>
          <p:spPr>
            <a:xfrm>
              <a:off x="6534531" y="3996526"/>
              <a:ext cx="1728502" cy="1177243"/>
            </a:xfrm>
            <a:prstGeom prst="rect">
              <a:avLst/>
            </a:prstGeom>
            <a:noFill/>
            <a:ln>
              <a:noFill/>
            </a:ln>
          </p:spPr>
          <p:txBody>
            <a:bodyPr spcFirstLastPara="1" wrap="square" lIns="106675" tIns="106675" rIns="106675" bIns="106675" anchor="t" anchorCtr="0">
              <a:noAutofit/>
            </a:bodyPr>
            <a:lstStyle/>
            <a:p>
              <a:pPr marL="228600" marR="0" lvl="1" indent="-215900" algn="l" rtl="0">
                <a:lnSpc>
                  <a:spcPct val="90000"/>
                </a:lnSpc>
                <a:spcBef>
                  <a:spcPts val="0"/>
                </a:spcBef>
                <a:spcAft>
                  <a:spcPts val="0"/>
                </a:spcAft>
                <a:buClr>
                  <a:srgbClr val="000000"/>
                </a:buClr>
                <a:buSzPts val="2000"/>
                <a:buFont typeface="Arial"/>
                <a:buChar char="•"/>
              </a:pPr>
              <a:r>
                <a:rPr lang="fr-FR" sz="2000"/>
                <a:t>?</a:t>
              </a:r>
              <a:r>
                <a:rPr lang="fr-FR" sz="20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228600" marR="0" lvl="1" indent="-215900" algn="l" rtl="0">
                <a:lnSpc>
                  <a:spcPct val="90000"/>
                </a:lnSpc>
                <a:spcBef>
                  <a:spcPts val="330"/>
                </a:spcBef>
                <a:spcAft>
                  <a:spcPts val="0"/>
                </a:spcAft>
                <a:buClr>
                  <a:srgbClr val="000000"/>
                </a:buClr>
                <a:buSzPts val="2000"/>
                <a:buFont typeface="Arial"/>
                <a:buChar char="•"/>
              </a:pPr>
              <a:r>
                <a:rPr lang="fr-FR" sz="20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p>
              <a:pPr marL="228600" marR="0" lvl="1" indent="-215900" algn="l" rtl="0">
                <a:lnSpc>
                  <a:spcPct val="90000"/>
                </a:lnSpc>
                <a:spcBef>
                  <a:spcPts val="330"/>
                </a:spcBef>
                <a:spcAft>
                  <a:spcPts val="0"/>
                </a:spcAft>
                <a:buClr>
                  <a:srgbClr val="000000"/>
                </a:buClr>
                <a:buSzPts val="2000"/>
                <a:buFont typeface="Arial"/>
                <a:buChar char="•"/>
              </a:pPr>
              <a:r>
                <a:rPr lang="fr-FR" sz="20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364" name="Google Shape;364;p14"/>
            <p:cNvSpPr/>
            <p:nvPr/>
          </p:nvSpPr>
          <p:spPr>
            <a:xfrm>
              <a:off x="1526145" y="3543069"/>
              <a:ext cx="2573935" cy="1667326"/>
            </a:xfrm>
            <a:prstGeom prst="roundRect">
              <a:avLst>
                <a:gd name="adj" fmla="val 10000"/>
              </a:avLst>
            </a:prstGeom>
            <a:solidFill>
              <a:schemeClr val="lt1">
                <a:alpha val="89411"/>
              </a:schemeClr>
            </a:solidFill>
            <a:ln w="254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14"/>
            <p:cNvSpPr txBox="1"/>
            <p:nvPr/>
          </p:nvSpPr>
          <p:spPr>
            <a:xfrm>
              <a:off x="1562771" y="3996526"/>
              <a:ext cx="1728502" cy="1177243"/>
            </a:xfrm>
            <a:prstGeom prst="rect">
              <a:avLst/>
            </a:prstGeom>
            <a:noFill/>
            <a:ln>
              <a:noFill/>
            </a:ln>
          </p:spPr>
          <p:txBody>
            <a:bodyPr spcFirstLastPara="1" wrap="square" lIns="106675" tIns="106675" rIns="106675" bIns="106675" anchor="t" anchorCtr="0">
              <a:noAutofit/>
            </a:bodyPr>
            <a:lstStyle/>
            <a:p>
              <a:pPr marL="228600" marR="0" lvl="1" indent="-196850" algn="l" rtl="0">
                <a:lnSpc>
                  <a:spcPct val="90000"/>
                </a:lnSpc>
                <a:spcBef>
                  <a:spcPts val="0"/>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T</a:t>
              </a:r>
              <a:r>
                <a:rPr lang="fr-FR" sz="1700"/>
                <a:t>o</a:t>
              </a:r>
              <a:r>
                <a:rPr lang="fr-FR" sz="1700" b="0" i="0" u="none" strike="noStrike" cap="none">
                  <a:solidFill>
                    <a:srgbClr val="000000"/>
                  </a:solidFill>
                  <a:latin typeface="Arial"/>
                  <a:ea typeface="Arial"/>
                  <a:cs typeface="Arial"/>
                  <a:sym typeface="Arial"/>
                </a:rPr>
                <a:t>R eval</a:t>
              </a:r>
              <a:endParaRPr sz="1700" b="0" i="0" u="none" strike="noStrike" cap="none">
                <a:solidFill>
                  <a:srgbClr val="000000"/>
                </a:solidFill>
                <a:latin typeface="Arial"/>
                <a:ea typeface="Arial"/>
                <a:cs typeface="Arial"/>
                <a:sym typeface="Arial"/>
              </a:endParaRPr>
            </a:p>
            <a:p>
              <a:pPr marL="228600" marR="0" lvl="1" indent="-196850" algn="l" rtl="0">
                <a:lnSpc>
                  <a:spcPct val="90000"/>
                </a:lnSpc>
                <a:spcBef>
                  <a:spcPts val="330"/>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a:t>
              </a:r>
              <a:endParaRPr sz="900" b="0" i="0" u="none" strike="noStrike" cap="none">
                <a:solidFill>
                  <a:srgbClr val="000000"/>
                </a:solidFill>
                <a:latin typeface="Arial"/>
                <a:ea typeface="Arial"/>
                <a:cs typeface="Arial"/>
                <a:sym typeface="Arial"/>
              </a:endParaRPr>
            </a:p>
            <a:p>
              <a:pPr marL="228600" marR="0" lvl="1" indent="-196850" algn="l" rtl="0">
                <a:lnSpc>
                  <a:spcPct val="90000"/>
                </a:lnSpc>
                <a:spcBef>
                  <a:spcPts val="330"/>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a:t>
              </a:r>
              <a:endParaRPr sz="900" b="0" i="0" u="none" strike="noStrike" cap="none">
                <a:solidFill>
                  <a:srgbClr val="000000"/>
                </a:solidFill>
                <a:latin typeface="Arial"/>
                <a:ea typeface="Arial"/>
                <a:cs typeface="Arial"/>
                <a:sym typeface="Arial"/>
              </a:endParaRPr>
            </a:p>
          </p:txBody>
        </p:sp>
        <p:sp>
          <p:nvSpPr>
            <p:cNvPr id="366" name="Google Shape;366;p14"/>
            <p:cNvSpPr/>
            <p:nvPr/>
          </p:nvSpPr>
          <p:spPr>
            <a:xfrm>
              <a:off x="6083888" y="0"/>
              <a:ext cx="2924351" cy="1667326"/>
            </a:xfrm>
            <a:prstGeom prst="roundRect">
              <a:avLst>
                <a:gd name="adj" fmla="val 10000"/>
              </a:avLst>
            </a:prstGeom>
            <a:solidFill>
              <a:schemeClr val="lt1">
                <a:alpha val="89411"/>
              </a:schemeClr>
            </a:solidFill>
            <a:ln w="254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14"/>
            <p:cNvSpPr txBox="1"/>
            <p:nvPr/>
          </p:nvSpPr>
          <p:spPr>
            <a:xfrm>
              <a:off x="6997819" y="36626"/>
              <a:ext cx="1973793" cy="1177243"/>
            </a:xfrm>
            <a:prstGeom prst="rect">
              <a:avLst/>
            </a:prstGeom>
            <a:noFill/>
            <a:ln>
              <a:noFill/>
            </a:ln>
          </p:spPr>
          <p:txBody>
            <a:bodyPr spcFirstLastPara="1" wrap="square" lIns="0" tIns="41900" rIns="41900" bIns="41900" anchor="t" anchorCtr="0">
              <a:noAutofit/>
            </a:bodyPr>
            <a:lstStyle/>
            <a:p>
              <a:pPr marL="57150" marR="0" lvl="1" indent="-88900" algn="l" rtl="0">
                <a:lnSpc>
                  <a:spcPct val="90000"/>
                </a:lnSpc>
                <a:spcBef>
                  <a:spcPts val="0"/>
                </a:spcBef>
                <a:spcAft>
                  <a:spcPts val="0"/>
                </a:spcAft>
                <a:buClr>
                  <a:srgbClr val="000000"/>
                </a:buClr>
                <a:buSzPts val="1400"/>
                <a:buFont typeface="Arial"/>
                <a:buChar char="•"/>
              </a:pPr>
              <a:r>
                <a:rPr lang="fr-FR" b="0" i="0" u="none" strike="noStrike" cap="none">
                  <a:solidFill>
                    <a:srgbClr val="000000"/>
                  </a:solidFill>
                  <a:latin typeface="Arial"/>
                  <a:ea typeface="Arial"/>
                  <a:cs typeface="Arial"/>
                  <a:sym typeface="Arial"/>
                </a:rPr>
                <a:t>Contract closure (suppliers, subcontractors)</a:t>
              </a:r>
              <a:endParaRPr sz="1700" b="0" i="0" u="none" strike="noStrike" cap="none">
                <a:solidFill>
                  <a:srgbClr val="000000"/>
                </a:solidFill>
                <a:latin typeface="Arial"/>
                <a:ea typeface="Arial"/>
                <a:cs typeface="Arial"/>
                <a:sym typeface="Arial"/>
              </a:endParaRPr>
            </a:p>
            <a:p>
              <a:pPr marL="57150" marR="0" lvl="1" indent="-88900" algn="l" rtl="0">
                <a:lnSpc>
                  <a:spcPct val="90000"/>
                </a:lnSpc>
                <a:spcBef>
                  <a:spcPts val="165"/>
                </a:spcBef>
                <a:spcAft>
                  <a:spcPts val="0"/>
                </a:spcAft>
                <a:buClr>
                  <a:srgbClr val="000000"/>
                </a:buClr>
                <a:buSzPts val="1400"/>
                <a:buFont typeface="Arial"/>
                <a:buChar char="•"/>
              </a:pPr>
              <a:r>
                <a:rPr lang="fr-FR"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57150" marR="0" lvl="1" indent="-88900" algn="l" rtl="0">
                <a:lnSpc>
                  <a:spcPct val="90000"/>
                </a:lnSpc>
                <a:spcBef>
                  <a:spcPts val="165"/>
                </a:spcBef>
                <a:spcAft>
                  <a:spcPts val="0"/>
                </a:spcAft>
                <a:buClr>
                  <a:srgbClr val="000000"/>
                </a:buClr>
                <a:buSzPts val="1400"/>
                <a:buFont typeface="Arial"/>
                <a:buChar char="•"/>
              </a:pPr>
              <a:r>
                <a:rPr lang="fr-FR"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57150" marR="0" lvl="1" indent="-88900" algn="l" rtl="0">
                <a:lnSpc>
                  <a:spcPct val="90000"/>
                </a:lnSpc>
                <a:spcBef>
                  <a:spcPts val="165"/>
                </a:spcBef>
                <a:spcAft>
                  <a:spcPts val="0"/>
                </a:spcAft>
                <a:buClr>
                  <a:srgbClr val="000000"/>
                </a:buClr>
                <a:buSzPts val="1400"/>
                <a:buFont typeface="Arial"/>
                <a:buChar char="•"/>
              </a:pPr>
              <a:r>
                <a:rPr lang="fr-FR"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p:txBody>
        </p:sp>
        <p:sp>
          <p:nvSpPr>
            <p:cNvPr id="368" name="Google Shape;368;p14"/>
            <p:cNvSpPr/>
            <p:nvPr/>
          </p:nvSpPr>
          <p:spPr>
            <a:xfrm>
              <a:off x="1526145" y="0"/>
              <a:ext cx="2573935" cy="1667326"/>
            </a:xfrm>
            <a:prstGeom prst="roundRect">
              <a:avLst>
                <a:gd name="adj" fmla="val 10000"/>
              </a:avLst>
            </a:prstGeom>
            <a:solidFill>
              <a:schemeClr val="lt1">
                <a:alpha val="89411"/>
              </a:schemeClr>
            </a:solidFill>
            <a:ln w="25400" cap="flat" cmpd="sng">
              <a:solidFill>
                <a:srgbClr val="E84E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14"/>
            <p:cNvSpPr txBox="1"/>
            <p:nvPr/>
          </p:nvSpPr>
          <p:spPr>
            <a:xfrm>
              <a:off x="1520396" y="36626"/>
              <a:ext cx="1728600" cy="1177200"/>
            </a:xfrm>
            <a:prstGeom prst="rect">
              <a:avLst/>
            </a:prstGeom>
            <a:noFill/>
            <a:ln>
              <a:noFill/>
            </a:ln>
          </p:spPr>
          <p:txBody>
            <a:bodyPr spcFirstLastPara="1" wrap="square" lIns="49525" tIns="49525" rIns="49525" bIns="49525" anchor="t" anchorCtr="0">
              <a:noAutofit/>
            </a:bodyPr>
            <a:lstStyle/>
            <a:p>
              <a:pPr marL="114300" marR="0" lvl="1" indent="-139700" algn="l" rtl="0">
                <a:lnSpc>
                  <a:spcPct val="90000"/>
                </a:lnSpc>
                <a:spcBef>
                  <a:spcPts val="0"/>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Final narrative reports</a:t>
              </a:r>
              <a:endParaRPr sz="1800" b="0" i="0" u="none" strike="noStrike" cap="none">
                <a:solidFill>
                  <a:srgbClr val="000000"/>
                </a:solidFill>
                <a:latin typeface="Arial"/>
                <a:ea typeface="Arial"/>
                <a:cs typeface="Arial"/>
                <a:sym typeface="Arial"/>
              </a:endParaRPr>
            </a:p>
            <a:p>
              <a:pPr marL="114300" marR="0" lvl="1" indent="-139700" algn="l" rtl="0">
                <a:lnSpc>
                  <a:spcPct val="90000"/>
                </a:lnSpc>
                <a:spcBef>
                  <a:spcPts val="195"/>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114300" marR="0" lvl="1" indent="-139700" algn="l" rtl="0">
                <a:lnSpc>
                  <a:spcPct val="90000"/>
                </a:lnSpc>
                <a:spcBef>
                  <a:spcPts val="195"/>
                </a:spcBef>
                <a:spcAft>
                  <a:spcPts val="0"/>
                </a:spcAft>
                <a:buClr>
                  <a:srgbClr val="000000"/>
                </a:buClr>
                <a:buSzPts val="1700"/>
                <a:buFont typeface="Arial"/>
                <a:buChar char="•"/>
              </a:pPr>
              <a:r>
                <a:rPr lang="fr-FR" sz="17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sp>
          <p:nvSpPr>
            <p:cNvPr id="370" name="Google Shape;370;p14"/>
            <p:cNvSpPr/>
            <p:nvPr/>
          </p:nvSpPr>
          <p:spPr>
            <a:xfrm>
              <a:off x="2692301" y="296992"/>
              <a:ext cx="2256101" cy="225610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E84E0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14"/>
            <p:cNvSpPr txBox="1"/>
            <p:nvPr/>
          </p:nvSpPr>
          <p:spPr>
            <a:xfrm>
              <a:off x="3353098" y="957789"/>
              <a:ext cx="1595304" cy="15953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fr-FR" sz="1500" b="1" i="0" u="none" strike="noStrike" cap="none">
                  <a:solidFill>
                    <a:srgbClr val="FFFFFF"/>
                  </a:solidFill>
                  <a:latin typeface="Arial"/>
                  <a:ea typeface="Arial"/>
                  <a:cs typeface="Arial"/>
                  <a:sym typeface="Arial"/>
                </a:rPr>
                <a:t>Preparing reports</a:t>
              </a:r>
              <a:endParaRPr sz="1400" b="0" i="0" u="none" strike="noStrike" cap="none">
                <a:solidFill>
                  <a:srgbClr val="000000"/>
                </a:solidFill>
                <a:latin typeface="Arial"/>
                <a:ea typeface="Arial"/>
                <a:cs typeface="Arial"/>
                <a:sym typeface="Arial"/>
              </a:endParaRPr>
            </a:p>
          </p:txBody>
        </p:sp>
        <p:sp>
          <p:nvSpPr>
            <p:cNvPr id="372" name="Google Shape;372;p14"/>
            <p:cNvSpPr/>
            <p:nvPr/>
          </p:nvSpPr>
          <p:spPr>
            <a:xfrm rot="5400000">
              <a:off x="5052610" y="296992"/>
              <a:ext cx="2256101" cy="225610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FF99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14"/>
            <p:cNvSpPr txBox="1"/>
            <p:nvPr/>
          </p:nvSpPr>
          <p:spPr>
            <a:xfrm>
              <a:off x="5052610" y="957789"/>
              <a:ext cx="1595304" cy="15953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fr-FR" sz="1500" b="1" i="0" u="none" strike="noStrike" cap="none">
                  <a:solidFill>
                    <a:srgbClr val="FFFFFF"/>
                  </a:solidFill>
                  <a:latin typeface="Arial"/>
                  <a:ea typeface="Arial"/>
                  <a:cs typeface="Arial"/>
                  <a:sym typeface="Arial"/>
                </a:rPr>
                <a:t>Administrative closure</a:t>
              </a:r>
              <a:endParaRPr sz="1400" b="0" i="0" u="none" strike="noStrike" cap="none">
                <a:solidFill>
                  <a:srgbClr val="000000"/>
                </a:solidFill>
                <a:latin typeface="Arial"/>
                <a:ea typeface="Arial"/>
                <a:cs typeface="Arial"/>
                <a:sym typeface="Arial"/>
              </a:endParaRPr>
            </a:p>
          </p:txBody>
        </p:sp>
        <p:sp>
          <p:nvSpPr>
            <p:cNvPr id="374" name="Google Shape;374;p14"/>
            <p:cNvSpPr/>
            <p:nvPr/>
          </p:nvSpPr>
          <p:spPr>
            <a:xfrm rot="10800000">
              <a:off x="5052610" y="2657301"/>
              <a:ext cx="2256101" cy="225610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14"/>
            <p:cNvSpPr txBox="1"/>
            <p:nvPr/>
          </p:nvSpPr>
          <p:spPr>
            <a:xfrm>
              <a:off x="5052610" y="2657301"/>
              <a:ext cx="1595304" cy="15953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fr-FR" sz="1500" b="1" i="0" u="none" strike="noStrike" cap="none">
                  <a:solidFill>
                    <a:srgbClr val="FFFFFF"/>
                  </a:solidFill>
                  <a:latin typeface="Arial"/>
                  <a:ea typeface="Arial"/>
                  <a:cs typeface="Arial"/>
                  <a:sym typeface="Arial"/>
                </a:rPr>
                <a:t>Lessons learned</a:t>
              </a:r>
              <a:endParaRPr sz="1400" b="0" i="0" u="none" strike="noStrike" cap="none">
                <a:solidFill>
                  <a:srgbClr val="000000"/>
                </a:solidFill>
                <a:latin typeface="Arial"/>
                <a:ea typeface="Arial"/>
                <a:cs typeface="Arial"/>
                <a:sym typeface="Arial"/>
              </a:endParaRPr>
            </a:p>
          </p:txBody>
        </p:sp>
        <p:sp>
          <p:nvSpPr>
            <p:cNvPr id="376" name="Google Shape;376;p14"/>
            <p:cNvSpPr/>
            <p:nvPr/>
          </p:nvSpPr>
          <p:spPr>
            <a:xfrm rot="-5400000">
              <a:off x="2735844" y="2635530"/>
              <a:ext cx="2256101" cy="225610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3C78D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14"/>
            <p:cNvSpPr txBox="1"/>
            <p:nvPr/>
          </p:nvSpPr>
          <p:spPr>
            <a:xfrm>
              <a:off x="3396641" y="2635530"/>
              <a:ext cx="1595304" cy="15953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fr-FR" sz="1500" b="1"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378" name="Google Shape;378;p14"/>
            <p:cNvSpPr/>
            <p:nvPr/>
          </p:nvSpPr>
          <p:spPr>
            <a:xfrm>
              <a:off x="4611029" y="2136262"/>
              <a:ext cx="778954" cy="677351"/>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5CEC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14"/>
            <p:cNvSpPr/>
            <p:nvPr/>
          </p:nvSpPr>
          <p:spPr>
            <a:xfrm rot="10800000">
              <a:off x="4611029" y="2396782"/>
              <a:ext cx="778954" cy="677351"/>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5CEC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sp>
        <p:nvSpPr>
          <p:cNvPr id="386" name="Google Shape;386;p1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87" name="Google Shape;387;p15"/>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Key closing products</a:t>
            </a:r>
            <a:endParaRPr sz="5100" b="1" i="0" u="none" strike="noStrike" cap="none">
              <a:solidFill>
                <a:srgbClr val="FFFFFF"/>
              </a:solidFill>
              <a:latin typeface="Bebas Neue"/>
              <a:ea typeface="Bebas Neue"/>
              <a:cs typeface="Bebas Neue"/>
              <a:sym typeface="Bebas Neue"/>
            </a:endParaRPr>
          </a:p>
        </p:txBody>
      </p:sp>
      <p:sp>
        <p:nvSpPr>
          <p:cNvPr id="388" name="Google Shape;388;p15"/>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grpSp>
        <p:nvGrpSpPr>
          <p:cNvPr id="389" name="Google Shape;389;p15"/>
          <p:cNvGrpSpPr/>
          <p:nvPr/>
        </p:nvGrpSpPr>
        <p:grpSpPr>
          <a:xfrm>
            <a:off x="3050145" y="1647605"/>
            <a:ext cx="7482094" cy="5210395"/>
            <a:chOff x="1526145" y="0"/>
            <a:chExt cx="7482094" cy="5210395"/>
          </a:xfrm>
        </p:grpSpPr>
        <p:sp>
          <p:nvSpPr>
            <p:cNvPr id="390" name="Google Shape;390;p15"/>
            <p:cNvSpPr/>
            <p:nvPr/>
          </p:nvSpPr>
          <p:spPr>
            <a:xfrm>
              <a:off x="5725724" y="3543069"/>
              <a:ext cx="2573935" cy="1667326"/>
            </a:xfrm>
            <a:prstGeom prst="roundRect">
              <a:avLst>
                <a:gd name="adj" fmla="val 10000"/>
              </a:avLst>
            </a:prstGeom>
            <a:solidFill>
              <a:schemeClr val="lt1">
                <a:alpha val="89411"/>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15"/>
            <p:cNvSpPr txBox="1"/>
            <p:nvPr/>
          </p:nvSpPr>
          <p:spPr>
            <a:xfrm>
              <a:off x="6534531" y="3996526"/>
              <a:ext cx="1728502" cy="1177243"/>
            </a:xfrm>
            <a:prstGeom prst="rect">
              <a:avLst/>
            </a:prstGeom>
            <a:noFill/>
            <a:ln>
              <a:noFill/>
            </a:ln>
          </p:spPr>
          <p:txBody>
            <a:bodyPr spcFirstLastPara="1" wrap="square" lIns="68575" tIns="68575" rIns="68575" bIns="68575"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Kick off meeting</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Documenting lessons learned</a:t>
              </a:r>
              <a:endParaRPr sz="1400" b="0" i="0" u="none" strike="noStrike" cap="none">
                <a:solidFill>
                  <a:srgbClr val="000000"/>
                </a:solidFill>
                <a:latin typeface="Arial"/>
                <a:ea typeface="Arial"/>
                <a:cs typeface="Arial"/>
                <a:sym typeface="Arial"/>
              </a:endParaRPr>
            </a:p>
          </p:txBody>
        </p:sp>
        <p:sp>
          <p:nvSpPr>
            <p:cNvPr id="392" name="Google Shape;392;p15"/>
            <p:cNvSpPr/>
            <p:nvPr/>
          </p:nvSpPr>
          <p:spPr>
            <a:xfrm>
              <a:off x="1526145" y="3543069"/>
              <a:ext cx="2573935" cy="1667326"/>
            </a:xfrm>
            <a:prstGeom prst="roundRect">
              <a:avLst>
                <a:gd name="adj" fmla="val 10000"/>
              </a:avLst>
            </a:prstGeom>
            <a:solidFill>
              <a:schemeClr val="lt1">
                <a:alpha val="89411"/>
              </a:schemeClr>
            </a:solidFill>
            <a:ln w="254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15"/>
            <p:cNvSpPr txBox="1"/>
            <p:nvPr/>
          </p:nvSpPr>
          <p:spPr>
            <a:xfrm>
              <a:off x="1562771" y="3996526"/>
              <a:ext cx="1728502" cy="1177243"/>
            </a:xfrm>
            <a:prstGeom prst="rect">
              <a:avLst/>
            </a:prstGeom>
            <a:noFill/>
            <a:ln>
              <a:noFill/>
            </a:ln>
          </p:spPr>
          <p:txBody>
            <a:bodyPr spcFirstLastPara="1" wrap="square" lIns="68575" tIns="68575" rIns="68575" bIns="68575"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T</a:t>
              </a:r>
              <a:r>
                <a:rPr lang="fr-FR"/>
                <a:t>o</a:t>
              </a:r>
              <a:r>
                <a:rPr lang="fr-FR" sz="1400" b="0" i="0" u="none" strike="noStrike" cap="none">
                  <a:solidFill>
                    <a:srgbClr val="000000"/>
                  </a:solidFill>
                  <a:latin typeface="Arial"/>
                  <a:ea typeface="Arial"/>
                  <a:cs typeface="Arial"/>
                  <a:sym typeface="Arial"/>
                </a:rPr>
                <a:t>R eval</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C</a:t>
              </a:r>
              <a:r>
                <a:rPr lang="fr-FR"/>
                <a:t>onducting</a:t>
              </a:r>
              <a:r>
                <a:rPr lang="fr-FR" sz="1400" b="0" i="0" u="none" strike="noStrike" cap="none">
                  <a:solidFill>
                    <a:srgbClr val="000000"/>
                  </a:solidFill>
                  <a:latin typeface="Arial"/>
                  <a:ea typeface="Arial"/>
                  <a:cs typeface="Arial"/>
                  <a:sym typeface="Arial"/>
                </a:rPr>
                <a:t> the assessment</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Distribution of results</a:t>
              </a:r>
              <a:endParaRPr sz="1400" b="0" i="0" u="none" strike="noStrike" cap="none">
                <a:solidFill>
                  <a:srgbClr val="000000"/>
                </a:solidFill>
                <a:latin typeface="Arial"/>
                <a:ea typeface="Arial"/>
                <a:cs typeface="Arial"/>
                <a:sym typeface="Arial"/>
              </a:endParaRPr>
            </a:p>
          </p:txBody>
        </p:sp>
        <p:sp>
          <p:nvSpPr>
            <p:cNvPr id="394" name="Google Shape;394;p15"/>
            <p:cNvSpPr/>
            <p:nvPr/>
          </p:nvSpPr>
          <p:spPr>
            <a:xfrm>
              <a:off x="6083888" y="0"/>
              <a:ext cx="2924351" cy="1667326"/>
            </a:xfrm>
            <a:prstGeom prst="roundRect">
              <a:avLst>
                <a:gd name="adj" fmla="val 10000"/>
              </a:avLst>
            </a:prstGeom>
            <a:solidFill>
              <a:schemeClr val="lt1">
                <a:alpha val="89411"/>
              </a:schemeClr>
            </a:solidFill>
            <a:ln w="254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15"/>
            <p:cNvSpPr txBox="1"/>
            <p:nvPr/>
          </p:nvSpPr>
          <p:spPr>
            <a:xfrm>
              <a:off x="6997819" y="36626"/>
              <a:ext cx="1973793" cy="1177243"/>
            </a:xfrm>
            <a:prstGeom prst="rect">
              <a:avLst/>
            </a:prstGeom>
            <a:noFill/>
            <a:ln>
              <a:noFill/>
            </a:ln>
          </p:spPr>
          <p:txBody>
            <a:bodyPr spcFirstLastPara="1" wrap="square" lIns="0" tIns="41900" rIns="41900" bIns="4190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fr-FR" sz="1100" b="0" i="0" u="none" strike="noStrike" cap="none">
                  <a:solidFill>
                    <a:srgbClr val="000000"/>
                  </a:solidFill>
                  <a:latin typeface="Arial"/>
                  <a:ea typeface="Arial"/>
                  <a:cs typeface="Arial"/>
                  <a:sym typeface="Arial"/>
                </a:rPr>
                <a:t>Contract closure (suppliers, subcontractors)</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rgbClr val="000000"/>
                  </a:solidFill>
                  <a:latin typeface="Arial"/>
                  <a:ea typeface="Arial"/>
                  <a:cs typeface="Arial"/>
                  <a:sym typeface="Arial"/>
                </a:rPr>
                <a:t>Financial closing (receipt of funds, paid invoices, etc.)</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rgbClr val="000000"/>
                  </a:solidFill>
                  <a:latin typeface="Arial"/>
                  <a:ea typeface="Arial"/>
                  <a:cs typeface="Arial"/>
                  <a:sym typeface="Arial"/>
                </a:rPr>
                <a:t>Reassigned project staff?</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rgbClr val="000000"/>
                  </a:solidFill>
                  <a:latin typeface="Arial"/>
                  <a:ea typeface="Arial"/>
                  <a:cs typeface="Arial"/>
                  <a:sym typeface="Arial"/>
                </a:rPr>
                <a:t>Equipment sold, transferred?</a:t>
              </a:r>
              <a:endParaRPr sz="1400" b="0" i="0" u="none" strike="noStrike" cap="none">
                <a:solidFill>
                  <a:srgbClr val="000000"/>
                </a:solidFill>
                <a:latin typeface="Arial"/>
                <a:ea typeface="Arial"/>
                <a:cs typeface="Arial"/>
                <a:sym typeface="Arial"/>
              </a:endParaRPr>
            </a:p>
            <a:p>
              <a:pPr marL="114300" marR="0" lvl="2" indent="-69850" algn="l" rtl="0">
                <a:lnSpc>
                  <a:spcPct val="90000"/>
                </a:lnSpc>
                <a:spcBef>
                  <a:spcPts val="165"/>
                </a:spcBef>
                <a:spcAft>
                  <a:spcPts val="0"/>
                </a:spcAft>
                <a:buClr>
                  <a:srgbClr val="000000"/>
                </a:buClr>
                <a:buSzPts val="1100"/>
                <a:buFont typeface="Arial"/>
                <a:buChar char="•"/>
              </a:pPr>
              <a:r>
                <a:rPr lang="fr-FR" sz="1100" b="0" i="0" u="none" strike="noStrike" cap="none">
                  <a:solidFill>
                    <a:srgbClr val="000000"/>
                  </a:solidFill>
                  <a:latin typeface="Arial"/>
                  <a:ea typeface="Arial"/>
                  <a:cs typeface="Arial"/>
                  <a:sym typeface="Arial"/>
                </a:rPr>
                <a:t>Archiving</a:t>
              </a:r>
              <a:endParaRPr sz="1400" b="0" i="0" u="none" strike="noStrike" cap="none">
                <a:solidFill>
                  <a:srgbClr val="000000"/>
                </a:solidFill>
                <a:latin typeface="Arial"/>
                <a:ea typeface="Arial"/>
                <a:cs typeface="Arial"/>
                <a:sym typeface="Arial"/>
              </a:endParaRPr>
            </a:p>
          </p:txBody>
        </p:sp>
        <p:sp>
          <p:nvSpPr>
            <p:cNvPr id="396" name="Google Shape;396;p15"/>
            <p:cNvSpPr/>
            <p:nvPr/>
          </p:nvSpPr>
          <p:spPr>
            <a:xfrm>
              <a:off x="1526145" y="0"/>
              <a:ext cx="2573935" cy="1667326"/>
            </a:xfrm>
            <a:prstGeom prst="roundRect">
              <a:avLst>
                <a:gd name="adj" fmla="val 10000"/>
              </a:avLst>
            </a:prstGeom>
            <a:solidFill>
              <a:schemeClr val="lt1">
                <a:alpha val="89411"/>
              </a:schemeClr>
            </a:solidFill>
            <a:ln w="25400" cap="flat" cmpd="sng">
              <a:solidFill>
                <a:srgbClr val="E84E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15"/>
            <p:cNvSpPr txBox="1"/>
            <p:nvPr/>
          </p:nvSpPr>
          <p:spPr>
            <a:xfrm>
              <a:off x="1562771" y="36626"/>
              <a:ext cx="1728502" cy="1177243"/>
            </a:xfrm>
            <a:prstGeom prst="rect">
              <a:avLst/>
            </a:prstGeom>
            <a:noFill/>
            <a:ln>
              <a:noFill/>
            </a:ln>
          </p:spPr>
          <p:txBody>
            <a:bodyPr spcFirstLastPara="1" wrap="square" lIns="49525" tIns="49525" rIns="49525" bIns="49525" anchor="t" anchorCtr="0">
              <a:noAutofit/>
            </a:bodyPr>
            <a:lstStyle/>
            <a:p>
              <a:pPr marL="114300" marR="0" lvl="1" indent="-114300" algn="l" rtl="0">
                <a:lnSpc>
                  <a:spcPct val="90000"/>
                </a:lnSpc>
                <a:spcBef>
                  <a:spcPts val="0"/>
                </a:spcBef>
                <a:spcAft>
                  <a:spcPts val="0"/>
                </a:spcAft>
                <a:buClr>
                  <a:srgbClr val="000000"/>
                </a:buClr>
                <a:buSzPts val="1300"/>
                <a:buFont typeface="Arial"/>
                <a:buChar char="•"/>
              </a:pPr>
              <a:r>
                <a:rPr lang="fr-FR" sz="1300" b="0" i="0" u="none" strike="noStrike" cap="none">
                  <a:solidFill>
                    <a:srgbClr val="000000"/>
                  </a:solidFill>
                  <a:latin typeface="Arial"/>
                  <a:ea typeface="Arial"/>
                  <a:cs typeface="Arial"/>
                  <a:sym typeface="Arial"/>
                </a:rPr>
                <a:t>Final narrative reports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rgbClr val="000000"/>
                </a:buClr>
                <a:buSzPts val="1300"/>
                <a:buFont typeface="Arial"/>
                <a:buChar char="•"/>
              </a:pPr>
              <a:r>
                <a:rPr lang="fr-FR" sz="1300" b="0" i="0" u="none" strike="noStrike" cap="none">
                  <a:solidFill>
                    <a:srgbClr val="000000"/>
                  </a:solidFill>
                  <a:latin typeface="Arial"/>
                  <a:ea typeface="Arial"/>
                  <a:cs typeface="Arial"/>
                  <a:sym typeface="Arial"/>
                </a:rPr>
                <a:t>Financial reports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rgbClr val="000000"/>
                </a:buClr>
                <a:buSzPts val="1300"/>
                <a:buFont typeface="Arial"/>
                <a:buChar char="•"/>
              </a:pPr>
              <a:r>
                <a:rPr lang="fr-FR" sz="1300" b="0" i="0" u="none" strike="noStrike" cap="none">
                  <a:solidFill>
                    <a:srgbClr val="000000"/>
                  </a:solidFill>
                  <a:latin typeface="Arial"/>
                  <a:ea typeface="Arial"/>
                  <a:cs typeface="Arial"/>
                  <a:sym typeface="Arial"/>
                </a:rPr>
                <a:t>Other (</a:t>
              </a:r>
              <a:r>
                <a:rPr lang="fr-FR" sz="1300"/>
                <a:t>end</a:t>
              </a:r>
              <a:r>
                <a:rPr lang="fr-FR" sz="1300" b="0" i="0" u="none" strike="noStrike" cap="none">
                  <a:solidFill>
                    <a:srgbClr val="000000"/>
                  </a:solidFill>
                  <a:latin typeface="Arial"/>
                  <a:ea typeface="Arial"/>
                  <a:cs typeface="Arial"/>
                  <a:sym typeface="Arial"/>
                </a:rPr>
                <a:t>line, etc)</a:t>
              </a:r>
              <a:endParaRPr sz="1400" b="0" i="0" u="none" strike="noStrike" cap="none">
                <a:solidFill>
                  <a:srgbClr val="000000"/>
                </a:solidFill>
                <a:latin typeface="Arial"/>
                <a:ea typeface="Arial"/>
                <a:cs typeface="Arial"/>
                <a:sym typeface="Arial"/>
              </a:endParaRPr>
            </a:p>
          </p:txBody>
        </p:sp>
        <p:sp>
          <p:nvSpPr>
            <p:cNvPr id="398" name="Google Shape;398;p15"/>
            <p:cNvSpPr/>
            <p:nvPr/>
          </p:nvSpPr>
          <p:spPr>
            <a:xfrm>
              <a:off x="2692301" y="296992"/>
              <a:ext cx="2256101" cy="225610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E84E0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15"/>
            <p:cNvSpPr txBox="1"/>
            <p:nvPr/>
          </p:nvSpPr>
          <p:spPr>
            <a:xfrm>
              <a:off x="3353098" y="957789"/>
              <a:ext cx="1595304" cy="15953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fr-FR" sz="1500" b="1" i="0" u="none" strike="noStrike" cap="none">
                  <a:solidFill>
                    <a:srgbClr val="FFFFFF"/>
                  </a:solidFill>
                  <a:latin typeface="Arial"/>
                  <a:ea typeface="Arial"/>
                  <a:cs typeface="Arial"/>
                  <a:sym typeface="Arial"/>
                </a:rPr>
                <a:t>Preparing reports</a:t>
              </a:r>
              <a:endParaRPr sz="1400" b="0" i="0" u="none" strike="noStrike" cap="none">
                <a:solidFill>
                  <a:srgbClr val="000000"/>
                </a:solidFill>
                <a:latin typeface="Arial"/>
                <a:ea typeface="Arial"/>
                <a:cs typeface="Arial"/>
                <a:sym typeface="Arial"/>
              </a:endParaRPr>
            </a:p>
          </p:txBody>
        </p:sp>
        <p:sp>
          <p:nvSpPr>
            <p:cNvPr id="400" name="Google Shape;400;p15"/>
            <p:cNvSpPr/>
            <p:nvPr/>
          </p:nvSpPr>
          <p:spPr>
            <a:xfrm rot="5400000">
              <a:off x="5052610" y="296992"/>
              <a:ext cx="2256101" cy="225610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FF99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15"/>
            <p:cNvSpPr txBox="1"/>
            <p:nvPr/>
          </p:nvSpPr>
          <p:spPr>
            <a:xfrm>
              <a:off x="5052610" y="957789"/>
              <a:ext cx="1595304" cy="15953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fr-FR" sz="1500" b="1" i="0" u="none" strike="noStrike" cap="none">
                  <a:solidFill>
                    <a:srgbClr val="FFFFFF"/>
                  </a:solidFill>
                  <a:latin typeface="Arial"/>
                  <a:ea typeface="Arial"/>
                  <a:cs typeface="Arial"/>
                  <a:sym typeface="Arial"/>
                </a:rPr>
                <a:t>Administrative closure</a:t>
              </a:r>
              <a:endParaRPr sz="1400" b="0" i="0" u="none" strike="noStrike" cap="none">
                <a:solidFill>
                  <a:srgbClr val="000000"/>
                </a:solidFill>
                <a:latin typeface="Arial"/>
                <a:ea typeface="Arial"/>
                <a:cs typeface="Arial"/>
                <a:sym typeface="Arial"/>
              </a:endParaRPr>
            </a:p>
          </p:txBody>
        </p:sp>
        <p:sp>
          <p:nvSpPr>
            <p:cNvPr id="402" name="Google Shape;402;p15"/>
            <p:cNvSpPr/>
            <p:nvPr/>
          </p:nvSpPr>
          <p:spPr>
            <a:xfrm rot="10800000">
              <a:off x="5052610" y="2657301"/>
              <a:ext cx="2256101" cy="225610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15"/>
            <p:cNvSpPr txBox="1"/>
            <p:nvPr/>
          </p:nvSpPr>
          <p:spPr>
            <a:xfrm>
              <a:off x="5052610" y="2657301"/>
              <a:ext cx="1595304" cy="15953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fr-FR" sz="1500" b="1" i="0" u="none" strike="noStrike" cap="none">
                  <a:solidFill>
                    <a:srgbClr val="FFFFFF"/>
                  </a:solidFill>
                  <a:latin typeface="Arial"/>
                  <a:ea typeface="Arial"/>
                  <a:cs typeface="Arial"/>
                  <a:sym typeface="Arial"/>
                </a:rPr>
                <a:t>Lessons learned</a:t>
              </a:r>
              <a:endParaRPr sz="1400" b="0" i="0" u="none" strike="noStrike" cap="none">
                <a:solidFill>
                  <a:srgbClr val="000000"/>
                </a:solidFill>
                <a:latin typeface="Arial"/>
                <a:ea typeface="Arial"/>
                <a:cs typeface="Arial"/>
                <a:sym typeface="Arial"/>
              </a:endParaRPr>
            </a:p>
          </p:txBody>
        </p:sp>
        <p:sp>
          <p:nvSpPr>
            <p:cNvPr id="404" name="Google Shape;404;p15"/>
            <p:cNvSpPr/>
            <p:nvPr/>
          </p:nvSpPr>
          <p:spPr>
            <a:xfrm rot="-5400000">
              <a:off x="2735844" y="2635530"/>
              <a:ext cx="2256101" cy="225610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6D9E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15"/>
            <p:cNvSpPr txBox="1"/>
            <p:nvPr/>
          </p:nvSpPr>
          <p:spPr>
            <a:xfrm>
              <a:off x="3396641" y="2635530"/>
              <a:ext cx="1595304" cy="15953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fr-FR" sz="1500" b="1"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406" name="Google Shape;406;p15"/>
            <p:cNvSpPr/>
            <p:nvPr/>
          </p:nvSpPr>
          <p:spPr>
            <a:xfrm>
              <a:off x="4611029" y="2136262"/>
              <a:ext cx="778954" cy="677351"/>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5CEC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15"/>
            <p:cNvSpPr/>
            <p:nvPr/>
          </p:nvSpPr>
          <p:spPr>
            <a:xfrm rot="10800000">
              <a:off x="4611029" y="2396782"/>
              <a:ext cx="778954" cy="677351"/>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5CEC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15</a:t>
            </a:fld>
            <a:endParaRPr/>
          </a:p>
        </p:txBody>
      </p:sp>
      <p:sp>
        <p:nvSpPr>
          <p:cNvPr id="414" name="Google Shape;414;p16"/>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15" name="Google Shape;415;p16"/>
          <p:cNvSpPr txBox="1"/>
          <p:nvPr/>
        </p:nvSpPr>
        <p:spPr>
          <a:xfrm>
            <a:off x="1524000" y="315100"/>
            <a:ext cx="9144000" cy="17547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Why anticipate the closing phase of a project?</a:t>
            </a:r>
            <a:endParaRPr sz="5100" b="1" i="0" u="none" strike="noStrike" cap="none">
              <a:solidFill>
                <a:srgbClr val="FFFFFF"/>
              </a:solidFill>
              <a:latin typeface="Bebas Neue"/>
              <a:ea typeface="Bebas Neue"/>
              <a:cs typeface="Bebas Neue"/>
              <a:sym typeface="Bebas Neue"/>
            </a:endParaRPr>
          </a:p>
        </p:txBody>
      </p:sp>
      <p:sp>
        <p:nvSpPr>
          <p:cNvPr id="416" name="Google Shape;416;p16"/>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417" name="Google Shape;417;p16"/>
          <p:cNvSpPr/>
          <p:nvPr/>
        </p:nvSpPr>
        <p:spPr>
          <a:xfrm>
            <a:off x="2396925" y="2305400"/>
            <a:ext cx="76863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b="1" i="0" u="none" strike="noStrike" cap="none">
                <a:solidFill>
                  <a:srgbClr val="E84E0F"/>
                </a:solidFill>
                <a:latin typeface="Raleway"/>
                <a:ea typeface="Raleway"/>
                <a:cs typeface="Raleway"/>
                <a:sym typeface="Raleway"/>
              </a:rPr>
              <a:t> The various end-of-project scenarios allow to:</a:t>
            </a:r>
            <a:endParaRPr sz="2000" b="1" i="0" u="none" strike="noStrike" cap="none">
              <a:solidFill>
                <a:srgbClr val="262775"/>
              </a:solidFill>
              <a:latin typeface="Raleway"/>
              <a:ea typeface="Raleway"/>
              <a:cs typeface="Raleway"/>
              <a:sym typeface="Raleway"/>
            </a:endParaRPr>
          </a:p>
          <a:p>
            <a:pPr marL="0" marR="0" lvl="0" indent="0" algn="l" rtl="0">
              <a:lnSpc>
                <a:spcPct val="115000"/>
              </a:lnSpc>
              <a:spcBef>
                <a:spcPts val="0"/>
              </a:spcBef>
              <a:spcAft>
                <a:spcPts val="0"/>
              </a:spcAft>
              <a:buNone/>
            </a:pPr>
            <a:endParaRPr sz="1200" b="0" i="0" u="none" strike="noStrike" cap="none">
              <a:solidFill>
                <a:srgbClr val="000000"/>
              </a:solidFill>
              <a:latin typeface="Roboto"/>
              <a:ea typeface="Roboto"/>
              <a:cs typeface="Roboto"/>
              <a:sym typeface="Roboto"/>
            </a:endParaRPr>
          </a:p>
          <a:p>
            <a:pPr marL="342900" marR="0" lvl="0" indent="-342900" algn="l" rtl="0">
              <a:spcBef>
                <a:spcPts val="0"/>
              </a:spcBef>
              <a:spcAft>
                <a:spcPts val="0"/>
              </a:spcAft>
              <a:buClr>
                <a:srgbClr val="000000"/>
              </a:buClr>
              <a:buSzPts val="2000"/>
              <a:buFont typeface="Arial"/>
              <a:buChar char="-"/>
            </a:pPr>
            <a:r>
              <a:rPr lang="fr-FR" sz="2000" b="1" i="0" u="none" strike="noStrike" cap="none">
                <a:solidFill>
                  <a:srgbClr val="262775"/>
                </a:solidFill>
                <a:latin typeface="Raleway"/>
                <a:ea typeface="Raleway"/>
                <a:cs typeface="Raleway"/>
                <a:sym typeface="Raleway"/>
              </a:rPr>
              <a:t>Prepare for closing: </a:t>
            </a:r>
            <a:r>
              <a:rPr lang="fr-FR" sz="2000" b="0" i="0" u="none" strike="noStrike" cap="none">
                <a:solidFill>
                  <a:srgbClr val="262775"/>
                </a:solidFill>
                <a:latin typeface="Raleway"/>
                <a:ea typeface="Raleway"/>
                <a:cs typeface="Raleway"/>
                <a:sym typeface="Raleway"/>
              </a:rPr>
              <a:t>organize in advance all the steps needed to finalize the project in the best possible conditions.</a:t>
            </a:r>
            <a:endParaRPr sz="2000" b="0" i="0" u="none" strike="noStrike" cap="none">
              <a:solidFill>
                <a:srgbClr val="262775"/>
              </a:solidFill>
              <a:latin typeface="Raleway"/>
              <a:ea typeface="Raleway"/>
              <a:cs typeface="Raleway"/>
              <a:sym typeface="Raleway"/>
            </a:endParaRPr>
          </a:p>
          <a:p>
            <a:pPr marL="342900" marR="0" lvl="0" indent="-342900" algn="l" rtl="0">
              <a:spcBef>
                <a:spcPts val="0"/>
              </a:spcBef>
              <a:spcAft>
                <a:spcPts val="0"/>
              </a:spcAft>
              <a:buClr>
                <a:srgbClr val="000000"/>
              </a:buClr>
              <a:buSzPts val="2000"/>
              <a:buFont typeface="Arial"/>
              <a:buChar char="-"/>
            </a:pPr>
            <a:r>
              <a:rPr lang="fr-FR" sz="2000" b="1" i="0" u="none" strike="noStrike" cap="none">
                <a:solidFill>
                  <a:srgbClr val="262775"/>
                </a:solidFill>
                <a:latin typeface="Raleway"/>
                <a:ea typeface="Raleway"/>
                <a:cs typeface="Raleway"/>
                <a:sym typeface="Raleway"/>
              </a:rPr>
              <a:t>Ensure a smooth transition: </a:t>
            </a:r>
            <a:r>
              <a:rPr lang="fr-FR" sz="2000" b="0" i="0" u="none" strike="noStrike" cap="none">
                <a:solidFill>
                  <a:srgbClr val="262775"/>
                </a:solidFill>
                <a:latin typeface="Raleway"/>
                <a:ea typeface="Raleway"/>
                <a:cs typeface="Raleway"/>
                <a:sym typeface="Raleway"/>
              </a:rPr>
              <a:t>plan the transfer of responsibilities, knowledge and results to stakeholders or beneficiaries.</a:t>
            </a:r>
            <a:endParaRPr sz="2000" b="0" i="0" u="none" strike="noStrike" cap="none">
              <a:solidFill>
                <a:srgbClr val="262775"/>
              </a:solidFill>
              <a:latin typeface="Raleway"/>
              <a:ea typeface="Raleway"/>
              <a:cs typeface="Raleway"/>
              <a:sym typeface="Raleway"/>
            </a:endParaRPr>
          </a:p>
          <a:p>
            <a:pPr marL="342900" marR="0" lvl="0" indent="-342900" algn="l" rtl="0">
              <a:spcBef>
                <a:spcPts val="0"/>
              </a:spcBef>
              <a:spcAft>
                <a:spcPts val="0"/>
              </a:spcAft>
              <a:buClr>
                <a:srgbClr val="000000"/>
              </a:buClr>
              <a:buSzPts val="2000"/>
              <a:buFont typeface="Arial"/>
              <a:buChar char="-"/>
            </a:pPr>
            <a:r>
              <a:rPr lang="fr-FR" sz="2000" b="1" i="0" u="none" strike="noStrike" cap="none">
                <a:solidFill>
                  <a:srgbClr val="262775"/>
                </a:solidFill>
                <a:latin typeface="Raleway"/>
                <a:ea typeface="Raleway"/>
                <a:cs typeface="Raleway"/>
                <a:sym typeface="Raleway"/>
              </a:rPr>
              <a:t>Mobilize dedicated resources: </a:t>
            </a:r>
            <a:r>
              <a:rPr lang="fr-FR" sz="2000" b="0" i="0" u="none" strike="noStrike" cap="none">
                <a:solidFill>
                  <a:srgbClr val="262775"/>
                </a:solidFill>
                <a:latin typeface="Raleway"/>
                <a:ea typeface="Raleway"/>
                <a:cs typeface="Raleway"/>
                <a:sym typeface="Raleway"/>
              </a:rPr>
              <a:t>plan and allocate the human, financial and material resources needed for the closing on time.</a:t>
            </a:r>
            <a:endParaRPr sz="2000" b="0" i="0" u="none" strike="noStrike" cap="none">
              <a:solidFill>
                <a:srgbClr val="262775"/>
              </a:solidFill>
              <a:latin typeface="Raleway"/>
              <a:ea typeface="Raleway"/>
              <a:cs typeface="Raleway"/>
              <a:sym typeface="Raleway"/>
            </a:endParaRPr>
          </a:p>
          <a:p>
            <a:pPr marL="342900" marR="0" lvl="0" indent="-342900" algn="l" rtl="0">
              <a:spcBef>
                <a:spcPts val="0"/>
              </a:spcBef>
              <a:spcAft>
                <a:spcPts val="0"/>
              </a:spcAft>
              <a:buClr>
                <a:srgbClr val="000000"/>
              </a:buClr>
              <a:buSzPts val="2000"/>
              <a:buFont typeface="Arial"/>
              <a:buChar char="-"/>
            </a:pPr>
            <a:r>
              <a:rPr lang="fr-FR" sz="2000" b="1" i="0" u="none" strike="noStrike" cap="none">
                <a:solidFill>
                  <a:srgbClr val="262775"/>
                </a:solidFill>
                <a:latin typeface="Raleway"/>
                <a:ea typeface="Raleway"/>
                <a:cs typeface="Raleway"/>
                <a:sym typeface="Raleway"/>
              </a:rPr>
              <a:t>Communicat</a:t>
            </a:r>
            <a:r>
              <a:rPr lang="fr-FR" sz="2000" b="1">
                <a:solidFill>
                  <a:srgbClr val="262775"/>
                </a:solidFill>
                <a:latin typeface="Raleway"/>
                <a:ea typeface="Raleway"/>
                <a:cs typeface="Raleway"/>
                <a:sym typeface="Raleway"/>
              </a:rPr>
              <a:t>e</a:t>
            </a:r>
            <a:r>
              <a:rPr lang="fr-FR" sz="2000" b="1" i="0" u="none" strike="noStrike" cap="none">
                <a:solidFill>
                  <a:srgbClr val="262775"/>
                </a:solidFill>
                <a:latin typeface="Raleway"/>
                <a:ea typeface="Raleway"/>
                <a:cs typeface="Raleway"/>
                <a:sym typeface="Raleway"/>
              </a:rPr>
              <a:t> clearly with stakeholders: </a:t>
            </a:r>
            <a:r>
              <a:rPr lang="fr-FR" sz="2000" b="0" i="0" u="none" strike="noStrike" cap="none">
                <a:solidFill>
                  <a:srgbClr val="262775"/>
                </a:solidFill>
                <a:latin typeface="Raleway"/>
                <a:ea typeface="Raleway"/>
                <a:cs typeface="Raleway"/>
                <a:sym typeface="Raleway"/>
              </a:rPr>
              <a:t>informing and involving all partners, beneficiaries and donors about the modalities and consequences of the end of the project.</a:t>
            </a:r>
            <a:endParaRPr sz="1200" b="0" i="0" u="none" strike="noStrike" cap="none">
              <a:solidFill>
                <a:srgbClr val="000000"/>
              </a:solidFill>
              <a:latin typeface="Roboto"/>
              <a:ea typeface="Roboto"/>
              <a:cs typeface="Roboto"/>
              <a:sym typeface="Roboto"/>
            </a:endParaRPr>
          </a:p>
          <a:p>
            <a:pPr marL="0" marR="0" lvl="0" indent="0" algn="l" rtl="0">
              <a:spcBef>
                <a:spcPts val="0"/>
              </a:spcBef>
              <a:spcAft>
                <a:spcPts val="0"/>
              </a:spcAft>
              <a:buNone/>
            </a:pPr>
            <a:endParaRPr sz="20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20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2"/>
        <p:cNvGrpSpPr/>
        <p:nvPr/>
      </p:nvGrpSpPr>
      <p:grpSpPr>
        <a:xfrm>
          <a:off x="0" y="0"/>
          <a:ext cx="0" cy="0"/>
          <a:chOff x="0" y="0"/>
          <a:chExt cx="0" cy="0"/>
        </a:xfrm>
      </p:grpSpPr>
      <p:sp>
        <p:nvSpPr>
          <p:cNvPr id="423" name="Google Shape;423;p1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sp>
        <p:nvSpPr>
          <p:cNvPr id="424" name="Google Shape;424;p17"/>
          <p:cNvSpPr txBox="1"/>
          <p:nvPr/>
        </p:nvSpPr>
        <p:spPr>
          <a:xfrm>
            <a:off x="2367150" y="861254"/>
            <a:ext cx="7457700" cy="510906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000" b="1" i="0" u="none" strike="noStrike" cap="none">
                <a:solidFill>
                  <a:srgbClr val="FFFFFF"/>
                </a:solidFill>
                <a:latin typeface="Bebas Neue"/>
                <a:ea typeface="Bebas Neue"/>
                <a:cs typeface="Bebas Neue"/>
                <a:sym typeface="Bebas Neue"/>
              </a:rPr>
              <a:t>III - EVALUATING YOUR PROJECT</a:t>
            </a:r>
            <a:endParaRPr sz="4100" b="1" i="1" u="none" strike="noStrike" cap="none">
              <a:solidFill>
                <a:srgbClr val="FFFFFF"/>
              </a:solidFill>
              <a:latin typeface="Bebas Neue"/>
              <a:ea typeface="Bebas Neue"/>
              <a:cs typeface="Bebas Neue"/>
              <a:sym typeface="Bebas Neue"/>
            </a:endParaRPr>
          </a:p>
        </p:txBody>
      </p:sp>
      <p:sp>
        <p:nvSpPr>
          <p:cNvPr id="425" name="Google Shape;425;p17"/>
          <p:cNvSpPr/>
          <p:nvPr/>
        </p:nvSpPr>
        <p:spPr>
          <a:xfrm>
            <a:off x="3032030" y="395319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6</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426" name="Google Shape;426;p17"/>
          <p:cNvGrpSpPr/>
          <p:nvPr/>
        </p:nvGrpSpPr>
        <p:grpSpPr>
          <a:xfrm>
            <a:off x="5148045" y="4947748"/>
            <a:ext cx="1895970" cy="1773731"/>
            <a:chOff x="3137400" y="1009650"/>
            <a:chExt cx="2869204" cy="2708400"/>
          </a:xfrm>
        </p:grpSpPr>
        <p:sp>
          <p:nvSpPr>
            <p:cNvPr id="427" name="Google Shape;427;p17"/>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428" name="Google Shape;428;p17"/>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435" name="Google Shape;435;p18"/>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36" name="Google Shape;436;p18"/>
          <p:cNvSpPr txBox="1"/>
          <p:nvPr/>
        </p:nvSpPr>
        <p:spPr>
          <a:xfrm>
            <a:off x="1524000" y="315100"/>
            <a:ext cx="9144000" cy="17547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WHAT ARE MY ASSESSMENT NEEDS?</a:t>
            </a:r>
            <a:endParaRPr sz="5100" b="1" i="0" u="none" strike="noStrike" cap="none">
              <a:solidFill>
                <a:srgbClr val="FFFFFF"/>
              </a:solidFill>
              <a:latin typeface="Bebas Neue"/>
              <a:ea typeface="Bebas Neue"/>
              <a:cs typeface="Bebas Neue"/>
              <a:sym typeface="Bebas Neue"/>
            </a:endParaRPr>
          </a:p>
        </p:txBody>
      </p:sp>
      <p:sp>
        <p:nvSpPr>
          <p:cNvPr id="437" name="Google Shape;437;p18"/>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438" name="Google Shape;438;p18"/>
          <p:cNvSpPr/>
          <p:nvPr/>
        </p:nvSpPr>
        <p:spPr>
          <a:xfrm>
            <a:off x="3120730" y="4003775"/>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r>
              <a:rPr lang="fr-FR" sz="2000" b="1" i="0" u="none" strike="noStrike" cap="none">
                <a:solidFill>
                  <a:srgbClr val="E84E0F"/>
                </a:solidFill>
                <a:latin typeface="Raleway"/>
                <a:ea typeface="Raleway"/>
                <a:cs typeface="Raleway"/>
                <a:sym typeface="Raleway"/>
              </a:rPr>
              <a:t>Wh</a:t>
            </a:r>
            <a:r>
              <a:rPr lang="fr-FR" sz="2000" b="1">
                <a:solidFill>
                  <a:srgbClr val="E84E0F"/>
                </a:solidFill>
                <a:latin typeface="Raleway"/>
                <a:ea typeface="Raleway"/>
                <a:cs typeface="Raleway"/>
                <a:sym typeface="Raleway"/>
              </a:rPr>
              <a:t>ich assessment for which needs? </a:t>
            </a:r>
            <a:endParaRPr sz="2000" b="1">
              <a:solidFill>
                <a:srgbClr val="E84E0F"/>
              </a:solidFill>
              <a:latin typeface="Raleway"/>
              <a:ea typeface="Raleway"/>
              <a:cs typeface="Raleway"/>
              <a:sym typeface="Raleway"/>
            </a:endParaRPr>
          </a:p>
          <a:p>
            <a:pPr marL="0" marR="0" lvl="0" indent="0" algn="l" rtl="0">
              <a:spcBef>
                <a:spcPts val="0"/>
              </a:spcBef>
              <a:spcAft>
                <a:spcPts val="0"/>
              </a:spcAft>
              <a:buNone/>
            </a:pPr>
            <a:endParaRPr sz="2000" b="1">
              <a:solidFill>
                <a:srgbClr val="E84E0F"/>
              </a:solidFill>
              <a:latin typeface="Raleway"/>
              <a:ea typeface="Raleway"/>
              <a:cs typeface="Raleway"/>
              <a:sym typeface="Raleway"/>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000" b="1" i="0" u="none" strike="noStrike" cap="none">
                <a:solidFill>
                  <a:srgbClr val="E84E0F"/>
                </a:solidFill>
                <a:latin typeface="Raleway"/>
                <a:ea typeface="Raleway"/>
                <a:cs typeface="Raleway"/>
                <a:sym typeface="Raleway"/>
              </a:rPr>
              <a:t>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endParaRPr sz="20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sp>
        <p:nvSpPr>
          <p:cNvPr id="439" name="Google Shape;439;p18"/>
          <p:cNvSpPr/>
          <p:nvPr/>
        </p:nvSpPr>
        <p:spPr>
          <a:xfrm>
            <a:off x="1967230" y="2481564"/>
            <a:ext cx="1520400" cy="1413300"/>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EVALUATION</a:t>
            </a:r>
            <a:endParaRPr sz="1400" b="0" i="0" u="none" strike="noStrike" cap="none" dirty="0">
              <a:solidFill>
                <a:srgbClr val="000000"/>
              </a:solidFill>
              <a:latin typeface="Arial"/>
              <a:ea typeface="Arial"/>
              <a:cs typeface="Arial"/>
              <a:sym typeface="Arial"/>
            </a:endParaRPr>
          </a:p>
        </p:txBody>
      </p:sp>
      <p:sp>
        <p:nvSpPr>
          <p:cNvPr id="440" name="Google Shape;440;p18"/>
          <p:cNvSpPr/>
          <p:nvPr/>
        </p:nvSpPr>
        <p:spPr>
          <a:xfrm>
            <a:off x="4796450" y="2382400"/>
            <a:ext cx="19011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dirty="0">
                <a:solidFill>
                  <a:srgbClr val="FFFFFF"/>
                </a:solidFill>
              </a:rPr>
              <a:t>MONITORING</a:t>
            </a:r>
            <a:endParaRPr sz="1400" b="0" i="0" u="none" strike="noStrike" cap="none" dirty="0">
              <a:solidFill>
                <a:srgbClr val="000000"/>
              </a:solidFill>
              <a:latin typeface="Arial"/>
              <a:ea typeface="Arial"/>
              <a:cs typeface="Arial"/>
              <a:sym typeface="Arial"/>
            </a:endParaRPr>
          </a:p>
        </p:txBody>
      </p:sp>
      <p:sp>
        <p:nvSpPr>
          <p:cNvPr id="441" name="Google Shape;441;p18" descr="xsq q "/>
          <p:cNvSpPr/>
          <p:nvPr/>
        </p:nvSpPr>
        <p:spPr>
          <a:xfrm>
            <a:off x="7770452" y="2170288"/>
            <a:ext cx="1974300" cy="1878900"/>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448" name="Google Shape;448;p1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Audit / Evaluation / </a:t>
            </a:r>
            <a:r>
              <a:rPr lang="fr-FR" sz="5100" b="1">
                <a:solidFill>
                  <a:srgbClr val="FFFFFF"/>
                </a:solidFill>
                <a:latin typeface="Bebas Neue"/>
                <a:ea typeface="Bebas Neue"/>
                <a:cs typeface="Bebas Neue"/>
                <a:sym typeface="Bebas Neue"/>
              </a:rPr>
              <a:t>MONITORING</a:t>
            </a:r>
            <a:r>
              <a:rPr lang="fr-FR" sz="5100" b="1" i="0" u="none" strike="noStrike" cap="none">
                <a:solidFill>
                  <a:srgbClr val="FFFFFF"/>
                </a:solidFill>
                <a:latin typeface="Bebas Neue"/>
                <a:ea typeface="Bebas Neue"/>
                <a:cs typeface="Bebas Neue"/>
                <a:sym typeface="Bebas Neue"/>
              </a:rPr>
              <a:t> ?</a:t>
            </a:r>
            <a:endParaRPr sz="6300" b="1" i="0" u="none" strike="noStrike" cap="none">
              <a:solidFill>
                <a:srgbClr val="FFFFFF"/>
              </a:solidFill>
              <a:latin typeface="Bebas Neue"/>
              <a:ea typeface="Bebas Neue"/>
              <a:cs typeface="Bebas Neue"/>
              <a:sym typeface="Bebas Neue"/>
            </a:endParaRPr>
          </a:p>
        </p:txBody>
      </p:sp>
      <p:sp>
        <p:nvSpPr>
          <p:cNvPr id="449" name="Google Shape;449;p19"/>
          <p:cNvSpPr txBox="1"/>
          <p:nvPr/>
        </p:nvSpPr>
        <p:spPr>
          <a:xfrm>
            <a:off x="2763678" y="1881113"/>
            <a:ext cx="2655000" cy="104641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INDIVIDUALLY</a:t>
            </a:r>
            <a:endParaRPr sz="2800" b="0" i="0" u="none" strike="noStrike" cap="none">
              <a:solidFill>
                <a:srgbClr val="E84E0F"/>
              </a:solidFill>
              <a:latin typeface="Bebas Neue"/>
              <a:ea typeface="Bebas Neue"/>
              <a:cs typeface="Bebas Neue"/>
              <a:sym typeface="Bebas Neue"/>
            </a:endParaRPr>
          </a:p>
        </p:txBody>
      </p:sp>
      <p:sp>
        <p:nvSpPr>
          <p:cNvPr id="450" name="Google Shape;450;p19"/>
          <p:cNvSpPr/>
          <p:nvPr/>
        </p:nvSpPr>
        <p:spPr>
          <a:xfrm>
            <a:off x="2301430" y="2535628"/>
            <a:ext cx="35796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400" b="0" i="0" u="none" strike="noStrike" cap="none">
                <a:solidFill>
                  <a:srgbClr val="FFFFFF"/>
                </a:solidFill>
                <a:latin typeface="Arial"/>
                <a:ea typeface="Arial"/>
                <a:cs typeface="Arial"/>
                <a:sym typeface="Arial"/>
              </a:rPr>
              <a:t>Identify the right answer. Is the information obtained through audi</a:t>
            </a:r>
            <a:r>
              <a:rPr lang="fr-FR">
                <a:solidFill>
                  <a:srgbClr val="FFFFFF"/>
                </a:solidFill>
              </a:rPr>
              <a:t>t</a:t>
            </a:r>
            <a:r>
              <a:rPr lang="fr-FR" sz="1400" b="0" i="0" u="none" strike="noStrike" cap="none">
                <a:solidFill>
                  <a:srgbClr val="FFFFFF"/>
                </a:solidFill>
                <a:latin typeface="Arial"/>
                <a:ea typeface="Arial"/>
                <a:cs typeface="Arial"/>
                <a:sym typeface="Arial"/>
              </a:rPr>
              <a:t>, monitoring and/or evaluation?</a:t>
            </a:r>
            <a:endParaRPr sz="1400" b="0" i="0" u="none" strike="noStrike" cap="none">
              <a:solidFill>
                <a:srgbClr val="FFFFFF"/>
              </a:solidFill>
              <a:latin typeface="Arial"/>
              <a:ea typeface="Arial"/>
              <a:cs typeface="Arial"/>
              <a:sym typeface="Arial"/>
            </a:endParaRPr>
          </a:p>
        </p:txBody>
      </p:sp>
      <p:pic>
        <p:nvPicPr>
          <p:cNvPr id="451" name="Google Shape;451;p19" descr="Une image contenant noir, obscurité&#10;&#10;Description générée automatiquement"/>
          <p:cNvPicPr preferRelativeResize="0"/>
          <p:nvPr/>
        </p:nvPicPr>
        <p:blipFill rotWithShape="1">
          <a:blip r:embed="rId3">
            <a:alphaModFix/>
          </a:blip>
          <a:srcRect/>
          <a:stretch/>
        </p:blipFill>
        <p:spPr>
          <a:xfrm>
            <a:off x="6448728" y="2188875"/>
            <a:ext cx="2322226" cy="2322226"/>
          </a:xfrm>
          <a:prstGeom prst="rect">
            <a:avLst/>
          </a:prstGeom>
          <a:noFill/>
          <a:ln>
            <a:noFill/>
          </a:ln>
        </p:spPr>
      </p:pic>
      <p:sp>
        <p:nvSpPr>
          <p:cNvPr id="452" name="Google Shape;452;p19"/>
          <p:cNvSpPr txBox="1"/>
          <p:nvPr/>
        </p:nvSpPr>
        <p:spPr>
          <a:xfrm>
            <a:off x="1750299" y="5465600"/>
            <a:ext cx="53397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REPLY IN THE CHAT to each slide  </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sp>
        <p:nvSpPr>
          <p:cNvPr id="459" name="Google Shape;459;p20"/>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60" name="Google Shape;460;p20"/>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QUIZZ: EVALUATION, FOLLOW-UP OR AUDIT</a:t>
            </a:r>
            <a:endParaRPr sz="6300" b="1" i="0" u="none" strike="noStrike" cap="none" dirty="0">
              <a:solidFill>
                <a:srgbClr val="FFFFFF"/>
              </a:solidFill>
              <a:latin typeface="Bebas Neue"/>
              <a:ea typeface="Bebas Neue"/>
              <a:cs typeface="Bebas Neue"/>
              <a:sym typeface="Bebas Neue"/>
            </a:endParaRPr>
          </a:p>
        </p:txBody>
      </p:sp>
      <p:sp>
        <p:nvSpPr>
          <p:cNvPr id="461" name="Google Shape;461;p20"/>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0" b="1" i="0" u="none" strike="noStrike" cap="none">
                <a:solidFill>
                  <a:srgbClr val="E84E0F"/>
                </a:solidFill>
                <a:latin typeface="Arial"/>
                <a:ea typeface="Arial"/>
                <a:cs typeface="Arial"/>
                <a:sym typeface="Arial"/>
              </a:rPr>
              <a:t>! </a:t>
            </a:r>
            <a:endParaRPr sz="8000" b="1" i="0" u="none" strike="noStrike" cap="none">
              <a:solidFill>
                <a:srgbClr val="E84E0F"/>
              </a:solidFill>
              <a:latin typeface="Arial"/>
              <a:ea typeface="Arial"/>
              <a:cs typeface="Arial"/>
              <a:sym typeface="Arial"/>
            </a:endParaRPr>
          </a:p>
        </p:txBody>
      </p:sp>
      <p:sp>
        <p:nvSpPr>
          <p:cNvPr id="462" name="Google Shape;462;p20"/>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I</a:t>
            </a:r>
            <a:r>
              <a:rPr lang="fr-FR" sz="2800" b="1" dirty="0">
                <a:solidFill>
                  <a:srgbClr val="E84E0F"/>
                </a:solidFill>
                <a:latin typeface="Bebas Neue"/>
                <a:ea typeface="Bebas Neue"/>
                <a:cs typeface="Bebas Neue"/>
                <a:sym typeface="Bebas Neue"/>
              </a:rPr>
              <a:t>E</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give</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my</a:t>
            </a:r>
            <a:r>
              <a:rPr lang="fr-FR" sz="2800" b="1" i="0" u="none" strike="noStrike" cap="none" dirty="0">
                <a:solidFill>
                  <a:srgbClr val="E84E0F"/>
                </a:solidFill>
                <a:latin typeface="Bebas Neue"/>
                <a:ea typeface="Bebas Neue"/>
                <a:cs typeface="Bebas Neue"/>
                <a:sym typeface="Bebas Neue"/>
              </a:rPr>
              <a:t> AN opinion ON THE PURPOSES OF THE PROJECT ....</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
        <p:nvSpPr>
          <p:cNvPr id="463" name="Google Shape;463;p20"/>
          <p:cNvSpPr/>
          <p:nvPr/>
        </p:nvSpPr>
        <p:spPr>
          <a:xfrm>
            <a:off x="3120731" y="4156365"/>
            <a:ext cx="1520543" cy="1413163"/>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464" name="Google Shape;464;p20"/>
          <p:cNvSpPr/>
          <p:nvPr/>
        </p:nvSpPr>
        <p:spPr>
          <a:xfrm>
            <a:off x="5410200" y="4156375"/>
            <a:ext cx="20517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a:solidFill>
                  <a:srgbClr val="FFFFFF"/>
                </a:solidFill>
              </a:rPr>
              <a:t>MONITORING</a:t>
            </a:r>
            <a:endParaRPr sz="1400" b="0" i="0" u="none" strike="noStrike" cap="none">
              <a:solidFill>
                <a:srgbClr val="000000"/>
              </a:solidFill>
              <a:latin typeface="Arial"/>
              <a:ea typeface="Arial"/>
              <a:cs typeface="Arial"/>
              <a:sym typeface="Arial"/>
            </a:endParaRPr>
          </a:p>
        </p:txBody>
      </p:sp>
      <p:sp>
        <p:nvSpPr>
          <p:cNvPr id="465" name="Google Shape;465;p20" descr="xsq q "/>
          <p:cNvSpPr/>
          <p:nvPr/>
        </p:nvSpPr>
        <p:spPr>
          <a:xfrm>
            <a:off x="8236528" y="3690489"/>
            <a:ext cx="1974273" cy="1879039"/>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
        <p:nvSpPr>
          <p:cNvPr id="190" name="Google Shape;190;p3"/>
          <p:cNvSpPr txBox="1"/>
          <p:nvPr/>
        </p:nvSpPr>
        <p:spPr>
          <a:xfrm>
            <a:off x="2367150" y="861254"/>
            <a:ext cx="7457700" cy="289306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800" b="1" i="0" u="none" strike="noStrike" cap="none">
                <a:solidFill>
                  <a:srgbClr val="FFFFFF"/>
                </a:solidFill>
                <a:latin typeface="Bebas Neue"/>
                <a:ea typeface="Bebas Neue"/>
                <a:cs typeface="Bebas Neue"/>
                <a:sym typeface="Bebas Neue"/>
              </a:rPr>
              <a:t>project closing</a:t>
            </a:r>
            <a:endParaRPr sz="8800" b="1" i="0" u="none" strike="noStrike" cap="none">
              <a:solidFill>
                <a:srgbClr val="FFFFFF"/>
              </a:solidFill>
              <a:latin typeface="Bebas Neue"/>
              <a:ea typeface="Bebas Neue"/>
              <a:cs typeface="Bebas Neue"/>
              <a:sym typeface="Bebas Neue"/>
            </a:endParaRPr>
          </a:p>
        </p:txBody>
      </p:sp>
      <p:sp>
        <p:nvSpPr>
          <p:cNvPr id="191" name="Google Shape;191;p3"/>
          <p:cNvSpPr/>
          <p:nvPr/>
        </p:nvSpPr>
        <p:spPr>
          <a:xfrm>
            <a:off x="3099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6</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192" name="Google Shape;192;p3"/>
          <p:cNvGrpSpPr/>
          <p:nvPr/>
        </p:nvGrpSpPr>
        <p:grpSpPr>
          <a:xfrm>
            <a:off x="5148045" y="4947748"/>
            <a:ext cx="1895970" cy="1773731"/>
            <a:chOff x="3137400" y="1009650"/>
            <a:chExt cx="2869204" cy="2708400"/>
          </a:xfrm>
        </p:grpSpPr>
        <p:sp>
          <p:nvSpPr>
            <p:cNvPr id="193" name="Google Shape;193;p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94" name="Google Shape;194;p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472" name="Google Shape;472;p21"/>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73" name="Google Shape;473;p21"/>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QUIZZ: EVALUATION, FOLLOW-UP OR AUDIT</a:t>
            </a:r>
            <a:endParaRPr sz="6300" b="1" i="0" u="none" strike="noStrike" cap="none" dirty="0">
              <a:solidFill>
                <a:srgbClr val="FFFFFF"/>
              </a:solidFill>
              <a:latin typeface="Bebas Neue"/>
              <a:ea typeface="Bebas Neue"/>
              <a:cs typeface="Bebas Neue"/>
              <a:sym typeface="Bebas Neue"/>
            </a:endParaRPr>
          </a:p>
        </p:txBody>
      </p:sp>
      <p:sp>
        <p:nvSpPr>
          <p:cNvPr id="474" name="Google Shape;474;p21"/>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a:t>
            </a:r>
            <a:r>
              <a:rPr lang="fr-FR" sz="2800" b="1">
                <a:solidFill>
                  <a:srgbClr val="E84E0F"/>
                </a:solidFill>
                <a:latin typeface="Bebas Neue"/>
                <a:ea typeface="Bebas Neue"/>
                <a:cs typeface="Bebas Neue"/>
                <a:sym typeface="Bebas Neue"/>
              </a:rPr>
              <a:t>T </a:t>
            </a:r>
            <a:r>
              <a:rPr lang="fr-FR" sz="2800" b="1" i="0" u="none" strike="noStrike" cap="none">
                <a:solidFill>
                  <a:srgbClr val="E84E0F"/>
                </a:solidFill>
                <a:latin typeface="Bebas Neue"/>
                <a:ea typeface="Bebas Neue"/>
                <a:cs typeface="Bebas Neue"/>
                <a:sym typeface="Bebas Neue"/>
              </a:rPr>
              <a:t>collectS data to help </a:t>
            </a:r>
            <a:r>
              <a:rPr lang="fr-FR" sz="2800" b="1">
                <a:solidFill>
                  <a:srgbClr val="E84E0F"/>
                </a:solidFill>
                <a:latin typeface="Bebas Neue"/>
                <a:ea typeface="Bebas Neue"/>
                <a:cs typeface="Bebas Neue"/>
                <a:sym typeface="Bebas Neue"/>
              </a:rPr>
              <a:t>TO FOLLOW UP</a:t>
            </a:r>
            <a:r>
              <a:rPr lang="fr-FR" sz="2800" b="1" i="0" u="none" strike="noStrike" cap="none">
                <a:solidFill>
                  <a:srgbClr val="E84E0F"/>
                </a:solidFill>
                <a:latin typeface="Bebas Neue"/>
                <a:ea typeface="Bebas Neue"/>
                <a:cs typeface="Bebas Neue"/>
                <a:sym typeface="Bebas Neue"/>
              </a:rPr>
              <a:t> the project...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75" name="Google Shape;475;p21"/>
          <p:cNvSpPr/>
          <p:nvPr/>
        </p:nvSpPr>
        <p:spPr>
          <a:xfrm>
            <a:off x="3120731" y="4156365"/>
            <a:ext cx="1520543" cy="1413163"/>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476" name="Google Shape;476;p21" descr="xsq q "/>
          <p:cNvSpPr/>
          <p:nvPr/>
        </p:nvSpPr>
        <p:spPr>
          <a:xfrm>
            <a:off x="8236528" y="3690489"/>
            <a:ext cx="1974273" cy="1879039"/>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
        <p:nvSpPr>
          <p:cNvPr id="477" name="Google Shape;477;p21"/>
          <p:cNvSpPr/>
          <p:nvPr/>
        </p:nvSpPr>
        <p:spPr>
          <a:xfrm>
            <a:off x="2903205" y="19217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0" b="1" i="0" u="none" strike="noStrike" cap="none">
                <a:solidFill>
                  <a:srgbClr val="E84E0F"/>
                </a:solidFill>
                <a:latin typeface="Arial"/>
                <a:ea typeface="Arial"/>
                <a:cs typeface="Arial"/>
                <a:sym typeface="Arial"/>
              </a:rPr>
              <a:t>! </a:t>
            </a:r>
            <a:endParaRPr sz="8000" b="1" i="0" u="none" strike="noStrike" cap="none">
              <a:solidFill>
                <a:srgbClr val="E84E0F"/>
              </a:solidFill>
              <a:latin typeface="Arial"/>
              <a:ea typeface="Arial"/>
              <a:cs typeface="Arial"/>
              <a:sym typeface="Arial"/>
            </a:endParaRPr>
          </a:p>
        </p:txBody>
      </p:sp>
      <p:sp>
        <p:nvSpPr>
          <p:cNvPr id="478" name="Google Shape;478;p21"/>
          <p:cNvSpPr/>
          <p:nvPr/>
        </p:nvSpPr>
        <p:spPr>
          <a:xfrm>
            <a:off x="5410200" y="4156375"/>
            <a:ext cx="20517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a:solidFill>
                  <a:srgbClr val="FFFFFF"/>
                </a:solidFill>
              </a:rPr>
              <a:t>MONITORING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21</a:t>
            </a:fld>
            <a:endParaRPr/>
          </a:p>
        </p:txBody>
      </p:sp>
      <p:sp>
        <p:nvSpPr>
          <p:cNvPr id="485" name="Google Shape;485;p22"/>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86" name="Google Shape;486;p22"/>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QUIZZ: EVALUATION, FOLLOW-UP OR AUDIT</a:t>
            </a:r>
            <a:endParaRPr sz="6300" b="1" i="0" u="none" strike="noStrike" cap="none">
              <a:solidFill>
                <a:srgbClr val="FFFFFF"/>
              </a:solidFill>
              <a:latin typeface="Bebas Neue"/>
              <a:ea typeface="Bebas Neue"/>
              <a:cs typeface="Bebas Neue"/>
              <a:sym typeface="Bebas Neue"/>
            </a:endParaRPr>
          </a:p>
        </p:txBody>
      </p:sp>
      <p:sp>
        <p:nvSpPr>
          <p:cNvPr id="487" name="Google Shape;487;p22"/>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IT guaranteeS compliance with standards and put an end to non-compliant practices...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br>
              <a:rPr lang="fr-FR" sz="2800" b="1" i="0" u="none" strike="noStrike" cap="none">
                <a:solidFill>
                  <a:srgbClr val="E84E0F"/>
                </a:solidFill>
                <a:latin typeface="Bebas Neue"/>
                <a:ea typeface="Bebas Neue"/>
                <a:cs typeface="Bebas Neue"/>
                <a:sym typeface="Bebas Neue"/>
              </a:rPr>
            </a:br>
            <a:endParaRPr sz="2800" b="1" i="0" u="none" strike="noStrike" cap="none">
              <a:solidFill>
                <a:srgbClr val="E84E0F"/>
              </a:solidFill>
              <a:latin typeface="Bebas Neue"/>
              <a:ea typeface="Bebas Neue"/>
              <a:cs typeface="Bebas Neue"/>
              <a:sym typeface="Bebas Neue"/>
            </a:endParaRPr>
          </a:p>
        </p:txBody>
      </p:sp>
      <p:sp>
        <p:nvSpPr>
          <p:cNvPr id="488" name="Google Shape;488;p22"/>
          <p:cNvSpPr/>
          <p:nvPr/>
        </p:nvSpPr>
        <p:spPr>
          <a:xfrm>
            <a:off x="3120731" y="4156365"/>
            <a:ext cx="1520543" cy="1413163"/>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489" name="Google Shape;489;p22" descr="xsq q "/>
          <p:cNvSpPr/>
          <p:nvPr/>
        </p:nvSpPr>
        <p:spPr>
          <a:xfrm>
            <a:off x="8236528" y="3690489"/>
            <a:ext cx="1974273" cy="1879039"/>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
        <p:nvSpPr>
          <p:cNvPr id="490" name="Google Shape;490;p22"/>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0" b="1" i="0" u="none" strike="noStrike" cap="none">
                <a:solidFill>
                  <a:srgbClr val="E84E0F"/>
                </a:solidFill>
                <a:latin typeface="Arial"/>
                <a:ea typeface="Arial"/>
                <a:cs typeface="Arial"/>
                <a:sym typeface="Arial"/>
              </a:rPr>
              <a:t>! </a:t>
            </a:r>
            <a:endParaRPr sz="8000" b="1" i="0" u="none" strike="noStrike" cap="none">
              <a:solidFill>
                <a:srgbClr val="E84E0F"/>
              </a:solidFill>
              <a:latin typeface="Arial"/>
              <a:ea typeface="Arial"/>
              <a:cs typeface="Arial"/>
              <a:sym typeface="Arial"/>
            </a:endParaRPr>
          </a:p>
        </p:txBody>
      </p:sp>
      <p:sp>
        <p:nvSpPr>
          <p:cNvPr id="491" name="Google Shape;491;p22"/>
          <p:cNvSpPr/>
          <p:nvPr/>
        </p:nvSpPr>
        <p:spPr>
          <a:xfrm>
            <a:off x="5410200" y="4156375"/>
            <a:ext cx="20517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a:solidFill>
                  <a:srgbClr val="FFFFFF"/>
                </a:solidFill>
              </a:rPr>
              <a:t>MONITORING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22</a:t>
            </a:fld>
            <a:endParaRPr/>
          </a:p>
        </p:txBody>
      </p:sp>
      <p:sp>
        <p:nvSpPr>
          <p:cNvPr id="498" name="Google Shape;498;p23"/>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99" name="Google Shape;499;p23"/>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QUIZZ: EVALUATION, FOLLOW-UP OR AUDIT</a:t>
            </a:r>
            <a:endParaRPr sz="6300" b="1" i="0" u="none" strike="noStrike" cap="none">
              <a:solidFill>
                <a:srgbClr val="FFFFFF"/>
              </a:solidFill>
              <a:latin typeface="Bebas Neue"/>
              <a:ea typeface="Bebas Neue"/>
              <a:cs typeface="Bebas Neue"/>
              <a:sym typeface="Bebas Neue"/>
            </a:endParaRPr>
          </a:p>
        </p:txBody>
      </p:sp>
      <p:sp>
        <p:nvSpPr>
          <p:cNvPr id="500" name="Google Shape;500;p23"/>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8000" b="1">
                <a:solidFill>
                  <a:srgbClr val="E84E0F"/>
                </a:solidFill>
              </a:rPr>
              <a:t>! </a:t>
            </a:r>
            <a:endParaRPr sz="8000" b="1">
              <a:solidFill>
                <a:srgbClr val="E84E0F"/>
              </a:solidFill>
            </a:endParaRPr>
          </a:p>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501" name="Google Shape;501;p23"/>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IT can be DONE </a:t>
            </a:r>
            <a:r>
              <a:rPr lang="fr-FR" sz="2800" b="1">
                <a:solidFill>
                  <a:srgbClr val="E84E0F"/>
                </a:solidFill>
                <a:latin typeface="Bebas Neue"/>
                <a:ea typeface="Bebas Neue"/>
                <a:cs typeface="Bebas Neue"/>
                <a:sym typeface="Bebas Neue"/>
              </a:rPr>
              <a:t>AT </a:t>
            </a:r>
            <a:r>
              <a:rPr lang="fr-FR" sz="2800" b="1" i="0" u="none" strike="noStrike" cap="none">
                <a:solidFill>
                  <a:srgbClr val="E84E0F"/>
                </a:solidFill>
                <a:latin typeface="Bebas Neue"/>
                <a:ea typeface="Bebas Neue"/>
                <a:cs typeface="Bebas Neue"/>
                <a:sym typeface="Bebas Neue"/>
              </a:rPr>
              <a:t>mid-way</a:t>
            </a:r>
            <a:r>
              <a:rPr lang="fr-FR" sz="2800" b="1">
                <a:solidFill>
                  <a:srgbClr val="E84E0F"/>
                </a:solidFill>
                <a:latin typeface="Bebas Neue"/>
                <a:ea typeface="Bebas Neue"/>
                <a:cs typeface="Bebas Neue"/>
                <a:sym typeface="Bebas Neue"/>
              </a:rPr>
              <a:t>, </a:t>
            </a:r>
            <a:r>
              <a:rPr lang="fr-FR" sz="2800" b="1" i="0" u="none" strike="noStrike" cap="none">
                <a:solidFill>
                  <a:srgbClr val="E84E0F"/>
                </a:solidFill>
                <a:latin typeface="Bebas Neue"/>
                <a:ea typeface="Bebas Neue"/>
                <a:cs typeface="Bebas Neue"/>
                <a:sym typeface="Bebas Neue"/>
              </a:rPr>
              <a:t>at the end or after the project has been completed.</a:t>
            </a:r>
            <a:br>
              <a:rPr lang="fr-FR" sz="2800" b="1" i="0" u="none" strike="noStrike" cap="none">
                <a:solidFill>
                  <a:srgbClr val="E84E0F"/>
                </a:solidFill>
                <a:latin typeface="Bebas Neue"/>
                <a:ea typeface="Bebas Neue"/>
                <a:cs typeface="Bebas Neue"/>
                <a:sym typeface="Bebas Neue"/>
              </a:rPr>
            </a:br>
            <a:endParaRPr sz="2800" b="1" i="0" u="none" strike="noStrike" cap="none">
              <a:solidFill>
                <a:srgbClr val="E84E0F"/>
              </a:solidFill>
              <a:latin typeface="Bebas Neue"/>
              <a:ea typeface="Bebas Neue"/>
              <a:cs typeface="Bebas Neue"/>
              <a:sym typeface="Bebas Neue"/>
            </a:endParaRPr>
          </a:p>
        </p:txBody>
      </p:sp>
      <p:sp>
        <p:nvSpPr>
          <p:cNvPr id="502" name="Google Shape;502;p23"/>
          <p:cNvSpPr/>
          <p:nvPr/>
        </p:nvSpPr>
        <p:spPr>
          <a:xfrm>
            <a:off x="3120731" y="4156365"/>
            <a:ext cx="1520543" cy="1413163"/>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503" name="Google Shape;503;p23" descr="xsq q "/>
          <p:cNvSpPr/>
          <p:nvPr/>
        </p:nvSpPr>
        <p:spPr>
          <a:xfrm>
            <a:off x="8236528" y="3690489"/>
            <a:ext cx="1974273" cy="1879039"/>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
        <p:nvSpPr>
          <p:cNvPr id="504" name="Google Shape;504;p23"/>
          <p:cNvSpPr/>
          <p:nvPr/>
        </p:nvSpPr>
        <p:spPr>
          <a:xfrm>
            <a:off x="5410200" y="4156375"/>
            <a:ext cx="20517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a:solidFill>
                  <a:srgbClr val="FFFFFF"/>
                </a:solidFill>
              </a:rPr>
              <a:t>MONITORING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sp>
        <p:nvSpPr>
          <p:cNvPr id="511" name="Google Shape;511;p24"/>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12" name="Google Shape;512;p24"/>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QUIZZ: EVALUATION, FOLLOW-UP OR AUDIT</a:t>
            </a:r>
            <a:endParaRPr sz="6300" b="1" i="0" u="none" strike="noStrike" cap="none">
              <a:solidFill>
                <a:srgbClr val="FFFFFF"/>
              </a:solidFill>
              <a:latin typeface="Bebas Neue"/>
              <a:ea typeface="Bebas Neue"/>
              <a:cs typeface="Bebas Neue"/>
              <a:sym typeface="Bebas Neue"/>
            </a:endParaRPr>
          </a:p>
        </p:txBody>
      </p:sp>
      <p:sp>
        <p:nvSpPr>
          <p:cNvPr id="513" name="Google Shape;513;p24"/>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a:t>
            </a:r>
            <a:r>
              <a:rPr lang="fr-FR" sz="2800" b="1">
                <a:solidFill>
                  <a:srgbClr val="E84E0F"/>
                </a:solidFill>
                <a:latin typeface="Bebas Neue"/>
                <a:ea typeface="Bebas Neue"/>
                <a:cs typeface="Bebas Neue"/>
                <a:sym typeface="Bebas Neue"/>
              </a:rPr>
              <a:t>T</a:t>
            </a:r>
            <a:r>
              <a:rPr lang="fr-FR" sz="2800" b="1" i="0" u="none" strike="noStrike" cap="none">
                <a:solidFill>
                  <a:srgbClr val="E84E0F"/>
                </a:solidFill>
                <a:latin typeface="Bebas Neue"/>
                <a:ea typeface="Bebas Neue"/>
                <a:cs typeface="Bebas Neue"/>
                <a:sym typeface="Bebas Neue"/>
              </a:rPr>
              <a:t> regularly and continuously realized.....</a:t>
            </a:r>
            <a:br>
              <a:rPr lang="fr-FR" sz="2800" b="1" i="0" u="none" strike="noStrike" cap="none">
                <a:solidFill>
                  <a:srgbClr val="E84E0F"/>
                </a:solidFill>
                <a:latin typeface="Bebas Neue"/>
                <a:ea typeface="Bebas Neue"/>
                <a:cs typeface="Bebas Neue"/>
                <a:sym typeface="Bebas Neue"/>
              </a:rPr>
            </a:br>
            <a:endParaRPr sz="2800" b="1" i="0" u="none" strike="noStrike" cap="none">
              <a:solidFill>
                <a:srgbClr val="E84E0F"/>
              </a:solidFill>
              <a:latin typeface="Bebas Neue"/>
              <a:ea typeface="Bebas Neue"/>
              <a:cs typeface="Bebas Neue"/>
              <a:sym typeface="Bebas Neue"/>
            </a:endParaRPr>
          </a:p>
        </p:txBody>
      </p:sp>
      <p:sp>
        <p:nvSpPr>
          <p:cNvPr id="514" name="Google Shape;514;p24"/>
          <p:cNvSpPr/>
          <p:nvPr/>
        </p:nvSpPr>
        <p:spPr>
          <a:xfrm>
            <a:off x="3120731" y="4156365"/>
            <a:ext cx="1520543" cy="1413163"/>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515" name="Google Shape;515;p24" descr="xsq q "/>
          <p:cNvSpPr/>
          <p:nvPr/>
        </p:nvSpPr>
        <p:spPr>
          <a:xfrm>
            <a:off x="8236528" y="3690489"/>
            <a:ext cx="1974273" cy="1879039"/>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
        <p:nvSpPr>
          <p:cNvPr id="516" name="Google Shape;516;p24"/>
          <p:cNvSpPr/>
          <p:nvPr/>
        </p:nvSpPr>
        <p:spPr>
          <a:xfrm>
            <a:off x="2801055" y="189258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0" b="1" i="0" u="none" strike="noStrike" cap="none">
                <a:solidFill>
                  <a:srgbClr val="E84E0F"/>
                </a:solidFill>
                <a:latin typeface="Arial"/>
                <a:ea typeface="Arial"/>
                <a:cs typeface="Arial"/>
                <a:sym typeface="Arial"/>
              </a:rPr>
              <a:t>! </a:t>
            </a:r>
            <a:endParaRPr sz="8000" b="1" i="0" u="none" strike="noStrike" cap="none">
              <a:solidFill>
                <a:srgbClr val="E84E0F"/>
              </a:solidFill>
              <a:latin typeface="Arial"/>
              <a:ea typeface="Arial"/>
              <a:cs typeface="Arial"/>
              <a:sym typeface="Arial"/>
            </a:endParaRPr>
          </a:p>
        </p:txBody>
      </p:sp>
      <p:sp>
        <p:nvSpPr>
          <p:cNvPr id="517" name="Google Shape;517;p24"/>
          <p:cNvSpPr/>
          <p:nvPr/>
        </p:nvSpPr>
        <p:spPr>
          <a:xfrm>
            <a:off x="5410200" y="4156375"/>
            <a:ext cx="20517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a:solidFill>
                  <a:srgbClr val="FFFFFF"/>
                </a:solidFill>
              </a:rPr>
              <a:t>MONITORING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24</a:t>
            </a:fld>
            <a:endParaRPr/>
          </a:p>
        </p:txBody>
      </p:sp>
      <p:sp>
        <p:nvSpPr>
          <p:cNvPr id="524" name="Google Shape;524;p2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25" name="Google Shape;525;p25"/>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QUIZZ: EVALUATION, FOLLOW-UP OR AUDIT</a:t>
            </a:r>
            <a:endParaRPr sz="6300" b="1" i="0" u="none" strike="noStrike" cap="none">
              <a:solidFill>
                <a:srgbClr val="FFFFFF"/>
              </a:solidFill>
              <a:latin typeface="Bebas Neue"/>
              <a:ea typeface="Bebas Neue"/>
              <a:cs typeface="Bebas Neue"/>
              <a:sym typeface="Bebas Neue"/>
            </a:endParaRPr>
          </a:p>
        </p:txBody>
      </p:sp>
      <p:sp>
        <p:nvSpPr>
          <p:cNvPr id="526" name="Google Shape;526;p25"/>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a:t>
            </a:r>
            <a:r>
              <a:rPr lang="fr-FR" sz="2800" b="1">
                <a:solidFill>
                  <a:srgbClr val="E84E0F"/>
                </a:solidFill>
                <a:latin typeface="Bebas Neue"/>
                <a:ea typeface="Bebas Neue"/>
                <a:cs typeface="Bebas Neue"/>
                <a:sym typeface="Bebas Neue"/>
              </a:rPr>
              <a:t>T</a:t>
            </a:r>
            <a:r>
              <a:rPr lang="fr-FR" sz="2800" b="1" i="0" u="none" strike="noStrike" cap="none">
                <a:solidFill>
                  <a:srgbClr val="E84E0F"/>
                </a:solidFill>
                <a:latin typeface="Bebas Neue"/>
                <a:ea typeface="Bebas Neue"/>
                <a:cs typeface="Bebas Neue"/>
                <a:sym typeface="Bebas Neue"/>
              </a:rPr>
              <a:t> produced by the project team...</a:t>
            </a:r>
            <a:endParaRPr sz="1400" b="0" i="0" u="none" strike="noStrike" cap="none">
              <a:solidFill>
                <a:srgbClr val="000000"/>
              </a:solidFill>
              <a:latin typeface="Arial"/>
              <a:ea typeface="Arial"/>
              <a:cs typeface="Arial"/>
              <a:sym typeface="Arial"/>
            </a:endParaRPr>
          </a:p>
          <a:p>
            <a:pPr marL="0" marR="0" lvl="0" indent="0" algn="r" rtl="0">
              <a:spcBef>
                <a:spcPts val="0"/>
              </a:spcBef>
              <a:spcAft>
                <a:spcPts val="0"/>
              </a:spcAft>
              <a:buNone/>
            </a:pPr>
            <a:endParaRPr sz="2800" b="1" i="0" u="none" strike="noStrike" cap="none">
              <a:solidFill>
                <a:srgbClr val="E84E0F"/>
              </a:solidFill>
              <a:latin typeface="Bebas Neue"/>
              <a:ea typeface="Bebas Neue"/>
              <a:cs typeface="Bebas Neue"/>
              <a:sym typeface="Bebas Neue"/>
            </a:endParaRPr>
          </a:p>
        </p:txBody>
      </p:sp>
      <p:sp>
        <p:nvSpPr>
          <p:cNvPr id="527" name="Google Shape;527;p25"/>
          <p:cNvSpPr/>
          <p:nvPr/>
        </p:nvSpPr>
        <p:spPr>
          <a:xfrm>
            <a:off x="3120731" y="4156365"/>
            <a:ext cx="1520543" cy="1413163"/>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528" name="Google Shape;528;p25" descr="xsq q "/>
          <p:cNvSpPr/>
          <p:nvPr/>
        </p:nvSpPr>
        <p:spPr>
          <a:xfrm>
            <a:off x="8236528" y="3690489"/>
            <a:ext cx="1974273" cy="1879039"/>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
        <p:nvSpPr>
          <p:cNvPr id="529" name="Google Shape;529;p25"/>
          <p:cNvSpPr/>
          <p:nvPr/>
        </p:nvSpPr>
        <p:spPr>
          <a:xfrm>
            <a:off x="5410200" y="4156375"/>
            <a:ext cx="20517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a:solidFill>
                  <a:srgbClr val="FFFFFF"/>
                </a:solidFill>
              </a:rPr>
              <a:t>MONITORING</a:t>
            </a:r>
            <a:endParaRPr sz="1400" b="0" i="0" u="none" strike="noStrike" cap="none">
              <a:solidFill>
                <a:srgbClr val="000000"/>
              </a:solidFill>
              <a:latin typeface="Arial"/>
              <a:ea typeface="Arial"/>
              <a:cs typeface="Arial"/>
              <a:sym typeface="Arial"/>
            </a:endParaRPr>
          </a:p>
        </p:txBody>
      </p:sp>
      <p:sp>
        <p:nvSpPr>
          <p:cNvPr id="530" name="Google Shape;530;p25"/>
          <p:cNvSpPr/>
          <p:nvPr/>
        </p:nvSpPr>
        <p:spPr>
          <a:xfrm>
            <a:off x="2801055" y="189258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0" b="1" i="0" u="none" strike="noStrike" cap="none">
                <a:solidFill>
                  <a:srgbClr val="E84E0F"/>
                </a:solidFill>
                <a:latin typeface="Arial"/>
                <a:ea typeface="Arial"/>
                <a:cs typeface="Arial"/>
                <a:sym typeface="Arial"/>
              </a:rPr>
              <a:t>! </a:t>
            </a:r>
            <a:endParaRPr sz="8000" b="1" i="0" u="none" strike="noStrike" cap="none">
              <a:solidFill>
                <a:srgbClr val="E84E0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537" name="Google Shape;537;p26"/>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38" name="Google Shape;538;p26"/>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QUIZZ: EVALUATION, FOLLOW-UP OR AUDIT</a:t>
            </a:r>
            <a:endParaRPr sz="6300" b="1" i="0" u="none" strike="noStrike" cap="none">
              <a:solidFill>
                <a:srgbClr val="FFFFFF"/>
              </a:solidFill>
              <a:latin typeface="Bebas Neue"/>
              <a:ea typeface="Bebas Neue"/>
              <a:cs typeface="Bebas Neue"/>
              <a:sym typeface="Bebas Neue"/>
            </a:endParaRPr>
          </a:p>
        </p:txBody>
      </p:sp>
      <p:sp>
        <p:nvSpPr>
          <p:cNvPr id="539" name="Google Shape;539;p26"/>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IT would be useful to the project manager....</a:t>
            </a:r>
            <a:endParaRPr sz="1400" b="0" i="0" u="none" strike="noStrike" cap="none">
              <a:solidFill>
                <a:srgbClr val="000000"/>
              </a:solidFill>
              <a:latin typeface="Arial"/>
              <a:ea typeface="Arial"/>
              <a:cs typeface="Arial"/>
              <a:sym typeface="Arial"/>
            </a:endParaRPr>
          </a:p>
        </p:txBody>
      </p:sp>
      <p:sp>
        <p:nvSpPr>
          <p:cNvPr id="540" name="Google Shape;540;p26"/>
          <p:cNvSpPr/>
          <p:nvPr/>
        </p:nvSpPr>
        <p:spPr>
          <a:xfrm>
            <a:off x="3120731" y="4156365"/>
            <a:ext cx="1520543" cy="1413163"/>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541" name="Google Shape;541;p26"/>
          <p:cNvSpPr/>
          <p:nvPr/>
        </p:nvSpPr>
        <p:spPr>
          <a:xfrm>
            <a:off x="5410201" y="4156365"/>
            <a:ext cx="1704109" cy="1454727"/>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FOLLOW-UP</a:t>
            </a:r>
            <a:endParaRPr sz="1400" b="0" i="0" u="none" strike="noStrike" cap="none">
              <a:solidFill>
                <a:srgbClr val="000000"/>
              </a:solidFill>
              <a:latin typeface="Arial"/>
              <a:ea typeface="Arial"/>
              <a:cs typeface="Arial"/>
              <a:sym typeface="Arial"/>
            </a:endParaRPr>
          </a:p>
        </p:txBody>
      </p:sp>
      <p:sp>
        <p:nvSpPr>
          <p:cNvPr id="542" name="Google Shape;542;p26" descr="xsq q "/>
          <p:cNvSpPr/>
          <p:nvPr/>
        </p:nvSpPr>
        <p:spPr>
          <a:xfrm>
            <a:off x="8236528" y="3690489"/>
            <a:ext cx="1974273" cy="1879039"/>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
        <p:nvSpPr>
          <p:cNvPr id="543" name="Google Shape;543;p26"/>
          <p:cNvSpPr/>
          <p:nvPr/>
        </p:nvSpPr>
        <p:spPr>
          <a:xfrm>
            <a:off x="5410200" y="4156375"/>
            <a:ext cx="19743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a:solidFill>
                  <a:srgbClr val="FFFFFF"/>
                </a:solidFill>
              </a:rPr>
              <a:t>MONITORING</a:t>
            </a:r>
            <a:endParaRPr sz="1400" b="0" i="0" u="none" strike="noStrike" cap="none">
              <a:solidFill>
                <a:srgbClr val="000000"/>
              </a:solidFill>
              <a:latin typeface="Arial"/>
              <a:ea typeface="Arial"/>
              <a:cs typeface="Arial"/>
              <a:sym typeface="Arial"/>
            </a:endParaRPr>
          </a:p>
        </p:txBody>
      </p:sp>
      <p:sp>
        <p:nvSpPr>
          <p:cNvPr id="544" name="Google Shape;544;p26"/>
          <p:cNvSpPr/>
          <p:nvPr/>
        </p:nvSpPr>
        <p:spPr>
          <a:xfrm>
            <a:off x="2801055" y="189258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0" b="1" i="0" u="none" strike="noStrike" cap="none">
                <a:solidFill>
                  <a:srgbClr val="E84E0F"/>
                </a:solidFill>
                <a:latin typeface="Arial"/>
                <a:ea typeface="Arial"/>
                <a:cs typeface="Arial"/>
                <a:sym typeface="Arial"/>
              </a:rPr>
              <a:t>! </a:t>
            </a:r>
            <a:endParaRPr sz="8000" b="1" i="0" u="none" strike="noStrike" cap="none">
              <a:solidFill>
                <a:srgbClr val="E84E0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551" name="Google Shape;551;p27"/>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52" name="Google Shape;552;p27"/>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QUIZZ: EVALUATION, FOLLOW-UP OR AUDIT</a:t>
            </a:r>
            <a:endParaRPr sz="6300" b="1" i="0" u="none" strike="noStrike" cap="none">
              <a:solidFill>
                <a:srgbClr val="FFFFFF"/>
              </a:solidFill>
              <a:latin typeface="Bebas Neue"/>
              <a:ea typeface="Bebas Neue"/>
              <a:cs typeface="Bebas Neue"/>
              <a:sym typeface="Bebas Neue"/>
            </a:endParaRPr>
          </a:p>
        </p:txBody>
      </p:sp>
      <p:sp>
        <p:nvSpPr>
          <p:cNvPr id="553" name="Google Shape;553;p27"/>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a:t>
            </a:r>
            <a:r>
              <a:rPr lang="fr-FR" sz="2800" b="1">
                <a:solidFill>
                  <a:srgbClr val="E84E0F"/>
                </a:solidFill>
                <a:latin typeface="Bebas Neue"/>
                <a:ea typeface="Bebas Neue"/>
                <a:cs typeface="Bebas Neue"/>
                <a:sym typeface="Bebas Neue"/>
              </a:rPr>
              <a:t>T WOULD</a:t>
            </a:r>
            <a:r>
              <a:rPr lang="fr-FR" sz="2800" b="1" i="0" u="none" strike="noStrike" cap="none">
                <a:solidFill>
                  <a:srgbClr val="E84E0F"/>
                </a:solidFill>
                <a:latin typeface="Bebas Neue"/>
                <a:ea typeface="Bebas Neue"/>
                <a:cs typeface="Bebas Neue"/>
                <a:sym typeface="Bebas Neue"/>
              </a:rPr>
              <a:t> be </a:t>
            </a:r>
            <a:r>
              <a:rPr lang="fr-FR" sz="2800" b="1">
                <a:solidFill>
                  <a:srgbClr val="E84E0F"/>
                </a:solidFill>
                <a:latin typeface="Bebas Neue"/>
                <a:ea typeface="Bebas Neue"/>
                <a:cs typeface="Bebas Neue"/>
                <a:sym typeface="Bebas Neue"/>
              </a:rPr>
              <a:t>SHARED</a:t>
            </a:r>
            <a:r>
              <a:rPr lang="fr-FR" sz="2800" b="1" i="0" u="none" strike="noStrike" cap="none">
                <a:solidFill>
                  <a:srgbClr val="E84E0F"/>
                </a:solidFill>
                <a:latin typeface="Bebas Neue"/>
                <a:ea typeface="Bebas Neue"/>
                <a:cs typeface="Bebas Neue"/>
                <a:sym typeface="Bebas Neue"/>
              </a:rPr>
              <a:t> with all stakeholders.</a:t>
            </a:r>
            <a:endParaRPr sz="1400" b="0" i="0" u="none" strike="noStrike" cap="none">
              <a:solidFill>
                <a:srgbClr val="000000"/>
              </a:solidFill>
              <a:latin typeface="Arial"/>
              <a:ea typeface="Arial"/>
              <a:cs typeface="Arial"/>
              <a:sym typeface="Arial"/>
            </a:endParaRPr>
          </a:p>
        </p:txBody>
      </p:sp>
      <p:sp>
        <p:nvSpPr>
          <p:cNvPr id="554" name="Google Shape;554;p27"/>
          <p:cNvSpPr/>
          <p:nvPr/>
        </p:nvSpPr>
        <p:spPr>
          <a:xfrm>
            <a:off x="3120731" y="4156365"/>
            <a:ext cx="1520543" cy="1413163"/>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555" name="Google Shape;555;p27" descr="xsq q "/>
          <p:cNvSpPr/>
          <p:nvPr/>
        </p:nvSpPr>
        <p:spPr>
          <a:xfrm>
            <a:off x="8236528" y="3690489"/>
            <a:ext cx="1974273" cy="1879039"/>
          </a:xfrm>
          <a:prstGeom prst="triangle">
            <a:avLst>
              <a:gd name="adj"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AUDIT</a:t>
            </a:r>
            <a:endParaRPr sz="1400" b="0" i="0" u="none" strike="noStrike" cap="none">
              <a:solidFill>
                <a:srgbClr val="000000"/>
              </a:solidFill>
              <a:latin typeface="Arial"/>
              <a:ea typeface="Arial"/>
              <a:cs typeface="Arial"/>
              <a:sym typeface="Arial"/>
            </a:endParaRPr>
          </a:p>
        </p:txBody>
      </p:sp>
      <p:sp>
        <p:nvSpPr>
          <p:cNvPr id="556" name="Google Shape;556;p27"/>
          <p:cNvSpPr txBox="1"/>
          <p:nvPr/>
        </p:nvSpPr>
        <p:spPr>
          <a:xfrm>
            <a:off x="9525001" y="2680856"/>
            <a:ext cx="1847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7"/>
          <p:cNvSpPr/>
          <p:nvPr/>
        </p:nvSpPr>
        <p:spPr>
          <a:xfrm>
            <a:off x="5410200" y="4156375"/>
            <a:ext cx="2051700" cy="1569600"/>
          </a:xfrm>
          <a:prstGeom prst="ellipse">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a:solidFill>
                  <a:srgbClr val="FFFFFF"/>
                </a:solidFill>
              </a:rPr>
              <a:t>MONITORING</a:t>
            </a:r>
            <a:endParaRPr sz="1400" b="0" i="0" u="none" strike="noStrike" cap="none">
              <a:solidFill>
                <a:srgbClr val="000000"/>
              </a:solidFill>
              <a:latin typeface="Arial"/>
              <a:ea typeface="Arial"/>
              <a:cs typeface="Arial"/>
              <a:sym typeface="Arial"/>
            </a:endParaRPr>
          </a:p>
        </p:txBody>
      </p:sp>
      <p:sp>
        <p:nvSpPr>
          <p:cNvPr id="558" name="Google Shape;558;p27"/>
          <p:cNvSpPr/>
          <p:nvPr/>
        </p:nvSpPr>
        <p:spPr>
          <a:xfrm>
            <a:off x="2801055" y="189258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0" b="1" i="0" u="none" strike="noStrike" cap="none">
                <a:solidFill>
                  <a:srgbClr val="E84E0F"/>
                </a:solidFill>
                <a:latin typeface="Arial"/>
                <a:ea typeface="Arial"/>
                <a:cs typeface="Arial"/>
                <a:sym typeface="Arial"/>
              </a:rPr>
              <a:t>! </a:t>
            </a:r>
            <a:endParaRPr sz="8000" b="1" i="0" u="none" strike="noStrike" cap="none">
              <a:solidFill>
                <a:srgbClr val="E84E0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27</a:t>
            </a:fld>
            <a:endParaRPr/>
          </a:p>
        </p:txBody>
      </p:sp>
      <p:sp>
        <p:nvSpPr>
          <p:cNvPr id="565" name="Google Shape;565;p28"/>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66" name="Google Shape;566;p28"/>
          <p:cNvSpPr txBox="1"/>
          <p:nvPr/>
        </p:nvSpPr>
        <p:spPr>
          <a:xfrm>
            <a:off x="539875" y="315100"/>
            <a:ext cx="10128000" cy="7851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3900" b="1" i="0" u="none" strike="noStrike" cap="none">
                <a:solidFill>
                  <a:srgbClr val="FFFFFF"/>
                </a:solidFill>
                <a:latin typeface="Bebas Neue"/>
                <a:ea typeface="Bebas Neue"/>
                <a:cs typeface="Bebas Neue"/>
                <a:sym typeface="Bebas Neue"/>
              </a:rPr>
              <a:t> Difference between EVALUATION, MONITORING and</a:t>
            </a:r>
            <a:r>
              <a:rPr lang="fr-FR" sz="3900" b="1">
                <a:solidFill>
                  <a:srgbClr val="FFFFFF"/>
                </a:solidFill>
                <a:latin typeface="Bebas Neue"/>
                <a:ea typeface="Bebas Neue"/>
                <a:cs typeface="Bebas Neue"/>
                <a:sym typeface="Bebas Neue"/>
              </a:rPr>
              <a:t> </a:t>
            </a:r>
            <a:r>
              <a:rPr lang="fr-FR" sz="3900" b="1" i="0" u="none" strike="noStrike" cap="none">
                <a:solidFill>
                  <a:srgbClr val="FFFFFF"/>
                </a:solidFill>
                <a:latin typeface="Bebas Neue"/>
                <a:ea typeface="Bebas Neue"/>
                <a:cs typeface="Bebas Neue"/>
                <a:sym typeface="Bebas Neue"/>
              </a:rPr>
              <a:t>AUDIT</a:t>
            </a:r>
            <a:endParaRPr sz="3900" b="1" i="0" u="none" strike="noStrike" cap="none">
              <a:solidFill>
                <a:srgbClr val="FFFFFF"/>
              </a:solidFill>
              <a:latin typeface="Bebas Neue"/>
              <a:ea typeface="Bebas Neue"/>
              <a:cs typeface="Bebas Neue"/>
              <a:sym typeface="Bebas Neue"/>
            </a:endParaRPr>
          </a:p>
        </p:txBody>
      </p:sp>
      <p:sp>
        <p:nvSpPr>
          <p:cNvPr id="567" name="Google Shape;567;p28"/>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graphicFrame>
        <p:nvGraphicFramePr>
          <p:cNvPr id="568" name="Google Shape;568;p28"/>
          <p:cNvGraphicFramePr/>
          <p:nvPr/>
        </p:nvGraphicFramePr>
        <p:xfrm>
          <a:off x="1524001" y="1202116"/>
          <a:ext cx="9144025" cy="5580800"/>
        </p:xfrm>
        <a:graphic>
          <a:graphicData uri="http://schemas.openxmlformats.org/drawingml/2006/table">
            <a:tbl>
              <a:tblPr>
                <a:noFill/>
                <a:tableStyleId>{43A6E915-36EC-4CE7-A4CC-013CCADCC96A}</a:tableStyleId>
              </a:tblPr>
              <a:tblGrid>
                <a:gridCol w="1345050">
                  <a:extLst>
                    <a:ext uri="{9D8B030D-6E8A-4147-A177-3AD203B41FA5}">
                      <a16:colId xmlns:a16="http://schemas.microsoft.com/office/drawing/2014/main" val="20000"/>
                    </a:ext>
                  </a:extLst>
                </a:gridCol>
                <a:gridCol w="2957575">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55400">
                  <a:extLst>
                    <a:ext uri="{9D8B030D-6E8A-4147-A177-3AD203B41FA5}">
                      <a16:colId xmlns:a16="http://schemas.microsoft.com/office/drawing/2014/main" val="20003"/>
                    </a:ext>
                  </a:extLst>
                </a:gridCol>
              </a:tblGrid>
              <a:tr h="248825">
                <a:tc>
                  <a:txBody>
                    <a:bodyPr/>
                    <a:lstStyle/>
                    <a:p>
                      <a:pPr marL="0" marR="0" lvl="0" indent="0" algn="l" rtl="0">
                        <a:lnSpc>
                          <a:spcPct val="100000"/>
                        </a:lnSpc>
                        <a:spcBef>
                          <a:spcPts val="0"/>
                        </a:spcBef>
                        <a:spcAft>
                          <a:spcPts val="0"/>
                        </a:spcAft>
                        <a:buClr>
                          <a:srgbClr val="000000"/>
                        </a:buClr>
                        <a:buSzPts val="1050"/>
                        <a:buFont typeface="Arial"/>
                        <a:buNone/>
                      </a:pP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250" b="1">
                          <a:solidFill>
                            <a:schemeClr val="lt1"/>
                          </a:solidFill>
                        </a:rPr>
                        <a:t>EVALUATION</a:t>
                      </a:r>
                      <a:endParaRPr sz="1250" b="1">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250" b="1">
                          <a:solidFill>
                            <a:schemeClr val="lt1"/>
                          </a:solidFill>
                        </a:rPr>
                        <a:t>MONITORING</a:t>
                      </a:r>
                      <a:endParaRPr sz="1250" b="1">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250" b="1">
                          <a:solidFill>
                            <a:schemeClr val="lt1"/>
                          </a:solidFill>
                        </a:rPr>
                        <a:t>AUDIT</a:t>
                      </a:r>
                      <a:endParaRPr sz="1250" b="1">
                        <a:solidFill>
                          <a:schemeClr val="lt1"/>
                        </a:solidFill>
                      </a:endParaRPr>
                    </a:p>
                  </a:txBody>
                  <a:tcPr marL="68475" marR="68475" marT="0" marB="0">
                    <a:solidFill>
                      <a:srgbClr val="E84525"/>
                    </a:solidFill>
                  </a:tcPr>
                </a:tc>
                <a:extLst>
                  <a:ext uri="{0D108BD9-81ED-4DB2-BD59-A6C34878D82A}">
                    <a16:rowId xmlns:a16="http://schemas.microsoft.com/office/drawing/2014/main" val="10000"/>
                  </a:ext>
                </a:extLst>
              </a:tr>
              <a:tr h="1142425">
                <a:tc>
                  <a:txBody>
                    <a:bodyPr/>
                    <a:lstStyle/>
                    <a:p>
                      <a:pPr marL="0" marR="0" lvl="0" indent="0" algn="ctr" rtl="0">
                        <a:lnSpc>
                          <a:spcPct val="100000"/>
                        </a:lnSpc>
                        <a:spcBef>
                          <a:spcPts val="0"/>
                        </a:spcBef>
                        <a:spcAft>
                          <a:spcPts val="0"/>
                        </a:spcAft>
                        <a:buClr>
                          <a:srgbClr val="000000"/>
                        </a:buClr>
                        <a:buSzPts val="1050"/>
                        <a:buFont typeface="Arial"/>
                        <a:buNone/>
                      </a:pPr>
                      <a:r>
                        <a:rPr lang="fr-FR" sz="1250" b="1" u="none" strike="noStrike" cap="none">
                          <a:solidFill>
                            <a:schemeClr val="lt1"/>
                          </a:solidFill>
                        </a:rPr>
                        <a:t>Description</a:t>
                      </a: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The assessment is :</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One photo.</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Diagnosis.</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An appreciation.</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 help to decision-making.</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The follow-up is :</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An approach.</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 fully-equipped </a:t>
                      </a:r>
                      <a:r>
                        <a:rPr lang="fr-FR" sz="1050"/>
                        <a:t>System</a:t>
                      </a:r>
                      <a:r>
                        <a:rPr lang="fr-FR" sz="1050" u="none" strike="noStrike" cap="none">
                          <a:latin typeface="Arial"/>
                          <a:ea typeface="Arial"/>
                          <a:cs typeface="Arial"/>
                          <a:sym typeface="Arial"/>
                        </a:rPr>
                        <a:t>.</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Continuous measurement.</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 daily management tool.</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The audit is :</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 control procedure with internal standards.</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 mission to control the execution of an action at a given time.</a:t>
                      </a:r>
                      <a:endParaRPr sz="1050" u="none" strike="noStrike" cap="none">
                        <a:latin typeface="Arial"/>
                        <a:ea typeface="Arial"/>
                        <a:cs typeface="Arial"/>
                        <a:sym typeface="Arial"/>
                      </a:endParaRPr>
                    </a:p>
                  </a:txBody>
                  <a:tcPr marL="68475" marR="68475" marT="0" marB="0"/>
                </a:tc>
                <a:extLst>
                  <a:ext uri="{0D108BD9-81ED-4DB2-BD59-A6C34878D82A}">
                    <a16:rowId xmlns:a16="http://schemas.microsoft.com/office/drawing/2014/main" val="10001"/>
                  </a:ext>
                </a:extLst>
              </a:tr>
              <a:tr h="413125">
                <a:tc>
                  <a:txBody>
                    <a:bodyPr/>
                    <a:lstStyle/>
                    <a:p>
                      <a:pPr marL="0" marR="0" lvl="0" indent="0" algn="ctr" rtl="0">
                        <a:lnSpc>
                          <a:spcPct val="100000"/>
                        </a:lnSpc>
                        <a:spcBef>
                          <a:spcPts val="0"/>
                        </a:spcBef>
                        <a:spcAft>
                          <a:spcPts val="0"/>
                        </a:spcAft>
                        <a:buClr>
                          <a:srgbClr val="000000"/>
                        </a:buClr>
                        <a:buSzPts val="1050"/>
                        <a:buFont typeface="Arial"/>
                        <a:buNone/>
                      </a:pPr>
                      <a:r>
                        <a:rPr lang="fr-FR" sz="1250" b="1" u="none" strike="noStrike" cap="none">
                          <a:solidFill>
                            <a:schemeClr val="lt1"/>
                          </a:solidFill>
                        </a:rPr>
                        <a:t>Frequency</a:t>
                      </a: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Episodic, mid-term, end-of-project or post-project</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Periodic, continuous, regular frequency.</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Episodic: Annual / final.</a:t>
                      </a:r>
                      <a:endParaRPr sz="1050" u="none" strike="noStrike" cap="none">
                        <a:latin typeface="Arial"/>
                        <a:ea typeface="Arial"/>
                        <a:cs typeface="Arial"/>
                        <a:sym typeface="Arial"/>
                      </a:endParaRPr>
                    </a:p>
                  </a:txBody>
                  <a:tcPr marL="68475" marR="68475" marT="0" marB="0"/>
                </a:tc>
                <a:extLst>
                  <a:ext uri="{0D108BD9-81ED-4DB2-BD59-A6C34878D82A}">
                    <a16:rowId xmlns:a16="http://schemas.microsoft.com/office/drawing/2014/main" val="10002"/>
                  </a:ext>
                </a:extLst>
              </a:tr>
              <a:tr h="571200">
                <a:tc>
                  <a:txBody>
                    <a:bodyPr/>
                    <a:lstStyle/>
                    <a:p>
                      <a:pPr marL="0" marR="0" lvl="0" indent="0" algn="ctr" rtl="0">
                        <a:lnSpc>
                          <a:spcPct val="100000"/>
                        </a:lnSpc>
                        <a:spcBef>
                          <a:spcPts val="0"/>
                        </a:spcBef>
                        <a:spcAft>
                          <a:spcPts val="0"/>
                        </a:spcAft>
                        <a:buClr>
                          <a:srgbClr val="000000"/>
                        </a:buClr>
                        <a:buSzPts val="1050"/>
                        <a:buFont typeface="Arial"/>
                        <a:buNone/>
                      </a:pPr>
                      <a:r>
                        <a:rPr lang="fr-FR" sz="1250" b="1" u="none" strike="noStrike" cap="none">
                          <a:solidFill>
                            <a:schemeClr val="lt1"/>
                          </a:solidFill>
                        </a:rPr>
                        <a:t>Main action</a:t>
                      </a: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b="1" u="none" strike="noStrike" cap="none">
                          <a:latin typeface="Arial"/>
                          <a:ea typeface="Arial"/>
                          <a:cs typeface="Arial"/>
                          <a:sym typeface="Arial"/>
                        </a:rPr>
                        <a:t>Assessment, measurement of effects, attribution of causality.</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b="1" u="none" strike="noStrike" cap="none">
                          <a:latin typeface="Arial"/>
                          <a:ea typeface="Arial"/>
                          <a:cs typeface="Arial"/>
                          <a:sym typeface="Arial"/>
                        </a:rPr>
                        <a:t>Evaluates performance</a:t>
                      </a:r>
                      <a:endParaRPr sz="1400" u="none" strike="noStrike" cap="none"/>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b="1" u="none" strike="noStrike" cap="none">
                          <a:latin typeface="Arial"/>
                          <a:ea typeface="Arial"/>
                          <a:cs typeface="Arial"/>
                          <a:sym typeface="Arial"/>
                        </a:rPr>
                        <a:t>Recording, supervision, comparison with schedule.</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b="1" u="none" strike="noStrike" cap="none">
                          <a:latin typeface="Arial"/>
                          <a:ea typeface="Arial"/>
                          <a:cs typeface="Arial"/>
                          <a:sym typeface="Arial"/>
                        </a:rPr>
                        <a:t>Analyzes project progress</a:t>
                      </a:r>
                      <a:endParaRPr sz="1050" b="1"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b="1" u="none" strike="noStrike" cap="none">
                          <a:latin typeface="Arial"/>
                          <a:ea typeface="Arial"/>
                          <a:cs typeface="Arial"/>
                          <a:sym typeface="Arial"/>
                        </a:rPr>
                        <a:t>Checking compliance with internal standards.</a:t>
                      </a:r>
                      <a:endParaRPr sz="1050" b="1" u="none" strike="noStrike" cap="none">
                        <a:latin typeface="Arial"/>
                        <a:ea typeface="Arial"/>
                        <a:cs typeface="Arial"/>
                        <a:sym typeface="Arial"/>
                      </a:endParaRPr>
                    </a:p>
                  </a:txBody>
                  <a:tcPr marL="68475" marR="68475" marT="0" marB="0"/>
                </a:tc>
                <a:extLst>
                  <a:ext uri="{0D108BD9-81ED-4DB2-BD59-A6C34878D82A}">
                    <a16:rowId xmlns:a16="http://schemas.microsoft.com/office/drawing/2014/main" val="10003"/>
                  </a:ext>
                </a:extLst>
              </a:tr>
              <a:tr h="824475">
                <a:tc>
                  <a:txBody>
                    <a:bodyPr/>
                    <a:lstStyle/>
                    <a:p>
                      <a:pPr marL="0" marR="0" lvl="0" indent="0" algn="ctr" rtl="0">
                        <a:lnSpc>
                          <a:spcPct val="100000"/>
                        </a:lnSpc>
                        <a:spcBef>
                          <a:spcPts val="0"/>
                        </a:spcBef>
                        <a:spcAft>
                          <a:spcPts val="0"/>
                        </a:spcAft>
                        <a:buClr>
                          <a:srgbClr val="000000"/>
                        </a:buClr>
                        <a:buSzPts val="1050"/>
                        <a:buFont typeface="Arial"/>
                        <a:buNone/>
                      </a:pPr>
                      <a:r>
                        <a:rPr lang="fr-FR" sz="1250" b="1" u="none" strike="noStrike" cap="none">
                          <a:solidFill>
                            <a:schemeClr val="lt1"/>
                          </a:solidFill>
                        </a:rPr>
                        <a:t>Objectives</a:t>
                      </a: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Improve the external effectiveness, effects and impact of future programming (learning).</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Supporting accountability and transparency</a:t>
                      </a:r>
                      <a:endParaRPr sz="1400" u="none" strike="noStrike" cap="none"/>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Improve internal efficiency, modify business plans or resource allocation.</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Identify fit with project objectives and targets</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Ensure compliance with standards, put an end to non-compliant practices.</a:t>
                      </a:r>
                      <a:endParaRPr sz="1050" u="none" strike="noStrike" cap="none">
                        <a:latin typeface="Arial"/>
                        <a:ea typeface="Arial"/>
                        <a:cs typeface="Arial"/>
                        <a:sym typeface="Arial"/>
                      </a:endParaRPr>
                    </a:p>
                  </a:txBody>
                  <a:tcPr marL="68475" marR="68475" marT="0" marB="0"/>
                </a:tc>
                <a:extLst>
                  <a:ext uri="{0D108BD9-81ED-4DB2-BD59-A6C34878D82A}">
                    <a16:rowId xmlns:a16="http://schemas.microsoft.com/office/drawing/2014/main" val="10004"/>
                  </a:ext>
                </a:extLst>
              </a:tr>
              <a:tr h="628350">
                <a:tc>
                  <a:txBody>
                    <a:bodyPr/>
                    <a:lstStyle/>
                    <a:p>
                      <a:pPr marL="0" marR="0" lvl="0" indent="0" algn="ctr" rtl="0">
                        <a:lnSpc>
                          <a:spcPct val="100000"/>
                        </a:lnSpc>
                        <a:spcBef>
                          <a:spcPts val="0"/>
                        </a:spcBef>
                        <a:spcAft>
                          <a:spcPts val="0"/>
                        </a:spcAft>
                        <a:buClr>
                          <a:srgbClr val="000000"/>
                        </a:buClr>
                        <a:buSzPts val="1050"/>
                        <a:buFont typeface="Arial"/>
                        <a:buNone/>
                      </a:pPr>
                      <a:r>
                        <a:rPr lang="fr-FR" sz="1250" b="1" u="none" strike="noStrike" cap="none">
                          <a:solidFill>
                            <a:schemeClr val="lt1"/>
                          </a:solidFill>
                        </a:rPr>
                        <a:t>Information sources</a:t>
                      </a: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a:t>Monitoring </a:t>
                      </a:r>
                      <a:r>
                        <a:rPr lang="fr-FR" sz="1050" u="none" strike="noStrike" cap="none">
                          <a:latin typeface="Arial"/>
                          <a:ea typeface="Arial"/>
                          <a:cs typeface="Arial"/>
                          <a:sym typeface="Arial"/>
                        </a:rPr>
                        <a:t>information, studies, surveys, analyses, interviews.</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Information provided regularly by the management system.</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Management follow-up information.</a:t>
                      </a:r>
                      <a:endParaRPr sz="1050" u="none" strike="noStrike" cap="none">
                        <a:latin typeface="Arial"/>
                        <a:ea typeface="Arial"/>
                        <a:cs typeface="Arial"/>
                        <a:sym typeface="Arial"/>
                      </a:endParaRPr>
                    </a:p>
                  </a:txBody>
                  <a:tcPr marL="68475" marR="68475" marT="0" marB="0"/>
                </a:tc>
                <a:extLst>
                  <a:ext uri="{0D108BD9-81ED-4DB2-BD59-A6C34878D82A}">
                    <a16:rowId xmlns:a16="http://schemas.microsoft.com/office/drawing/2014/main" val="10005"/>
                  </a:ext>
                </a:extLst>
              </a:tr>
              <a:tr h="571200">
                <a:tc>
                  <a:txBody>
                    <a:bodyPr/>
                    <a:lstStyle/>
                    <a:p>
                      <a:pPr marL="0" marR="0" lvl="0" indent="0" algn="ctr" rtl="0">
                        <a:lnSpc>
                          <a:spcPct val="100000"/>
                        </a:lnSpc>
                        <a:spcBef>
                          <a:spcPts val="0"/>
                        </a:spcBef>
                        <a:spcAft>
                          <a:spcPts val="0"/>
                        </a:spcAft>
                        <a:buClr>
                          <a:srgbClr val="000000"/>
                        </a:buClr>
                        <a:buSzPts val="1050"/>
                        <a:buFont typeface="Arial"/>
                        <a:buNone/>
                      </a:pPr>
                      <a:r>
                        <a:rPr lang="fr-FR" sz="1250" b="1">
                          <a:solidFill>
                            <a:schemeClr val="lt1"/>
                          </a:solidFill>
                        </a:rPr>
                        <a:t>Contractors</a:t>
                      </a: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Authorities who decided to </a:t>
                      </a:r>
                      <a:r>
                        <a:rPr lang="fr-FR" sz="1050"/>
                        <a:t>implement </a:t>
                      </a:r>
                      <a:r>
                        <a:rPr lang="fr-FR" sz="1050" u="none" strike="noStrike" cap="none">
                          <a:latin typeface="Arial"/>
                          <a:ea typeface="Arial"/>
                          <a:cs typeface="Arial"/>
                          <a:sym typeface="Arial"/>
                        </a:rPr>
                        <a:t> the project.</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Project manager, responsible for project management.</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Authorities of the organization or its guardianship.</a:t>
                      </a:r>
                      <a:endParaRPr sz="1050" u="none" strike="noStrike" cap="none">
                        <a:latin typeface="Arial"/>
                        <a:ea typeface="Arial"/>
                        <a:cs typeface="Arial"/>
                        <a:sym typeface="Arial"/>
                      </a:endParaRPr>
                    </a:p>
                  </a:txBody>
                  <a:tcPr marL="68475" marR="68475" marT="0" marB="0"/>
                </a:tc>
                <a:extLst>
                  <a:ext uri="{0D108BD9-81ED-4DB2-BD59-A6C34878D82A}">
                    <a16:rowId xmlns:a16="http://schemas.microsoft.com/office/drawing/2014/main" val="10006"/>
                  </a:ext>
                </a:extLst>
              </a:tr>
              <a:tr h="761600">
                <a:tc>
                  <a:txBody>
                    <a:bodyPr/>
                    <a:lstStyle/>
                    <a:p>
                      <a:pPr marL="0" marR="0" lvl="0" indent="0" algn="ctr" rtl="0">
                        <a:lnSpc>
                          <a:spcPct val="100000"/>
                        </a:lnSpc>
                        <a:spcBef>
                          <a:spcPts val="0"/>
                        </a:spcBef>
                        <a:spcAft>
                          <a:spcPts val="0"/>
                        </a:spcAft>
                        <a:buClr>
                          <a:srgbClr val="000000"/>
                        </a:buClr>
                        <a:buSzPts val="1050"/>
                        <a:buFont typeface="Arial"/>
                        <a:buNone/>
                      </a:pPr>
                      <a:r>
                        <a:rPr lang="fr-FR" sz="1250" b="1" u="none" strike="noStrike" cap="none">
                          <a:solidFill>
                            <a:schemeClr val="lt1"/>
                          </a:solidFill>
                        </a:rPr>
                        <a:t>Produced by</a:t>
                      </a: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Evaluators from outside the project (internal or external to the organization), with self-evaluation in some cases.</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The team responsible for implementing the project.</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Specialized, accredited auditors (internal or external).</a:t>
                      </a:r>
                      <a:endParaRPr sz="1050" u="none" strike="noStrike" cap="none">
                        <a:latin typeface="Arial"/>
                        <a:ea typeface="Arial"/>
                        <a:cs typeface="Arial"/>
                        <a:sym typeface="Arial"/>
                      </a:endParaRPr>
                    </a:p>
                  </a:txBody>
                  <a:tcPr marL="68475" marR="68475" marT="0" marB="0"/>
                </a:tc>
                <a:extLst>
                  <a:ext uri="{0D108BD9-81ED-4DB2-BD59-A6C34878D82A}">
                    <a16:rowId xmlns:a16="http://schemas.microsoft.com/office/drawing/2014/main" val="10007"/>
                  </a:ext>
                </a:extLst>
              </a:tr>
              <a:tr h="419600">
                <a:tc>
                  <a:txBody>
                    <a:bodyPr/>
                    <a:lstStyle/>
                    <a:p>
                      <a:pPr marL="0" marR="0" lvl="0" indent="0" algn="ctr" rtl="0">
                        <a:lnSpc>
                          <a:spcPct val="100000"/>
                        </a:lnSpc>
                        <a:spcBef>
                          <a:spcPts val="0"/>
                        </a:spcBef>
                        <a:spcAft>
                          <a:spcPts val="0"/>
                        </a:spcAft>
                        <a:buClr>
                          <a:srgbClr val="000000"/>
                        </a:buClr>
                        <a:buSzPts val="1050"/>
                        <a:buFont typeface="Arial"/>
                        <a:buNone/>
                      </a:pPr>
                      <a:r>
                        <a:rPr lang="fr-FR" sz="1250" b="1" u="none" strike="noStrike" cap="none">
                          <a:solidFill>
                            <a:schemeClr val="lt1"/>
                          </a:solidFill>
                        </a:rPr>
                        <a:t>Main </a:t>
                      </a:r>
                      <a:r>
                        <a:rPr lang="fr-FR" sz="1250" b="1">
                          <a:solidFill>
                            <a:schemeClr val="lt1"/>
                          </a:solidFill>
                        </a:rPr>
                        <a:t>recipients</a:t>
                      </a:r>
                      <a:endParaRPr sz="1250" b="1" u="none" strike="noStrike" cap="none">
                        <a:solidFill>
                          <a:schemeClr val="lt1"/>
                        </a:solidFill>
                      </a:endParaRPr>
                    </a:p>
                  </a:txBody>
                  <a:tcPr marL="68475" marR="68475" marT="0" marB="0">
                    <a:solidFill>
                      <a:srgbClr val="E8452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Authority having decided to carry out the project.</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Project manager, implementation team.</a:t>
                      </a:r>
                      <a:endParaRPr sz="1050" u="none" strike="noStrike" cap="none">
                        <a:latin typeface="Arial"/>
                        <a:ea typeface="Arial"/>
                        <a:cs typeface="Arial"/>
                        <a:sym typeface="Arial"/>
                      </a:endParaRPr>
                    </a:p>
                  </a:txBody>
                  <a:tcPr marL="68475" marR="68475" marT="0" marB="0"/>
                </a:tc>
                <a:tc>
                  <a:txBody>
                    <a:bodyPr/>
                    <a:lstStyle/>
                    <a:p>
                      <a:pPr marL="0" marR="0" lvl="0" indent="0" algn="ctr" rtl="0">
                        <a:lnSpc>
                          <a:spcPct val="100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Organization or supervisory authorities</a:t>
                      </a:r>
                      <a:endParaRPr sz="1050" u="none" strike="noStrike" cap="none">
                        <a:latin typeface="Arial"/>
                        <a:ea typeface="Arial"/>
                        <a:cs typeface="Arial"/>
                        <a:sym typeface="Arial"/>
                      </a:endParaRPr>
                    </a:p>
                  </a:txBody>
                  <a:tcPr marL="68475" marR="6847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29"/>
          <p:cNvGrpSpPr/>
          <p:nvPr/>
        </p:nvGrpSpPr>
        <p:grpSpPr>
          <a:xfrm>
            <a:off x="5538893" y="1393303"/>
            <a:ext cx="364598" cy="1034885"/>
            <a:chOff x="0" y="-38100"/>
            <a:chExt cx="513736" cy="1093612"/>
          </a:xfrm>
        </p:grpSpPr>
        <p:sp>
          <p:nvSpPr>
            <p:cNvPr id="574" name="Google Shape;574;p29"/>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sp>
        <p:sp>
          <p:nvSpPr>
            <p:cNvPr id="575" name="Google Shape;575;p29"/>
            <p:cNvSpPr txBox="1"/>
            <p:nvPr/>
          </p:nvSpPr>
          <p:spPr>
            <a:xfrm>
              <a:off x="203200" y="-38100"/>
              <a:ext cx="107400" cy="992100"/>
            </a:xfrm>
            <a:prstGeom prst="rect">
              <a:avLst/>
            </a:prstGeom>
            <a:noFill/>
            <a:ln>
              <a:noFill/>
            </a:ln>
          </p:spPr>
          <p:txBody>
            <a:bodyPr spcFirstLastPara="1" wrap="square" lIns="28225" tIns="28225" rIns="28225" bIns="28225" anchor="ctr" anchorCtr="0">
              <a:noAutofit/>
            </a:bodyPr>
            <a:lstStyle/>
            <a:p>
              <a:pPr marL="0" marR="0" lvl="0" indent="0" algn="ctr" rtl="0">
                <a:lnSpc>
                  <a:spcPct val="147722"/>
                </a:lnSpc>
                <a:spcBef>
                  <a:spcPts val="0"/>
                </a:spcBef>
                <a:spcAft>
                  <a:spcPts val="0"/>
                </a:spcAft>
                <a:buNone/>
              </a:pPr>
              <a:endParaRPr sz="1000" b="0" i="0" u="none" strike="noStrike" cap="none">
                <a:solidFill>
                  <a:srgbClr val="262775"/>
                </a:solidFill>
                <a:latin typeface="Calibri"/>
                <a:ea typeface="Calibri"/>
                <a:cs typeface="Calibri"/>
                <a:sym typeface="Calibri"/>
              </a:endParaRPr>
            </a:p>
          </p:txBody>
        </p:sp>
      </p:grpSp>
      <p:grpSp>
        <p:nvGrpSpPr>
          <p:cNvPr id="576" name="Google Shape;576;p29"/>
          <p:cNvGrpSpPr/>
          <p:nvPr/>
        </p:nvGrpSpPr>
        <p:grpSpPr>
          <a:xfrm>
            <a:off x="4942732" y="1239843"/>
            <a:ext cx="2014191" cy="980532"/>
            <a:chOff x="0" y="-57150"/>
            <a:chExt cx="1060938" cy="387363"/>
          </a:xfrm>
        </p:grpSpPr>
        <p:sp>
          <p:nvSpPr>
            <p:cNvPr id="577" name="Google Shape;577;p29"/>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sp>
        <p:sp>
          <p:nvSpPr>
            <p:cNvPr id="578" name="Google Shape;578;p29"/>
            <p:cNvSpPr txBox="1"/>
            <p:nvPr/>
          </p:nvSpPr>
          <p:spPr>
            <a:xfrm>
              <a:off x="0" y="-57150"/>
              <a:ext cx="1060800" cy="387300"/>
            </a:xfrm>
            <a:prstGeom prst="rect">
              <a:avLst/>
            </a:prstGeom>
            <a:noFill/>
            <a:ln>
              <a:noFill/>
            </a:ln>
          </p:spPr>
          <p:txBody>
            <a:bodyPr spcFirstLastPara="1" wrap="square" lIns="28225" tIns="28225" rIns="28225" bIns="28225" anchor="ctr" anchorCtr="0">
              <a:noAutofit/>
            </a:bodyPr>
            <a:lstStyle/>
            <a:p>
              <a:pPr marL="0" marR="0" lvl="0" indent="0" algn="ctr" rtl="0">
                <a:lnSpc>
                  <a:spcPct val="140014"/>
                </a:lnSpc>
                <a:spcBef>
                  <a:spcPts val="0"/>
                </a:spcBef>
                <a:spcAft>
                  <a:spcPts val="0"/>
                </a:spcAft>
                <a:buNone/>
              </a:pPr>
              <a:r>
                <a:rPr lang="fr-FR" sz="1500" b="1" i="0" u="none" strike="noStrike" cap="none">
                  <a:solidFill>
                    <a:srgbClr val="FFFFFF"/>
                  </a:solidFill>
                  <a:latin typeface="Open Sans"/>
                  <a:ea typeface="Open Sans"/>
                  <a:cs typeface="Open Sans"/>
                  <a:sym typeface="Open Sans"/>
                </a:rPr>
                <a:t>EVALUATION </a:t>
              </a:r>
              <a:endParaRPr sz="800" b="0" i="0" u="none" strike="noStrike" cap="none">
                <a:solidFill>
                  <a:srgbClr val="000000"/>
                </a:solidFill>
                <a:latin typeface="Arial"/>
                <a:ea typeface="Arial"/>
                <a:cs typeface="Arial"/>
                <a:sym typeface="Arial"/>
              </a:endParaRPr>
            </a:p>
          </p:txBody>
        </p:sp>
      </p:grpSp>
      <p:grpSp>
        <p:nvGrpSpPr>
          <p:cNvPr id="579" name="Google Shape;579;p29"/>
          <p:cNvGrpSpPr/>
          <p:nvPr/>
        </p:nvGrpSpPr>
        <p:grpSpPr>
          <a:xfrm>
            <a:off x="7131375" y="3073851"/>
            <a:ext cx="808004" cy="915371"/>
            <a:chOff x="0" y="-19050"/>
            <a:chExt cx="812800" cy="717600"/>
          </a:xfrm>
        </p:grpSpPr>
        <p:sp>
          <p:nvSpPr>
            <p:cNvPr id="580" name="Google Shape;580;p29"/>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sp>
        <p:sp>
          <p:nvSpPr>
            <p:cNvPr id="581" name="Google Shape;581;p29"/>
            <p:cNvSpPr txBox="1"/>
            <p:nvPr/>
          </p:nvSpPr>
          <p:spPr>
            <a:xfrm>
              <a:off x="114300" y="-19050"/>
              <a:ext cx="584100" cy="717600"/>
            </a:xfrm>
            <a:prstGeom prst="rect">
              <a:avLst/>
            </a:prstGeom>
            <a:noFill/>
            <a:ln>
              <a:noFill/>
            </a:ln>
          </p:spPr>
          <p:txBody>
            <a:bodyPr spcFirstLastPara="1" wrap="square" lIns="28225" tIns="28225" rIns="28225" bIns="28225" anchor="ctr" anchorCtr="0">
              <a:noAutofit/>
            </a:bodyPr>
            <a:lstStyle/>
            <a:p>
              <a:pPr marL="0" marR="0" lvl="0" indent="0" algn="ctr" rtl="0">
                <a:lnSpc>
                  <a:spcPct val="140040"/>
                </a:lnSpc>
                <a:spcBef>
                  <a:spcPts val="0"/>
                </a:spcBef>
                <a:spcAft>
                  <a:spcPts val="0"/>
                </a:spcAft>
                <a:buNone/>
              </a:pPr>
              <a:r>
                <a:rPr lang="fr-FR" sz="600" b="1" i="0" u="none" strike="noStrike" cap="none">
                  <a:solidFill>
                    <a:srgbClr val="FFFFFF"/>
                  </a:solidFill>
                  <a:latin typeface="Open Sans"/>
                  <a:ea typeface="Open Sans"/>
                  <a:cs typeface="Open Sans"/>
                  <a:sym typeface="Open Sans"/>
                </a:rPr>
                <a:t>TRAME TdR EVALUATION</a:t>
              </a:r>
              <a:endParaRPr sz="800" b="0" i="0" u="none" strike="noStrike" cap="none">
                <a:solidFill>
                  <a:srgbClr val="000000"/>
                </a:solidFill>
                <a:latin typeface="Arial"/>
                <a:ea typeface="Arial"/>
                <a:cs typeface="Arial"/>
                <a:sym typeface="Arial"/>
              </a:endParaRPr>
            </a:p>
          </p:txBody>
        </p:sp>
      </p:grpSp>
      <p:grpSp>
        <p:nvGrpSpPr>
          <p:cNvPr id="582" name="Google Shape;582;p29"/>
          <p:cNvGrpSpPr/>
          <p:nvPr/>
        </p:nvGrpSpPr>
        <p:grpSpPr>
          <a:xfrm>
            <a:off x="7131379" y="4017246"/>
            <a:ext cx="727537" cy="856384"/>
            <a:chOff x="0" y="-19050"/>
            <a:chExt cx="812800" cy="717600"/>
          </a:xfrm>
        </p:grpSpPr>
        <p:sp>
          <p:nvSpPr>
            <p:cNvPr id="583" name="Google Shape;583;p29"/>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sp>
        <p:sp>
          <p:nvSpPr>
            <p:cNvPr id="584" name="Google Shape;584;p29"/>
            <p:cNvSpPr txBox="1"/>
            <p:nvPr/>
          </p:nvSpPr>
          <p:spPr>
            <a:xfrm>
              <a:off x="114300" y="-19050"/>
              <a:ext cx="584100" cy="717600"/>
            </a:xfrm>
            <a:prstGeom prst="rect">
              <a:avLst/>
            </a:prstGeom>
            <a:noFill/>
            <a:ln>
              <a:noFill/>
            </a:ln>
          </p:spPr>
          <p:txBody>
            <a:bodyPr spcFirstLastPara="1" wrap="square" lIns="28225" tIns="28225" rIns="28225" bIns="28225" anchor="ctr" anchorCtr="0">
              <a:noAutofit/>
            </a:bodyPr>
            <a:lstStyle/>
            <a:p>
              <a:pPr marL="0" marR="0" lvl="0" indent="0" algn="ctr" rtl="0">
                <a:lnSpc>
                  <a:spcPct val="140040"/>
                </a:lnSpc>
                <a:spcBef>
                  <a:spcPts val="0"/>
                </a:spcBef>
                <a:spcAft>
                  <a:spcPts val="0"/>
                </a:spcAft>
                <a:buNone/>
              </a:pPr>
              <a:r>
                <a:rPr lang="fr-FR" sz="600" b="1" i="0" u="none" strike="noStrike" cap="none">
                  <a:solidFill>
                    <a:srgbClr val="FFFFFF"/>
                  </a:solidFill>
                  <a:latin typeface="Open Sans"/>
                  <a:ea typeface="Open Sans"/>
                  <a:cs typeface="Open Sans"/>
                  <a:sym typeface="Open Sans"/>
                </a:rPr>
                <a:t>INTERNAL AO PROCESSES</a:t>
              </a:r>
              <a:endParaRPr sz="800" b="0" i="0" u="none" strike="noStrike" cap="none">
                <a:solidFill>
                  <a:srgbClr val="000000"/>
                </a:solidFill>
                <a:latin typeface="Arial"/>
                <a:ea typeface="Arial"/>
                <a:cs typeface="Arial"/>
                <a:sym typeface="Arial"/>
              </a:endParaRPr>
            </a:p>
          </p:txBody>
        </p:sp>
      </p:grpSp>
      <p:grpSp>
        <p:nvGrpSpPr>
          <p:cNvPr id="585" name="Google Shape;585;p29"/>
          <p:cNvGrpSpPr/>
          <p:nvPr/>
        </p:nvGrpSpPr>
        <p:grpSpPr>
          <a:xfrm>
            <a:off x="5530881" y="2566254"/>
            <a:ext cx="364598" cy="589340"/>
            <a:chOff x="0" y="-38100"/>
            <a:chExt cx="513736" cy="622783"/>
          </a:xfrm>
        </p:grpSpPr>
        <p:sp>
          <p:nvSpPr>
            <p:cNvPr id="586" name="Google Shape;586;p29"/>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sp>
        <p:sp>
          <p:nvSpPr>
            <p:cNvPr id="587" name="Google Shape;587;p29"/>
            <p:cNvSpPr txBox="1"/>
            <p:nvPr/>
          </p:nvSpPr>
          <p:spPr>
            <a:xfrm>
              <a:off x="203200" y="-38100"/>
              <a:ext cx="107400" cy="521100"/>
            </a:xfrm>
            <a:prstGeom prst="rect">
              <a:avLst/>
            </a:prstGeom>
            <a:noFill/>
            <a:ln>
              <a:noFill/>
            </a:ln>
          </p:spPr>
          <p:txBody>
            <a:bodyPr spcFirstLastPara="1" wrap="square" lIns="28225" tIns="28225" rIns="28225" bIns="28225" anchor="ctr" anchorCtr="0">
              <a:noAutofit/>
            </a:bodyPr>
            <a:lstStyle/>
            <a:p>
              <a:pPr marL="0" marR="0" lvl="0" indent="0" algn="ctr" rtl="0">
                <a:lnSpc>
                  <a:spcPct val="147722"/>
                </a:lnSpc>
                <a:spcBef>
                  <a:spcPts val="0"/>
                </a:spcBef>
                <a:spcAft>
                  <a:spcPts val="0"/>
                </a:spcAft>
                <a:buNone/>
              </a:pPr>
              <a:endParaRPr sz="1000" b="0" i="0" u="none" strike="noStrike" cap="none">
                <a:solidFill>
                  <a:srgbClr val="262775"/>
                </a:solidFill>
                <a:latin typeface="Calibri"/>
                <a:ea typeface="Calibri"/>
                <a:cs typeface="Calibri"/>
                <a:sym typeface="Calibri"/>
              </a:endParaRPr>
            </a:p>
          </p:txBody>
        </p:sp>
      </p:grpSp>
      <p:cxnSp>
        <p:nvCxnSpPr>
          <p:cNvPr id="588" name="Google Shape;588;p29"/>
          <p:cNvCxnSpPr/>
          <p:nvPr/>
        </p:nvCxnSpPr>
        <p:spPr>
          <a:xfrm>
            <a:off x="6152658" y="2613618"/>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89" name="Google Shape;589;p29"/>
          <p:cNvGrpSpPr/>
          <p:nvPr/>
        </p:nvGrpSpPr>
        <p:grpSpPr>
          <a:xfrm>
            <a:off x="4942110" y="2364624"/>
            <a:ext cx="2014191" cy="551659"/>
            <a:chOff x="0" y="-28575"/>
            <a:chExt cx="1060938" cy="217935"/>
          </a:xfrm>
        </p:grpSpPr>
        <p:sp>
          <p:nvSpPr>
            <p:cNvPr id="590" name="Google Shape;590;p29"/>
            <p:cNvSpPr/>
            <p:nvPr/>
          </p:nvSpPr>
          <p:spPr>
            <a:xfrm>
              <a:off x="0" y="0"/>
              <a:ext cx="1060938" cy="189360"/>
            </a:xfrm>
            <a:custGeom>
              <a:avLst/>
              <a:gdLst/>
              <a:ahLst/>
              <a:cxnLst/>
              <a:rect l="l" t="t" r="r" b="b"/>
              <a:pathLst>
                <a:path w="1060938" h="189360" extrusionOk="0">
                  <a:moveTo>
                    <a:pt x="0" y="0"/>
                  </a:moveTo>
                  <a:lnTo>
                    <a:pt x="1060938" y="0"/>
                  </a:lnTo>
                  <a:lnTo>
                    <a:pt x="1060938" y="189360"/>
                  </a:lnTo>
                  <a:lnTo>
                    <a:pt x="0" y="189360"/>
                  </a:lnTo>
                  <a:close/>
                </a:path>
              </a:pathLst>
            </a:custGeom>
            <a:solidFill>
              <a:srgbClr val="CFC7BA"/>
            </a:solidFill>
            <a:ln>
              <a:noFill/>
            </a:ln>
          </p:spPr>
        </p:sp>
        <p:sp>
          <p:nvSpPr>
            <p:cNvPr id="591" name="Google Shape;591;p29"/>
            <p:cNvSpPr txBox="1"/>
            <p:nvPr/>
          </p:nvSpPr>
          <p:spPr>
            <a:xfrm>
              <a:off x="0" y="-28575"/>
              <a:ext cx="1060800" cy="217800"/>
            </a:xfrm>
            <a:prstGeom prst="rect">
              <a:avLst/>
            </a:prstGeom>
            <a:noFill/>
            <a:ln>
              <a:noFill/>
            </a:ln>
          </p:spPr>
          <p:txBody>
            <a:bodyPr spcFirstLastPara="1" wrap="square" lIns="28225" tIns="28225" rIns="28225" bIns="28225" anchor="ctr" anchorCtr="0">
              <a:noAutofit/>
            </a:bodyPr>
            <a:lstStyle/>
            <a:p>
              <a:pPr marL="0" marR="0" lvl="0" indent="0" algn="ctr" rtl="0">
                <a:lnSpc>
                  <a:spcPct val="140000"/>
                </a:lnSpc>
                <a:spcBef>
                  <a:spcPts val="0"/>
                </a:spcBef>
                <a:spcAft>
                  <a:spcPts val="0"/>
                </a:spcAft>
                <a:buNone/>
              </a:pPr>
              <a:r>
                <a:rPr lang="fr-FR" sz="900" b="1" i="0" u="none" strike="noStrike" cap="none">
                  <a:solidFill>
                    <a:srgbClr val="2B2B72"/>
                  </a:solidFill>
                  <a:latin typeface="Open Sans"/>
                  <a:ea typeface="Open Sans"/>
                  <a:cs typeface="Open Sans"/>
                  <a:sym typeface="Open Sans"/>
                </a:rPr>
                <a:t>FINAL INTERNAL OR EXTERNAL EVALUATION </a:t>
              </a:r>
              <a:endParaRPr sz="800" b="0" i="0" u="none" strike="noStrike" cap="none">
                <a:solidFill>
                  <a:srgbClr val="000000"/>
                </a:solidFill>
                <a:latin typeface="Arial"/>
                <a:ea typeface="Arial"/>
                <a:cs typeface="Arial"/>
                <a:sym typeface="Arial"/>
              </a:endParaRPr>
            </a:p>
          </p:txBody>
        </p:sp>
      </p:grpSp>
      <p:cxnSp>
        <p:nvCxnSpPr>
          <p:cNvPr id="592" name="Google Shape;592;p29"/>
          <p:cNvCxnSpPr/>
          <p:nvPr/>
        </p:nvCxnSpPr>
        <p:spPr>
          <a:xfrm>
            <a:off x="6182907" y="3565568"/>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93" name="Google Shape;593;p29"/>
          <p:cNvGrpSpPr/>
          <p:nvPr/>
        </p:nvGrpSpPr>
        <p:grpSpPr>
          <a:xfrm>
            <a:off x="7110501" y="2124077"/>
            <a:ext cx="808004" cy="915371"/>
            <a:chOff x="0" y="-19050"/>
            <a:chExt cx="812800" cy="717600"/>
          </a:xfrm>
        </p:grpSpPr>
        <p:sp>
          <p:nvSpPr>
            <p:cNvPr id="594" name="Google Shape;594;p29"/>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B2B72"/>
            </a:solidFill>
            <a:ln>
              <a:noFill/>
            </a:ln>
          </p:spPr>
        </p:sp>
        <p:sp>
          <p:nvSpPr>
            <p:cNvPr id="595" name="Google Shape;595;p29"/>
            <p:cNvSpPr txBox="1"/>
            <p:nvPr/>
          </p:nvSpPr>
          <p:spPr>
            <a:xfrm>
              <a:off x="114300" y="-19050"/>
              <a:ext cx="584100" cy="717600"/>
            </a:xfrm>
            <a:prstGeom prst="rect">
              <a:avLst/>
            </a:prstGeom>
            <a:noFill/>
            <a:ln>
              <a:noFill/>
            </a:ln>
          </p:spPr>
          <p:txBody>
            <a:bodyPr spcFirstLastPara="1" wrap="square" lIns="28225" tIns="28225" rIns="28225" bIns="28225" anchor="ctr" anchorCtr="0">
              <a:noAutofit/>
            </a:bodyPr>
            <a:lstStyle/>
            <a:p>
              <a:pPr marL="0" marR="0" lvl="0" indent="0" algn="ctr" rtl="0">
                <a:lnSpc>
                  <a:spcPct val="140040"/>
                </a:lnSpc>
                <a:spcBef>
                  <a:spcPts val="0"/>
                </a:spcBef>
                <a:spcAft>
                  <a:spcPts val="0"/>
                </a:spcAft>
                <a:buNone/>
              </a:pPr>
              <a:r>
                <a:rPr lang="fr-FR" sz="600" b="1" i="0" u="none" strike="noStrike" cap="none">
                  <a:solidFill>
                    <a:srgbClr val="FFFFFF"/>
                  </a:solidFill>
                  <a:latin typeface="Open Sans"/>
                  <a:ea typeface="Open Sans"/>
                  <a:cs typeface="Open Sans"/>
                  <a:sym typeface="Open Sans"/>
                </a:rPr>
                <a:t>M&amp;E GUIDE</a:t>
              </a:r>
              <a:endParaRPr sz="800" b="0" i="0" u="none" strike="noStrike" cap="none">
                <a:solidFill>
                  <a:srgbClr val="000000"/>
                </a:solidFill>
                <a:latin typeface="Arial"/>
                <a:ea typeface="Arial"/>
                <a:cs typeface="Arial"/>
                <a:sym typeface="Arial"/>
              </a:endParaRPr>
            </a:p>
            <a:p>
              <a:pPr marL="0" marR="0" lvl="0" indent="0" algn="ctr" rtl="0">
                <a:lnSpc>
                  <a:spcPct val="140040"/>
                </a:lnSpc>
                <a:spcBef>
                  <a:spcPts val="0"/>
                </a:spcBef>
                <a:spcAft>
                  <a:spcPts val="0"/>
                </a:spcAft>
                <a:buNone/>
              </a:pPr>
              <a:r>
                <a:rPr lang="fr-FR" sz="600" b="1" i="0" u="none" strike="noStrike" cap="none">
                  <a:solidFill>
                    <a:srgbClr val="FFFFFF"/>
                  </a:solidFill>
                  <a:latin typeface="Open Sans"/>
                  <a:ea typeface="Open Sans"/>
                  <a:cs typeface="Open Sans"/>
                  <a:sym typeface="Open Sans"/>
                </a:rPr>
                <a:t>EVALUATION</a:t>
              </a:r>
              <a:endParaRPr sz="800" b="0" i="0" u="none" strike="noStrike" cap="none">
                <a:solidFill>
                  <a:srgbClr val="000000"/>
                </a:solidFill>
                <a:latin typeface="Arial"/>
                <a:ea typeface="Arial"/>
                <a:cs typeface="Arial"/>
                <a:sym typeface="Arial"/>
              </a:endParaRPr>
            </a:p>
          </p:txBody>
        </p:sp>
      </p:grpSp>
      <p:cxnSp>
        <p:nvCxnSpPr>
          <p:cNvPr id="596" name="Google Shape;596;p29"/>
          <p:cNvCxnSpPr/>
          <p:nvPr/>
        </p:nvCxnSpPr>
        <p:spPr>
          <a:xfrm>
            <a:off x="6180217" y="5793073"/>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97" name="Google Shape;597;p29"/>
          <p:cNvGrpSpPr/>
          <p:nvPr/>
        </p:nvGrpSpPr>
        <p:grpSpPr>
          <a:xfrm>
            <a:off x="4955095" y="3155112"/>
            <a:ext cx="2014191" cy="748759"/>
            <a:chOff x="0" y="-28575"/>
            <a:chExt cx="1060938" cy="295800"/>
          </a:xfrm>
        </p:grpSpPr>
        <p:sp>
          <p:nvSpPr>
            <p:cNvPr id="598" name="Google Shape;598;p29"/>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sp>
        <p:sp>
          <p:nvSpPr>
            <p:cNvPr id="599" name="Google Shape;599;p29"/>
            <p:cNvSpPr txBox="1"/>
            <p:nvPr/>
          </p:nvSpPr>
          <p:spPr>
            <a:xfrm>
              <a:off x="0" y="-28575"/>
              <a:ext cx="1060800" cy="295800"/>
            </a:xfrm>
            <a:prstGeom prst="rect">
              <a:avLst/>
            </a:prstGeom>
            <a:noFill/>
            <a:ln>
              <a:noFill/>
            </a:ln>
          </p:spPr>
          <p:txBody>
            <a:bodyPr spcFirstLastPara="1" wrap="square" lIns="28225" tIns="28225" rIns="28225" bIns="28225" anchor="ctr" anchorCtr="0">
              <a:noAutofit/>
            </a:bodyPr>
            <a:lstStyle/>
            <a:p>
              <a:pPr marL="0" marR="0" lvl="0" indent="0" algn="ctr" rtl="0">
                <a:lnSpc>
                  <a:spcPct val="140000"/>
                </a:lnSpc>
                <a:spcBef>
                  <a:spcPts val="0"/>
                </a:spcBef>
                <a:spcAft>
                  <a:spcPts val="0"/>
                </a:spcAft>
                <a:buNone/>
              </a:pPr>
              <a:r>
                <a:rPr lang="fr-FR" sz="900" b="1" i="0" u="none" strike="noStrike" cap="none">
                  <a:solidFill>
                    <a:srgbClr val="2B2B72"/>
                  </a:solidFill>
                  <a:latin typeface="Open Sans"/>
                  <a:ea typeface="Open Sans"/>
                  <a:cs typeface="Open Sans"/>
                  <a:sym typeface="Open Sans"/>
                </a:rPr>
                <a:t>DEFINING EVALUATION QUESTIONS AND FORMULATING T</a:t>
              </a:r>
              <a:r>
                <a:rPr lang="fr-FR" sz="900" b="1">
                  <a:solidFill>
                    <a:srgbClr val="2B2B72"/>
                  </a:solidFill>
                  <a:latin typeface="Open Sans"/>
                  <a:ea typeface="Open Sans"/>
                  <a:cs typeface="Open Sans"/>
                  <a:sym typeface="Open Sans"/>
                </a:rPr>
                <a:t>O</a:t>
              </a:r>
              <a:r>
                <a:rPr lang="fr-FR" sz="900" b="1" i="0" u="none" strike="noStrike" cap="none">
                  <a:solidFill>
                    <a:srgbClr val="2B2B72"/>
                  </a:solidFill>
                  <a:latin typeface="Open Sans"/>
                  <a:ea typeface="Open Sans"/>
                  <a:cs typeface="Open Sans"/>
                  <a:sym typeface="Open Sans"/>
                </a:rPr>
                <a:t>RS</a:t>
              </a:r>
              <a:endParaRPr sz="800" b="0" i="0" u="none" strike="noStrike" cap="none">
                <a:solidFill>
                  <a:srgbClr val="000000"/>
                </a:solidFill>
                <a:latin typeface="Arial"/>
                <a:ea typeface="Arial"/>
                <a:cs typeface="Arial"/>
                <a:sym typeface="Arial"/>
              </a:endParaRPr>
            </a:p>
          </p:txBody>
        </p:sp>
      </p:grpSp>
      <p:grpSp>
        <p:nvGrpSpPr>
          <p:cNvPr id="600" name="Google Shape;600;p29"/>
          <p:cNvGrpSpPr/>
          <p:nvPr/>
        </p:nvGrpSpPr>
        <p:grpSpPr>
          <a:xfrm>
            <a:off x="4980212" y="4803759"/>
            <a:ext cx="2014191" cy="571821"/>
            <a:chOff x="0" y="-28575"/>
            <a:chExt cx="1060938" cy="225900"/>
          </a:xfrm>
        </p:grpSpPr>
        <p:sp>
          <p:nvSpPr>
            <p:cNvPr id="601" name="Google Shape;601;p29"/>
            <p:cNvSpPr/>
            <p:nvPr/>
          </p:nvSpPr>
          <p:spPr>
            <a:xfrm>
              <a:off x="0" y="0"/>
              <a:ext cx="1060938" cy="197315"/>
            </a:xfrm>
            <a:custGeom>
              <a:avLst/>
              <a:gdLst/>
              <a:ahLst/>
              <a:cxnLst/>
              <a:rect l="l" t="t" r="r" b="b"/>
              <a:pathLst>
                <a:path w="1060938" h="197315" extrusionOk="0">
                  <a:moveTo>
                    <a:pt x="0" y="0"/>
                  </a:moveTo>
                  <a:lnTo>
                    <a:pt x="1060938" y="0"/>
                  </a:lnTo>
                  <a:lnTo>
                    <a:pt x="1060938" y="197315"/>
                  </a:lnTo>
                  <a:lnTo>
                    <a:pt x="0" y="197315"/>
                  </a:lnTo>
                  <a:close/>
                </a:path>
              </a:pathLst>
            </a:custGeom>
            <a:solidFill>
              <a:srgbClr val="707070"/>
            </a:solidFill>
            <a:ln>
              <a:noFill/>
            </a:ln>
          </p:spPr>
        </p:sp>
        <p:sp>
          <p:nvSpPr>
            <p:cNvPr id="602" name="Google Shape;602;p29"/>
            <p:cNvSpPr txBox="1"/>
            <p:nvPr/>
          </p:nvSpPr>
          <p:spPr>
            <a:xfrm>
              <a:off x="0" y="-28575"/>
              <a:ext cx="1060800" cy="225900"/>
            </a:xfrm>
            <a:prstGeom prst="rect">
              <a:avLst/>
            </a:prstGeom>
            <a:noFill/>
            <a:ln>
              <a:noFill/>
            </a:ln>
          </p:spPr>
          <p:txBody>
            <a:bodyPr spcFirstLastPara="1" wrap="square" lIns="28225" tIns="28225" rIns="28225" bIns="28225" anchor="ctr" anchorCtr="0">
              <a:noAutofit/>
            </a:bodyPr>
            <a:lstStyle/>
            <a:p>
              <a:pPr marL="0" marR="0" lvl="0" indent="0" algn="ctr" rtl="0">
                <a:lnSpc>
                  <a:spcPct val="140000"/>
                </a:lnSpc>
                <a:spcBef>
                  <a:spcPts val="0"/>
                </a:spcBef>
                <a:spcAft>
                  <a:spcPts val="0"/>
                </a:spcAft>
                <a:buNone/>
              </a:pPr>
              <a:r>
                <a:rPr lang="fr-FR" sz="900" b="1" i="0" u="none" strike="noStrike" cap="none">
                  <a:solidFill>
                    <a:srgbClr val="2B2B72"/>
                  </a:solidFill>
                  <a:latin typeface="Open Sans"/>
                  <a:ea typeface="Open Sans"/>
                  <a:cs typeface="Open Sans"/>
                  <a:sym typeface="Open Sans"/>
                </a:rPr>
                <a:t>CONDUCTING THE EVALUATION . DATA COLLECTION</a:t>
              </a:r>
              <a:endParaRPr sz="800" b="0" i="0" u="none" strike="noStrike" cap="none">
                <a:solidFill>
                  <a:srgbClr val="000000"/>
                </a:solidFill>
                <a:latin typeface="Arial"/>
                <a:ea typeface="Arial"/>
                <a:cs typeface="Arial"/>
                <a:sym typeface="Arial"/>
              </a:endParaRPr>
            </a:p>
          </p:txBody>
        </p:sp>
      </p:grpSp>
      <p:cxnSp>
        <p:nvCxnSpPr>
          <p:cNvPr id="603" name="Google Shape;603;p29"/>
          <p:cNvCxnSpPr/>
          <p:nvPr/>
        </p:nvCxnSpPr>
        <p:spPr>
          <a:xfrm>
            <a:off x="6180218" y="4456865"/>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604" name="Google Shape;604;p29"/>
          <p:cNvGrpSpPr/>
          <p:nvPr/>
        </p:nvGrpSpPr>
        <p:grpSpPr>
          <a:xfrm>
            <a:off x="4955330" y="4067004"/>
            <a:ext cx="2014191" cy="678895"/>
            <a:chOff x="0" y="-28575"/>
            <a:chExt cx="1060938" cy="268200"/>
          </a:xfrm>
        </p:grpSpPr>
        <p:sp>
          <p:nvSpPr>
            <p:cNvPr id="605" name="Google Shape;605;p29"/>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sp>
        <p:sp>
          <p:nvSpPr>
            <p:cNvPr id="606" name="Google Shape;606;p29"/>
            <p:cNvSpPr txBox="1"/>
            <p:nvPr/>
          </p:nvSpPr>
          <p:spPr>
            <a:xfrm>
              <a:off x="0" y="-28575"/>
              <a:ext cx="1060800" cy="268200"/>
            </a:xfrm>
            <a:prstGeom prst="rect">
              <a:avLst/>
            </a:prstGeom>
            <a:noFill/>
            <a:ln>
              <a:noFill/>
            </a:ln>
          </p:spPr>
          <p:txBody>
            <a:bodyPr spcFirstLastPara="1" wrap="square" lIns="28225" tIns="28225" rIns="28225" bIns="28225" anchor="ctr" anchorCtr="0">
              <a:noAutofit/>
            </a:bodyPr>
            <a:lstStyle/>
            <a:p>
              <a:pPr marL="0" marR="0" lvl="0" indent="0" algn="ctr" rtl="0">
                <a:lnSpc>
                  <a:spcPct val="140000"/>
                </a:lnSpc>
                <a:spcBef>
                  <a:spcPts val="0"/>
                </a:spcBef>
                <a:spcAft>
                  <a:spcPts val="0"/>
                </a:spcAft>
                <a:buNone/>
              </a:pPr>
              <a:r>
                <a:rPr lang="fr-FR" sz="900" b="1" i="0" u="none" strike="noStrike" cap="none">
                  <a:solidFill>
                    <a:srgbClr val="2B2B72"/>
                  </a:solidFill>
                  <a:latin typeface="Open Sans"/>
                  <a:ea typeface="Open Sans"/>
                  <a:cs typeface="Open Sans"/>
                  <a:sym typeface="Open Sans"/>
                </a:rPr>
                <a:t>AO CONSULTANTS FOR EXTERNAL EVALUATIONS</a:t>
              </a:r>
              <a:endParaRPr sz="800" b="0" i="0" u="none" strike="noStrike" cap="none">
                <a:solidFill>
                  <a:srgbClr val="000000"/>
                </a:solidFill>
                <a:latin typeface="Arial"/>
                <a:ea typeface="Arial"/>
                <a:cs typeface="Arial"/>
                <a:sym typeface="Arial"/>
              </a:endParaRPr>
            </a:p>
          </p:txBody>
        </p:sp>
      </p:grpSp>
      <p:grpSp>
        <p:nvGrpSpPr>
          <p:cNvPr id="607" name="Google Shape;607;p29"/>
          <p:cNvGrpSpPr/>
          <p:nvPr/>
        </p:nvGrpSpPr>
        <p:grpSpPr>
          <a:xfrm>
            <a:off x="4980212" y="5409877"/>
            <a:ext cx="2014191" cy="678895"/>
            <a:chOff x="0" y="-28575"/>
            <a:chExt cx="1060938" cy="268200"/>
          </a:xfrm>
        </p:grpSpPr>
        <p:sp>
          <p:nvSpPr>
            <p:cNvPr id="608" name="Google Shape;608;p29"/>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sp>
        <p:sp>
          <p:nvSpPr>
            <p:cNvPr id="609" name="Google Shape;609;p29"/>
            <p:cNvSpPr txBox="1"/>
            <p:nvPr/>
          </p:nvSpPr>
          <p:spPr>
            <a:xfrm>
              <a:off x="0" y="-28575"/>
              <a:ext cx="1060800" cy="268200"/>
            </a:xfrm>
            <a:prstGeom prst="rect">
              <a:avLst/>
            </a:prstGeom>
            <a:noFill/>
            <a:ln>
              <a:noFill/>
            </a:ln>
          </p:spPr>
          <p:txBody>
            <a:bodyPr spcFirstLastPara="1" wrap="square" lIns="28225" tIns="28225" rIns="28225" bIns="28225" anchor="ctr" anchorCtr="0">
              <a:noAutofit/>
            </a:bodyPr>
            <a:lstStyle/>
            <a:p>
              <a:pPr marL="0" marR="0" lvl="0" indent="0" algn="ctr" rtl="0">
                <a:lnSpc>
                  <a:spcPct val="140000"/>
                </a:lnSpc>
                <a:spcBef>
                  <a:spcPts val="0"/>
                </a:spcBef>
                <a:spcAft>
                  <a:spcPts val="0"/>
                </a:spcAft>
                <a:buNone/>
              </a:pPr>
              <a:r>
                <a:rPr lang="fr-FR" sz="900" b="1" i="0" u="none" strike="noStrike" cap="none">
                  <a:solidFill>
                    <a:srgbClr val="2B2B72"/>
                  </a:solidFill>
                  <a:latin typeface="Open Sans"/>
                  <a:ea typeface="Open Sans"/>
                  <a:cs typeface="Open Sans"/>
                  <a:sym typeface="Open Sans"/>
                </a:rPr>
                <a:t>FINAL EVALUATION REPORT</a:t>
              </a:r>
              <a:endParaRPr sz="800" b="0" i="0" u="none" strike="noStrike" cap="none">
                <a:solidFill>
                  <a:srgbClr val="000000"/>
                </a:solidFill>
                <a:latin typeface="Arial"/>
                <a:ea typeface="Arial"/>
                <a:cs typeface="Arial"/>
                <a:sym typeface="Arial"/>
              </a:endParaRPr>
            </a:p>
          </p:txBody>
        </p:sp>
      </p:grpSp>
      <p:grpSp>
        <p:nvGrpSpPr>
          <p:cNvPr id="610" name="Google Shape;610;p29"/>
          <p:cNvGrpSpPr/>
          <p:nvPr/>
        </p:nvGrpSpPr>
        <p:grpSpPr>
          <a:xfrm>
            <a:off x="4980212" y="6125711"/>
            <a:ext cx="2014191" cy="678895"/>
            <a:chOff x="0" y="-28575"/>
            <a:chExt cx="1060938" cy="268200"/>
          </a:xfrm>
        </p:grpSpPr>
        <p:sp>
          <p:nvSpPr>
            <p:cNvPr id="611" name="Google Shape;611;p29"/>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sp>
        <p:sp>
          <p:nvSpPr>
            <p:cNvPr id="612" name="Google Shape;612;p29"/>
            <p:cNvSpPr txBox="1"/>
            <p:nvPr/>
          </p:nvSpPr>
          <p:spPr>
            <a:xfrm>
              <a:off x="0" y="-28575"/>
              <a:ext cx="1060800" cy="268200"/>
            </a:xfrm>
            <a:prstGeom prst="rect">
              <a:avLst/>
            </a:prstGeom>
            <a:noFill/>
            <a:ln>
              <a:noFill/>
            </a:ln>
          </p:spPr>
          <p:txBody>
            <a:bodyPr spcFirstLastPara="1" wrap="square" lIns="28225" tIns="28225" rIns="28225" bIns="28225" anchor="ctr" anchorCtr="0">
              <a:noAutofit/>
            </a:bodyPr>
            <a:lstStyle/>
            <a:p>
              <a:pPr marL="0" marR="0" lvl="0" indent="0" algn="ctr" rtl="0">
                <a:lnSpc>
                  <a:spcPct val="140000"/>
                </a:lnSpc>
                <a:spcBef>
                  <a:spcPts val="0"/>
                </a:spcBef>
                <a:spcAft>
                  <a:spcPts val="0"/>
                </a:spcAft>
                <a:buNone/>
              </a:pPr>
              <a:r>
                <a:rPr lang="fr-FR" sz="900" b="1" i="0" u="none" strike="noStrike" cap="none">
                  <a:solidFill>
                    <a:srgbClr val="2B2B72"/>
                  </a:solidFill>
                  <a:latin typeface="Open Sans"/>
                  <a:ea typeface="Open Sans"/>
                  <a:cs typeface="Open Sans"/>
                  <a:sym typeface="Open Sans"/>
                </a:rPr>
                <a:t>FEEDBACK TO ALL STAKEHOLDERS</a:t>
              </a:r>
              <a:endParaRPr sz="800" b="0" i="0" u="none" strike="noStrike" cap="none">
                <a:solidFill>
                  <a:srgbClr val="000000"/>
                </a:solidFill>
                <a:latin typeface="Arial"/>
                <a:ea typeface="Arial"/>
                <a:cs typeface="Arial"/>
                <a:sym typeface="Arial"/>
              </a:endParaRPr>
            </a:p>
          </p:txBody>
        </p:sp>
      </p:grpSp>
      <p:grpSp>
        <p:nvGrpSpPr>
          <p:cNvPr id="613" name="Google Shape;613;p29"/>
          <p:cNvGrpSpPr/>
          <p:nvPr/>
        </p:nvGrpSpPr>
        <p:grpSpPr>
          <a:xfrm>
            <a:off x="7131380" y="5378737"/>
            <a:ext cx="685759" cy="807228"/>
            <a:chOff x="0" y="-19050"/>
            <a:chExt cx="812800" cy="717600"/>
          </a:xfrm>
        </p:grpSpPr>
        <p:sp>
          <p:nvSpPr>
            <p:cNvPr id="614" name="Google Shape;614;p29"/>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sp>
        <p:sp>
          <p:nvSpPr>
            <p:cNvPr id="615" name="Google Shape;615;p29"/>
            <p:cNvSpPr txBox="1"/>
            <p:nvPr/>
          </p:nvSpPr>
          <p:spPr>
            <a:xfrm>
              <a:off x="114300" y="-19050"/>
              <a:ext cx="584100" cy="717600"/>
            </a:xfrm>
            <a:prstGeom prst="rect">
              <a:avLst/>
            </a:prstGeom>
            <a:noFill/>
            <a:ln>
              <a:noFill/>
            </a:ln>
          </p:spPr>
          <p:txBody>
            <a:bodyPr spcFirstLastPara="1" wrap="square" lIns="28225" tIns="28225" rIns="28225" bIns="28225"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EXTERNAL REPORT FRAMES</a:t>
              </a:r>
              <a:endParaRPr sz="800" b="0" i="0" u="none" strike="noStrike" cap="none">
                <a:solidFill>
                  <a:srgbClr val="000000"/>
                </a:solidFill>
                <a:latin typeface="Arial"/>
                <a:ea typeface="Arial"/>
                <a:cs typeface="Arial"/>
                <a:sym typeface="Arial"/>
              </a:endParaRPr>
            </a:p>
          </p:txBody>
        </p:sp>
      </p:grpSp>
      <p:sp>
        <p:nvSpPr>
          <p:cNvPr id="616" name="Google Shape;616;p29"/>
          <p:cNvSpPr txBox="1"/>
          <p:nvPr/>
        </p:nvSpPr>
        <p:spPr>
          <a:xfrm rot="-5400000">
            <a:off x="-1125237" y="3821250"/>
            <a:ext cx="5680500" cy="286200"/>
          </a:xfrm>
          <a:prstGeom prst="rect">
            <a:avLst/>
          </a:prstGeom>
          <a:solidFill>
            <a:srgbClr val="E84E0F"/>
          </a:solidFill>
          <a:ln>
            <a:noFill/>
          </a:ln>
        </p:spPr>
        <p:txBody>
          <a:bodyPr spcFirstLastPara="1" wrap="square" lIns="50800" tIns="50800" rIns="50800" bIns="50800" anchor="t" anchorCtr="0">
            <a:normAutofit lnSpcReduction="10000"/>
          </a:bodyPr>
          <a:lstStyle/>
          <a:p>
            <a:pPr marL="0" marR="0" lvl="0" indent="0" algn="l" rtl="0">
              <a:lnSpc>
                <a:spcPct val="80000"/>
              </a:lnSpc>
              <a:spcBef>
                <a:spcPts val="0"/>
              </a:spcBef>
              <a:spcAft>
                <a:spcPts val="0"/>
              </a:spcAft>
              <a:buNone/>
            </a:pPr>
            <a:r>
              <a:rPr lang="fr-FR" sz="1600" b="1" i="0" u="none" strike="noStrike" cap="none">
                <a:solidFill>
                  <a:srgbClr val="FFFFFF"/>
                </a:solidFill>
                <a:latin typeface="Baloo 2"/>
                <a:ea typeface="Baloo 2"/>
                <a:cs typeface="Baloo 2"/>
                <a:sym typeface="Baloo 2"/>
              </a:rPr>
              <a:t>PROJECT CLOSING PHASE</a:t>
            </a:r>
            <a:endParaRPr sz="1600" b="1" i="0" u="none" strike="noStrike" cap="none">
              <a:solidFill>
                <a:srgbClr val="FFFFFF"/>
              </a:solidFill>
              <a:latin typeface="Baloo 2"/>
              <a:ea typeface="Baloo 2"/>
              <a:cs typeface="Baloo 2"/>
              <a:sym typeface="Baloo 2"/>
            </a:endParaRPr>
          </a:p>
        </p:txBody>
      </p:sp>
      <p:sp>
        <p:nvSpPr>
          <p:cNvPr id="617" name="Google Shape;617;p2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EVALUATION: PHASES AND STAGES</a:t>
            </a:r>
            <a:endParaRPr sz="63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624" name="Google Shape;624;p30"/>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25" name="Google Shape;625;p30"/>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EVALUATION OBJECTIVES </a:t>
            </a:r>
            <a:endParaRPr sz="5100" b="1" i="0" u="none" strike="noStrike" cap="none">
              <a:solidFill>
                <a:srgbClr val="FFFFFF"/>
              </a:solidFill>
              <a:latin typeface="Bebas Neue"/>
              <a:ea typeface="Bebas Neue"/>
              <a:cs typeface="Bebas Neue"/>
              <a:sym typeface="Bebas Neue"/>
            </a:endParaRPr>
          </a:p>
        </p:txBody>
      </p:sp>
      <p:sp>
        <p:nvSpPr>
          <p:cNvPr id="626" name="Google Shape;626;p30"/>
          <p:cNvSpPr/>
          <p:nvPr/>
        </p:nvSpPr>
        <p:spPr>
          <a:xfrm>
            <a:off x="2334130" y="1950936"/>
            <a:ext cx="771460" cy="14765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627" name="Google Shape;627;p30"/>
          <p:cNvSpPr txBox="1"/>
          <p:nvPr/>
        </p:nvSpPr>
        <p:spPr>
          <a:xfrm>
            <a:off x="6690361" y="1940648"/>
            <a:ext cx="3520440" cy="2722792"/>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fr-FR" sz="2000" b="1">
                <a:solidFill>
                  <a:srgbClr val="E84525"/>
                </a:solidFill>
              </a:rPr>
              <a:t>Accountability</a:t>
            </a:r>
            <a:endParaRPr sz="1400" b="1"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endParaRPr sz="2000" b="0" i="0" u="none" strike="noStrike" cap="none">
              <a:solidFill>
                <a:srgbClr val="E84525"/>
              </a:solidFill>
              <a:latin typeface="Arial"/>
              <a:ea typeface="Arial"/>
              <a:cs typeface="Arial"/>
              <a:sym typeface="Arial"/>
            </a:endParaRPr>
          </a:p>
          <a:p>
            <a:pPr marL="0" marR="0" lvl="0" indent="0" algn="ctr" rtl="0">
              <a:lnSpc>
                <a:spcPct val="90000"/>
              </a:lnSpc>
              <a:spcBef>
                <a:spcPts val="1000"/>
              </a:spcBef>
              <a:spcAft>
                <a:spcPts val="0"/>
              </a:spcAft>
              <a:buNone/>
            </a:pPr>
            <a:r>
              <a:rPr lang="fr-FR" sz="2400" b="1" i="0" u="none" strike="noStrike" cap="none">
                <a:solidFill>
                  <a:srgbClr val="262775"/>
                </a:solidFill>
                <a:latin typeface="Arial"/>
                <a:ea typeface="Arial"/>
                <a:cs typeface="Arial"/>
                <a:sym typeface="Arial"/>
              </a:rPr>
              <a:t>Does the project meet needs?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2400" b="1" i="0" u="none" strike="noStrike" cap="none">
                <a:solidFill>
                  <a:srgbClr val="262775"/>
                </a:solidFill>
                <a:latin typeface="Arial"/>
                <a:ea typeface="Arial"/>
                <a:cs typeface="Arial"/>
                <a:sym typeface="Arial"/>
              </a:rPr>
              <a:t>What are the results?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2000" b="0" i="0" u="none" strike="noStrike" cap="none">
                <a:solidFill>
                  <a:srgbClr val="E8452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28" name="Google Shape;628;p30"/>
          <p:cNvSpPr txBox="1"/>
          <p:nvPr/>
        </p:nvSpPr>
        <p:spPr>
          <a:xfrm>
            <a:off x="2202246" y="1945799"/>
            <a:ext cx="3942900" cy="271260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fr-FR" sz="2100" b="1" i="0" u="none" strike="noStrike" cap="none">
                <a:solidFill>
                  <a:srgbClr val="E84525"/>
                </a:solidFill>
                <a:latin typeface="Arial"/>
                <a:ea typeface="Arial"/>
                <a:cs typeface="Arial"/>
                <a:sym typeface="Arial"/>
              </a:rPr>
              <a:t> Learning</a:t>
            </a:r>
            <a:endParaRPr sz="2100" b="1" i="0" u="none" strike="noStrike" cap="none">
              <a:solidFill>
                <a:srgbClr val="E84525"/>
              </a:solidFill>
              <a:latin typeface="Arial"/>
              <a:ea typeface="Arial"/>
              <a:cs typeface="Arial"/>
              <a:sym typeface="Arial"/>
            </a:endParaRPr>
          </a:p>
          <a:p>
            <a:pPr marL="0" marR="0" lvl="0" indent="0" algn="ctr" rtl="0">
              <a:lnSpc>
                <a:spcPct val="90000"/>
              </a:lnSpc>
              <a:spcBef>
                <a:spcPts val="0"/>
              </a:spcBef>
              <a:spcAft>
                <a:spcPts val="0"/>
              </a:spcAft>
              <a:buNone/>
            </a:pPr>
            <a:endParaRPr sz="2100" b="0" i="0" u="none" strike="noStrike" cap="none">
              <a:solidFill>
                <a:srgbClr val="E84525"/>
              </a:solidFill>
              <a:latin typeface="Arial"/>
              <a:ea typeface="Arial"/>
              <a:cs typeface="Arial"/>
              <a:sym typeface="Arial"/>
            </a:endParaRPr>
          </a:p>
          <a:p>
            <a:pPr marL="0" marR="0" lvl="0" indent="0" algn="ctr" rtl="0">
              <a:lnSpc>
                <a:spcPct val="90000"/>
              </a:lnSpc>
              <a:spcBef>
                <a:spcPts val="1000"/>
              </a:spcBef>
              <a:spcAft>
                <a:spcPts val="0"/>
              </a:spcAft>
              <a:buNone/>
            </a:pPr>
            <a:r>
              <a:rPr lang="fr-FR" sz="2291" b="1" i="0" u="none" strike="noStrike" cap="none">
                <a:solidFill>
                  <a:srgbClr val="262775"/>
                </a:solidFill>
                <a:latin typeface="Arial"/>
                <a:ea typeface="Arial"/>
                <a:cs typeface="Arial"/>
                <a:sym typeface="Arial"/>
              </a:rPr>
              <a:t>What worked? </a:t>
            </a:r>
            <a:endParaRPr sz="1291"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2400" b="1" i="0" u="none" strike="noStrike" cap="none">
                <a:solidFill>
                  <a:srgbClr val="262775"/>
                </a:solidFill>
                <a:latin typeface="Arial"/>
                <a:ea typeface="Arial"/>
                <a:cs typeface="Arial"/>
                <a:sym typeface="Arial"/>
              </a:rPr>
              <a:t>What didn't work so well?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2400" b="1" i="0" u="none" strike="noStrike" cap="none">
                <a:solidFill>
                  <a:srgbClr val="262775"/>
                </a:solidFill>
                <a:latin typeface="Arial"/>
                <a:ea typeface="Arial"/>
                <a:cs typeface="Arial"/>
                <a:sym typeface="Arial"/>
              </a:rPr>
              <a:t>Project strengths / weaknesses?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endParaRPr sz="2000" b="0" i="0" u="none" strike="noStrike" cap="none">
              <a:solidFill>
                <a:srgbClr val="262775"/>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sp>
        <p:nvSpPr>
          <p:cNvPr id="201" name="Google Shape;201;p4"/>
          <p:cNvSpPr txBox="1"/>
          <p:nvPr/>
        </p:nvSpPr>
        <p:spPr>
          <a:xfrm>
            <a:off x="2413725" y="315094"/>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AGENDA</a:t>
            </a:r>
            <a:endParaRPr sz="8200" b="1" i="0" u="none" strike="noStrike" cap="none">
              <a:solidFill>
                <a:srgbClr val="E84E0F"/>
              </a:solidFill>
              <a:latin typeface="Bebas Neue"/>
              <a:ea typeface="Bebas Neue"/>
              <a:cs typeface="Bebas Neue"/>
              <a:sym typeface="Bebas Neue"/>
            </a:endParaRPr>
          </a:p>
        </p:txBody>
      </p:sp>
      <p:sp>
        <p:nvSpPr>
          <p:cNvPr id="202" name="Google Shape;202;p4"/>
          <p:cNvSpPr/>
          <p:nvPr/>
        </p:nvSpPr>
        <p:spPr>
          <a:xfrm>
            <a:off x="3877775" y="3039700"/>
            <a:ext cx="59937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 - Learning review Module 5</a:t>
            </a:r>
            <a:endParaRPr sz="1900" b="1" i="0" u="none" strike="noStrike" cap="none">
              <a:solidFill>
                <a:srgbClr val="262775"/>
              </a:solidFill>
              <a:latin typeface="Arial"/>
              <a:ea typeface="Arial"/>
              <a:cs typeface="Arial"/>
              <a:sym typeface="Arial"/>
            </a:endParaRPr>
          </a:p>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II- Closing the project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III. Evaluating your project</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IV. Learning concepts and capitalization</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rgbClr val="262775"/>
              </a:solidFill>
              <a:latin typeface="Arial"/>
              <a:ea typeface="Arial"/>
              <a:cs typeface="Arial"/>
              <a:sym typeface="Arial"/>
            </a:endParaRPr>
          </a:p>
        </p:txBody>
      </p:sp>
      <p:sp>
        <p:nvSpPr>
          <p:cNvPr id="203" name="Google Shape;203;p4" descr="Flèche : courbe légère avec un remplissage uni"/>
          <p:cNvSpPr/>
          <p:nvPr/>
        </p:nvSpPr>
        <p:spPr>
          <a:xfrm>
            <a:off x="2726642" y="3048000"/>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4" descr="Flèche : courbe légère avec un remplissage uni"/>
          <p:cNvSpPr/>
          <p:nvPr/>
        </p:nvSpPr>
        <p:spPr>
          <a:xfrm>
            <a:off x="2726642" y="3505197"/>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4" descr="Flèche : courbe légère avec un remplissage uni"/>
          <p:cNvSpPr/>
          <p:nvPr/>
        </p:nvSpPr>
        <p:spPr>
          <a:xfrm>
            <a:off x="2765717" y="4025224"/>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4" descr="Flèche : courbe légère avec un remplissage uni"/>
          <p:cNvSpPr/>
          <p:nvPr/>
        </p:nvSpPr>
        <p:spPr>
          <a:xfrm>
            <a:off x="2821670" y="4545256"/>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635" name="Google Shape;635;p31"/>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36" name="Google Shape;636;p31"/>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EVALUATION WHY? </a:t>
            </a:r>
            <a:endParaRPr sz="5100" b="1" i="0" u="none" strike="noStrike" cap="none">
              <a:solidFill>
                <a:srgbClr val="FFFFFF"/>
              </a:solidFill>
              <a:latin typeface="Bebas Neue"/>
              <a:ea typeface="Bebas Neue"/>
              <a:cs typeface="Bebas Neue"/>
              <a:sym typeface="Bebas Neue"/>
            </a:endParaRPr>
          </a:p>
        </p:txBody>
      </p:sp>
      <p:sp>
        <p:nvSpPr>
          <p:cNvPr id="637" name="Google Shape;637;p31"/>
          <p:cNvSpPr/>
          <p:nvPr/>
        </p:nvSpPr>
        <p:spPr>
          <a:xfrm>
            <a:off x="2334130" y="1950936"/>
            <a:ext cx="771460" cy="14765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pic>
        <p:nvPicPr>
          <p:cNvPr id="638" name="Google Shape;638;p31"/>
          <p:cNvPicPr preferRelativeResize="0"/>
          <p:nvPr/>
        </p:nvPicPr>
        <p:blipFill rotWithShape="1">
          <a:blip r:embed="rId3">
            <a:alphaModFix/>
          </a:blip>
          <a:srcRect/>
          <a:stretch/>
        </p:blipFill>
        <p:spPr>
          <a:xfrm>
            <a:off x="8901824" y="1734334"/>
            <a:ext cx="1683353" cy="1683353"/>
          </a:xfrm>
          <a:prstGeom prst="rect">
            <a:avLst/>
          </a:prstGeom>
          <a:noFill/>
          <a:ln>
            <a:noFill/>
          </a:ln>
        </p:spPr>
      </p:pic>
      <p:sp>
        <p:nvSpPr>
          <p:cNvPr id="639" name="Google Shape;639;p31"/>
          <p:cNvSpPr txBox="1"/>
          <p:nvPr/>
        </p:nvSpPr>
        <p:spPr>
          <a:xfrm>
            <a:off x="8815350" y="3555873"/>
            <a:ext cx="1852651" cy="2293745"/>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None/>
            </a:pPr>
            <a:r>
              <a:rPr lang="fr-FR" sz="2000" b="0" i="0" u="none" strike="noStrike" cap="none">
                <a:solidFill>
                  <a:srgbClr val="E84525"/>
                </a:solidFill>
                <a:latin typeface="Arial"/>
                <a:ea typeface="Arial"/>
                <a:cs typeface="Arial"/>
                <a:sym typeface="Arial"/>
              </a:rPr>
              <a:t>Learning from experience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2000" b="0" i="0" u="none" strike="noStrike" cap="none">
                <a:solidFill>
                  <a:srgbClr val="262775"/>
                </a:solidFill>
                <a:latin typeface="Arial"/>
                <a:ea typeface="Arial"/>
                <a:cs typeface="Arial"/>
                <a:sym typeface="Arial"/>
              </a:rPr>
              <a:t>To improve policy and practice, but also to increase accountability, is the </a:t>
            </a:r>
            <a:r>
              <a:rPr lang="fr-FR" sz="2000">
                <a:solidFill>
                  <a:srgbClr val="262775"/>
                </a:solidFill>
              </a:rPr>
              <a:t>very purpose </a:t>
            </a:r>
            <a:r>
              <a:rPr lang="fr-FR" sz="2000" b="0" i="0" u="none" strike="noStrike" cap="none">
                <a:solidFill>
                  <a:srgbClr val="262775"/>
                </a:solidFill>
                <a:latin typeface="Arial"/>
                <a:ea typeface="Arial"/>
                <a:cs typeface="Arial"/>
                <a:sym typeface="Arial"/>
              </a:rPr>
              <a:t>of an evaluation.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2000" b="0" i="0" u="none" strike="noStrike" cap="none">
                <a:solidFill>
                  <a:srgbClr val="E8452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40" name="Google Shape;640;p31"/>
          <p:cNvSpPr txBox="1"/>
          <p:nvPr/>
        </p:nvSpPr>
        <p:spPr>
          <a:xfrm>
            <a:off x="6328848" y="3653402"/>
            <a:ext cx="2281069" cy="2196217"/>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fr-FR" sz="2000" b="0" i="0" u="none" strike="noStrike" cap="none">
                <a:solidFill>
                  <a:srgbClr val="E84525"/>
                </a:solidFill>
                <a:latin typeface="Arial"/>
                <a:ea typeface="Arial"/>
                <a:cs typeface="Arial"/>
                <a:sym typeface="Arial"/>
              </a:rPr>
              <a:t>Objective,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2000" b="0" i="0" u="none" strike="noStrike" cap="none">
                <a:solidFill>
                  <a:srgbClr val="262775"/>
                </a:solidFill>
                <a:latin typeface="Arial"/>
                <a:ea typeface="Arial"/>
                <a:cs typeface="Arial"/>
                <a:sym typeface="Arial"/>
              </a:rPr>
              <a:t>step back from the immediacy of action and reflect on it, basing results on credible evidence </a:t>
            </a:r>
            <a:endParaRPr sz="1400" b="0" i="0" u="none" strike="noStrike" cap="none">
              <a:solidFill>
                <a:srgbClr val="000000"/>
              </a:solidFill>
              <a:latin typeface="Arial"/>
              <a:ea typeface="Arial"/>
              <a:cs typeface="Arial"/>
              <a:sym typeface="Arial"/>
            </a:endParaRPr>
          </a:p>
        </p:txBody>
      </p:sp>
      <p:sp>
        <p:nvSpPr>
          <p:cNvPr id="641" name="Google Shape;641;p31"/>
          <p:cNvSpPr txBox="1"/>
          <p:nvPr/>
        </p:nvSpPr>
        <p:spPr>
          <a:xfrm>
            <a:off x="4157638" y="3724842"/>
            <a:ext cx="1938362" cy="2124777"/>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fr-FR" sz="2000" b="0" i="0" u="none" strike="noStrike" cap="none">
                <a:solidFill>
                  <a:srgbClr val="E84525"/>
                </a:solidFill>
                <a:latin typeface="Arial"/>
                <a:ea typeface="Arial"/>
                <a:cs typeface="Arial"/>
                <a:sym typeface="Arial"/>
              </a:rPr>
              <a:t>Systematic, </a:t>
            </a:r>
            <a:r>
              <a:rPr lang="fr-FR" sz="2000" b="0" i="0" u="none" strike="noStrike" cap="none">
                <a:solidFill>
                  <a:srgbClr val="262775"/>
                </a:solidFill>
                <a:latin typeface="Arial"/>
                <a:ea typeface="Arial"/>
                <a:cs typeface="Arial"/>
                <a:sym typeface="Arial"/>
              </a:rPr>
              <a:t>planned and consistent approach based on credible methods </a:t>
            </a:r>
            <a:endParaRPr sz="1400" b="0" i="0" u="none" strike="noStrike" cap="none">
              <a:solidFill>
                <a:srgbClr val="000000"/>
              </a:solidFill>
              <a:latin typeface="Arial"/>
              <a:ea typeface="Arial"/>
              <a:cs typeface="Arial"/>
              <a:sym typeface="Arial"/>
            </a:endParaRPr>
          </a:p>
        </p:txBody>
      </p:sp>
      <p:sp>
        <p:nvSpPr>
          <p:cNvPr id="642" name="Google Shape;642;p31"/>
          <p:cNvSpPr txBox="1"/>
          <p:nvPr/>
        </p:nvSpPr>
        <p:spPr>
          <a:xfrm>
            <a:off x="1553393" y="3644071"/>
            <a:ext cx="2281069" cy="2124776"/>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fr-FR" sz="2000" b="0" i="0" u="none" strike="noStrike" cap="none">
                <a:solidFill>
                  <a:srgbClr val="E84525"/>
                </a:solidFill>
                <a:latin typeface="Arial"/>
                <a:ea typeface="Arial"/>
                <a:cs typeface="Arial"/>
                <a:sym typeface="Arial"/>
              </a:rPr>
              <a:t>Examination, </a:t>
            </a:r>
            <a:r>
              <a:rPr lang="fr-FR" sz="2000" b="0" i="0" u="none" strike="noStrike" cap="none">
                <a:solidFill>
                  <a:srgbClr val="262775"/>
                </a:solidFill>
                <a:latin typeface="Arial"/>
                <a:ea typeface="Arial"/>
                <a:cs typeface="Arial"/>
                <a:sym typeface="Arial"/>
              </a:rPr>
              <a:t>research or analysis to determine the value or significance of the </a:t>
            </a:r>
            <a:r>
              <a:rPr lang="fr-FR" sz="2000">
                <a:solidFill>
                  <a:srgbClr val="262775"/>
                </a:solidFill>
              </a:rPr>
              <a:t>action</a:t>
            </a:r>
            <a:r>
              <a:rPr lang="fr-FR" sz="2000" b="0" i="0" u="none" strike="noStrike" cap="none">
                <a:solidFill>
                  <a:srgbClr val="26277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43" name="Google Shape;643;p31"/>
          <p:cNvPicPr preferRelativeResize="0"/>
          <p:nvPr/>
        </p:nvPicPr>
        <p:blipFill rotWithShape="1">
          <a:blip r:embed="rId4">
            <a:alphaModFix/>
          </a:blip>
          <a:srcRect/>
          <a:stretch/>
        </p:blipFill>
        <p:spPr>
          <a:xfrm>
            <a:off x="6462146" y="1884895"/>
            <a:ext cx="1525377" cy="1525377"/>
          </a:xfrm>
          <a:prstGeom prst="rect">
            <a:avLst/>
          </a:prstGeom>
          <a:noFill/>
          <a:ln>
            <a:noFill/>
          </a:ln>
        </p:spPr>
      </p:pic>
      <p:pic>
        <p:nvPicPr>
          <p:cNvPr id="644" name="Google Shape;644;p31"/>
          <p:cNvPicPr preferRelativeResize="0"/>
          <p:nvPr/>
        </p:nvPicPr>
        <p:blipFill rotWithShape="1">
          <a:blip r:embed="rId5">
            <a:alphaModFix/>
          </a:blip>
          <a:srcRect/>
          <a:stretch/>
        </p:blipFill>
        <p:spPr>
          <a:xfrm>
            <a:off x="1553393" y="1734334"/>
            <a:ext cx="1561475" cy="1561475"/>
          </a:xfrm>
          <a:prstGeom prst="rect">
            <a:avLst/>
          </a:prstGeom>
          <a:noFill/>
          <a:ln>
            <a:noFill/>
          </a:ln>
        </p:spPr>
      </p:pic>
      <p:pic>
        <p:nvPicPr>
          <p:cNvPr id="645" name="Google Shape;645;p31"/>
          <p:cNvPicPr preferRelativeResize="0"/>
          <p:nvPr/>
        </p:nvPicPr>
        <p:blipFill rotWithShape="1">
          <a:blip r:embed="rId6">
            <a:alphaModFix/>
          </a:blip>
          <a:srcRect/>
          <a:stretch/>
        </p:blipFill>
        <p:spPr>
          <a:xfrm>
            <a:off x="4231186" y="1923961"/>
            <a:ext cx="1417260" cy="141726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31</a:t>
            </a:fld>
            <a:endParaRPr/>
          </a:p>
        </p:txBody>
      </p:sp>
      <p:sp>
        <p:nvSpPr>
          <p:cNvPr id="652" name="Google Shape;652;p32"/>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53" name="Google Shape;653;p32"/>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TYPES AND </a:t>
            </a:r>
            <a:r>
              <a:rPr lang="fr-FR" sz="5100" b="1" i="0" u="none" strike="noStrike" cap="none">
                <a:solidFill>
                  <a:srgbClr val="E84E0F"/>
                </a:solidFill>
                <a:latin typeface="Bebas Neue"/>
                <a:ea typeface="Bebas Neue"/>
                <a:cs typeface="Bebas Neue"/>
                <a:sym typeface="Bebas Neue"/>
              </a:rPr>
              <a:t>METHODS </a:t>
            </a:r>
            <a:r>
              <a:rPr lang="fr-FR" sz="5100" b="1" i="0" u="none" strike="noStrike" cap="none">
                <a:solidFill>
                  <a:srgbClr val="FFFFFF"/>
                </a:solidFill>
                <a:latin typeface="Bebas Neue"/>
                <a:ea typeface="Bebas Neue"/>
                <a:cs typeface="Bebas Neue"/>
                <a:sym typeface="Bebas Neue"/>
              </a:rPr>
              <a:t>OF EVALUATION</a:t>
            </a:r>
            <a:endParaRPr sz="5100" b="1" i="0" u="none" strike="noStrike" cap="none">
              <a:solidFill>
                <a:srgbClr val="FFFFFF"/>
              </a:solidFill>
              <a:latin typeface="Bebas Neue"/>
              <a:ea typeface="Bebas Neue"/>
              <a:cs typeface="Bebas Neue"/>
              <a:sym typeface="Bebas Neue"/>
            </a:endParaRPr>
          </a:p>
        </p:txBody>
      </p:sp>
      <p:sp>
        <p:nvSpPr>
          <p:cNvPr id="654" name="Google Shape;654;p32"/>
          <p:cNvSpPr/>
          <p:nvPr/>
        </p:nvSpPr>
        <p:spPr>
          <a:xfrm>
            <a:off x="2334130" y="1950936"/>
            <a:ext cx="771460" cy="14765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655" name="Google Shape;655;p32"/>
          <p:cNvSpPr txBox="1"/>
          <p:nvPr/>
        </p:nvSpPr>
        <p:spPr>
          <a:xfrm>
            <a:off x="1747522" y="1360766"/>
            <a:ext cx="5217300" cy="3767400"/>
          </a:xfrm>
          <a:prstGeom prst="rect">
            <a:avLst/>
          </a:prstGeom>
          <a:noFill/>
          <a:ln>
            <a:noFill/>
          </a:ln>
        </p:spPr>
        <p:txBody>
          <a:bodyPr spcFirstLastPara="1" wrap="square" lIns="91425" tIns="45700" rIns="91425" bIns="45700" anchor="t" anchorCtr="0">
            <a:noAutofit/>
          </a:bodyPr>
          <a:lstStyle/>
          <a:p>
            <a:pPr marL="0" marR="0" lvl="0" indent="0" algn="r" rtl="0">
              <a:spcBef>
                <a:spcPts val="360"/>
              </a:spcBef>
              <a:spcAft>
                <a:spcPts val="0"/>
              </a:spcAft>
              <a:buNone/>
            </a:pPr>
            <a:endParaRPr sz="3200" b="0" i="0" u="none" strike="noStrike" cap="none">
              <a:solidFill>
                <a:srgbClr val="262775"/>
              </a:solidFill>
              <a:latin typeface="Arial"/>
              <a:ea typeface="Arial"/>
              <a:cs typeface="Arial"/>
              <a:sym typeface="Arial"/>
            </a:endParaRPr>
          </a:p>
          <a:p>
            <a:pPr marL="0" marR="0" lvl="0" indent="0" algn="l" rtl="0">
              <a:spcBef>
                <a:spcPts val="360"/>
              </a:spcBef>
              <a:spcAft>
                <a:spcPts val="0"/>
              </a:spcAft>
              <a:buNone/>
            </a:pPr>
            <a:r>
              <a:rPr lang="fr-FR" sz="2800" b="0" i="0" u="none" strike="noStrike" cap="none">
                <a:solidFill>
                  <a:srgbClr val="262775"/>
                </a:solidFill>
                <a:latin typeface="Arial"/>
                <a:ea typeface="Arial"/>
                <a:cs typeface="Arial"/>
                <a:sym typeface="Arial"/>
              </a:rPr>
              <a:t>INITIAL ASSESSMENT</a:t>
            </a:r>
            <a:endParaRPr sz="1400" b="0" i="0" u="none" strike="noStrike" cap="none">
              <a:solidFill>
                <a:srgbClr val="000000"/>
              </a:solidFill>
              <a:latin typeface="Arial"/>
              <a:ea typeface="Arial"/>
              <a:cs typeface="Arial"/>
              <a:sym typeface="Arial"/>
            </a:endParaRPr>
          </a:p>
          <a:p>
            <a:pPr marL="457200" marR="0" lvl="0" indent="-228600" algn="l" rtl="0">
              <a:spcBef>
                <a:spcPts val="360"/>
              </a:spcBef>
              <a:spcAft>
                <a:spcPts val="0"/>
              </a:spcAft>
              <a:buNone/>
            </a:pPr>
            <a:endParaRPr sz="2800" b="0" i="0" u="none" strike="noStrike" cap="none">
              <a:solidFill>
                <a:srgbClr val="262775"/>
              </a:solidFill>
              <a:latin typeface="Arial"/>
              <a:ea typeface="Arial"/>
              <a:cs typeface="Arial"/>
              <a:sym typeface="Arial"/>
            </a:endParaRPr>
          </a:p>
          <a:p>
            <a:pPr marL="0" marR="0" lvl="0" indent="0" algn="l" rtl="0">
              <a:spcBef>
                <a:spcPts val="360"/>
              </a:spcBef>
              <a:spcAft>
                <a:spcPts val="0"/>
              </a:spcAft>
              <a:buNone/>
            </a:pPr>
            <a:r>
              <a:rPr lang="fr-FR" sz="2800" b="0" i="0" u="none" strike="noStrike" cap="none">
                <a:solidFill>
                  <a:srgbClr val="262775"/>
                </a:solidFill>
                <a:latin typeface="Arial"/>
                <a:ea typeface="Arial"/>
                <a:cs typeface="Arial"/>
                <a:sym typeface="Arial"/>
              </a:rPr>
              <a:t>MID-TERM EVALUATION</a:t>
            </a:r>
            <a:endParaRPr sz="1400" b="0" i="0" u="none" strike="noStrike" cap="none">
              <a:solidFill>
                <a:srgbClr val="000000"/>
              </a:solidFill>
              <a:latin typeface="Arial"/>
              <a:ea typeface="Arial"/>
              <a:cs typeface="Arial"/>
              <a:sym typeface="Arial"/>
            </a:endParaRPr>
          </a:p>
          <a:p>
            <a:pPr marL="457200" marR="0" lvl="0" indent="-228600" algn="l" rtl="0">
              <a:spcBef>
                <a:spcPts val="360"/>
              </a:spcBef>
              <a:spcAft>
                <a:spcPts val="0"/>
              </a:spcAft>
              <a:buNone/>
            </a:pPr>
            <a:endParaRPr sz="2800" b="0" i="0" u="none" strike="noStrike" cap="none">
              <a:solidFill>
                <a:srgbClr val="262775"/>
              </a:solidFill>
              <a:latin typeface="Arial"/>
              <a:ea typeface="Arial"/>
              <a:cs typeface="Arial"/>
              <a:sym typeface="Arial"/>
            </a:endParaRPr>
          </a:p>
          <a:p>
            <a:pPr marL="0" marR="0" lvl="0" indent="0" algn="l" rtl="0">
              <a:spcBef>
                <a:spcPts val="360"/>
              </a:spcBef>
              <a:spcAft>
                <a:spcPts val="0"/>
              </a:spcAft>
              <a:buNone/>
            </a:pPr>
            <a:r>
              <a:rPr lang="fr-FR" sz="2800" b="0" i="0" u="none" strike="noStrike" cap="none">
                <a:solidFill>
                  <a:srgbClr val="262775"/>
                </a:solidFill>
                <a:latin typeface="Arial"/>
                <a:ea typeface="Arial"/>
                <a:cs typeface="Arial"/>
                <a:sym typeface="Arial"/>
              </a:rPr>
              <a:t>END-OF-PROJECT EVALUATION</a:t>
            </a:r>
            <a:endParaRPr sz="1400" b="0" i="0" u="none" strike="noStrike" cap="none">
              <a:solidFill>
                <a:srgbClr val="000000"/>
              </a:solidFill>
              <a:latin typeface="Arial"/>
              <a:ea typeface="Arial"/>
              <a:cs typeface="Arial"/>
              <a:sym typeface="Arial"/>
            </a:endParaRPr>
          </a:p>
          <a:p>
            <a:pPr marL="457200" marR="0" lvl="0" indent="-228600" algn="l" rtl="0">
              <a:spcBef>
                <a:spcPts val="360"/>
              </a:spcBef>
              <a:spcAft>
                <a:spcPts val="0"/>
              </a:spcAft>
              <a:buNone/>
            </a:pPr>
            <a:endParaRPr sz="2800" b="0" i="0" u="none" strike="noStrike" cap="none">
              <a:solidFill>
                <a:srgbClr val="262775"/>
              </a:solidFill>
              <a:latin typeface="Arial"/>
              <a:ea typeface="Arial"/>
              <a:cs typeface="Arial"/>
              <a:sym typeface="Arial"/>
            </a:endParaRPr>
          </a:p>
          <a:p>
            <a:pPr marL="0" marR="0" lvl="0" indent="0" algn="l" rtl="0">
              <a:spcBef>
                <a:spcPts val="360"/>
              </a:spcBef>
              <a:spcAft>
                <a:spcPts val="0"/>
              </a:spcAft>
              <a:buNone/>
            </a:pPr>
            <a:r>
              <a:rPr lang="fr-FR" sz="2800" b="0" i="0" u="none" strike="noStrike" cap="none">
                <a:solidFill>
                  <a:srgbClr val="262775"/>
                </a:solidFill>
                <a:latin typeface="Arial"/>
                <a:ea typeface="Arial"/>
                <a:cs typeface="Arial"/>
                <a:sym typeface="Arial"/>
              </a:rPr>
              <a:t>EX-POST EVALUATION</a:t>
            </a:r>
            <a:endParaRPr sz="1400" b="0" i="0" u="none" strike="noStrike" cap="none">
              <a:solidFill>
                <a:srgbClr val="000000"/>
              </a:solidFill>
              <a:latin typeface="Arial"/>
              <a:ea typeface="Arial"/>
              <a:cs typeface="Arial"/>
              <a:sym typeface="Arial"/>
            </a:endParaRPr>
          </a:p>
        </p:txBody>
      </p:sp>
      <p:sp>
        <p:nvSpPr>
          <p:cNvPr id="656" name="Google Shape;656;p32"/>
          <p:cNvSpPr txBox="1"/>
          <p:nvPr/>
        </p:nvSpPr>
        <p:spPr>
          <a:xfrm>
            <a:off x="6165865" y="1292402"/>
            <a:ext cx="4278615" cy="5063948"/>
          </a:xfrm>
          <a:prstGeom prst="rect">
            <a:avLst/>
          </a:prstGeom>
          <a:noFill/>
          <a:ln>
            <a:noFill/>
          </a:ln>
        </p:spPr>
        <p:txBody>
          <a:bodyPr spcFirstLastPara="1" wrap="square" lIns="91425" tIns="45700" rIns="91425" bIns="45700" anchor="t" anchorCtr="0">
            <a:normAutofit fontScale="92500"/>
          </a:bodyPr>
          <a:lstStyle/>
          <a:p>
            <a:pPr marL="0" marR="0" lvl="0" indent="0" algn="l" rtl="0">
              <a:spcBef>
                <a:spcPts val="0"/>
              </a:spcBef>
              <a:spcAft>
                <a:spcPts val="0"/>
              </a:spcAft>
              <a:buNone/>
            </a:pPr>
            <a:r>
              <a:rPr lang="fr-FR" sz="1400" b="0" i="0" u="none" strike="noStrike" cap="none">
                <a:solidFill>
                  <a:srgbClr val="FFFFFF"/>
                </a:solidFill>
                <a:latin typeface="Arial"/>
                <a:ea typeface="Arial"/>
                <a:cs typeface="Arial"/>
                <a:sym typeface="Arial"/>
              </a:rPr>
              <a:t>INTERNAL ASSESSMENT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EXTERNAL EVALUATION</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MIXED EVALUATION (INTERNAL AND EXTERNAL)</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SELF-EVALUATION</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PARTICIPATORY EVALUATION</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OR JOINT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32</a:t>
            </a:fld>
            <a:endParaRPr/>
          </a:p>
        </p:txBody>
      </p:sp>
      <p:sp>
        <p:nvSpPr>
          <p:cNvPr id="663" name="Google Shape;663;p33"/>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64" name="Google Shape;664;p33"/>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ASSESSMENT STAGES</a:t>
            </a:r>
            <a:endParaRPr sz="5100" b="1" i="0" u="none" strike="noStrike" cap="none">
              <a:solidFill>
                <a:srgbClr val="FFFFFF"/>
              </a:solidFill>
              <a:latin typeface="Bebas Neue"/>
              <a:ea typeface="Bebas Neue"/>
              <a:cs typeface="Bebas Neue"/>
              <a:sym typeface="Bebas Neue"/>
            </a:endParaRPr>
          </a:p>
        </p:txBody>
      </p:sp>
      <p:sp>
        <p:nvSpPr>
          <p:cNvPr id="665" name="Google Shape;665;p33"/>
          <p:cNvSpPr/>
          <p:nvPr/>
        </p:nvSpPr>
        <p:spPr>
          <a:xfrm>
            <a:off x="2334130" y="1950936"/>
            <a:ext cx="771460" cy="14765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666" name="Google Shape;666;p33"/>
          <p:cNvSpPr/>
          <p:nvPr/>
        </p:nvSpPr>
        <p:spPr>
          <a:xfrm>
            <a:off x="3120730" y="2290228"/>
            <a:ext cx="5695610" cy="3279300"/>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800" b="0" i="0" u="none" strike="noStrike" cap="none">
                <a:solidFill>
                  <a:srgbClr val="FFFFFF"/>
                </a:solidFill>
                <a:latin typeface="Arial"/>
                <a:ea typeface="Arial"/>
                <a:cs typeface="Arial"/>
                <a:sym typeface="Arial"/>
              </a:rPr>
              <a:t>Don't forget to plan for evaluation right from the diagnosis and project design phases!</a:t>
            </a:r>
            <a:r>
              <a:rPr lang="fr-FR" sz="2800" b="0" i="0" u="none" strike="noStrike" cap="none">
                <a:solidFill>
                  <a:srgbClr val="E84E0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33</a:t>
            </a:fld>
            <a:endParaRPr/>
          </a:p>
        </p:txBody>
      </p:sp>
      <p:sp>
        <p:nvSpPr>
          <p:cNvPr id="673" name="Google Shape;673;p34"/>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EVALUATION STAGES</a:t>
            </a:r>
            <a:endParaRPr sz="6300" b="1" i="0" u="none" strike="noStrike" cap="none">
              <a:solidFill>
                <a:srgbClr val="FFFFFF"/>
              </a:solidFill>
              <a:latin typeface="Bebas Neue"/>
              <a:ea typeface="Bebas Neue"/>
              <a:cs typeface="Bebas Neue"/>
              <a:sym typeface="Bebas Neue"/>
            </a:endParaRPr>
          </a:p>
        </p:txBody>
      </p:sp>
      <p:sp>
        <p:nvSpPr>
          <p:cNvPr id="674" name="Google Shape;674;p34"/>
          <p:cNvSpPr txBox="1"/>
          <p:nvPr/>
        </p:nvSpPr>
        <p:spPr>
          <a:xfrm>
            <a:off x="5880970" y="5762356"/>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mins.</a:t>
            </a:r>
            <a:endParaRPr sz="1800" b="1" i="0" u="none" strike="noStrike" cap="none">
              <a:solidFill>
                <a:srgbClr val="000000"/>
              </a:solidFill>
              <a:latin typeface="Arial"/>
              <a:ea typeface="Arial"/>
              <a:cs typeface="Arial"/>
              <a:sym typeface="Arial"/>
            </a:endParaRPr>
          </a:p>
        </p:txBody>
      </p:sp>
      <p:pic>
        <p:nvPicPr>
          <p:cNvPr id="675" name="Google Shape;675;p34" descr="Une image contenant noir, obscurité&#10;&#10;Description générée automatiquement"/>
          <p:cNvPicPr preferRelativeResize="0"/>
          <p:nvPr/>
        </p:nvPicPr>
        <p:blipFill rotWithShape="1">
          <a:blip r:embed="rId3">
            <a:alphaModFix/>
          </a:blip>
          <a:srcRect/>
          <a:stretch/>
        </p:blipFill>
        <p:spPr>
          <a:xfrm>
            <a:off x="8434194" y="5762357"/>
            <a:ext cx="697283" cy="697283"/>
          </a:xfrm>
          <a:prstGeom prst="rect">
            <a:avLst/>
          </a:prstGeom>
          <a:noFill/>
          <a:ln>
            <a:noFill/>
          </a:ln>
        </p:spPr>
      </p:pic>
      <p:sp>
        <p:nvSpPr>
          <p:cNvPr id="676" name="Google Shape;676;p34"/>
          <p:cNvSpPr txBox="1"/>
          <p:nvPr/>
        </p:nvSpPr>
        <p:spPr>
          <a:xfrm>
            <a:off x="2763678" y="1881113"/>
            <a:ext cx="2655000" cy="615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 a 3/4 groupS</a:t>
            </a:r>
            <a:endParaRPr sz="2800" b="0" i="0" u="none" strike="noStrike" cap="none">
              <a:solidFill>
                <a:srgbClr val="E84E0F"/>
              </a:solidFill>
              <a:latin typeface="Bebas Neue"/>
              <a:ea typeface="Bebas Neue"/>
              <a:cs typeface="Bebas Neue"/>
              <a:sym typeface="Bebas Neue"/>
            </a:endParaRPr>
          </a:p>
        </p:txBody>
      </p:sp>
      <p:sp>
        <p:nvSpPr>
          <p:cNvPr id="677" name="Google Shape;677;p34"/>
          <p:cNvSpPr/>
          <p:nvPr/>
        </p:nvSpPr>
        <p:spPr>
          <a:xfrm>
            <a:off x="2301430" y="2535628"/>
            <a:ext cx="35796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000" b="0" i="0" u="none" strike="noStrike" cap="none" dirty="0" err="1">
                <a:solidFill>
                  <a:srgbClr val="FFFFFF"/>
                </a:solidFill>
                <a:latin typeface="Arial"/>
                <a:ea typeface="Arial"/>
                <a:cs typeface="Arial"/>
                <a:sym typeface="Arial"/>
              </a:rPr>
              <a:t>Your</a:t>
            </a:r>
            <a:r>
              <a:rPr lang="fr-FR" sz="1000" b="0" i="0" u="none" strike="noStrike" cap="none" dirty="0">
                <a:solidFill>
                  <a:srgbClr val="FFFFFF"/>
                </a:solidFill>
                <a:latin typeface="Arial"/>
                <a:ea typeface="Arial"/>
                <a:cs typeface="Arial"/>
                <a:sym typeface="Arial"/>
              </a:rPr>
              <a:t> program manager </a:t>
            </a:r>
            <a:r>
              <a:rPr lang="fr-FR" sz="1000" b="0" i="0" u="none" strike="noStrike" cap="none" dirty="0" err="1">
                <a:solidFill>
                  <a:srgbClr val="FFFFFF"/>
                </a:solidFill>
                <a:latin typeface="Arial"/>
                <a:ea typeface="Arial"/>
                <a:cs typeface="Arial"/>
                <a:sym typeface="Arial"/>
              </a:rPr>
              <a:t>asks</a:t>
            </a:r>
            <a:r>
              <a:rPr lang="fr-FR" sz="1000" b="0" i="0" u="none" strike="noStrike" cap="none" dirty="0">
                <a:solidFill>
                  <a:srgbClr val="FFFFFF"/>
                </a:solidFill>
                <a:latin typeface="Arial"/>
                <a:ea typeface="Arial"/>
                <a:cs typeface="Arial"/>
                <a:sym typeface="Arial"/>
              </a:rPr>
              <a:t> </a:t>
            </a:r>
            <a:r>
              <a:rPr lang="fr-FR" sz="1000" b="0" i="0" u="none" strike="noStrike" cap="none" dirty="0" err="1">
                <a:solidFill>
                  <a:srgbClr val="FFFFFF"/>
                </a:solidFill>
                <a:latin typeface="Arial"/>
                <a:ea typeface="Arial"/>
                <a:cs typeface="Arial"/>
                <a:sym typeface="Arial"/>
              </a:rPr>
              <a:t>you</a:t>
            </a:r>
            <a:r>
              <a:rPr lang="fr-FR" sz="1000" b="0" i="0" u="none" strike="noStrike" cap="none" dirty="0">
                <a:solidFill>
                  <a:srgbClr val="FFFFFF"/>
                </a:solidFill>
                <a:latin typeface="Arial"/>
                <a:ea typeface="Arial"/>
                <a:cs typeface="Arial"/>
                <a:sym typeface="Arial"/>
              </a:rPr>
              <a:t> to </a:t>
            </a:r>
            <a:r>
              <a:rPr lang="fr-FR" sz="1000" b="0" i="0" u="none" strike="noStrike" cap="none" dirty="0" err="1">
                <a:solidFill>
                  <a:srgbClr val="FFFFFF"/>
                </a:solidFill>
                <a:latin typeface="Arial"/>
                <a:ea typeface="Arial"/>
                <a:cs typeface="Arial"/>
                <a:sym typeface="Arial"/>
              </a:rPr>
              <a:t>prepare</a:t>
            </a:r>
            <a:r>
              <a:rPr lang="fr-FR" sz="1000" b="0" i="0" u="none" strike="noStrike" cap="none" dirty="0">
                <a:solidFill>
                  <a:srgbClr val="FFFFFF"/>
                </a:solidFill>
                <a:latin typeface="Arial"/>
                <a:ea typeface="Arial"/>
                <a:cs typeface="Arial"/>
                <a:sym typeface="Arial"/>
              </a:rPr>
              <a:t> an </a:t>
            </a:r>
            <a:r>
              <a:rPr lang="fr-FR" sz="1000" b="0" i="0" u="none" strike="noStrike" cap="none" dirty="0" err="1">
                <a:solidFill>
                  <a:srgbClr val="FFFFFF"/>
                </a:solidFill>
                <a:latin typeface="Arial"/>
                <a:ea typeface="Arial"/>
                <a:cs typeface="Arial"/>
                <a:sym typeface="Arial"/>
              </a:rPr>
              <a:t>evaluation</a:t>
            </a:r>
            <a:r>
              <a:rPr lang="fr-FR" sz="1000" b="0" i="0" u="none" strike="noStrike" cap="none" dirty="0">
                <a:solidFill>
                  <a:srgbClr val="FFFFFF"/>
                </a:solidFill>
                <a:latin typeface="Arial"/>
                <a:ea typeface="Arial"/>
                <a:cs typeface="Arial"/>
                <a:sym typeface="Arial"/>
              </a:rPr>
              <a:t> of </a:t>
            </a:r>
            <a:r>
              <a:rPr lang="fr-FR" sz="1000" b="0" i="0" u="none" strike="noStrike" cap="none" dirty="0" err="1">
                <a:solidFill>
                  <a:srgbClr val="FFFFFF"/>
                </a:solidFill>
                <a:latin typeface="Arial"/>
                <a:ea typeface="Arial"/>
                <a:cs typeface="Arial"/>
                <a:sym typeface="Arial"/>
              </a:rPr>
              <a:t>your</a:t>
            </a:r>
            <a:r>
              <a:rPr lang="fr-FR" sz="1000" b="0" i="0" u="none" strike="noStrike" cap="none" dirty="0">
                <a:solidFill>
                  <a:srgbClr val="FFFFFF"/>
                </a:solidFill>
                <a:latin typeface="Arial"/>
                <a:ea typeface="Arial"/>
                <a:cs typeface="Arial"/>
                <a:sym typeface="Arial"/>
              </a:rPr>
              <a:t> </a:t>
            </a:r>
            <a:r>
              <a:rPr lang="fr-FR" sz="1000" b="0" i="0" u="none" strike="noStrike" cap="none" dirty="0" err="1">
                <a:solidFill>
                  <a:srgbClr val="FFFFFF"/>
                </a:solidFill>
                <a:latin typeface="Arial"/>
                <a:ea typeface="Arial"/>
                <a:cs typeface="Arial"/>
                <a:sym typeface="Arial"/>
              </a:rPr>
              <a:t>project</a:t>
            </a:r>
            <a:r>
              <a:rPr lang="fr-FR" sz="1000" b="0" i="0" u="none" strike="noStrike" cap="none" dirty="0">
                <a:solidFill>
                  <a:srgbClr val="FFFFFF"/>
                </a:solidFill>
                <a:latin typeface="Arial"/>
                <a:ea typeface="Arial"/>
                <a:cs typeface="Arial"/>
                <a:sym typeface="Arial"/>
              </a:rPr>
              <a:t>.</a:t>
            </a:r>
            <a:br>
              <a:rPr lang="fr-FR" sz="1000" b="0" i="0" u="none" strike="noStrike" cap="none" dirty="0">
                <a:solidFill>
                  <a:srgbClr val="FFFFFF"/>
                </a:solidFill>
                <a:latin typeface="Arial"/>
                <a:ea typeface="Arial"/>
                <a:cs typeface="Arial"/>
                <a:sym typeface="Arial"/>
              </a:rPr>
            </a:br>
            <a:r>
              <a:rPr lang="fr-FR" sz="1000" b="0" i="0" u="none" strike="noStrike" cap="none" dirty="0">
                <a:solidFill>
                  <a:srgbClr val="FFFFFF"/>
                </a:solidFill>
                <a:latin typeface="Arial"/>
                <a:ea typeface="Arial"/>
                <a:cs typeface="Arial"/>
                <a:sym typeface="Arial"/>
              </a:rPr>
              <a:t>How do </a:t>
            </a:r>
            <a:r>
              <a:rPr lang="fr-FR" sz="1000" b="0" i="0" u="none" strike="noStrike" cap="none" dirty="0" err="1">
                <a:solidFill>
                  <a:srgbClr val="FFFFFF"/>
                </a:solidFill>
                <a:latin typeface="Arial"/>
                <a:ea typeface="Arial"/>
                <a:cs typeface="Arial"/>
                <a:sym typeface="Arial"/>
              </a:rPr>
              <a:t>you</a:t>
            </a:r>
            <a:r>
              <a:rPr lang="fr-FR" sz="1000" b="0" i="0" u="none" strike="noStrike" cap="none" dirty="0">
                <a:solidFill>
                  <a:srgbClr val="FFFFFF"/>
                </a:solidFill>
                <a:latin typeface="Arial"/>
                <a:ea typeface="Arial"/>
                <a:cs typeface="Arial"/>
                <a:sym typeface="Arial"/>
              </a:rPr>
              <a:t> go about </a:t>
            </a:r>
            <a:r>
              <a:rPr lang="fr-FR" sz="1000" b="0" i="0" u="none" strike="noStrike" cap="none" dirty="0" err="1">
                <a:solidFill>
                  <a:srgbClr val="FFFFFF"/>
                </a:solidFill>
                <a:latin typeface="Arial"/>
                <a:ea typeface="Arial"/>
                <a:cs typeface="Arial"/>
                <a:sym typeface="Arial"/>
              </a:rPr>
              <a:t>it</a:t>
            </a:r>
            <a:r>
              <a:rPr lang="fr-FR" sz="1000" b="0" i="0" u="none" strike="noStrike" cap="none" dirty="0">
                <a:solidFill>
                  <a:srgbClr val="FFFFFF"/>
                </a:solidFill>
                <a:latin typeface="Arial"/>
                <a:ea typeface="Arial"/>
                <a:cs typeface="Arial"/>
                <a:sym typeface="Arial"/>
              </a:rPr>
              <a:t>? </a:t>
            </a:r>
            <a:br>
              <a:rPr lang="fr-FR" sz="1000" b="0" i="0" u="none" strike="noStrike" cap="none" dirty="0">
                <a:solidFill>
                  <a:srgbClr val="FFFFFF"/>
                </a:solidFill>
                <a:latin typeface="Arial"/>
                <a:ea typeface="Arial"/>
                <a:cs typeface="Arial"/>
                <a:sym typeface="Arial"/>
              </a:rPr>
            </a:br>
            <a:r>
              <a:rPr lang="fr-FR" sz="1000" b="0" i="0" u="none" strike="noStrike" cap="none" dirty="0">
                <a:solidFill>
                  <a:srgbClr val="FFFFFF"/>
                </a:solidFill>
                <a:latin typeface="Arial"/>
                <a:ea typeface="Arial"/>
                <a:cs typeface="Arial"/>
                <a:sym typeface="Arial"/>
              </a:rPr>
              <a:t>Put the 10 </a:t>
            </a:r>
            <a:r>
              <a:rPr lang="fr-FR" sz="1000" b="0" i="0" u="none" strike="noStrike" cap="none" dirty="0" err="1">
                <a:solidFill>
                  <a:srgbClr val="FFFFFF"/>
                </a:solidFill>
                <a:latin typeface="Arial"/>
                <a:ea typeface="Arial"/>
                <a:cs typeface="Arial"/>
                <a:sym typeface="Arial"/>
              </a:rPr>
              <a:t>evaluation</a:t>
            </a:r>
            <a:r>
              <a:rPr lang="fr-FR" sz="1000" b="0" i="0" u="none" strike="noStrike" cap="none" dirty="0">
                <a:solidFill>
                  <a:srgbClr val="FFFFFF"/>
                </a:solidFill>
                <a:latin typeface="Arial"/>
                <a:ea typeface="Arial"/>
                <a:cs typeface="Arial"/>
                <a:sym typeface="Arial"/>
              </a:rPr>
              <a:t> </a:t>
            </a:r>
            <a:r>
              <a:rPr lang="fr-FR" sz="1000" b="0" i="0" u="none" strike="noStrike" cap="none" dirty="0" err="1">
                <a:solidFill>
                  <a:srgbClr val="FFFFFF"/>
                </a:solidFill>
                <a:latin typeface="Arial"/>
                <a:ea typeface="Arial"/>
                <a:cs typeface="Arial"/>
                <a:sym typeface="Arial"/>
              </a:rPr>
              <a:t>steps</a:t>
            </a:r>
            <a:r>
              <a:rPr lang="fr-FR" sz="1000" b="0" i="0" u="none" strike="noStrike" cap="none" dirty="0">
                <a:solidFill>
                  <a:srgbClr val="FFFFFF"/>
                </a:solidFill>
                <a:latin typeface="Arial"/>
                <a:ea typeface="Arial"/>
                <a:cs typeface="Arial"/>
                <a:sym typeface="Arial"/>
              </a:rPr>
              <a:t> in </a:t>
            </a:r>
            <a:r>
              <a:rPr lang="fr-FR" sz="1000" b="0" i="0" u="none" strike="noStrike" cap="none" dirty="0" err="1">
                <a:solidFill>
                  <a:srgbClr val="FFFFFF"/>
                </a:solidFill>
                <a:latin typeface="Arial"/>
                <a:ea typeface="Arial"/>
                <a:cs typeface="Arial"/>
                <a:sym typeface="Arial"/>
              </a:rPr>
              <a:t>order</a:t>
            </a:r>
            <a:endParaRPr sz="1000" b="0" i="0" u="none" strike="noStrike" cap="none" dirty="0">
              <a:solidFill>
                <a:srgbClr val="FFFFFF"/>
              </a:solidFill>
              <a:latin typeface="Arial"/>
              <a:ea typeface="Arial"/>
              <a:cs typeface="Arial"/>
              <a:sym typeface="Arial"/>
            </a:endParaRPr>
          </a:p>
        </p:txBody>
      </p:sp>
      <p:pic>
        <p:nvPicPr>
          <p:cNvPr id="678" name="Google Shape;678;p34" descr="Une image contenant noir, obscurité&#10;&#10;Description générée automatiquement"/>
          <p:cNvPicPr preferRelativeResize="0"/>
          <p:nvPr/>
        </p:nvPicPr>
        <p:blipFill rotWithShape="1">
          <a:blip r:embed="rId4">
            <a:alphaModFix/>
          </a:blip>
          <a:srcRect/>
          <a:stretch/>
        </p:blipFill>
        <p:spPr>
          <a:xfrm>
            <a:off x="6448728" y="2188875"/>
            <a:ext cx="2322226" cy="2322226"/>
          </a:xfrm>
          <a:prstGeom prst="rect">
            <a:avLst/>
          </a:prstGeom>
          <a:noFill/>
          <a:ln>
            <a:noFill/>
          </a:ln>
        </p:spPr>
      </p:pic>
      <p:sp>
        <p:nvSpPr>
          <p:cNvPr id="679" name="Google Shape;679;p34"/>
          <p:cNvSpPr txBox="1"/>
          <p:nvPr/>
        </p:nvSpPr>
        <p:spPr>
          <a:xfrm>
            <a:off x="1733003" y="5762357"/>
            <a:ext cx="3685800" cy="1046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let yourself be guided by the NE</a:t>
            </a:r>
            <a:r>
              <a:rPr lang="fr-FR" sz="2800" b="1">
                <a:solidFill>
                  <a:srgbClr val="E84E0F"/>
                </a:solidFill>
                <a:latin typeface="Bebas Neue"/>
                <a:ea typeface="Bebas Neue"/>
                <a:cs typeface="Bebas Neue"/>
                <a:sym typeface="Bebas Neue"/>
              </a:rPr>
              <a:t>XT SLIDE</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34</a:t>
            </a:fld>
            <a:endParaRPr/>
          </a:p>
        </p:txBody>
      </p:sp>
      <p:sp>
        <p:nvSpPr>
          <p:cNvPr id="686" name="Google Shape;686;p35"/>
          <p:cNvSpPr/>
          <p:nvPr/>
        </p:nvSpPr>
        <p:spPr>
          <a:xfrm>
            <a:off x="2168521" y="2733902"/>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87" name="Google Shape;687;p35"/>
          <p:cNvSpPr txBox="1"/>
          <p:nvPr/>
        </p:nvSpPr>
        <p:spPr>
          <a:xfrm>
            <a:off x="539875" y="315100"/>
            <a:ext cx="108267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EVALUATION STAGES </a:t>
            </a:r>
            <a:endParaRPr sz="5100" b="1" i="0" u="none" strike="noStrike" cap="none">
              <a:solidFill>
                <a:srgbClr val="FFFFFF"/>
              </a:solidFill>
              <a:latin typeface="Bebas Neue"/>
              <a:ea typeface="Bebas Neue"/>
              <a:cs typeface="Bebas Neue"/>
              <a:sym typeface="Bebas Neue"/>
            </a:endParaRPr>
          </a:p>
        </p:txBody>
      </p:sp>
      <p:sp>
        <p:nvSpPr>
          <p:cNvPr id="688" name="Google Shape;688;p35"/>
          <p:cNvSpPr/>
          <p:nvPr/>
        </p:nvSpPr>
        <p:spPr>
          <a:xfrm>
            <a:off x="4740430" y="4497286"/>
            <a:ext cx="771600" cy="147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689" name="Google Shape;689;p35"/>
          <p:cNvSpPr/>
          <p:nvPr/>
        </p:nvSpPr>
        <p:spPr>
          <a:xfrm>
            <a:off x="4618325" y="2290225"/>
            <a:ext cx="1683000" cy="141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Schedule (Initiate) assessment</a:t>
            </a:r>
            <a:endParaRPr sz="1400" b="0" i="0" u="none" strike="noStrike" cap="none">
              <a:solidFill>
                <a:srgbClr val="000000"/>
              </a:solidFill>
              <a:latin typeface="Arial"/>
              <a:ea typeface="Arial"/>
              <a:cs typeface="Arial"/>
              <a:sym typeface="Arial"/>
            </a:endParaRPr>
          </a:p>
        </p:txBody>
      </p:sp>
      <p:sp>
        <p:nvSpPr>
          <p:cNvPr id="690" name="Google Shape;690;p35"/>
          <p:cNvSpPr/>
          <p:nvPr/>
        </p:nvSpPr>
        <p:spPr>
          <a:xfrm>
            <a:off x="4543500" y="4396850"/>
            <a:ext cx="1552500" cy="1319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Define objectives and framework</a:t>
            </a:r>
            <a:endParaRPr sz="1400" b="0" i="0" u="none" strike="noStrike" cap="none">
              <a:solidFill>
                <a:srgbClr val="000000"/>
              </a:solidFill>
              <a:latin typeface="Arial"/>
              <a:ea typeface="Arial"/>
              <a:cs typeface="Arial"/>
              <a:sym typeface="Arial"/>
            </a:endParaRPr>
          </a:p>
        </p:txBody>
      </p:sp>
      <p:sp>
        <p:nvSpPr>
          <p:cNvPr id="691" name="Google Shape;691;p35"/>
          <p:cNvSpPr/>
          <p:nvPr/>
        </p:nvSpPr>
        <p:spPr>
          <a:xfrm>
            <a:off x="2261425" y="1675800"/>
            <a:ext cx="1552500" cy="1319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a:t>Write</a:t>
            </a:r>
            <a:r>
              <a:rPr lang="fr-FR" sz="1400" b="0" i="0" u="none" strike="noStrike" cap="none">
                <a:solidFill>
                  <a:srgbClr val="000000"/>
                </a:solidFill>
                <a:latin typeface="Arial"/>
                <a:ea typeface="Arial"/>
                <a:cs typeface="Arial"/>
                <a:sym typeface="Arial"/>
              </a:rPr>
              <a:t> the ToR</a:t>
            </a:r>
            <a:endParaRPr sz="1400" b="0" i="0" u="none" strike="noStrike" cap="none">
              <a:solidFill>
                <a:srgbClr val="000000"/>
              </a:solidFill>
              <a:latin typeface="Arial"/>
              <a:ea typeface="Arial"/>
              <a:cs typeface="Arial"/>
              <a:sym typeface="Arial"/>
            </a:endParaRPr>
          </a:p>
        </p:txBody>
      </p:sp>
      <p:sp>
        <p:nvSpPr>
          <p:cNvPr id="692" name="Google Shape;692;p35"/>
          <p:cNvSpPr/>
          <p:nvPr/>
        </p:nvSpPr>
        <p:spPr>
          <a:xfrm>
            <a:off x="6096000" y="3799925"/>
            <a:ext cx="1552500" cy="1319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spcBef>
                <a:spcPts val="0"/>
              </a:spcBef>
              <a:spcAft>
                <a:spcPts val="0"/>
              </a:spcAft>
              <a:buNone/>
            </a:pPr>
            <a:r>
              <a:rPr lang="fr-FR" sz="1400" b="0" i="0" u="none" strike="noStrike" cap="none">
                <a:solidFill>
                  <a:srgbClr val="000000"/>
                </a:solidFill>
                <a:latin typeface="Arial"/>
                <a:ea typeface="Arial"/>
                <a:cs typeface="Arial"/>
                <a:sym typeface="Arial"/>
              </a:rPr>
              <a:t>Allocate a budget </a:t>
            </a:r>
            <a:endParaRPr sz="1400" b="0" i="0" u="none" strike="noStrike" cap="none">
              <a:solidFill>
                <a:srgbClr val="000000"/>
              </a:solidFill>
              <a:latin typeface="Arial"/>
              <a:ea typeface="Arial"/>
              <a:cs typeface="Arial"/>
              <a:sym typeface="Arial"/>
            </a:endParaRPr>
          </a:p>
        </p:txBody>
      </p:sp>
      <p:sp>
        <p:nvSpPr>
          <p:cNvPr id="693" name="Google Shape;693;p35"/>
          <p:cNvSpPr/>
          <p:nvPr/>
        </p:nvSpPr>
        <p:spPr>
          <a:xfrm>
            <a:off x="6242725" y="5168951"/>
            <a:ext cx="1683000" cy="141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Select the evaluation team</a:t>
            </a:r>
            <a:endParaRPr sz="1400" b="0" i="0" u="none" strike="noStrike" cap="none">
              <a:solidFill>
                <a:srgbClr val="000000"/>
              </a:solidFill>
              <a:latin typeface="Arial"/>
              <a:ea typeface="Arial"/>
              <a:cs typeface="Arial"/>
              <a:sym typeface="Arial"/>
            </a:endParaRPr>
          </a:p>
        </p:txBody>
      </p:sp>
      <p:sp>
        <p:nvSpPr>
          <p:cNvPr id="694" name="Google Shape;694;p35"/>
          <p:cNvSpPr/>
          <p:nvPr/>
        </p:nvSpPr>
        <p:spPr>
          <a:xfrm>
            <a:off x="1602450" y="4575725"/>
            <a:ext cx="1773900" cy="141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Prepar</a:t>
            </a:r>
            <a:r>
              <a:rPr lang="fr-FR"/>
              <a:t>e</a:t>
            </a:r>
            <a:r>
              <a:rPr lang="fr-FR" sz="1400" b="0" i="0" u="none" strike="noStrike" cap="none">
                <a:solidFill>
                  <a:srgbClr val="000000"/>
                </a:solidFill>
                <a:latin typeface="Arial"/>
                <a:ea typeface="Arial"/>
                <a:cs typeface="Arial"/>
                <a:sym typeface="Arial"/>
              </a:rPr>
              <a:t> the assessment with teams</a:t>
            </a:r>
            <a:endParaRPr sz="1400" b="0" i="0" u="none" strike="noStrike" cap="none">
              <a:solidFill>
                <a:srgbClr val="000000"/>
              </a:solidFill>
              <a:latin typeface="Arial"/>
              <a:ea typeface="Arial"/>
              <a:cs typeface="Arial"/>
              <a:sym typeface="Arial"/>
            </a:endParaRPr>
          </a:p>
        </p:txBody>
      </p:sp>
      <p:sp>
        <p:nvSpPr>
          <p:cNvPr id="695" name="Google Shape;695;p35"/>
          <p:cNvSpPr/>
          <p:nvPr/>
        </p:nvSpPr>
        <p:spPr>
          <a:xfrm>
            <a:off x="2688350" y="3229825"/>
            <a:ext cx="1855200" cy="1476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Gather and analyz</a:t>
            </a:r>
            <a:r>
              <a:rPr lang="fr-FR"/>
              <a:t>e</a:t>
            </a:r>
            <a:r>
              <a:rPr lang="fr-FR" sz="1400" b="0" i="0" u="none" strike="noStrike" cap="none">
                <a:solidFill>
                  <a:srgbClr val="000000"/>
                </a:solidFill>
                <a:latin typeface="Arial"/>
                <a:ea typeface="Arial"/>
                <a:cs typeface="Arial"/>
                <a:sym typeface="Arial"/>
              </a:rPr>
              <a:t> data </a:t>
            </a:r>
            <a:endParaRPr sz="1400" b="0" i="0" u="none" strike="noStrike" cap="none">
              <a:solidFill>
                <a:srgbClr val="000000"/>
              </a:solidFill>
              <a:latin typeface="Arial"/>
              <a:ea typeface="Arial"/>
              <a:cs typeface="Arial"/>
              <a:sym typeface="Arial"/>
            </a:endParaRPr>
          </a:p>
        </p:txBody>
      </p:sp>
      <p:sp>
        <p:nvSpPr>
          <p:cNvPr id="696" name="Google Shape;696;p35"/>
          <p:cNvSpPr/>
          <p:nvPr/>
        </p:nvSpPr>
        <p:spPr>
          <a:xfrm>
            <a:off x="9286475" y="2290226"/>
            <a:ext cx="1683000" cy="1476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Writ</a:t>
            </a:r>
            <a:r>
              <a:rPr lang="fr-FR"/>
              <a:t>e</a:t>
            </a:r>
            <a:r>
              <a:rPr lang="fr-FR" sz="1400" b="0" i="0" u="none" strike="noStrike" cap="none">
                <a:solidFill>
                  <a:srgbClr val="000000"/>
                </a:solidFill>
                <a:latin typeface="Arial"/>
                <a:ea typeface="Arial"/>
                <a:cs typeface="Arial"/>
                <a:sym typeface="Arial"/>
              </a:rPr>
              <a:t> the evaluation report </a:t>
            </a:r>
            <a:endParaRPr sz="1400" b="0" i="0" u="none" strike="noStrike" cap="none">
              <a:solidFill>
                <a:srgbClr val="000000"/>
              </a:solidFill>
              <a:latin typeface="Arial"/>
              <a:ea typeface="Arial"/>
              <a:cs typeface="Arial"/>
              <a:sym typeface="Arial"/>
            </a:endParaRPr>
          </a:p>
        </p:txBody>
      </p:sp>
      <p:sp>
        <p:nvSpPr>
          <p:cNvPr id="697" name="Google Shape;697;p35"/>
          <p:cNvSpPr/>
          <p:nvPr/>
        </p:nvSpPr>
        <p:spPr>
          <a:xfrm>
            <a:off x="8077200" y="4793525"/>
            <a:ext cx="1943700" cy="1476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Report and disseminat</a:t>
            </a:r>
            <a:r>
              <a:rPr lang="fr-FR"/>
              <a:t>e</a:t>
            </a:r>
            <a:r>
              <a:rPr lang="fr-FR" sz="1400" b="0" i="0" u="none" strike="noStrike" cap="none">
                <a:solidFill>
                  <a:srgbClr val="000000"/>
                </a:solidFill>
                <a:latin typeface="Arial"/>
                <a:ea typeface="Arial"/>
                <a:cs typeface="Arial"/>
                <a:sym typeface="Arial"/>
              </a:rPr>
              <a:t> results</a:t>
            </a:r>
            <a:endParaRPr sz="1400" b="0" i="0" u="none" strike="noStrike" cap="none">
              <a:solidFill>
                <a:srgbClr val="000000"/>
              </a:solidFill>
              <a:latin typeface="Arial"/>
              <a:ea typeface="Arial"/>
              <a:cs typeface="Arial"/>
              <a:sym typeface="Arial"/>
            </a:endParaRPr>
          </a:p>
        </p:txBody>
      </p:sp>
      <p:sp>
        <p:nvSpPr>
          <p:cNvPr id="698" name="Google Shape;698;p35"/>
          <p:cNvSpPr/>
          <p:nvPr/>
        </p:nvSpPr>
        <p:spPr>
          <a:xfrm>
            <a:off x="6668300" y="2139800"/>
            <a:ext cx="2307600" cy="175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Follow up on recommendations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354dad13928_0_36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35</a:t>
            </a:fld>
            <a:endParaRPr/>
          </a:p>
        </p:txBody>
      </p:sp>
      <p:sp>
        <p:nvSpPr>
          <p:cNvPr id="705" name="Google Shape;705;g354dad13928_0_363"/>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06" name="Google Shape;706;g354dad13928_0_363"/>
          <p:cNvSpPr txBox="1"/>
          <p:nvPr/>
        </p:nvSpPr>
        <p:spPr>
          <a:xfrm>
            <a:off x="612825" y="110825"/>
            <a:ext cx="102156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EVALUATION STAGES - </a:t>
            </a:r>
            <a:r>
              <a:rPr lang="fr-FR" sz="5100" b="1">
                <a:solidFill>
                  <a:schemeClr val="lt1"/>
                </a:solidFill>
                <a:latin typeface="Bebas Neue"/>
                <a:ea typeface="Bebas Neue"/>
                <a:cs typeface="Bebas Neue"/>
                <a:sym typeface="Bebas Neue"/>
              </a:rPr>
              <a:t>Role &amp; Responsibilities</a:t>
            </a:r>
            <a:endParaRPr sz="5100" b="1" i="0" u="none" strike="noStrike" cap="none">
              <a:solidFill>
                <a:srgbClr val="FFFFFF"/>
              </a:solidFill>
              <a:latin typeface="Bebas Neue"/>
              <a:ea typeface="Bebas Neue"/>
              <a:cs typeface="Bebas Neue"/>
              <a:sym typeface="Bebas Neue"/>
            </a:endParaRPr>
          </a:p>
        </p:txBody>
      </p:sp>
      <p:sp>
        <p:nvSpPr>
          <p:cNvPr id="707" name="Google Shape;707;g354dad13928_0_363"/>
          <p:cNvSpPr/>
          <p:nvPr/>
        </p:nvSpPr>
        <p:spPr>
          <a:xfrm>
            <a:off x="2334130" y="1950936"/>
            <a:ext cx="771600" cy="147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708" name="Google Shape;708;g354dad13928_0_363"/>
          <p:cNvSpPr/>
          <p:nvPr/>
        </p:nvSpPr>
        <p:spPr>
          <a:xfrm>
            <a:off x="2089013" y="6047020"/>
            <a:ext cx="7786200" cy="757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None/>
            </a:pPr>
            <a:r>
              <a:rPr lang="fr-FR" sz="2400" b="1" i="0" u="none" strike="noStrike" cap="none">
                <a:solidFill>
                  <a:srgbClr val="E84525"/>
                </a:solidFill>
                <a:latin typeface="Arial"/>
                <a:ea typeface="Arial"/>
                <a:cs typeface="Arial"/>
                <a:sym typeface="Arial"/>
              </a:rPr>
              <a:t>The project team is highly mobilized, before, during and after the field phase of the evaluation!</a:t>
            </a:r>
            <a:endParaRPr sz="1400" b="0" i="0" u="none" strike="noStrike" cap="none">
              <a:solidFill>
                <a:srgbClr val="000000"/>
              </a:solidFill>
              <a:latin typeface="Arial"/>
              <a:ea typeface="Arial"/>
              <a:cs typeface="Arial"/>
              <a:sym typeface="Arial"/>
            </a:endParaRPr>
          </a:p>
        </p:txBody>
      </p:sp>
      <p:graphicFrame>
        <p:nvGraphicFramePr>
          <p:cNvPr id="709" name="Google Shape;709;g354dad13928_0_363"/>
          <p:cNvGraphicFramePr/>
          <p:nvPr/>
        </p:nvGraphicFramePr>
        <p:xfrm>
          <a:off x="1395825" y="1204300"/>
          <a:ext cx="9259800" cy="4754520"/>
        </p:xfrm>
        <a:graphic>
          <a:graphicData uri="http://schemas.openxmlformats.org/drawingml/2006/table">
            <a:tbl>
              <a:tblPr>
                <a:noFill/>
                <a:tableStyleId>{53CBDA10-0783-474D-B06C-BB359DBA493F}</a:tableStyleId>
              </a:tblPr>
              <a:tblGrid>
                <a:gridCol w="1060075">
                  <a:extLst>
                    <a:ext uri="{9D8B030D-6E8A-4147-A177-3AD203B41FA5}">
                      <a16:colId xmlns:a16="http://schemas.microsoft.com/office/drawing/2014/main" val="20000"/>
                    </a:ext>
                  </a:extLst>
                </a:gridCol>
                <a:gridCol w="3569825">
                  <a:extLst>
                    <a:ext uri="{9D8B030D-6E8A-4147-A177-3AD203B41FA5}">
                      <a16:colId xmlns:a16="http://schemas.microsoft.com/office/drawing/2014/main" val="20001"/>
                    </a:ext>
                  </a:extLst>
                </a:gridCol>
                <a:gridCol w="2314950">
                  <a:extLst>
                    <a:ext uri="{9D8B030D-6E8A-4147-A177-3AD203B41FA5}">
                      <a16:colId xmlns:a16="http://schemas.microsoft.com/office/drawing/2014/main" val="20002"/>
                    </a:ext>
                  </a:extLst>
                </a:gridCol>
                <a:gridCol w="2314950">
                  <a:extLst>
                    <a:ext uri="{9D8B030D-6E8A-4147-A177-3AD203B41FA5}">
                      <a16:colId xmlns:a16="http://schemas.microsoft.com/office/drawing/2014/main" val="20003"/>
                    </a:ext>
                  </a:extLst>
                </a:gridCol>
              </a:tblGrid>
              <a:tr h="289625">
                <a:tc rowSpan="2" gridSpan="2">
                  <a:txBody>
                    <a:bodyPr/>
                    <a:lstStyle/>
                    <a:p>
                      <a:pPr marL="0" lvl="0" indent="0" algn="l" rtl="0">
                        <a:spcBef>
                          <a:spcPts val="0"/>
                        </a:spcBef>
                        <a:spcAft>
                          <a:spcPts val="0"/>
                        </a:spcAft>
                        <a:buNone/>
                      </a:pPr>
                      <a:r>
                        <a:rPr lang="fr-FR" sz="2400"/>
                        <a:t>STEPS</a:t>
                      </a:r>
                      <a:endParaRPr sz="2400"/>
                    </a:p>
                  </a:txBody>
                  <a:tcPr marL="91425" marR="91425" marT="91425" marB="91425"/>
                </a:tc>
                <a:tc rowSpan="2" hMerge="1">
                  <a:txBody>
                    <a:bodyPr/>
                    <a:lstStyle/>
                    <a:p>
                      <a:endParaRPr lang="en-US"/>
                    </a:p>
                  </a:txBody>
                  <a:tcPr/>
                </a:tc>
                <a:tc gridSpan="2">
                  <a:txBody>
                    <a:bodyPr/>
                    <a:lstStyle/>
                    <a:p>
                      <a:pPr marL="0" lvl="0" indent="0" algn="ctr" rtl="0">
                        <a:spcBef>
                          <a:spcPts val="0"/>
                        </a:spcBef>
                        <a:spcAft>
                          <a:spcPts val="0"/>
                        </a:spcAft>
                        <a:buNone/>
                      </a:pPr>
                      <a:r>
                        <a:rPr lang="fr-FR"/>
                        <a:t>RESPONSIBILITIES</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263625">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fr-FR"/>
                        <a:t>CONTRACTORS</a:t>
                      </a:r>
                      <a:endParaRPr/>
                    </a:p>
                  </a:txBody>
                  <a:tcPr marL="91425" marR="91425" marT="91425" marB="91425"/>
                </a:tc>
                <a:tc>
                  <a:txBody>
                    <a:bodyPr/>
                    <a:lstStyle/>
                    <a:p>
                      <a:pPr marL="0" lvl="0" indent="0" algn="ctr" rtl="0">
                        <a:spcBef>
                          <a:spcPts val="0"/>
                        </a:spcBef>
                        <a:spcAft>
                          <a:spcPts val="0"/>
                        </a:spcAft>
                        <a:buNone/>
                      </a:pPr>
                      <a:r>
                        <a:rPr lang="fr-FR"/>
                        <a:t>EVALUATORS</a:t>
                      </a:r>
                      <a:endParaRPr/>
                    </a:p>
                  </a:txBody>
                  <a:tcPr marL="91425" marR="91425" marT="91425" marB="91425"/>
                </a:tc>
                <a:extLst>
                  <a:ext uri="{0D108BD9-81ED-4DB2-BD59-A6C34878D82A}">
                    <a16:rowId xmlns:a16="http://schemas.microsoft.com/office/drawing/2014/main" val="10001"/>
                  </a:ext>
                </a:extLst>
              </a:tr>
              <a:tr h="289625">
                <a:tc>
                  <a:txBody>
                    <a:bodyPr/>
                    <a:lstStyle/>
                    <a:p>
                      <a:pPr marL="0" lvl="0" indent="0" algn="l" rtl="0">
                        <a:spcBef>
                          <a:spcPts val="0"/>
                        </a:spcBef>
                        <a:spcAft>
                          <a:spcPts val="0"/>
                        </a:spcAft>
                        <a:buNone/>
                      </a:pPr>
                      <a:r>
                        <a:rPr lang="fr-FR"/>
                        <a:t>1</a:t>
                      </a:r>
                      <a:endParaRPr/>
                    </a:p>
                  </a:txBody>
                  <a:tcPr marL="91425" marR="91425" marT="91425" marB="91425"/>
                </a:tc>
                <a:tc>
                  <a:txBody>
                    <a:bodyPr/>
                    <a:lstStyle/>
                    <a:p>
                      <a:pPr marL="0" lvl="0" indent="0" algn="l" rtl="0">
                        <a:spcBef>
                          <a:spcPts val="0"/>
                        </a:spcBef>
                        <a:spcAft>
                          <a:spcPts val="0"/>
                        </a:spcAft>
                        <a:buNone/>
                      </a:pPr>
                      <a:r>
                        <a:rPr lang="fr-FR"/>
                        <a:t>Schedule initial assessment</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289625">
                <a:tc>
                  <a:txBody>
                    <a:bodyPr/>
                    <a:lstStyle/>
                    <a:p>
                      <a:pPr marL="0" lvl="0" indent="0" algn="l" rtl="0">
                        <a:spcBef>
                          <a:spcPts val="0"/>
                        </a:spcBef>
                        <a:spcAft>
                          <a:spcPts val="0"/>
                        </a:spcAft>
                        <a:buNone/>
                      </a:pPr>
                      <a:r>
                        <a:rPr lang="fr-FR"/>
                        <a:t>2</a:t>
                      </a:r>
                      <a:endParaRPr/>
                    </a:p>
                  </a:txBody>
                  <a:tcPr marL="91425" marR="91425" marT="91425" marB="91425"/>
                </a:tc>
                <a:tc>
                  <a:txBody>
                    <a:bodyPr/>
                    <a:lstStyle/>
                    <a:p>
                      <a:pPr marL="0" lvl="0" indent="0" algn="l" rtl="0">
                        <a:spcBef>
                          <a:spcPts val="0"/>
                        </a:spcBef>
                        <a:spcAft>
                          <a:spcPts val="0"/>
                        </a:spcAft>
                        <a:buClr>
                          <a:srgbClr val="000000"/>
                        </a:buClr>
                        <a:buFont typeface="Arial"/>
                        <a:buNone/>
                      </a:pPr>
                      <a:r>
                        <a:rPr lang="fr-FR"/>
                        <a:t>Define objectives and framework</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289625">
                <a:tc>
                  <a:txBody>
                    <a:bodyPr/>
                    <a:lstStyle/>
                    <a:p>
                      <a:pPr marL="0" lvl="0" indent="0" algn="l" rtl="0">
                        <a:spcBef>
                          <a:spcPts val="0"/>
                        </a:spcBef>
                        <a:spcAft>
                          <a:spcPts val="0"/>
                        </a:spcAft>
                        <a:buNone/>
                      </a:pPr>
                      <a:r>
                        <a:rPr lang="fr-FR"/>
                        <a:t>3</a:t>
                      </a:r>
                      <a:endParaRPr/>
                    </a:p>
                  </a:txBody>
                  <a:tcPr marL="91425" marR="91425" marT="91425" marB="91425"/>
                </a:tc>
                <a:tc>
                  <a:txBody>
                    <a:bodyPr/>
                    <a:lstStyle/>
                    <a:p>
                      <a:pPr marL="0" lvl="0" indent="0" algn="l" rtl="0">
                        <a:spcBef>
                          <a:spcPts val="0"/>
                        </a:spcBef>
                        <a:spcAft>
                          <a:spcPts val="0"/>
                        </a:spcAft>
                        <a:buClr>
                          <a:srgbClr val="000000"/>
                        </a:buClr>
                        <a:buFont typeface="Arial"/>
                        <a:buNone/>
                      </a:pPr>
                      <a:r>
                        <a:rPr lang="fr-FR"/>
                        <a:t>Write the ToR</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289625">
                <a:tc>
                  <a:txBody>
                    <a:bodyPr/>
                    <a:lstStyle/>
                    <a:p>
                      <a:pPr marL="0" lvl="0" indent="0" algn="l" rtl="0">
                        <a:spcBef>
                          <a:spcPts val="0"/>
                        </a:spcBef>
                        <a:spcAft>
                          <a:spcPts val="0"/>
                        </a:spcAft>
                        <a:buNone/>
                      </a:pPr>
                      <a:r>
                        <a:rPr lang="fr-FR"/>
                        <a:t>4</a:t>
                      </a:r>
                      <a:endParaRPr/>
                    </a:p>
                  </a:txBody>
                  <a:tcPr marL="91425" marR="91425" marT="91425" marB="91425"/>
                </a:tc>
                <a:tc>
                  <a:txBody>
                    <a:bodyPr/>
                    <a:lstStyle/>
                    <a:p>
                      <a:pPr marL="0" lvl="0" indent="0" algn="l" rtl="0">
                        <a:spcBef>
                          <a:spcPts val="0"/>
                        </a:spcBef>
                        <a:spcAft>
                          <a:spcPts val="0"/>
                        </a:spcAft>
                        <a:buClr>
                          <a:srgbClr val="000000"/>
                        </a:buClr>
                        <a:buFont typeface="Arial"/>
                        <a:buNone/>
                      </a:pPr>
                      <a:r>
                        <a:rPr lang="fr-FR"/>
                        <a:t>Allocate a budget</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289625">
                <a:tc>
                  <a:txBody>
                    <a:bodyPr/>
                    <a:lstStyle/>
                    <a:p>
                      <a:pPr marL="0" lvl="0" indent="0" algn="l" rtl="0">
                        <a:spcBef>
                          <a:spcPts val="0"/>
                        </a:spcBef>
                        <a:spcAft>
                          <a:spcPts val="0"/>
                        </a:spcAft>
                        <a:buNone/>
                      </a:pPr>
                      <a:r>
                        <a:rPr lang="fr-FR"/>
                        <a:t>5</a:t>
                      </a:r>
                      <a:endParaRPr/>
                    </a:p>
                  </a:txBody>
                  <a:tcPr marL="91425" marR="91425" marT="91425" marB="91425"/>
                </a:tc>
                <a:tc>
                  <a:txBody>
                    <a:bodyPr/>
                    <a:lstStyle/>
                    <a:p>
                      <a:pPr marL="0" lvl="0" indent="0" algn="l" rtl="0">
                        <a:spcBef>
                          <a:spcPts val="0"/>
                        </a:spcBef>
                        <a:spcAft>
                          <a:spcPts val="0"/>
                        </a:spcAft>
                        <a:buClr>
                          <a:srgbClr val="000000"/>
                        </a:buClr>
                        <a:buFont typeface="Arial"/>
                        <a:buNone/>
                      </a:pPr>
                      <a:r>
                        <a:rPr lang="fr-FR"/>
                        <a:t>Select the evaluation team</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289625">
                <a:tc>
                  <a:txBody>
                    <a:bodyPr/>
                    <a:lstStyle/>
                    <a:p>
                      <a:pPr marL="0" lvl="0" indent="0" algn="l" rtl="0">
                        <a:spcBef>
                          <a:spcPts val="0"/>
                        </a:spcBef>
                        <a:spcAft>
                          <a:spcPts val="0"/>
                        </a:spcAft>
                        <a:buNone/>
                      </a:pPr>
                      <a:r>
                        <a:rPr lang="fr-FR"/>
                        <a:t>6</a:t>
                      </a:r>
                      <a:endParaRPr/>
                    </a:p>
                  </a:txBody>
                  <a:tcPr marL="91425" marR="91425" marT="91425" marB="91425"/>
                </a:tc>
                <a:tc>
                  <a:txBody>
                    <a:bodyPr/>
                    <a:lstStyle/>
                    <a:p>
                      <a:pPr marL="0" lvl="0" indent="0" algn="l" rtl="0">
                        <a:spcBef>
                          <a:spcPts val="0"/>
                        </a:spcBef>
                        <a:spcAft>
                          <a:spcPts val="0"/>
                        </a:spcAft>
                        <a:buNone/>
                      </a:pPr>
                      <a:r>
                        <a:rPr lang="fr-FR"/>
                        <a:t>Prepare the assessment with teams</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289625">
                <a:tc>
                  <a:txBody>
                    <a:bodyPr/>
                    <a:lstStyle/>
                    <a:p>
                      <a:pPr marL="0" lvl="0" indent="0" algn="l" rtl="0">
                        <a:spcBef>
                          <a:spcPts val="0"/>
                        </a:spcBef>
                        <a:spcAft>
                          <a:spcPts val="0"/>
                        </a:spcAft>
                        <a:buNone/>
                      </a:pPr>
                      <a:r>
                        <a:rPr lang="fr-FR"/>
                        <a:t>7</a:t>
                      </a:r>
                      <a:endParaRPr/>
                    </a:p>
                  </a:txBody>
                  <a:tcPr marL="91425" marR="91425" marT="91425" marB="91425"/>
                </a:tc>
                <a:tc>
                  <a:txBody>
                    <a:bodyPr/>
                    <a:lstStyle/>
                    <a:p>
                      <a:pPr marL="0" lvl="0" indent="0" algn="l" rtl="0">
                        <a:spcBef>
                          <a:spcPts val="0"/>
                        </a:spcBef>
                        <a:spcAft>
                          <a:spcPts val="0"/>
                        </a:spcAft>
                        <a:buClr>
                          <a:srgbClr val="000000"/>
                        </a:buClr>
                        <a:buFont typeface="Arial"/>
                        <a:buNone/>
                      </a:pPr>
                      <a:r>
                        <a:rPr lang="fr-FR"/>
                        <a:t>Gather and analyze data</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extLst>
                  <a:ext uri="{0D108BD9-81ED-4DB2-BD59-A6C34878D82A}">
                    <a16:rowId xmlns:a16="http://schemas.microsoft.com/office/drawing/2014/main" val="10008"/>
                  </a:ext>
                </a:extLst>
              </a:tr>
              <a:tr h="289625">
                <a:tc>
                  <a:txBody>
                    <a:bodyPr/>
                    <a:lstStyle/>
                    <a:p>
                      <a:pPr marL="0" lvl="0" indent="0" algn="l" rtl="0">
                        <a:spcBef>
                          <a:spcPts val="0"/>
                        </a:spcBef>
                        <a:spcAft>
                          <a:spcPts val="0"/>
                        </a:spcAft>
                        <a:buNone/>
                      </a:pPr>
                      <a:r>
                        <a:rPr lang="fr-FR"/>
                        <a:t>8</a:t>
                      </a:r>
                      <a:endParaRPr/>
                    </a:p>
                  </a:txBody>
                  <a:tcPr marL="91425" marR="91425" marT="91425" marB="91425"/>
                </a:tc>
                <a:tc>
                  <a:txBody>
                    <a:bodyPr/>
                    <a:lstStyle/>
                    <a:p>
                      <a:pPr marL="0" lvl="0" indent="0" algn="l" rtl="0">
                        <a:spcBef>
                          <a:spcPts val="0"/>
                        </a:spcBef>
                        <a:spcAft>
                          <a:spcPts val="0"/>
                        </a:spcAft>
                        <a:buClr>
                          <a:srgbClr val="000000"/>
                        </a:buClr>
                        <a:buFont typeface="Arial"/>
                        <a:buNone/>
                      </a:pPr>
                      <a:r>
                        <a:rPr lang="fr-FR"/>
                        <a:t>Write the evaluation report</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extLst>
                  <a:ext uri="{0D108BD9-81ED-4DB2-BD59-A6C34878D82A}">
                    <a16:rowId xmlns:a16="http://schemas.microsoft.com/office/drawing/2014/main" val="10009"/>
                  </a:ext>
                </a:extLst>
              </a:tr>
              <a:tr h="289625">
                <a:tc>
                  <a:txBody>
                    <a:bodyPr/>
                    <a:lstStyle/>
                    <a:p>
                      <a:pPr marL="0" lvl="0" indent="0" algn="l" rtl="0">
                        <a:spcBef>
                          <a:spcPts val="0"/>
                        </a:spcBef>
                        <a:spcAft>
                          <a:spcPts val="0"/>
                        </a:spcAft>
                        <a:buNone/>
                      </a:pPr>
                      <a:r>
                        <a:rPr lang="fr-FR"/>
                        <a:t>9</a:t>
                      </a:r>
                      <a:endParaRPr/>
                    </a:p>
                  </a:txBody>
                  <a:tcPr marL="91425" marR="91425" marT="91425" marB="91425"/>
                </a:tc>
                <a:tc>
                  <a:txBody>
                    <a:bodyPr/>
                    <a:lstStyle/>
                    <a:p>
                      <a:pPr marL="0" lvl="0" indent="0" algn="l" rtl="0">
                        <a:spcBef>
                          <a:spcPts val="0"/>
                        </a:spcBef>
                        <a:spcAft>
                          <a:spcPts val="0"/>
                        </a:spcAft>
                        <a:buClr>
                          <a:srgbClr val="000000"/>
                        </a:buClr>
                        <a:buFont typeface="Arial"/>
                        <a:buNone/>
                      </a:pPr>
                      <a:r>
                        <a:rPr lang="fr-FR"/>
                        <a:t>Report and disseminate results</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extLst>
                  <a:ext uri="{0D108BD9-81ED-4DB2-BD59-A6C34878D82A}">
                    <a16:rowId xmlns:a16="http://schemas.microsoft.com/office/drawing/2014/main" val="10010"/>
                  </a:ext>
                </a:extLst>
              </a:tr>
              <a:tr h="289625">
                <a:tc>
                  <a:txBody>
                    <a:bodyPr/>
                    <a:lstStyle/>
                    <a:p>
                      <a:pPr marL="0" lvl="0" indent="0" algn="l" rtl="0">
                        <a:spcBef>
                          <a:spcPts val="0"/>
                        </a:spcBef>
                        <a:spcAft>
                          <a:spcPts val="0"/>
                        </a:spcAft>
                        <a:buNone/>
                      </a:pPr>
                      <a:r>
                        <a:rPr lang="fr-FR"/>
                        <a:t>10</a:t>
                      </a:r>
                      <a:endParaRPr/>
                    </a:p>
                  </a:txBody>
                  <a:tcPr marL="91425" marR="91425" marT="91425" marB="91425"/>
                </a:tc>
                <a:tc>
                  <a:txBody>
                    <a:bodyPr/>
                    <a:lstStyle/>
                    <a:p>
                      <a:pPr marL="0" lvl="0" indent="0" algn="l" rtl="0">
                        <a:spcBef>
                          <a:spcPts val="0"/>
                        </a:spcBef>
                        <a:spcAft>
                          <a:spcPts val="0"/>
                        </a:spcAft>
                        <a:buClr>
                          <a:srgbClr val="000000"/>
                        </a:buClr>
                        <a:buFont typeface="Arial"/>
                        <a:buNone/>
                      </a:pPr>
                      <a:r>
                        <a:rPr lang="fr-FR"/>
                        <a:t>Follow up on recommendations</a:t>
                      </a:r>
                      <a:endParaRPr/>
                    </a:p>
                  </a:txBody>
                  <a:tcPr marL="91425" marR="91425" marT="91425" marB="91425"/>
                </a:tc>
                <a:tc>
                  <a:txBody>
                    <a:bodyPr/>
                    <a:lstStyle/>
                    <a:p>
                      <a:pPr marL="0" lvl="0" indent="0" algn="ctr" rtl="0">
                        <a:spcBef>
                          <a:spcPts val="0"/>
                        </a:spcBef>
                        <a:spcAft>
                          <a:spcPts val="0"/>
                        </a:spcAft>
                        <a:buNone/>
                      </a:pPr>
                      <a:r>
                        <a:rPr lang="fr-FR"/>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1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3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36</a:t>
            </a:fld>
            <a:endParaRPr/>
          </a:p>
        </p:txBody>
      </p:sp>
      <p:sp>
        <p:nvSpPr>
          <p:cNvPr id="716" name="Google Shape;716;p37"/>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17" name="Google Shape;717;p37"/>
          <p:cNvSpPr txBox="1"/>
          <p:nvPr/>
        </p:nvSpPr>
        <p:spPr>
          <a:xfrm>
            <a:off x="1524000" y="315100"/>
            <a:ext cx="9144000" cy="17547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 </a:t>
            </a:r>
            <a:r>
              <a:rPr lang="fr-FR" sz="5100" b="1" i="0" u="none" strike="noStrike" cap="none" dirty="0" err="1">
                <a:solidFill>
                  <a:srgbClr val="FFFFFF"/>
                </a:solidFill>
                <a:latin typeface="Bebas Neue"/>
                <a:ea typeface="Bebas Neue"/>
                <a:cs typeface="Bebas Neue"/>
                <a:sym typeface="Bebas Neue"/>
              </a:rPr>
              <a:t>Step</a:t>
            </a:r>
            <a:r>
              <a:rPr lang="fr-FR" sz="5100" b="1" i="0" u="none" strike="noStrike" cap="none" dirty="0">
                <a:solidFill>
                  <a:srgbClr val="FFFFFF"/>
                </a:solidFill>
                <a:latin typeface="Bebas Neue"/>
                <a:ea typeface="Bebas Neue"/>
                <a:cs typeface="Bebas Neue"/>
                <a:sym typeface="Bebas Neue"/>
              </a:rPr>
              <a:t> 1: Schedule (</a:t>
            </a:r>
            <a:r>
              <a:rPr lang="fr-FR" sz="5100" b="1" i="0" u="none" strike="noStrike" cap="none" dirty="0" err="1">
                <a:solidFill>
                  <a:srgbClr val="FFFFFF"/>
                </a:solidFill>
                <a:latin typeface="Bebas Neue"/>
                <a:ea typeface="Bebas Neue"/>
                <a:cs typeface="Bebas Neue"/>
                <a:sym typeface="Bebas Neue"/>
              </a:rPr>
              <a:t>initiate</a:t>
            </a:r>
            <a:r>
              <a:rPr lang="fr-FR" sz="5100" b="1" i="0" u="none" strike="noStrike" cap="none" dirty="0">
                <a:solidFill>
                  <a:srgbClr val="FFFFFF"/>
                </a:solidFill>
                <a:latin typeface="Bebas Neue"/>
                <a:ea typeface="Bebas Neue"/>
                <a:cs typeface="Bebas Neue"/>
                <a:sym typeface="Bebas Neue"/>
              </a:rPr>
              <a:t>) the </a:t>
            </a:r>
            <a:r>
              <a:rPr lang="fr-FR" sz="5100" b="1" i="0" u="none" strike="noStrike" cap="none" dirty="0" err="1">
                <a:solidFill>
                  <a:srgbClr val="FFFFFF"/>
                </a:solidFill>
                <a:latin typeface="Bebas Neue"/>
                <a:ea typeface="Bebas Neue"/>
                <a:cs typeface="Bebas Neue"/>
                <a:sym typeface="Bebas Neue"/>
              </a:rPr>
              <a:t>assessment</a:t>
            </a:r>
            <a:endParaRPr sz="5100" b="1" i="0" u="none" strike="noStrike" cap="none" dirty="0">
              <a:solidFill>
                <a:srgbClr val="FFFFFF"/>
              </a:solidFill>
              <a:latin typeface="Bebas Neue"/>
              <a:ea typeface="Bebas Neue"/>
              <a:cs typeface="Bebas Neue"/>
              <a:sym typeface="Bebas Neue"/>
            </a:endParaRPr>
          </a:p>
        </p:txBody>
      </p:sp>
      <p:sp>
        <p:nvSpPr>
          <p:cNvPr id="718" name="Google Shape;718;p37"/>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719" name="Google Shape;719;p37"/>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000000"/>
              </a:buClr>
              <a:buSzPts val="2800"/>
              <a:buFont typeface="Arial"/>
              <a:buChar char="•"/>
            </a:pPr>
            <a:r>
              <a:rPr lang="fr-FR" sz="2800" b="1" i="0" u="none" strike="noStrike" cap="none">
                <a:solidFill>
                  <a:srgbClr val="E84E0F"/>
                </a:solidFill>
                <a:latin typeface="Raleway"/>
                <a:ea typeface="Raleway"/>
                <a:cs typeface="Raleway"/>
                <a:sym typeface="Raleway"/>
              </a:rPr>
              <a:t>Defining the moment of the evaluation in the project</a:t>
            </a:r>
            <a:endParaRPr sz="1400" b="0" i="0" u="none" strike="noStrike" cap="none">
              <a:solidFill>
                <a:srgbClr val="000000"/>
              </a:solidFill>
              <a:latin typeface="Arial"/>
              <a:ea typeface="Arial"/>
              <a:cs typeface="Arial"/>
              <a:sym typeface="Arial"/>
            </a:endParaRPr>
          </a:p>
          <a:p>
            <a:pPr marL="457200" marR="0" lvl="0" indent="-279400" algn="l" rtl="0">
              <a:spcBef>
                <a:spcPts val="0"/>
              </a:spcBef>
              <a:spcAft>
                <a:spcPts val="0"/>
              </a:spcAft>
              <a:buNone/>
            </a:pPr>
            <a:endParaRPr sz="2800" b="1" i="0" u="none" strike="noStrike" cap="none">
              <a:solidFill>
                <a:srgbClr val="E84E0F"/>
              </a:solidFill>
              <a:latin typeface="Raleway"/>
              <a:ea typeface="Raleway"/>
              <a:cs typeface="Raleway"/>
              <a:sym typeface="Raleway"/>
            </a:endParaRPr>
          </a:p>
          <a:p>
            <a:pPr marL="457200" marR="0" lvl="0" indent="-457200" algn="l" rtl="0">
              <a:spcBef>
                <a:spcPts val="0"/>
              </a:spcBef>
              <a:spcAft>
                <a:spcPts val="0"/>
              </a:spcAft>
              <a:buClr>
                <a:srgbClr val="000000"/>
              </a:buClr>
              <a:buSzPts val="2800"/>
              <a:buFont typeface="Arial"/>
              <a:buChar char="•"/>
            </a:pPr>
            <a:r>
              <a:rPr lang="fr-FR" sz="2800" b="1" i="0" u="none" strike="noStrike" cap="none">
                <a:solidFill>
                  <a:srgbClr val="E84E0F"/>
                </a:solidFill>
                <a:latin typeface="Raleway"/>
                <a:ea typeface="Raleway"/>
                <a:cs typeface="Raleway"/>
                <a:sym typeface="Raleway"/>
              </a:rPr>
              <a:t>Mobilization of a steering committee</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br>
              <a:rPr lang="fr-FR" sz="1600" b="0" i="0" u="none" strike="noStrike" cap="none">
                <a:solidFill>
                  <a:srgbClr val="FFFFFF"/>
                </a:solidFill>
                <a:latin typeface="Arial"/>
                <a:ea typeface="Arial"/>
                <a:cs typeface="Arial"/>
                <a:sym typeface="Arial"/>
              </a:rPr>
            </a:br>
            <a:endParaRPr sz="1600" b="0" i="0" u="none" strike="noStrike" cap="none">
              <a:solidFill>
                <a:srgbClr val="FFFFFF"/>
              </a:solidFill>
              <a:latin typeface="Arial"/>
              <a:ea typeface="Arial"/>
              <a:cs typeface="Arial"/>
              <a:sym typeface="Arial"/>
            </a:endParaRPr>
          </a:p>
        </p:txBody>
      </p:sp>
      <p:pic>
        <p:nvPicPr>
          <p:cNvPr id="720" name="Google Shape;720;p37"/>
          <p:cNvPicPr preferRelativeResize="0"/>
          <p:nvPr/>
        </p:nvPicPr>
        <p:blipFill rotWithShape="1">
          <a:blip r:embed="rId3">
            <a:alphaModFix/>
          </a:blip>
          <a:srcRect/>
          <a:stretch/>
        </p:blipFill>
        <p:spPr>
          <a:xfrm>
            <a:off x="129700" y="2164863"/>
            <a:ext cx="2862712" cy="28627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3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37</a:t>
            </a:fld>
            <a:endParaRPr/>
          </a:p>
        </p:txBody>
      </p:sp>
      <p:sp>
        <p:nvSpPr>
          <p:cNvPr id="727" name="Google Shape;727;p38"/>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28" name="Google Shape;728;p38"/>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 Step 2: Define objectives and framework</a:t>
            </a:r>
            <a:endParaRPr sz="5100" b="1" i="0" u="none" strike="noStrike" cap="none">
              <a:solidFill>
                <a:srgbClr val="FFFFFF"/>
              </a:solidFill>
              <a:latin typeface="Bebas Neue"/>
              <a:ea typeface="Bebas Neue"/>
              <a:cs typeface="Bebas Neue"/>
              <a:sym typeface="Bebas Neue"/>
            </a:endParaRPr>
          </a:p>
        </p:txBody>
      </p:sp>
      <p:sp>
        <p:nvSpPr>
          <p:cNvPr id="729" name="Google Shape;729;p38"/>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730" name="Google Shape;730;p38"/>
          <p:cNvSpPr/>
          <p:nvPr/>
        </p:nvSpPr>
        <p:spPr>
          <a:xfrm>
            <a:off x="3474475" y="2813427"/>
            <a:ext cx="6872400" cy="13851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000000"/>
              </a:buClr>
              <a:buSzPts val="2800"/>
              <a:buFont typeface="Arial"/>
              <a:buChar char="•"/>
            </a:pPr>
            <a:r>
              <a:rPr lang="fr-FR" sz="2800" b="1" i="0" u="none" strike="noStrike" cap="none">
                <a:solidFill>
                  <a:srgbClr val="E84E0F"/>
                </a:solidFill>
                <a:latin typeface="Raleway"/>
                <a:ea typeface="Raleway"/>
                <a:cs typeface="Raleway"/>
                <a:sym typeface="Raleway"/>
              </a:rPr>
              <a:t>Why are we doing this assessment?</a:t>
            </a:r>
            <a:endParaRPr sz="1400" b="0" i="0" u="none" strike="noStrike" cap="none">
              <a:solidFill>
                <a:srgbClr val="000000"/>
              </a:solidFill>
              <a:latin typeface="Arial"/>
              <a:ea typeface="Arial"/>
              <a:cs typeface="Arial"/>
              <a:sym typeface="Arial"/>
            </a:endParaRPr>
          </a:p>
          <a:p>
            <a:pPr marL="457200" marR="0" lvl="0" indent="-279400" algn="l" rtl="0">
              <a:spcBef>
                <a:spcPts val="0"/>
              </a:spcBef>
              <a:spcAft>
                <a:spcPts val="0"/>
              </a:spcAft>
              <a:buNone/>
            </a:pPr>
            <a:endParaRPr sz="2800" b="1" i="0" u="none" strike="noStrike" cap="none">
              <a:solidFill>
                <a:srgbClr val="E84E0F"/>
              </a:solidFill>
              <a:latin typeface="Raleway"/>
              <a:ea typeface="Raleway"/>
              <a:cs typeface="Raleway"/>
              <a:sym typeface="Raleway"/>
            </a:endParaRPr>
          </a:p>
          <a:p>
            <a:pPr marL="457200" marR="0" lvl="0" indent="-457200" algn="l" rtl="0">
              <a:spcBef>
                <a:spcPts val="0"/>
              </a:spcBef>
              <a:spcAft>
                <a:spcPts val="0"/>
              </a:spcAft>
              <a:buClr>
                <a:srgbClr val="000000"/>
              </a:buClr>
              <a:buSzPts val="2800"/>
              <a:buFont typeface="Arial"/>
              <a:buChar char="•"/>
            </a:pPr>
            <a:r>
              <a:rPr lang="fr-FR" sz="2800" b="1" i="0" u="none" strike="noStrike" cap="none">
                <a:solidFill>
                  <a:srgbClr val="E84E0F"/>
                </a:solidFill>
                <a:latin typeface="Raleway"/>
                <a:ea typeface="Raleway"/>
                <a:cs typeface="Raleway"/>
                <a:sym typeface="Raleway"/>
              </a:rPr>
              <a:t>What are the expectations for the project? For the organization?</a:t>
            </a:r>
            <a:endParaRPr sz="1400" b="0" i="0" u="none" strike="noStrike" cap="none">
              <a:solidFill>
                <a:srgbClr val="000000"/>
              </a:solidFill>
              <a:latin typeface="Arial"/>
              <a:ea typeface="Arial"/>
              <a:cs typeface="Arial"/>
              <a:sym typeface="Arial"/>
            </a:endParaRPr>
          </a:p>
          <a:p>
            <a:pPr marL="457200" marR="0" lvl="0" indent="-279400" algn="l" rtl="0">
              <a:spcBef>
                <a:spcPts val="0"/>
              </a:spcBef>
              <a:spcAft>
                <a:spcPts val="0"/>
              </a:spcAft>
              <a:buNone/>
            </a:pPr>
            <a:endParaRPr sz="2800" b="1" i="0" u="none" strike="noStrike" cap="none">
              <a:solidFill>
                <a:srgbClr val="E84E0F"/>
              </a:solidFill>
              <a:latin typeface="Raleway"/>
              <a:ea typeface="Raleway"/>
              <a:cs typeface="Raleway"/>
              <a:sym typeface="Raleway"/>
            </a:endParaRPr>
          </a:p>
          <a:p>
            <a:pPr marL="457200" marR="0" lvl="0" indent="-457200" algn="l" rtl="0">
              <a:spcBef>
                <a:spcPts val="0"/>
              </a:spcBef>
              <a:spcAft>
                <a:spcPts val="0"/>
              </a:spcAft>
              <a:buClr>
                <a:srgbClr val="000000"/>
              </a:buClr>
              <a:buSzPts val="2800"/>
              <a:buFont typeface="Arial"/>
              <a:buChar char="•"/>
            </a:pPr>
            <a:r>
              <a:rPr lang="fr-FR" sz="2800" b="1" i="0" u="none" strike="noStrike" cap="none">
                <a:solidFill>
                  <a:srgbClr val="E84E0F"/>
                </a:solidFill>
                <a:latin typeface="Raleway"/>
                <a:ea typeface="Raleway"/>
                <a:cs typeface="Raleway"/>
                <a:sym typeface="Raleway"/>
              </a:rPr>
              <a:t>What will its scope be?</a:t>
            </a:r>
            <a:endParaRPr/>
          </a:p>
          <a:p>
            <a:pPr marL="0" marR="0" lvl="0" indent="0" algn="l" rtl="0">
              <a:spcBef>
                <a:spcPts val="0"/>
              </a:spcBef>
              <a:spcAft>
                <a:spcPts val="0"/>
              </a:spcAft>
              <a:buNone/>
            </a:pPr>
            <a:endParaRPr/>
          </a:p>
          <a:p>
            <a:pPr marL="0" marR="0" lvl="0" indent="0" algn="l" rtl="0">
              <a:spcBef>
                <a:spcPts val="0"/>
              </a:spcBef>
              <a:spcAft>
                <a:spcPts val="0"/>
              </a:spcAft>
              <a:buNone/>
            </a:pPr>
            <a:r>
              <a:rPr lang="fr-FR" sz="2800" b="1" i="0" u="none" strike="noStrike" cap="none">
                <a:solidFill>
                  <a:srgbClr val="E84E0F"/>
                </a:solidFill>
                <a:latin typeface="Raleway"/>
                <a:ea typeface="Raleway"/>
                <a:cs typeface="Raleway"/>
                <a:sym typeface="Raleway"/>
              </a:rPr>
              <a:t>Often based on a multi-stakeholder consultation phase</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br>
              <a:rPr lang="fr-FR" sz="1600" b="0" i="0" u="none" strike="noStrike" cap="none">
                <a:solidFill>
                  <a:srgbClr val="FFFFFF"/>
                </a:solidFill>
                <a:latin typeface="Arial"/>
                <a:ea typeface="Arial"/>
                <a:cs typeface="Arial"/>
                <a:sym typeface="Arial"/>
              </a:rPr>
            </a:br>
            <a:endParaRPr sz="1600" b="0" i="0" u="none" strike="noStrike" cap="none">
              <a:solidFill>
                <a:srgbClr val="FFFFFF"/>
              </a:solidFill>
              <a:latin typeface="Arial"/>
              <a:ea typeface="Arial"/>
              <a:cs typeface="Arial"/>
              <a:sym typeface="Arial"/>
            </a:endParaRPr>
          </a:p>
        </p:txBody>
      </p:sp>
      <p:pic>
        <p:nvPicPr>
          <p:cNvPr id="731" name="Google Shape;731;p38"/>
          <p:cNvPicPr preferRelativeResize="0"/>
          <p:nvPr/>
        </p:nvPicPr>
        <p:blipFill rotWithShape="1">
          <a:blip r:embed="rId3">
            <a:alphaModFix/>
          </a:blip>
          <a:srcRect/>
          <a:stretch/>
        </p:blipFill>
        <p:spPr>
          <a:xfrm>
            <a:off x="415051" y="2362191"/>
            <a:ext cx="2133600" cy="213362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38</a:t>
            </a:fld>
            <a:endParaRPr/>
          </a:p>
        </p:txBody>
      </p:sp>
      <p:sp>
        <p:nvSpPr>
          <p:cNvPr id="738" name="Google Shape;738;p39"/>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39" name="Google Shape;739;p39"/>
          <p:cNvSpPr txBox="1"/>
          <p:nvPr/>
        </p:nvSpPr>
        <p:spPr>
          <a:xfrm>
            <a:off x="1524000" y="315100"/>
            <a:ext cx="9144000" cy="17547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Stage 3: </a:t>
            </a:r>
            <a:r>
              <a:rPr lang="fr-FR" sz="5100" b="1">
                <a:solidFill>
                  <a:srgbClr val="FFFFFF"/>
                </a:solidFill>
                <a:latin typeface="Bebas Neue"/>
                <a:ea typeface="Bebas Neue"/>
                <a:cs typeface="Bebas Neue"/>
                <a:sym typeface="Bebas Neue"/>
              </a:rPr>
              <a:t>Writing</a:t>
            </a:r>
            <a:r>
              <a:rPr lang="fr-FR" sz="5100" b="1" i="0" u="none" strike="noStrike" cap="none">
                <a:solidFill>
                  <a:srgbClr val="FFFFFF"/>
                </a:solidFill>
                <a:latin typeface="Bebas Neue"/>
                <a:ea typeface="Bebas Neue"/>
                <a:cs typeface="Bebas Neue"/>
                <a:sym typeface="Bebas Neue"/>
              </a:rPr>
              <a:t> Terms of Reference (TOR)</a:t>
            </a:r>
            <a:endParaRPr sz="5100" b="1" i="0" u="none" strike="noStrike" cap="none">
              <a:solidFill>
                <a:srgbClr val="FFFFFF"/>
              </a:solidFill>
              <a:latin typeface="Bebas Neue"/>
              <a:ea typeface="Bebas Neue"/>
              <a:cs typeface="Bebas Neue"/>
              <a:sym typeface="Bebas Neue"/>
            </a:endParaRPr>
          </a:p>
        </p:txBody>
      </p:sp>
      <p:sp>
        <p:nvSpPr>
          <p:cNvPr id="740" name="Google Shape;740;p39"/>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741" name="Google Shape;741;p39"/>
          <p:cNvSpPr/>
          <p:nvPr/>
        </p:nvSpPr>
        <p:spPr>
          <a:xfrm>
            <a:off x="2152996" y="2444231"/>
            <a:ext cx="8057804" cy="17542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The ToR includes:</a:t>
            </a: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68300" algn="r" rtl="0">
              <a:spcBef>
                <a:spcPts val="0"/>
              </a:spcBef>
              <a:spcAft>
                <a:spcPts val="0"/>
              </a:spcAft>
              <a:buClr>
                <a:srgbClr val="262775"/>
              </a:buClr>
              <a:buSzPts val="2200"/>
              <a:buFont typeface="Arial"/>
              <a:buChar char="➔"/>
            </a:pPr>
            <a:r>
              <a:rPr lang="fr-FR" sz="2200" b="0" i="0" u="none" strike="noStrike" cap="none">
                <a:solidFill>
                  <a:srgbClr val="262775"/>
                </a:solidFill>
                <a:latin typeface="Arial"/>
                <a:ea typeface="Arial"/>
                <a:cs typeface="Arial"/>
                <a:sym typeface="Arial"/>
              </a:rPr>
              <a:t>Project/program context and description (objectives, expected results, activities, timetable)</a:t>
            </a:r>
            <a:endParaRPr sz="1600" b="0" i="0" u="none" strike="noStrike" cap="none">
              <a:solidFill>
                <a:srgbClr val="000000"/>
              </a:solidFill>
              <a:latin typeface="Arial"/>
              <a:ea typeface="Arial"/>
              <a:cs typeface="Arial"/>
              <a:sym typeface="Arial"/>
            </a:endParaRPr>
          </a:p>
          <a:p>
            <a:pPr marL="457200" marR="0" lvl="0" indent="-368300" algn="r" rtl="0">
              <a:spcBef>
                <a:spcPts val="0"/>
              </a:spcBef>
              <a:spcAft>
                <a:spcPts val="0"/>
              </a:spcAft>
              <a:buClr>
                <a:srgbClr val="262775"/>
              </a:buClr>
              <a:buSzPts val="2200"/>
              <a:buFont typeface="Arial"/>
              <a:buChar char="➔"/>
            </a:pPr>
            <a:r>
              <a:rPr lang="fr-FR" sz="2200" b="0" i="0" u="none" strike="noStrike" cap="none">
                <a:solidFill>
                  <a:srgbClr val="262775"/>
                </a:solidFill>
                <a:latin typeface="Arial"/>
                <a:ea typeface="Arial"/>
                <a:cs typeface="Arial"/>
                <a:sym typeface="Arial"/>
              </a:rPr>
              <a:t>Assessment objectives</a:t>
            </a:r>
            <a:endParaRPr sz="1600" b="0" i="0" u="none" strike="noStrike" cap="none">
              <a:solidFill>
                <a:srgbClr val="000000"/>
              </a:solidFill>
              <a:latin typeface="Arial"/>
              <a:ea typeface="Arial"/>
              <a:cs typeface="Arial"/>
              <a:sym typeface="Arial"/>
            </a:endParaRPr>
          </a:p>
          <a:p>
            <a:pPr marL="457200" marR="0" lvl="0" indent="-368300" algn="r" rtl="0">
              <a:spcBef>
                <a:spcPts val="0"/>
              </a:spcBef>
              <a:spcAft>
                <a:spcPts val="0"/>
              </a:spcAft>
              <a:buClr>
                <a:srgbClr val="262775"/>
              </a:buClr>
              <a:buSzPts val="2200"/>
              <a:buFont typeface="Arial"/>
              <a:buChar char="➔"/>
            </a:pPr>
            <a:r>
              <a:rPr lang="fr-FR" sz="2200" b="0" i="0" u="none" strike="noStrike" cap="none">
                <a:solidFill>
                  <a:srgbClr val="262775"/>
                </a:solidFill>
                <a:latin typeface="Arial"/>
                <a:ea typeface="Arial"/>
                <a:cs typeface="Arial"/>
                <a:sym typeface="Arial"/>
              </a:rPr>
              <a:t>Evaluation criteria</a:t>
            </a:r>
            <a:endParaRPr sz="1600" b="0" i="0" u="none" strike="noStrike" cap="none">
              <a:solidFill>
                <a:srgbClr val="000000"/>
              </a:solidFill>
              <a:latin typeface="Arial"/>
              <a:ea typeface="Arial"/>
              <a:cs typeface="Arial"/>
              <a:sym typeface="Arial"/>
            </a:endParaRPr>
          </a:p>
          <a:p>
            <a:pPr marL="457200" marR="0" lvl="0" indent="-368300" algn="r" rtl="0">
              <a:spcBef>
                <a:spcPts val="0"/>
              </a:spcBef>
              <a:spcAft>
                <a:spcPts val="0"/>
              </a:spcAft>
              <a:buClr>
                <a:srgbClr val="262775"/>
              </a:buClr>
              <a:buSzPts val="2200"/>
              <a:buFont typeface="Arial"/>
              <a:buChar char="➔"/>
            </a:pPr>
            <a:r>
              <a:rPr lang="fr-FR" sz="2200" b="0" i="0" u="none" strike="noStrike" cap="none">
                <a:solidFill>
                  <a:srgbClr val="262775"/>
                </a:solidFill>
                <a:latin typeface="Arial"/>
                <a:ea typeface="Arial"/>
                <a:cs typeface="Arial"/>
                <a:sym typeface="Arial"/>
              </a:rPr>
              <a:t>Evaluation budget</a:t>
            </a:r>
            <a:endParaRPr sz="1600" b="0" i="0" u="none" strike="noStrike" cap="none">
              <a:solidFill>
                <a:srgbClr val="000000"/>
              </a:solidFill>
              <a:latin typeface="Arial"/>
              <a:ea typeface="Arial"/>
              <a:cs typeface="Arial"/>
              <a:sym typeface="Arial"/>
            </a:endParaRPr>
          </a:p>
          <a:p>
            <a:pPr marL="457200" marR="0" lvl="0" indent="-368300" algn="r" rtl="0">
              <a:spcBef>
                <a:spcPts val="0"/>
              </a:spcBef>
              <a:spcAft>
                <a:spcPts val="0"/>
              </a:spcAft>
              <a:buClr>
                <a:srgbClr val="262775"/>
              </a:buClr>
              <a:buSzPts val="2200"/>
              <a:buFont typeface="Arial"/>
              <a:buChar char="➔"/>
            </a:pPr>
            <a:r>
              <a:rPr lang="fr-FR" sz="2200" b="0" i="0" u="none" strike="noStrike" cap="none">
                <a:solidFill>
                  <a:srgbClr val="262775"/>
                </a:solidFill>
                <a:latin typeface="Arial"/>
                <a:ea typeface="Arial"/>
                <a:cs typeface="Arial"/>
                <a:sym typeface="Arial"/>
              </a:rPr>
              <a:t>The proposed timetable</a:t>
            </a:r>
            <a:endParaRPr sz="1600" b="0" i="0" u="none" strike="noStrike" cap="none">
              <a:solidFill>
                <a:srgbClr val="000000"/>
              </a:solidFill>
              <a:latin typeface="Arial"/>
              <a:ea typeface="Arial"/>
              <a:cs typeface="Arial"/>
              <a:sym typeface="Arial"/>
            </a:endParaRPr>
          </a:p>
          <a:p>
            <a:pPr marL="457200" marR="0" lvl="0" indent="-368300" algn="r" rtl="0">
              <a:spcBef>
                <a:spcPts val="0"/>
              </a:spcBef>
              <a:spcAft>
                <a:spcPts val="0"/>
              </a:spcAft>
              <a:buClr>
                <a:srgbClr val="262775"/>
              </a:buClr>
              <a:buSzPts val="2200"/>
              <a:buFont typeface="Arial"/>
              <a:buChar char="➔"/>
            </a:pPr>
            <a:r>
              <a:rPr lang="fr-FR" sz="2200" b="0" i="0" u="none" strike="noStrike" cap="none">
                <a:solidFill>
                  <a:srgbClr val="262775"/>
                </a:solidFill>
                <a:latin typeface="Arial"/>
                <a:ea typeface="Arial"/>
                <a:cs typeface="Arial"/>
                <a:sym typeface="Arial"/>
              </a:rPr>
              <a:t>Evaluator profile</a:t>
            </a:r>
            <a:endParaRPr sz="1600" b="0" i="0" u="none" strike="noStrike" cap="none">
              <a:solidFill>
                <a:srgbClr val="000000"/>
              </a:solidFill>
              <a:latin typeface="Arial"/>
              <a:ea typeface="Arial"/>
              <a:cs typeface="Arial"/>
              <a:sym typeface="Arial"/>
            </a:endParaRPr>
          </a:p>
          <a:p>
            <a:pPr marL="1371600" marR="0" lvl="0" indent="457200" algn="l" rtl="0">
              <a:spcBef>
                <a:spcPts val="0"/>
              </a:spcBef>
              <a:spcAft>
                <a:spcPts val="0"/>
              </a:spcAft>
              <a:buNone/>
            </a:pPr>
            <a:r>
              <a:rPr lang="fr-FR" sz="2500" b="0" i="0" u="none" strike="noStrike" cap="none">
                <a:solidFill>
                  <a:srgbClr val="E84E0F"/>
                </a:solidFill>
                <a:latin typeface="Arial"/>
                <a:ea typeface="Arial"/>
                <a:cs typeface="Arial"/>
                <a:sym typeface="Arial"/>
              </a:rPr>
              <a:t>The ToR must be shared with the project team = Ownership issues</a:t>
            </a:r>
            <a:endParaRPr sz="11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br>
              <a:rPr lang="fr-FR" sz="900" b="0" i="0" u="none" strike="noStrike" cap="none">
                <a:solidFill>
                  <a:srgbClr val="FFFFFF"/>
                </a:solidFill>
                <a:latin typeface="Arial"/>
                <a:ea typeface="Arial"/>
                <a:cs typeface="Arial"/>
                <a:sym typeface="Arial"/>
              </a:rPr>
            </a:br>
            <a:endParaRPr sz="900" b="0" i="0" u="none" strike="noStrike" cap="none">
              <a:solidFill>
                <a:srgbClr val="FFFFFF"/>
              </a:solidFill>
              <a:latin typeface="Arial"/>
              <a:ea typeface="Arial"/>
              <a:cs typeface="Arial"/>
              <a:sym typeface="Arial"/>
            </a:endParaRPr>
          </a:p>
        </p:txBody>
      </p:sp>
      <p:pic>
        <p:nvPicPr>
          <p:cNvPr id="742" name="Google Shape;742;p39"/>
          <p:cNvPicPr preferRelativeResize="0"/>
          <p:nvPr/>
        </p:nvPicPr>
        <p:blipFill rotWithShape="1">
          <a:blip r:embed="rId3">
            <a:alphaModFix/>
          </a:blip>
          <a:srcRect/>
          <a:stretch/>
        </p:blipFill>
        <p:spPr>
          <a:xfrm>
            <a:off x="348576" y="3314928"/>
            <a:ext cx="2354673" cy="23546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4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39</a:t>
            </a:fld>
            <a:endParaRPr/>
          </a:p>
        </p:txBody>
      </p:sp>
      <p:sp>
        <p:nvSpPr>
          <p:cNvPr id="749" name="Google Shape;749;p40"/>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50" name="Google Shape;750;p40"/>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Step 4: ALLOCATE A BUDGET</a:t>
            </a:r>
            <a:endParaRPr sz="5100" b="1" i="0" u="none" strike="noStrike" cap="none">
              <a:solidFill>
                <a:srgbClr val="FFFFFF"/>
              </a:solidFill>
              <a:latin typeface="Bebas Neue"/>
              <a:ea typeface="Bebas Neue"/>
              <a:cs typeface="Bebas Neue"/>
              <a:sym typeface="Bebas Neue"/>
            </a:endParaRPr>
          </a:p>
        </p:txBody>
      </p:sp>
      <p:sp>
        <p:nvSpPr>
          <p:cNvPr id="751" name="Google Shape;751;p40"/>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752" name="Google Shape;752;p40"/>
          <p:cNvSpPr/>
          <p:nvPr/>
        </p:nvSpPr>
        <p:spPr>
          <a:xfrm>
            <a:off x="2153000" y="2110502"/>
            <a:ext cx="8057700" cy="122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A global budget is provided for when the project is set up.</a:t>
            </a:r>
            <a:endParaRPr sz="1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753" name="Google Shape;753;p40"/>
          <p:cNvSpPr txBox="1"/>
          <p:nvPr/>
        </p:nvSpPr>
        <p:spPr>
          <a:xfrm>
            <a:off x="3837225" y="2874601"/>
            <a:ext cx="6744000" cy="2369849"/>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2600" b="0" i="0" u="none" strike="noStrike" cap="none">
                <a:solidFill>
                  <a:srgbClr val="262775"/>
                </a:solidFill>
                <a:latin typeface="Arial"/>
                <a:ea typeface="Arial"/>
                <a:cs typeface="Arial"/>
                <a:sym typeface="Arial"/>
              </a:rPr>
              <a:t>The budget will essentially concern the field phase, but it is important not to forget the costs associated with mobilizing/participating stakeholders upstream and disseminating the evaluation downstream.</a:t>
            </a: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pic>
        <p:nvPicPr>
          <p:cNvPr id="754" name="Google Shape;754;p40"/>
          <p:cNvPicPr preferRelativeResize="0"/>
          <p:nvPr/>
        </p:nvPicPr>
        <p:blipFill rotWithShape="1">
          <a:blip r:embed="rId3">
            <a:alphaModFix/>
          </a:blip>
          <a:srcRect/>
          <a:stretch/>
        </p:blipFill>
        <p:spPr>
          <a:xfrm>
            <a:off x="1676401" y="3672937"/>
            <a:ext cx="2008425" cy="200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a:t>
            </a:fld>
            <a:endParaRPr/>
          </a:p>
        </p:txBody>
      </p:sp>
      <p:sp>
        <p:nvSpPr>
          <p:cNvPr id="213" name="Google Shape;213;p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14" name="Google Shape;214;p5"/>
          <p:cNvSpPr/>
          <p:nvPr/>
        </p:nvSpPr>
        <p:spPr>
          <a:xfrm>
            <a:off x="4705610" y="1489856"/>
            <a:ext cx="5686800" cy="3094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15" name="Google Shape;215;p5"/>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PEDAGOGICAL OBJECTIVES - Session 6</a:t>
            </a:r>
            <a:endParaRPr sz="6300" b="1" i="0" u="none" strike="noStrike" cap="none">
              <a:solidFill>
                <a:srgbClr val="FFFFFF"/>
              </a:solidFill>
              <a:latin typeface="Bebas Neue"/>
              <a:ea typeface="Bebas Neue"/>
              <a:cs typeface="Bebas Neue"/>
              <a:sym typeface="Bebas Neue"/>
            </a:endParaRPr>
          </a:p>
        </p:txBody>
      </p:sp>
      <p:sp>
        <p:nvSpPr>
          <p:cNvPr id="216" name="Google Shape;216;p5"/>
          <p:cNvSpPr/>
          <p:nvPr/>
        </p:nvSpPr>
        <p:spPr>
          <a:xfrm>
            <a:off x="2065314" y="2209559"/>
            <a:ext cx="8239500" cy="4348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400" b="1" i="0" u="none" strike="noStrike" cap="none">
                <a:solidFill>
                  <a:srgbClr val="002060"/>
                </a:solidFill>
                <a:latin typeface="Arial Narrow"/>
                <a:ea typeface="Arial Narrow"/>
                <a:cs typeface="Arial Narrow"/>
                <a:sym typeface="Arial Narrow"/>
              </a:rPr>
              <a:t>At the end of this module, participants should be able to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Identify processes and products for the closing phase</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Identify the steps involved in carrying out an assessment</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List the criteria needed to define the evaluation questions. </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Understand the concepts of learning and capitalization.</a:t>
            </a:r>
            <a:endParaRPr sz="24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40</a:t>
            </a:fld>
            <a:endParaRPr/>
          </a:p>
        </p:txBody>
      </p:sp>
      <p:sp>
        <p:nvSpPr>
          <p:cNvPr id="761" name="Google Shape;761;p41"/>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THE COSTS OF AN EVALUATION</a:t>
            </a:r>
            <a:endParaRPr sz="6300" b="1" i="0" u="none" strike="noStrike" cap="none" dirty="0">
              <a:solidFill>
                <a:srgbClr val="FFFFFF"/>
              </a:solidFill>
              <a:latin typeface="Bebas Neue"/>
              <a:ea typeface="Bebas Neue"/>
              <a:cs typeface="Bebas Neue"/>
              <a:sym typeface="Bebas Neue"/>
            </a:endParaRPr>
          </a:p>
        </p:txBody>
      </p:sp>
      <p:sp>
        <p:nvSpPr>
          <p:cNvPr id="762" name="Google Shape;762;p41"/>
          <p:cNvSpPr txBox="1"/>
          <p:nvPr/>
        </p:nvSpPr>
        <p:spPr>
          <a:xfrm>
            <a:off x="5880970" y="5762356"/>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dirty="0">
                <a:solidFill>
                  <a:srgbClr val="002060"/>
                </a:solidFill>
                <a:latin typeface="Arial Narrow"/>
                <a:ea typeface="Arial Narrow"/>
                <a:cs typeface="Arial Narrow"/>
                <a:sym typeface="Arial Narrow"/>
              </a:rPr>
              <a:t>You have 5 mins.</a:t>
            </a:r>
            <a:endParaRPr sz="1800" b="1" i="0" u="none" strike="noStrike" cap="none" dirty="0">
              <a:solidFill>
                <a:srgbClr val="000000"/>
              </a:solidFill>
              <a:latin typeface="Arial"/>
              <a:ea typeface="Arial"/>
              <a:cs typeface="Arial"/>
              <a:sym typeface="Arial"/>
            </a:endParaRPr>
          </a:p>
        </p:txBody>
      </p:sp>
      <p:pic>
        <p:nvPicPr>
          <p:cNvPr id="763" name="Google Shape;763;p41" descr="Une image contenant noir, obscurité&#10;&#10;Description générée automatiquement"/>
          <p:cNvPicPr preferRelativeResize="0"/>
          <p:nvPr/>
        </p:nvPicPr>
        <p:blipFill rotWithShape="1">
          <a:blip r:embed="rId3">
            <a:alphaModFix/>
          </a:blip>
          <a:srcRect/>
          <a:stretch/>
        </p:blipFill>
        <p:spPr>
          <a:xfrm>
            <a:off x="8434194" y="5762357"/>
            <a:ext cx="697283" cy="697283"/>
          </a:xfrm>
          <a:prstGeom prst="rect">
            <a:avLst/>
          </a:prstGeom>
          <a:noFill/>
          <a:ln>
            <a:noFill/>
          </a:ln>
        </p:spPr>
      </p:pic>
      <p:sp>
        <p:nvSpPr>
          <p:cNvPr id="764" name="Google Shape;764;p41"/>
          <p:cNvSpPr txBox="1"/>
          <p:nvPr/>
        </p:nvSpPr>
        <p:spPr>
          <a:xfrm>
            <a:off x="2763678" y="2109713"/>
            <a:ext cx="2655000" cy="615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 a 3</a:t>
            </a:r>
            <a:r>
              <a:rPr lang="fr-FR" sz="2800" b="1">
                <a:solidFill>
                  <a:srgbClr val="E84E0F"/>
                </a:solidFill>
                <a:latin typeface="Bebas Neue"/>
                <a:ea typeface="Bebas Neue"/>
                <a:cs typeface="Bebas Neue"/>
                <a:sym typeface="Bebas Neue"/>
              </a:rPr>
              <a:t> / 4 </a:t>
            </a:r>
            <a:r>
              <a:rPr lang="fr-FR" sz="2800" b="1" i="0" u="none" strike="noStrike" cap="none">
                <a:solidFill>
                  <a:srgbClr val="E84E0F"/>
                </a:solidFill>
                <a:latin typeface="Bebas Neue"/>
                <a:ea typeface="Bebas Neue"/>
                <a:cs typeface="Bebas Neue"/>
                <a:sym typeface="Bebas Neue"/>
              </a:rPr>
              <a:t>groupS</a:t>
            </a:r>
            <a:endParaRPr sz="2800" b="0" i="0" u="none" strike="noStrike" cap="none">
              <a:solidFill>
                <a:srgbClr val="E84E0F"/>
              </a:solidFill>
              <a:latin typeface="Bebas Neue"/>
              <a:ea typeface="Bebas Neue"/>
              <a:cs typeface="Bebas Neue"/>
              <a:sym typeface="Bebas Neue"/>
            </a:endParaRPr>
          </a:p>
        </p:txBody>
      </p:sp>
      <p:sp>
        <p:nvSpPr>
          <p:cNvPr id="765" name="Google Shape;765;p41"/>
          <p:cNvSpPr/>
          <p:nvPr/>
        </p:nvSpPr>
        <p:spPr>
          <a:xfrm>
            <a:off x="2301430" y="2992828"/>
            <a:ext cx="35796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000" b="0" i="0" u="none" strike="noStrike" cap="none" dirty="0">
                <a:solidFill>
                  <a:srgbClr val="FFFFFF"/>
                </a:solidFill>
                <a:latin typeface="Arial"/>
                <a:ea typeface="Arial"/>
                <a:cs typeface="Arial"/>
                <a:sym typeface="Arial"/>
              </a:rPr>
              <a:t>In Module 2, the </a:t>
            </a:r>
            <a:r>
              <a:rPr lang="fr-FR" sz="1000" b="0" i="0" u="none" strike="noStrike" cap="none" dirty="0" err="1">
                <a:solidFill>
                  <a:srgbClr val="FFFFFF"/>
                </a:solidFill>
                <a:latin typeface="Arial"/>
                <a:ea typeface="Arial"/>
                <a:cs typeface="Arial"/>
                <a:sym typeface="Arial"/>
              </a:rPr>
              <a:t>various</a:t>
            </a:r>
            <a:r>
              <a:rPr lang="fr-FR" sz="1000" b="0" i="0" u="none" strike="noStrike" cap="none" dirty="0">
                <a:solidFill>
                  <a:srgbClr val="FFFFFF"/>
                </a:solidFill>
                <a:latin typeface="Arial"/>
                <a:ea typeface="Arial"/>
                <a:cs typeface="Arial"/>
                <a:sym typeface="Arial"/>
              </a:rPr>
              <a:t> </a:t>
            </a:r>
            <a:r>
              <a:rPr lang="fr-FR" sz="1000" b="0" i="0" u="none" strike="noStrike" cap="none" dirty="0" err="1">
                <a:solidFill>
                  <a:srgbClr val="FFFFFF"/>
                </a:solidFill>
                <a:latin typeface="Arial"/>
                <a:ea typeface="Arial"/>
                <a:cs typeface="Arial"/>
                <a:sym typeface="Arial"/>
              </a:rPr>
              <a:t>cost</a:t>
            </a:r>
            <a:r>
              <a:rPr lang="fr-FR" sz="1000" b="0" i="0" u="none" strike="noStrike" cap="none" dirty="0">
                <a:solidFill>
                  <a:srgbClr val="FFFFFF"/>
                </a:solidFill>
                <a:latin typeface="Arial"/>
                <a:ea typeface="Arial"/>
                <a:cs typeface="Arial"/>
                <a:sym typeface="Arial"/>
              </a:rPr>
              <a:t> items to </a:t>
            </a:r>
            <a:r>
              <a:rPr lang="fr-FR" sz="1000" b="0" i="0" u="none" strike="noStrike" cap="none" dirty="0" err="1">
                <a:solidFill>
                  <a:srgbClr val="FFFFFF"/>
                </a:solidFill>
                <a:latin typeface="Arial"/>
                <a:ea typeface="Arial"/>
                <a:cs typeface="Arial"/>
                <a:sym typeface="Arial"/>
              </a:rPr>
              <a:t>consider</a:t>
            </a:r>
            <a:r>
              <a:rPr lang="fr-FR" sz="1000" b="0" i="0" u="none" strike="noStrike" cap="none" dirty="0">
                <a:solidFill>
                  <a:srgbClr val="FFFFFF"/>
                </a:solidFill>
                <a:latin typeface="Arial"/>
                <a:ea typeface="Arial"/>
                <a:cs typeface="Arial"/>
                <a:sym typeface="Arial"/>
              </a:rPr>
              <a:t> </a:t>
            </a:r>
            <a:r>
              <a:rPr lang="fr-FR" sz="1000" b="0" i="0" u="none" strike="noStrike" cap="none" dirty="0" err="1">
                <a:solidFill>
                  <a:srgbClr val="FFFFFF"/>
                </a:solidFill>
                <a:latin typeface="Arial"/>
                <a:ea typeface="Arial"/>
                <a:cs typeface="Arial"/>
                <a:sym typeface="Arial"/>
              </a:rPr>
              <a:t>when</a:t>
            </a:r>
            <a:r>
              <a:rPr lang="fr-FR" sz="1000" b="0" i="0" u="none" strike="noStrike" cap="none" dirty="0">
                <a:solidFill>
                  <a:srgbClr val="FFFFFF"/>
                </a:solidFill>
                <a:latin typeface="Arial"/>
                <a:ea typeface="Arial"/>
                <a:cs typeface="Arial"/>
                <a:sym typeface="Arial"/>
              </a:rPr>
              <a:t> </a:t>
            </a:r>
            <a:r>
              <a:rPr lang="fr-FR" sz="1000" b="0" i="0" u="none" strike="noStrike" cap="none" dirty="0" err="1">
                <a:solidFill>
                  <a:srgbClr val="FFFFFF"/>
                </a:solidFill>
                <a:latin typeface="Arial"/>
                <a:ea typeface="Arial"/>
                <a:cs typeface="Arial"/>
                <a:sym typeface="Arial"/>
              </a:rPr>
              <a:t>budgeting</a:t>
            </a:r>
            <a:r>
              <a:rPr lang="fr-FR" sz="1000" b="0" i="0" u="none" strike="noStrike" cap="none" dirty="0">
                <a:solidFill>
                  <a:srgbClr val="FFFFFF"/>
                </a:solidFill>
                <a:latin typeface="Arial"/>
                <a:ea typeface="Arial"/>
                <a:cs typeface="Arial"/>
                <a:sym typeface="Arial"/>
              </a:rPr>
              <a:t> for an </a:t>
            </a:r>
            <a:r>
              <a:rPr lang="fr-FR" sz="1000" b="0" i="0" u="none" strike="noStrike" cap="none" dirty="0" err="1">
                <a:solidFill>
                  <a:srgbClr val="FFFFFF"/>
                </a:solidFill>
                <a:latin typeface="Arial"/>
                <a:ea typeface="Arial"/>
                <a:cs typeface="Arial"/>
                <a:sym typeface="Arial"/>
              </a:rPr>
              <a:t>appraisal</a:t>
            </a:r>
            <a:r>
              <a:rPr lang="fr-FR" sz="1000" b="0" i="0" u="none" strike="noStrike" cap="none" dirty="0">
                <a:solidFill>
                  <a:srgbClr val="FFFFFF"/>
                </a:solidFill>
                <a:latin typeface="Arial"/>
                <a:ea typeface="Arial"/>
                <a:cs typeface="Arial"/>
                <a:sym typeface="Arial"/>
              </a:rPr>
              <a:t> </a:t>
            </a:r>
            <a:r>
              <a:rPr lang="fr-FR" sz="1000" b="0" i="0" u="none" strike="noStrike" cap="none" dirty="0" err="1">
                <a:solidFill>
                  <a:srgbClr val="FFFFFF"/>
                </a:solidFill>
                <a:latin typeface="Arial"/>
                <a:ea typeface="Arial"/>
                <a:cs typeface="Arial"/>
                <a:sym typeface="Arial"/>
              </a:rPr>
              <a:t>were</a:t>
            </a:r>
            <a:r>
              <a:rPr lang="fr-FR" sz="1000" b="0" i="0" u="none" strike="noStrike" cap="none" dirty="0">
                <a:solidFill>
                  <a:srgbClr val="FFFFFF"/>
                </a:solidFill>
                <a:latin typeface="Arial"/>
                <a:ea typeface="Arial"/>
                <a:cs typeface="Arial"/>
                <a:sym typeface="Arial"/>
              </a:rPr>
              <a:t> </a:t>
            </a:r>
            <a:r>
              <a:rPr lang="fr-FR" sz="1000" b="0" i="0" u="none" strike="noStrike" cap="none" dirty="0" err="1">
                <a:solidFill>
                  <a:srgbClr val="FFFFFF"/>
                </a:solidFill>
                <a:latin typeface="Arial"/>
                <a:ea typeface="Arial"/>
                <a:cs typeface="Arial"/>
                <a:sym typeface="Arial"/>
              </a:rPr>
              <a:t>presented</a:t>
            </a:r>
            <a:r>
              <a:rPr lang="fr-FR" sz="1000" b="0" i="0" u="none" strike="noStrike" cap="none" dirty="0">
                <a:solidFill>
                  <a:srgbClr val="FFFFFF"/>
                </a:solidFill>
                <a:latin typeface="Arial"/>
                <a:ea typeface="Arial"/>
                <a:cs typeface="Arial"/>
                <a:sym typeface="Arial"/>
              </a:rPr>
              <a:t>.</a:t>
            </a:r>
            <a:endParaRPr sz="10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None/>
            </a:pPr>
            <a:endParaRPr sz="10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None/>
            </a:pPr>
            <a:r>
              <a:rPr lang="fr-FR" sz="1000" b="0" i="0" u="none" strike="noStrike" cap="none" dirty="0">
                <a:solidFill>
                  <a:srgbClr val="FFFFFF"/>
                </a:solidFill>
                <a:latin typeface="Arial"/>
                <a:ea typeface="Arial"/>
                <a:cs typeface="Arial"/>
                <a:sym typeface="Arial"/>
              </a:rPr>
              <a:t>In groups, </a:t>
            </a:r>
            <a:r>
              <a:rPr lang="fr-FR" sz="1000" b="0" i="0" u="none" strike="noStrike" cap="none" dirty="0" err="1">
                <a:solidFill>
                  <a:srgbClr val="FFFFFF"/>
                </a:solidFill>
                <a:latin typeface="Arial"/>
                <a:ea typeface="Arial"/>
                <a:cs typeface="Arial"/>
                <a:sym typeface="Arial"/>
              </a:rPr>
              <a:t>try</a:t>
            </a:r>
            <a:r>
              <a:rPr lang="fr-FR" sz="1000" b="0" i="0" u="none" strike="noStrike" cap="none" dirty="0">
                <a:solidFill>
                  <a:srgbClr val="FFFFFF"/>
                </a:solidFill>
                <a:latin typeface="Arial"/>
                <a:ea typeface="Arial"/>
                <a:cs typeface="Arial"/>
                <a:sym typeface="Arial"/>
              </a:rPr>
              <a:t> to </a:t>
            </a:r>
            <a:r>
              <a:rPr lang="fr-FR" sz="1000" b="0" i="0" u="none" strike="noStrike" cap="none" dirty="0" err="1">
                <a:solidFill>
                  <a:srgbClr val="FFFFFF"/>
                </a:solidFill>
                <a:latin typeface="Arial"/>
                <a:ea typeface="Arial"/>
                <a:cs typeface="Arial"/>
                <a:sym typeface="Arial"/>
              </a:rPr>
              <a:t>find</a:t>
            </a:r>
            <a:r>
              <a:rPr lang="fr-FR" sz="1000" b="0" i="0" u="none" strike="noStrike" cap="none" dirty="0">
                <a:solidFill>
                  <a:srgbClr val="FFFFFF"/>
                </a:solidFill>
                <a:latin typeface="Arial"/>
                <a:ea typeface="Arial"/>
                <a:cs typeface="Arial"/>
                <a:sym typeface="Arial"/>
              </a:rPr>
              <a:t> the 9 </a:t>
            </a:r>
            <a:r>
              <a:rPr lang="fr-FR" sz="1000" b="0" i="0" u="none" strike="noStrike" cap="none" dirty="0" err="1">
                <a:solidFill>
                  <a:srgbClr val="FFFFFF"/>
                </a:solidFill>
                <a:latin typeface="Arial"/>
                <a:ea typeface="Arial"/>
                <a:cs typeface="Arial"/>
                <a:sym typeface="Arial"/>
              </a:rPr>
              <a:t>expense</a:t>
            </a:r>
            <a:r>
              <a:rPr lang="fr-FR" sz="1000" b="0" i="0" u="none" strike="noStrike" cap="none" dirty="0">
                <a:solidFill>
                  <a:srgbClr val="FFFFFF"/>
                </a:solidFill>
                <a:latin typeface="Arial"/>
                <a:ea typeface="Arial"/>
                <a:cs typeface="Arial"/>
                <a:sym typeface="Arial"/>
              </a:rPr>
              <a:t> items </a:t>
            </a:r>
            <a:endParaRPr sz="1000" b="0" i="0" u="none" strike="noStrike" cap="none" dirty="0">
              <a:solidFill>
                <a:srgbClr val="FFFFFF"/>
              </a:solidFill>
              <a:latin typeface="Arial"/>
              <a:ea typeface="Arial"/>
              <a:cs typeface="Arial"/>
              <a:sym typeface="Arial"/>
            </a:endParaRPr>
          </a:p>
        </p:txBody>
      </p:sp>
      <p:pic>
        <p:nvPicPr>
          <p:cNvPr id="766" name="Google Shape;766;p41" descr="Une image contenant noir, obscurité&#10;&#10;Description générée automatiquement"/>
          <p:cNvPicPr preferRelativeResize="0"/>
          <p:nvPr/>
        </p:nvPicPr>
        <p:blipFill rotWithShape="1">
          <a:blip r:embed="rId4">
            <a:alphaModFix/>
          </a:blip>
          <a:srcRect/>
          <a:stretch/>
        </p:blipFill>
        <p:spPr>
          <a:xfrm>
            <a:off x="6448728" y="2188875"/>
            <a:ext cx="2322226" cy="23222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2"/>
          <p:cNvSpPr/>
          <p:nvPr/>
        </p:nvSpPr>
        <p:spPr>
          <a:xfrm>
            <a:off x="2066504" y="1627918"/>
            <a:ext cx="574690" cy="460654"/>
          </a:xfrm>
          <a:custGeom>
            <a:avLst/>
            <a:gdLst/>
            <a:ahLst/>
            <a:cxnLst/>
            <a:rect l="l" t="t" r="r" b="b"/>
            <a:pathLst>
              <a:path w="540885" h="504826" extrusionOk="0">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73" name="Google Shape;773;p42"/>
          <p:cNvSpPr txBox="1"/>
          <p:nvPr/>
        </p:nvSpPr>
        <p:spPr>
          <a:xfrm>
            <a:off x="1919451" y="2213138"/>
            <a:ext cx="1257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Staff</a:t>
            </a:r>
            <a:endParaRPr sz="1400" b="0" i="0" u="none" strike="noStrike" cap="none">
              <a:solidFill>
                <a:srgbClr val="000000"/>
              </a:solidFill>
              <a:latin typeface="Arial"/>
              <a:ea typeface="Arial"/>
              <a:cs typeface="Arial"/>
              <a:sym typeface="Arial"/>
            </a:endParaRPr>
          </a:p>
        </p:txBody>
      </p:sp>
      <p:sp>
        <p:nvSpPr>
          <p:cNvPr id="774" name="Google Shape;774;p42"/>
          <p:cNvSpPr txBox="1"/>
          <p:nvPr/>
        </p:nvSpPr>
        <p:spPr>
          <a:xfrm>
            <a:off x="1610342" y="2523437"/>
            <a:ext cx="17163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Staff salaries and allowances, partner staff allowances and other staff. </a:t>
            </a:r>
            <a:endParaRPr sz="1400" b="0" i="0" u="none" strike="noStrike" cap="none">
              <a:solidFill>
                <a:srgbClr val="000000"/>
              </a:solidFill>
              <a:latin typeface="Arial"/>
              <a:ea typeface="Arial"/>
              <a:cs typeface="Arial"/>
              <a:sym typeface="Arial"/>
            </a:endParaRPr>
          </a:p>
        </p:txBody>
      </p:sp>
      <p:sp>
        <p:nvSpPr>
          <p:cNvPr id="775" name="Google Shape;775;p42"/>
          <p:cNvSpPr/>
          <p:nvPr/>
        </p:nvSpPr>
        <p:spPr>
          <a:xfrm>
            <a:off x="3958907" y="1582574"/>
            <a:ext cx="663484" cy="512183"/>
          </a:xfrm>
          <a:custGeom>
            <a:avLst/>
            <a:gdLst/>
            <a:ahLst/>
            <a:cxnLst/>
            <a:rect l="l" t="t" r="r" b="b"/>
            <a:pathLst>
              <a:path w="576943" h="469893" extrusionOk="0">
                <a:moveTo>
                  <a:pt x="459469" y="234946"/>
                </a:moveTo>
                <a:cubicBezTo>
                  <a:pt x="454399" y="234946"/>
                  <a:pt x="449750" y="237059"/>
                  <a:pt x="445525" y="241285"/>
                </a:cubicBezTo>
                <a:cubicBezTo>
                  <a:pt x="441299" y="245511"/>
                  <a:pt x="439187" y="250159"/>
                  <a:pt x="439187" y="255230"/>
                </a:cubicBezTo>
                <a:cubicBezTo>
                  <a:pt x="439187" y="260488"/>
                  <a:pt x="441299" y="265230"/>
                  <a:pt x="445525" y="269456"/>
                </a:cubicBezTo>
                <a:cubicBezTo>
                  <a:pt x="449750" y="273682"/>
                  <a:pt x="454399" y="275795"/>
                  <a:pt x="459469" y="275795"/>
                </a:cubicBezTo>
                <a:cubicBezTo>
                  <a:pt x="466794" y="275795"/>
                  <a:pt x="472897" y="273729"/>
                  <a:pt x="477781" y="269597"/>
                </a:cubicBezTo>
                <a:cubicBezTo>
                  <a:pt x="482664" y="265465"/>
                  <a:pt x="485105" y="260676"/>
                  <a:pt x="485105" y="255230"/>
                </a:cubicBezTo>
                <a:cubicBezTo>
                  <a:pt x="485105" y="249971"/>
                  <a:pt x="482664" y="245276"/>
                  <a:pt x="477781" y="241144"/>
                </a:cubicBezTo>
                <a:cubicBezTo>
                  <a:pt x="472897" y="237012"/>
                  <a:pt x="466794" y="234946"/>
                  <a:pt x="459469" y="234946"/>
                </a:cubicBezTo>
                <a:close/>
                <a:moveTo>
                  <a:pt x="347067" y="234946"/>
                </a:moveTo>
                <a:cubicBezTo>
                  <a:pt x="341997" y="234946"/>
                  <a:pt x="337348" y="237059"/>
                  <a:pt x="333123" y="241285"/>
                </a:cubicBezTo>
                <a:cubicBezTo>
                  <a:pt x="328897" y="245511"/>
                  <a:pt x="326784" y="250159"/>
                  <a:pt x="326784" y="255230"/>
                </a:cubicBezTo>
                <a:cubicBezTo>
                  <a:pt x="326784" y="260488"/>
                  <a:pt x="328897" y="265230"/>
                  <a:pt x="333123" y="269456"/>
                </a:cubicBezTo>
                <a:cubicBezTo>
                  <a:pt x="337348" y="273682"/>
                  <a:pt x="341997" y="275795"/>
                  <a:pt x="347067" y="275795"/>
                </a:cubicBezTo>
                <a:cubicBezTo>
                  <a:pt x="354579" y="275795"/>
                  <a:pt x="360730" y="273729"/>
                  <a:pt x="365519" y="269597"/>
                </a:cubicBezTo>
                <a:cubicBezTo>
                  <a:pt x="370308" y="265465"/>
                  <a:pt x="372703" y="260676"/>
                  <a:pt x="372703" y="255230"/>
                </a:cubicBezTo>
                <a:cubicBezTo>
                  <a:pt x="372703" y="249971"/>
                  <a:pt x="370308" y="245276"/>
                  <a:pt x="365519" y="241144"/>
                </a:cubicBezTo>
                <a:cubicBezTo>
                  <a:pt x="360730" y="237012"/>
                  <a:pt x="354579" y="234946"/>
                  <a:pt x="347067" y="234946"/>
                </a:cubicBezTo>
                <a:close/>
                <a:moveTo>
                  <a:pt x="403409" y="153251"/>
                </a:moveTo>
                <a:cubicBezTo>
                  <a:pt x="433646" y="153251"/>
                  <a:pt x="462099" y="159871"/>
                  <a:pt x="488767" y="173111"/>
                </a:cubicBezTo>
                <a:cubicBezTo>
                  <a:pt x="515435" y="186351"/>
                  <a:pt x="536799" y="204381"/>
                  <a:pt x="552856" y="227200"/>
                </a:cubicBezTo>
                <a:cubicBezTo>
                  <a:pt x="568914" y="250018"/>
                  <a:pt x="576943" y="274762"/>
                  <a:pt x="576943" y="301430"/>
                </a:cubicBezTo>
                <a:cubicBezTo>
                  <a:pt x="576943" y="323404"/>
                  <a:pt x="570511" y="344391"/>
                  <a:pt x="557645" y="364392"/>
                </a:cubicBezTo>
                <a:cubicBezTo>
                  <a:pt x="544781" y="384394"/>
                  <a:pt x="527362" y="402564"/>
                  <a:pt x="505388" y="418903"/>
                </a:cubicBezTo>
                <a:lnTo>
                  <a:pt x="520883" y="469893"/>
                </a:lnTo>
                <a:lnTo>
                  <a:pt x="464822" y="439187"/>
                </a:lnTo>
                <a:cubicBezTo>
                  <a:pt x="436651" y="446135"/>
                  <a:pt x="416180" y="449610"/>
                  <a:pt x="403409" y="449610"/>
                </a:cubicBezTo>
                <a:cubicBezTo>
                  <a:pt x="371670" y="449610"/>
                  <a:pt x="342465" y="442990"/>
                  <a:pt x="315797" y="429749"/>
                </a:cubicBezTo>
                <a:cubicBezTo>
                  <a:pt x="289129" y="416509"/>
                  <a:pt x="268141" y="398526"/>
                  <a:pt x="252835" y="375802"/>
                </a:cubicBezTo>
                <a:cubicBezTo>
                  <a:pt x="237529" y="353077"/>
                  <a:pt x="229875" y="328286"/>
                  <a:pt x="229875" y="301430"/>
                </a:cubicBezTo>
                <a:cubicBezTo>
                  <a:pt x="229875" y="274574"/>
                  <a:pt x="237529" y="249783"/>
                  <a:pt x="252835" y="227059"/>
                </a:cubicBezTo>
                <a:cubicBezTo>
                  <a:pt x="268141" y="204334"/>
                  <a:pt x="289129" y="186351"/>
                  <a:pt x="315797" y="173111"/>
                </a:cubicBezTo>
                <a:cubicBezTo>
                  <a:pt x="342465" y="159871"/>
                  <a:pt x="371670" y="153251"/>
                  <a:pt x="403409" y="153251"/>
                </a:cubicBezTo>
                <a:close/>
                <a:moveTo>
                  <a:pt x="280865" y="86767"/>
                </a:moveTo>
                <a:cubicBezTo>
                  <a:pt x="272789" y="86767"/>
                  <a:pt x="265653" y="89161"/>
                  <a:pt x="259455" y="93950"/>
                </a:cubicBezTo>
                <a:cubicBezTo>
                  <a:pt x="253257" y="98739"/>
                  <a:pt x="250159" y="104890"/>
                  <a:pt x="250159" y="112403"/>
                </a:cubicBezTo>
                <a:cubicBezTo>
                  <a:pt x="250159" y="119727"/>
                  <a:pt x="253257" y="125784"/>
                  <a:pt x="259455" y="130573"/>
                </a:cubicBezTo>
                <a:cubicBezTo>
                  <a:pt x="265653" y="135362"/>
                  <a:pt x="272789" y="137756"/>
                  <a:pt x="280865" y="137756"/>
                </a:cubicBezTo>
                <a:cubicBezTo>
                  <a:pt x="288565" y="137756"/>
                  <a:pt x="294715" y="135456"/>
                  <a:pt x="299317" y="130855"/>
                </a:cubicBezTo>
                <a:cubicBezTo>
                  <a:pt x="303919" y="126253"/>
                  <a:pt x="306219" y="120103"/>
                  <a:pt x="306219" y="112403"/>
                </a:cubicBezTo>
                <a:cubicBezTo>
                  <a:pt x="306219" y="104702"/>
                  <a:pt x="303919" y="98505"/>
                  <a:pt x="299317" y="93809"/>
                </a:cubicBezTo>
                <a:cubicBezTo>
                  <a:pt x="294715" y="89114"/>
                  <a:pt x="288565" y="86767"/>
                  <a:pt x="280865" y="86767"/>
                </a:cubicBezTo>
                <a:close/>
                <a:moveTo>
                  <a:pt x="137756" y="86767"/>
                </a:moveTo>
                <a:cubicBezTo>
                  <a:pt x="129681" y="86767"/>
                  <a:pt x="122544" y="89161"/>
                  <a:pt x="116346" y="93950"/>
                </a:cubicBezTo>
                <a:cubicBezTo>
                  <a:pt x="110149" y="98739"/>
                  <a:pt x="107050" y="104890"/>
                  <a:pt x="107050" y="112403"/>
                </a:cubicBezTo>
                <a:cubicBezTo>
                  <a:pt x="107050" y="119727"/>
                  <a:pt x="110149" y="125784"/>
                  <a:pt x="116346" y="130573"/>
                </a:cubicBezTo>
                <a:cubicBezTo>
                  <a:pt x="122544" y="135362"/>
                  <a:pt x="129681" y="137756"/>
                  <a:pt x="137756" y="137756"/>
                </a:cubicBezTo>
                <a:cubicBezTo>
                  <a:pt x="145457" y="137756"/>
                  <a:pt x="151654" y="135456"/>
                  <a:pt x="156349" y="130855"/>
                </a:cubicBezTo>
                <a:cubicBezTo>
                  <a:pt x="161044" y="126253"/>
                  <a:pt x="163391" y="120103"/>
                  <a:pt x="163391" y="112403"/>
                </a:cubicBezTo>
                <a:cubicBezTo>
                  <a:pt x="163391" y="104702"/>
                  <a:pt x="161044" y="98505"/>
                  <a:pt x="156349" y="93809"/>
                </a:cubicBezTo>
                <a:cubicBezTo>
                  <a:pt x="151654" y="89114"/>
                  <a:pt x="145457" y="86767"/>
                  <a:pt x="137756" y="86767"/>
                </a:cubicBezTo>
                <a:close/>
                <a:moveTo>
                  <a:pt x="204239" y="0"/>
                </a:moveTo>
                <a:cubicBezTo>
                  <a:pt x="237294" y="0"/>
                  <a:pt x="268517" y="6198"/>
                  <a:pt x="297909" y="18593"/>
                </a:cubicBezTo>
                <a:cubicBezTo>
                  <a:pt x="327301" y="30988"/>
                  <a:pt x="351903" y="48126"/>
                  <a:pt x="371717" y="70005"/>
                </a:cubicBezTo>
                <a:cubicBezTo>
                  <a:pt x="391531" y="91885"/>
                  <a:pt x="404349" y="116346"/>
                  <a:pt x="410170" y="143391"/>
                </a:cubicBezTo>
                <a:cubicBezTo>
                  <a:pt x="404349" y="142639"/>
                  <a:pt x="397775" y="142264"/>
                  <a:pt x="390451" y="142264"/>
                </a:cubicBezTo>
                <a:cubicBezTo>
                  <a:pt x="358711" y="142264"/>
                  <a:pt x="329507" y="149494"/>
                  <a:pt x="302839" y="163955"/>
                </a:cubicBezTo>
                <a:cubicBezTo>
                  <a:pt x="276170" y="178417"/>
                  <a:pt x="255183" y="197996"/>
                  <a:pt x="239877" y="222692"/>
                </a:cubicBezTo>
                <a:cubicBezTo>
                  <a:pt x="224570" y="247389"/>
                  <a:pt x="216917" y="274386"/>
                  <a:pt x="216917" y="303684"/>
                </a:cubicBezTo>
                <a:cubicBezTo>
                  <a:pt x="216917" y="318333"/>
                  <a:pt x="219077" y="332606"/>
                  <a:pt x="223396" y="346504"/>
                </a:cubicBezTo>
                <a:cubicBezTo>
                  <a:pt x="216823" y="347067"/>
                  <a:pt x="210437" y="347349"/>
                  <a:pt x="204239" y="347349"/>
                </a:cubicBezTo>
                <a:cubicBezTo>
                  <a:pt x="199357" y="347349"/>
                  <a:pt x="194661" y="347208"/>
                  <a:pt x="190155" y="346926"/>
                </a:cubicBezTo>
                <a:cubicBezTo>
                  <a:pt x="185647" y="346645"/>
                  <a:pt x="180482" y="346034"/>
                  <a:pt x="174660" y="345095"/>
                </a:cubicBezTo>
                <a:cubicBezTo>
                  <a:pt x="168839" y="344156"/>
                  <a:pt x="164659" y="343499"/>
                  <a:pt x="162124" y="343123"/>
                </a:cubicBezTo>
                <a:cubicBezTo>
                  <a:pt x="159589" y="342748"/>
                  <a:pt x="154471" y="341762"/>
                  <a:pt x="146771" y="340165"/>
                </a:cubicBezTo>
                <a:cubicBezTo>
                  <a:pt x="139071" y="338569"/>
                  <a:pt x="134376" y="337583"/>
                  <a:pt x="132686" y="337207"/>
                </a:cubicBezTo>
                <a:lnTo>
                  <a:pt x="61413" y="372985"/>
                </a:lnTo>
                <a:lnTo>
                  <a:pt x="81696" y="311572"/>
                </a:lnTo>
                <a:cubicBezTo>
                  <a:pt x="27232" y="273447"/>
                  <a:pt x="0" y="227434"/>
                  <a:pt x="0" y="173534"/>
                </a:cubicBezTo>
                <a:cubicBezTo>
                  <a:pt x="0" y="141794"/>
                  <a:pt x="9156" y="112590"/>
                  <a:pt x="27467" y="85922"/>
                </a:cubicBezTo>
                <a:cubicBezTo>
                  <a:pt x="45778" y="59253"/>
                  <a:pt x="70568" y="38266"/>
                  <a:pt x="101839" y="22959"/>
                </a:cubicBezTo>
                <a:cubicBezTo>
                  <a:pt x="133108" y="7653"/>
                  <a:pt x="167242" y="0"/>
                  <a:pt x="20423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76" name="Google Shape;776;p42"/>
          <p:cNvSpPr txBox="1"/>
          <p:nvPr/>
        </p:nvSpPr>
        <p:spPr>
          <a:xfrm>
            <a:off x="3746424" y="2207874"/>
            <a:ext cx="1257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Consultants</a:t>
            </a:r>
            <a:endParaRPr sz="1400" b="0" i="0" u="none" strike="noStrike" cap="none">
              <a:solidFill>
                <a:srgbClr val="000000"/>
              </a:solidFill>
              <a:latin typeface="Arial"/>
              <a:ea typeface="Arial"/>
              <a:cs typeface="Arial"/>
              <a:sym typeface="Arial"/>
            </a:endParaRPr>
          </a:p>
        </p:txBody>
      </p:sp>
      <p:sp>
        <p:nvSpPr>
          <p:cNvPr id="777" name="Google Shape;777;p42"/>
          <p:cNvSpPr txBox="1"/>
          <p:nvPr/>
        </p:nvSpPr>
        <p:spPr>
          <a:xfrm>
            <a:off x="3359407" y="2550597"/>
            <a:ext cx="1761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Team leaders, international consultants, national consultants, other consultants</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78" name="Google Shape;778;p42"/>
          <p:cNvSpPr/>
          <p:nvPr/>
        </p:nvSpPr>
        <p:spPr>
          <a:xfrm>
            <a:off x="5741670" y="1582407"/>
            <a:ext cx="506718" cy="660667"/>
          </a:xfrm>
          <a:custGeom>
            <a:avLst/>
            <a:gdLst/>
            <a:ahLst/>
            <a:cxnLst/>
            <a:rect l="l" t="t" r="r" b="b"/>
            <a:pathLst>
              <a:path w="396648" h="495810" extrusionOk="0">
                <a:moveTo>
                  <a:pt x="105078" y="359180"/>
                </a:moveTo>
                <a:cubicBezTo>
                  <a:pt x="109961" y="358241"/>
                  <a:pt x="114468" y="359227"/>
                  <a:pt x="118600" y="362138"/>
                </a:cubicBezTo>
                <a:cubicBezTo>
                  <a:pt x="122731" y="365049"/>
                  <a:pt x="125173" y="368946"/>
                  <a:pt x="125924" y="373829"/>
                </a:cubicBezTo>
                <a:cubicBezTo>
                  <a:pt x="126863" y="378712"/>
                  <a:pt x="125877" y="383220"/>
                  <a:pt x="122966" y="387352"/>
                </a:cubicBezTo>
                <a:cubicBezTo>
                  <a:pt x="120055" y="391483"/>
                  <a:pt x="116158" y="393925"/>
                  <a:pt x="111275" y="394676"/>
                </a:cubicBezTo>
                <a:cubicBezTo>
                  <a:pt x="100382" y="396554"/>
                  <a:pt x="90429" y="398761"/>
                  <a:pt x="81414" y="401296"/>
                </a:cubicBezTo>
                <a:cubicBezTo>
                  <a:pt x="72399" y="403832"/>
                  <a:pt x="65216" y="406226"/>
                  <a:pt x="59863" y="408480"/>
                </a:cubicBezTo>
                <a:cubicBezTo>
                  <a:pt x="54511" y="410734"/>
                  <a:pt x="49957" y="412940"/>
                  <a:pt x="46200" y="415100"/>
                </a:cubicBezTo>
                <a:cubicBezTo>
                  <a:pt x="42444" y="417260"/>
                  <a:pt x="39862" y="419091"/>
                  <a:pt x="38453" y="420593"/>
                </a:cubicBezTo>
                <a:cubicBezTo>
                  <a:pt x="37045" y="422096"/>
                  <a:pt x="36246" y="423223"/>
                  <a:pt x="36059" y="423974"/>
                </a:cubicBezTo>
                <a:cubicBezTo>
                  <a:pt x="36622" y="426040"/>
                  <a:pt x="39157" y="428528"/>
                  <a:pt x="43665" y="431439"/>
                </a:cubicBezTo>
                <a:cubicBezTo>
                  <a:pt x="48172" y="434350"/>
                  <a:pt x="55027" y="437449"/>
                  <a:pt x="64230" y="440736"/>
                </a:cubicBezTo>
                <a:cubicBezTo>
                  <a:pt x="73432" y="444022"/>
                  <a:pt x="84137" y="447074"/>
                  <a:pt x="96344" y="449891"/>
                </a:cubicBezTo>
                <a:cubicBezTo>
                  <a:pt x="108552" y="452708"/>
                  <a:pt x="123624" y="455056"/>
                  <a:pt x="141559" y="456934"/>
                </a:cubicBezTo>
                <a:cubicBezTo>
                  <a:pt x="159495" y="458812"/>
                  <a:pt x="178416" y="459751"/>
                  <a:pt x="198323" y="459751"/>
                </a:cubicBezTo>
                <a:cubicBezTo>
                  <a:pt x="218232" y="459751"/>
                  <a:pt x="237153" y="458812"/>
                  <a:pt x="255088" y="456934"/>
                </a:cubicBezTo>
                <a:cubicBezTo>
                  <a:pt x="273024" y="455056"/>
                  <a:pt x="288095" y="452708"/>
                  <a:pt x="300303" y="449891"/>
                </a:cubicBezTo>
                <a:cubicBezTo>
                  <a:pt x="312511" y="447074"/>
                  <a:pt x="323215" y="443975"/>
                  <a:pt x="332418" y="440595"/>
                </a:cubicBezTo>
                <a:cubicBezTo>
                  <a:pt x="341620" y="437214"/>
                  <a:pt x="348475" y="434068"/>
                  <a:pt x="352983" y="431157"/>
                </a:cubicBezTo>
                <a:cubicBezTo>
                  <a:pt x="357490" y="428246"/>
                  <a:pt x="360025" y="425664"/>
                  <a:pt x="360588" y="423411"/>
                </a:cubicBezTo>
                <a:cubicBezTo>
                  <a:pt x="360401" y="422659"/>
                  <a:pt x="359603" y="421626"/>
                  <a:pt x="358194" y="420312"/>
                </a:cubicBezTo>
                <a:cubicBezTo>
                  <a:pt x="356786" y="418997"/>
                  <a:pt x="354204" y="417213"/>
                  <a:pt x="350447" y="414959"/>
                </a:cubicBezTo>
                <a:cubicBezTo>
                  <a:pt x="346691" y="412706"/>
                  <a:pt x="342137" y="410499"/>
                  <a:pt x="336784" y="408339"/>
                </a:cubicBezTo>
                <a:cubicBezTo>
                  <a:pt x="331432" y="406179"/>
                  <a:pt x="324248" y="403832"/>
                  <a:pt x="315233" y="401296"/>
                </a:cubicBezTo>
                <a:cubicBezTo>
                  <a:pt x="306219" y="398761"/>
                  <a:pt x="296265" y="396554"/>
                  <a:pt x="285372" y="394676"/>
                </a:cubicBezTo>
                <a:cubicBezTo>
                  <a:pt x="280489" y="393925"/>
                  <a:pt x="276592" y="391483"/>
                  <a:pt x="273681" y="387352"/>
                </a:cubicBezTo>
                <a:cubicBezTo>
                  <a:pt x="270770" y="383220"/>
                  <a:pt x="269784" y="378712"/>
                  <a:pt x="270724" y="373829"/>
                </a:cubicBezTo>
                <a:cubicBezTo>
                  <a:pt x="271475" y="368946"/>
                  <a:pt x="273916" y="365049"/>
                  <a:pt x="278048" y="362138"/>
                </a:cubicBezTo>
                <a:cubicBezTo>
                  <a:pt x="282180" y="359227"/>
                  <a:pt x="286687" y="358241"/>
                  <a:pt x="291570" y="359180"/>
                </a:cubicBezTo>
                <a:cubicBezTo>
                  <a:pt x="304904" y="361434"/>
                  <a:pt x="317206" y="364204"/>
                  <a:pt x="328474" y="367491"/>
                </a:cubicBezTo>
                <a:cubicBezTo>
                  <a:pt x="339742" y="370778"/>
                  <a:pt x="350823" y="374956"/>
                  <a:pt x="361716" y="380027"/>
                </a:cubicBezTo>
                <a:cubicBezTo>
                  <a:pt x="372608" y="385098"/>
                  <a:pt x="381154" y="391342"/>
                  <a:pt x="387352" y="398761"/>
                </a:cubicBezTo>
                <a:cubicBezTo>
                  <a:pt x="393549" y="406179"/>
                  <a:pt x="396648" y="414490"/>
                  <a:pt x="396648" y="423692"/>
                </a:cubicBezTo>
                <a:cubicBezTo>
                  <a:pt x="396648" y="435524"/>
                  <a:pt x="390873" y="446182"/>
                  <a:pt x="379323" y="455666"/>
                </a:cubicBezTo>
                <a:cubicBezTo>
                  <a:pt x="367773" y="465151"/>
                  <a:pt x="352373" y="472757"/>
                  <a:pt x="333122" y="478485"/>
                </a:cubicBezTo>
                <a:cubicBezTo>
                  <a:pt x="313872" y="484213"/>
                  <a:pt x="292743" y="488533"/>
                  <a:pt x="269737" y="491444"/>
                </a:cubicBezTo>
                <a:cubicBezTo>
                  <a:pt x="246731" y="494354"/>
                  <a:pt x="222927" y="495810"/>
                  <a:pt x="198323" y="495810"/>
                </a:cubicBezTo>
                <a:cubicBezTo>
                  <a:pt x="173721" y="495810"/>
                  <a:pt x="149917" y="494354"/>
                  <a:pt x="126910" y="491444"/>
                </a:cubicBezTo>
                <a:cubicBezTo>
                  <a:pt x="103904" y="488533"/>
                  <a:pt x="82775" y="484213"/>
                  <a:pt x="63525" y="478485"/>
                </a:cubicBezTo>
                <a:cubicBezTo>
                  <a:pt x="44275" y="472757"/>
                  <a:pt x="28875" y="465151"/>
                  <a:pt x="17325" y="455666"/>
                </a:cubicBezTo>
                <a:cubicBezTo>
                  <a:pt x="5775" y="446182"/>
                  <a:pt x="0" y="435524"/>
                  <a:pt x="0" y="423692"/>
                </a:cubicBezTo>
                <a:cubicBezTo>
                  <a:pt x="0" y="414490"/>
                  <a:pt x="3099" y="406179"/>
                  <a:pt x="9296" y="398761"/>
                </a:cubicBezTo>
                <a:cubicBezTo>
                  <a:pt x="15494" y="391342"/>
                  <a:pt x="24039" y="385098"/>
                  <a:pt x="34932" y="380027"/>
                </a:cubicBezTo>
                <a:cubicBezTo>
                  <a:pt x="45824" y="374956"/>
                  <a:pt x="56905" y="370778"/>
                  <a:pt x="68173" y="367491"/>
                </a:cubicBezTo>
                <a:cubicBezTo>
                  <a:pt x="79442" y="364204"/>
                  <a:pt x="91743" y="361434"/>
                  <a:pt x="105078" y="359180"/>
                </a:cubicBezTo>
                <a:close/>
                <a:moveTo>
                  <a:pt x="144235" y="135222"/>
                </a:moveTo>
                <a:lnTo>
                  <a:pt x="252412" y="135222"/>
                </a:lnTo>
                <a:cubicBezTo>
                  <a:pt x="262366" y="135222"/>
                  <a:pt x="270864" y="138743"/>
                  <a:pt x="277907" y="145786"/>
                </a:cubicBezTo>
                <a:cubicBezTo>
                  <a:pt x="284950" y="152829"/>
                  <a:pt x="288471" y="161327"/>
                  <a:pt x="288471" y="171281"/>
                </a:cubicBezTo>
                <a:lnTo>
                  <a:pt x="288471" y="279457"/>
                </a:lnTo>
                <a:cubicBezTo>
                  <a:pt x="288471" y="284340"/>
                  <a:pt x="286687" y="288566"/>
                  <a:pt x="283118" y="292134"/>
                </a:cubicBezTo>
                <a:cubicBezTo>
                  <a:pt x="279551" y="295703"/>
                  <a:pt x="275325" y="297487"/>
                  <a:pt x="270442" y="297487"/>
                </a:cubicBezTo>
                <a:lnTo>
                  <a:pt x="252412" y="297487"/>
                </a:lnTo>
                <a:lnTo>
                  <a:pt x="252412" y="405664"/>
                </a:lnTo>
                <a:cubicBezTo>
                  <a:pt x="252412" y="410547"/>
                  <a:pt x="250628" y="414772"/>
                  <a:pt x="247059" y="418341"/>
                </a:cubicBezTo>
                <a:cubicBezTo>
                  <a:pt x="243492" y="421909"/>
                  <a:pt x="239266" y="423693"/>
                  <a:pt x="234382" y="423693"/>
                </a:cubicBezTo>
                <a:lnTo>
                  <a:pt x="162265" y="423693"/>
                </a:lnTo>
                <a:cubicBezTo>
                  <a:pt x="157382" y="423693"/>
                  <a:pt x="153156" y="421909"/>
                  <a:pt x="149587" y="418341"/>
                </a:cubicBezTo>
                <a:cubicBezTo>
                  <a:pt x="146020" y="414772"/>
                  <a:pt x="144235" y="410547"/>
                  <a:pt x="144235" y="405664"/>
                </a:cubicBezTo>
                <a:lnTo>
                  <a:pt x="144235" y="297487"/>
                </a:lnTo>
                <a:lnTo>
                  <a:pt x="126206" y="297487"/>
                </a:lnTo>
                <a:cubicBezTo>
                  <a:pt x="121323" y="297487"/>
                  <a:pt x="117097" y="295703"/>
                  <a:pt x="113529" y="292134"/>
                </a:cubicBezTo>
                <a:cubicBezTo>
                  <a:pt x="109961" y="288566"/>
                  <a:pt x="108176" y="284340"/>
                  <a:pt x="108176" y="279457"/>
                </a:cubicBezTo>
                <a:lnTo>
                  <a:pt x="108176" y="171281"/>
                </a:lnTo>
                <a:cubicBezTo>
                  <a:pt x="108176" y="161327"/>
                  <a:pt x="111698" y="152829"/>
                  <a:pt x="118741" y="145786"/>
                </a:cubicBezTo>
                <a:cubicBezTo>
                  <a:pt x="125783" y="138743"/>
                  <a:pt x="134282" y="135222"/>
                  <a:pt x="144235" y="135222"/>
                </a:cubicBezTo>
                <a:close/>
                <a:moveTo>
                  <a:pt x="198323" y="0"/>
                </a:moveTo>
                <a:cubicBezTo>
                  <a:pt x="215790" y="0"/>
                  <a:pt x="230673" y="6150"/>
                  <a:pt x="242975" y="18452"/>
                </a:cubicBezTo>
                <a:cubicBezTo>
                  <a:pt x="255276" y="30753"/>
                  <a:pt x="261427" y="45637"/>
                  <a:pt x="261427" y="63103"/>
                </a:cubicBezTo>
                <a:cubicBezTo>
                  <a:pt x="261427" y="80569"/>
                  <a:pt x="255276" y="95453"/>
                  <a:pt x="242975" y="107754"/>
                </a:cubicBezTo>
                <a:cubicBezTo>
                  <a:pt x="230673" y="120055"/>
                  <a:pt x="215790" y="126206"/>
                  <a:pt x="198323" y="126206"/>
                </a:cubicBezTo>
                <a:cubicBezTo>
                  <a:pt x="180858" y="126206"/>
                  <a:pt x="165974" y="120055"/>
                  <a:pt x="153672" y="107754"/>
                </a:cubicBezTo>
                <a:cubicBezTo>
                  <a:pt x="141372" y="95453"/>
                  <a:pt x="135220" y="80569"/>
                  <a:pt x="135220" y="63103"/>
                </a:cubicBezTo>
                <a:cubicBezTo>
                  <a:pt x="135220" y="45637"/>
                  <a:pt x="141372" y="30753"/>
                  <a:pt x="153672" y="18452"/>
                </a:cubicBezTo>
                <a:cubicBezTo>
                  <a:pt x="165974" y="6150"/>
                  <a:pt x="180858" y="0"/>
                  <a:pt x="19832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79" name="Google Shape;779;p42"/>
          <p:cNvSpPr txBox="1"/>
          <p:nvPr/>
        </p:nvSpPr>
        <p:spPr>
          <a:xfrm>
            <a:off x="5410763" y="2324695"/>
            <a:ext cx="12573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50" b="1" i="0" u="none" strike="noStrike" cap="none">
                <a:solidFill>
                  <a:srgbClr val="000000"/>
                </a:solidFill>
                <a:latin typeface="Arial"/>
                <a:ea typeface="Arial"/>
                <a:cs typeface="Arial"/>
                <a:sym typeface="Arial"/>
              </a:rPr>
              <a:t>Support staff</a:t>
            </a:r>
            <a:endParaRPr sz="1400" b="0" i="0" u="none" strike="noStrike" cap="none">
              <a:solidFill>
                <a:srgbClr val="000000"/>
              </a:solidFill>
              <a:latin typeface="Arial"/>
              <a:ea typeface="Arial"/>
              <a:cs typeface="Arial"/>
              <a:sym typeface="Arial"/>
            </a:endParaRPr>
          </a:p>
        </p:txBody>
      </p:sp>
      <p:sp>
        <p:nvSpPr>
          <p:cNvPr id="780" name="Google Shape;780;p42"/>
          <p:cNvSpPr txBox="1"/>
          <p:nvPr/>
        </p:nvSpPr>
        <p:spPr>
          <a:xfrm>
            <a:off x="5040313" y="2786404"/>
            <a:ext cx="22593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Remuneration and allowances for administrative staff, researchers, interpreters, drivers, security personnel, etc.</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81" name="Google Shape;781;p42"/>
          <p:cNvSpPr/>
          <p:nvPr/>
        </p:nvSpPr>
        <p:spPr>
          <a:xfrm>
            <a:off x="7967124" y="1301305"/>
            <a:ext cx="434318" cy="454031"/>
          </a:xfrm>
          <a:custGeom>
            <a:avLst/>
            <a:gdLst/>
            <a:ahLst/>
            <a:cxnLst/>
            <a:rect l="l" t="t" r="r" b="b"/>
            <a:pathLst>
              <a:path w="394835" h="394810" extrusionOk="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82" name="Google Shape;782;p42"/>
          <p:cNvSpPr txBox="1"/>
          <p:nvPr/>
        </p:nvSpPr>
        <p:spPr>
          <a:xfrm>
            <a:off x="7515274" y="1980920"/>
            <a:ext cx="12573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50" b="1" i="0" u="none" strike="noStrike" cap="none">
                <a:solidFill>
                  <a:srgbClr val="000000"/>
                </a:solidFill>
                <a:latin typeface="Arial"/>
                <a:ea typeface="Arial"/>
                <a:cs typeface="Arial"/>
                <a:sym typeface="Arial"/>
              </a:rPr>
              <a:t>Travel</a:t>
            </a:r>
            <a:endParaRPr sz="1400" b="0" i="0" u="none" strike="noStrike" cap="none">
              <a:solidFill>
                <a:srgbClr val="000000"/>
              </a:solidFill>
              <a:latin typeface="Arial"/>
              <a:ea typeface="Arial"/>
              <a:cs typeface="Arial"/>
              <a:sym typeface="Arial"/>
            </a:endParaRPr>
          </a:p>
        </p:txBody>
      </p:sp>
      <p:sp>
        <p:nvSpPr>
          <p:cNvPr id="783" name="Google Shape;783;p42"/>
          <p:cNvSpPr txBox="1"/>
          <p:nvPr/>
        </p:nvSpPr>
        <p:spPr>
          <a:xfrm>
            <a:off x="7411014" y="2319029"/>
            <a:ext cx="2489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dirty="0">
                <a:solidFill>
                  <a:srgbClr val="000000"/>
                </a:solidFill>
                <a:latin typeface="Arial"/>
                <a:ea typeface="Arial"/>
                <a:cs typeface="Arial"/>
                <a:sym typeface="Arial"/>
              </a:rPr>
              <a:t>Visas, </a:t>
            </a:r>
            <a:r>
              <a:rPr lang="fr-FR" sz="1200" b="0" i="0" u="none" strike="noStrike" cap="none" dirty="0" err="1">
                <a:solidFill>
                  <a:srgbClr val="000000"/>
                </a:solidFill>
                <a:latin typeface="Arial"/>
                <a:ea typeface="Arial"/>
                <a:cs typeface="Arial"/>
                <a:sym typeface="Arial"/>
              </a:rPr>
              <a:t>flights</a:t>
            </a:r>
            <a:r>
              <a:rPr lang="fr-FR" sz="1200" b="0" i="0" u="none" strike="noStrike" cap="none" dirty="0">
                <a:solidFill>
                  <a:srgbClr val="000000"/>
                </a:solidFill>
                <a:latin typeface="Arial"/>
                <a:ea typeface="Arial"/>
                <a:cs typeface="Arial"/>
                <a:sym typeface="Arial"/>
              </a:rPr>
              <a:t> for </a:t>
            </a:r>
            <a:r>
              <a:rPr lang="fr-FR" sz="1200" b="0" i="0" u="none" strike="noStrike" cap="none" dirty="0" err="1">
                <a:solidFill>
                  <a:srgbClr val="000000"/>
                </a:solidFill>
                <a:latin typeface="Arial"/>
                <a:ea typeface="Arial"/>
                <a:cs typeface="Arial"/>
                <a:sym typeface="Arial"/>
              </a:rPr>
              <a:t>evaluation</a:t>
            </a:r>
            <a:r>
              <a:rPr lang="fr-FR" sz="1200" b="0" i="0" u="none" strike="noStrike" cap="none" dirty="0">
                <a:solidFill>
                  <a:srgbClr val="000000"/>
                </a:solidFill>
                <a:latin typeface="Arial"/>
                <a:ea typeface="Arial"/>
                <a:cs typeface="Arial"/>
                <a:sym typeface="Arial"/>
              </a:rPr>
              <a:t> team and </a:t>
            </a:r>
            <a:r>
              <a:rPr lang="fr-FR" sz="1200" b="0" i="0" u="none" strike="noStrike" cap="none" dirty="0" err="1">
                <a:solidFill>
                  <a:srgbClr val="000000"/>
                </a:solidFill>
                <a:latin typeface="Arial"/>
                <a:ea typeface="Arial"/>
                <a:cs typeface="Arial"/>
                <a:sym typeface="Arial"/>
              </a:rPr>
              <a:t>accompanying</a:t>
            </a:r>
            <a:r>
              <a:rPr lang="fr-FR" sz="1200" b="0" i="0" u="none" strike="noStrike" cap="none" dirty="0">
                <a:solidFill>
                  <a:srgbClr val="000000"/>
                </a:solidFill>
                <a:latin typeface="Arial"/>
                <a:ea typeface="Arial"/>
                <a:cs typeface="Arial"/>
                <a:sym typeface="Arial"/>
              </a:rPr>
              <a:t> staff, </a:t>
            </a:r>
            <a:r>
              <a:rPr lang="fr-FR" sz="1200" b="0" i="0" u="none" strike="noStrike" cap="none" dirty="0" err="1">
                <a:solidFill>
                  <a:srgbClr val="000000"/>
                </a:solidFill>
                <a:latin typeface="Arial"/>
                <a:ea typeface="Arial"/>
                <a:cs typeface="Arial"/>
                <a:sym typeface="Arial"/>
              </a:rPr>
              <a:t>flights</a:t>
            </a:r>
            <a:r>
              <a:rPr lang="fr-FR" sz="1200" b="0" i="0" u="none" strike="noStrike" cap="none" dirty="0">
                <a:solidFill>
                  <a:srgbClr val="000000"/>
                </a:solidFill>
                <a:latin typeface="Arial"/>
                <a:ea typeface="Arial"/>
                <a:cs typeface="Arial"/>
                <a:sym typeface="Arial"/>
              </a:rPr>
              <a:t> for meetings, </a:t>
            </a:r>
            <a:r>
              <a:rPr lang="fr-FR" sz="1200" b="0" i="0" u="none" strike="noStrike" cap="none" dirty="0" err="1">
                <a:solidFill>
                  <a:srgbClr val="000000"/>
                </a:solidFill>
                <a:latin typeface="Arial"/>
                <a:ea typeface="Arial"/>
                <a:cs typeface="Arial"/>
                <a:sym typeface="Arial"/>
              </a:rPr>
              <a:t>internal</a:t>
            </a:r>
            <a:r>
              <a:rPr lang="fr-FR" sz="1200" b="0" i="0" u="none" strike="noStrike" cap="none" dirty="0">
                <a:solidFill>
                  <a:srgbClr val="000000"/>
                </a:solidFill>
                <a:latin typeface="Arial"/>
                <a:ea typeface="Arial"/>
                <a:cs typeface="Arial"/>
                <a:sym typeface="Arial"/>
              </a:rPr>
              <a:t> </a:t>
            </a:r>
            <a:r>
              <a:rPr lang="fr-FR" sz="1200" b="0" i="0" u="none" strike="noStrike" cap="none" dirty="0" err="1">
                <a:solidFill>
                  <a:srgbClr val="000000"/>
                </a:solidFill>
                <a:latin typeface="Arial"/>
                <a:ea typeface="Arial"/>
                <a:cs typeface="Arial"/>
                <a:sym typeface="Arial"/>
              </a:rPr>
              <a:t>travel</a:t>
            </a:r>
            <a:r>
              <a:rPr lang="fr-FR" sz="1200" b="0" i="0" u="none" strike="noStrike" cap="none" dirty="0">
                <a:solidFill>
                  <a:srgbClr val="000000"/>
                </a:solidFill>
                <a:latin typeface="Arial"/>
                <a:ea typeface="Arial"/>
                <a:cs typeface="Arial"/>
                <a:sym typeface="Arial"/>
              </a:rPr>
              <a:t> for team and </a:t>
            </a:r>
            <a:r>
              <a:rPr lang="fr-FR" sz="1200" b="0" i="0" u="none" strike="noStrike" cap="none" dirty="0" err="1">
                <a:solidFill>
                  <a:srgbClr val="000000"/>
                </a:solidFill>
                <a:latin typeface="Arial"/>
                <a:ea typeface="Arial"/>
                <a:cs typeface="Arial"/>
                <a:sym typeface="Arial"/>
              </a:rPr>
              <a:t>accompanying</a:t>
            </a:r>
            <a:r>
              <a:rPr lang="fr-FR" sz="1200" b="0" i="0" u="none" strike="noStrike" cap="none" dirty="0">
                <a:solidFill>
                  <a:srgbClr val="000000"/>
                </a:solidFill>
                <a:latin typeface="Arial"/>
                <a:ea typeface="Arial"/>
                <a:cs typeface="Arial"/>
                <a:sym typeface="Arial"/>
              </a:rPr>
              <a:t> staff</a:t>
            </a:r>
            <a:endParaRPr sz="1400" b="0" i="0" u="none" strike="noStrike" cap="none" dirty="0">
              <a:solidFill>
                <a:srgbClr val="000000"/>
              </a:solidFill>
              <a:latin typeface="Arial"/>
              <a:ea typeface="Arial"/>
              <a:cs typeface="Arial"/>
              <a:sym typeface="Arial"/>
            </a:endParaRPr>
          </a:p>
        </p:txBody>
      </p:sp>
      <p:sp>
        <p:nvSpPr>
          <p:cNvPr id="784" name="Google Shape;784;p42"/>
          <p:cNvSpPr/>
          <p:nvPr/>
        </p:nvSpPr>
        <p:spPr>
          <a:xfrm>
            <a:off x="2238702" y="3872319"/>
            <a:ext cx="309500" cy="425315"/>
          </a:xfrm>
          <a:custGeom>
            <a:avLst/>
            <a:gdLst/>
            <a:ahLst/>
            <a:cxnLst/>
            <a:rect l="l" t="t" r="r" b="b"/>
            <a:pathLst>
              <a:path w="262845" h="504825" extrusionOk="0">
                <a:moveTo>
                  <a:pt x="114947" y="0"/>
                </a:moveTo>
                <a:lnTo>
                  <a:pt x="152977" y="0"/>
                </a:lnTo>
                <a:cubicBezTo>
                  <a:pt x="155607" y="0"/>
                  <a:pt x="157767" y="845"/>
                  <a:pt x="159457" y="2535"/>
                </a:cubicBezTo>
                <a:cubicBezTo>
                  <a:pt x="161147" y="4226"/>
                  <a:pt x="161992" y="6385"/>
                  <a:pt x="161992" y="9015"/>
                </a:cubicBezTo>
                <a:lnTo>
                  <a:pt x="161992" y="58596"/>
                </a:lnTo>
                <a:cubicBezTo>
                  <a:pt x="172698" y="59723"/>
                  <a:pt x="183073" y="61882"/>
                  <a:pt x="193121" y="65075"/>
                </a:cubicBezTo>
                <a:cubicBezTo>
                  <a:pt x="203169" y="68268"/>
                  <a:pt x="211338" y="71414"/>
                  <a:pt x="217630" y="74512"/>
                </a:cubicBezTo>
                <a:cubicBezTo>
                  <a:pt x="223921" y="77611"/>
                  <a:pt x="229885" y="81133"/>
                  <a:pt x="235519" y="85076"/>
                </a:cubicBezTo>
                <a:cubicBezTo>
                  <a:pt x="241153" y="89020"/>
                  <a:pt x="244815" y="91744"/>
                  <a:pt x="246506" y="93246"/>
                </a:cubicBezTo>
                <a:cubicBezTo>
                  <a:pt x="248195" y="94749"/>
                  <a:pt x="249604" y="96063"/>
                  <a:pt x="250731" y="97190"/>
                </a:cubicBezTo>
                <a:cubicBezTo>
                  <a:pt x="253924" y="100571"/>
                  <a:pt x="254394" y="104139"/>
                  <a:pt x="252139" y="107895"/>
                </a:cubicBezTo>
                <a:lnTo>
                  <a:pt x="229321" y="149025"/>
                </a:lnTo>
                <a:cubicBezTo>
                  <a:pt x="227819" y="151842"/>
                  <a:pt x="225659" y="153344"/>
                  <a:pt x="222842" y="153532"/>
                </a:cubicBezTo>
                <a:cubicBezTo>
                  <a:pt x="220212" y="154096"/>
                  <a:pt x="217677" y="153438"/>
                  <a:pt x="215236" y="151560"/>
                </a:cubicBezTo>
                <a:cubicBezTo>
                  <a:pt x="214672" y="150997"/>
                  <a:pt x="213310" y="149870"/>
                  <a:pt x="211151" y="148180"/>
                </a:cubicBezTo>
                <a:cubicBezTo>
                  <a:pt x="208991" y="146489"/>
                  <a:pt x="205329" y="144001"/>
                  <a:pt x="200165" y="140714"/>
                </a:cubicBezTo>
                <a:cubicBezTo>
                  <a:pt x="194999" y="137428"/>
                  <a:pt x="189505" y="134423"/>
                  <a:pt x="183684" y="131700"/>
                </a:cubicBezTo>
                <a:cubicBezTo>
                  <a:pt x="177862" y="128976"/>
                  <a:pt x="170867" y="126535"/>
                  <a:pt x="162697" y="124375"/>
                </a:cubicBezTo>
                <a:cubicBezTo>
                  <a:pt x="154527" y="122215"/>
                  <a:pt x="146498" y="121135"/>
                  <a:pt x="138610" y="121135"/>
                </a:cubicBezTo>
                <a:cubicBezTo>
                  <a:pt x="120769" y="121135"/>
                  <a:pt x="106213" y="125173"/>
                  <a:pt x="94946" y="133249"/>
                </a:cubicBezTo>
                <a:cubicBezTo>
                  <a:pt x="83677" y="141325"/>
                  <a:pt x="78042" y="151748"/>
                  <a:pt x="78042" y="164519"/>
                </a:cubicBezTo>
                <a:cubicBezTo>
                  <a:pt x="78042" y="169402"/>
                  <a:pt x="78841" y="173909"/>
                  <a:pt x="80438" y="178041"/>
                </a:cubicBezTo>
                <a:cubicBezTo>
                  <a:pt x="82033" y="182173"/>
                  <a:pt x="84804" y="186070"/>
                  <a:pt x="88748" y="189732"/>
                </a:cubicBezTo>
                <a:cubicBezTo>
                  <a:pt x="92692" y="193394"/>
                  <a:pt x="96401" y="196493"/>
                  <a:pt x="99875" y="199028"/>
                </a:cubicBezTo>
                <a:cubicBezTo>
                  <a:pt x="103350" y="201564"/>
                  <a:pt x="108609" y="204475"/>
                  <a:pt x="115651" y="207761"/>
                </a:cubicBezTo>
                <a:cubicBezTo>
                  <a:pt x="122694" y="211048"/>
                  <a:pt x="128375" y="213583"/>
                  <a:pt x="132695" y="215368"/>
                </a:cubicBezTo>
                <a:cubicBezTo>
                  <a:pt x="137014" y="217152"/>
                  <a:pt x="143588" y="219734"/>
                  <a:pt x="152414" y="223115"/>
                </a:cubicBezTo>
                <a:cubicBezTo>
                  <a:pt x="162368" y="226871"/>
                  <a:pt x="169975" y="229829"/>
                  <a:pt x="175232" y="231988"/>
                </a:cubicBezTo>
                <a:cubicBezTo>
                  <a:pt x="180492" y="234148"/>
                  <a:pt x="187628" y="237435"/>
                  <a:pt x="196643" y="241848"/>
                </a:cubicBezTo>
                <a:cubicBezTo>
                  <a:pt x="205658" y="246262"/>
                  <a:pt x="212747" y="250253"/>
                  <a:pt x="217912" y="253821"/>
                </a:cubicBezTo>
                <a:cubicBezTo>
                  <a:pt x="223077" y="257390"/>
                  <a:pt x="228899" y="262085"/>
                  <a:pt x="235378" y="267907"/>
                </a:cubicBezTo>
                <a:cubicBezTo>
                  <a:pt x="241857" y="273729"/>
                  <a:pt x="246834" y="279691"/>
                  <a:pt x="250308" y="285795"/>
                </a:cubicBezTo>
                <a:cubicBezTo>
                  <a:pt x="253783" y="291899"/>
                  <a:pt x="256741" y="299083"/>
                  <a:pt x="259183" y="307346"/>
                </a:cubicBezTo>
                <a:cubicBezTo>
                  <a:pt x="261624" y="315610"/>
                  <a:pt x="262845" y="324436"/>
                  <a:pt x="262845" y="333827"/>
                </a:cubicBezTo>
                <a:cubicBezTo>
                  <a:pt x="262845" y="362561"/>
                  <a:pt x="253501" y="387305"/>
                  <a:pt x="234814" y="408057"/>
                </a:cubicBezTo>
                <a:cubicBezTo>
                  <a:pt x="216128" y="428810"/>
                  <a:pt x="191853" y="441628"/>
                  <a:pt x="161992" y="446511"/>
                </a:cubicBezTo>
                <a:lnTo>
                  <a:pt x="161992" y="495810"/>
                </a:lnTo>
                <a:cubicBezTo>
                  <a:pt x="161992" y="498440"/>
                  <a:pt x="161147" y="500599"/>
                  <a:pt x="159457" y="502290"/>
                </a:cubicBezTo>
                <a:cubicBezTo>
                  <a:pt x="157767" y="503980"/>
                  <a:pt x="155607" y="504825"/>
                  <a:pt x="152977" y="504825"/>
                </a:cubicBezTo>
                <a:lnTo>
                  <a:pt x="114947" y="504825"/>
                </a:lnTo>
                <a:cubicBezTo>
                  <a:pt x="112505" y="504825"/>
                  <a:pt x="110392" y="503933"/>
                  <a:pt x="108609" y="502149"/>
                </a:cubicBezTo>
                <a:cubicBezTo>
                  <a:pt x="106824" y="500365"/>
                  <a:pt x="105932" y="498252"/>
                  <a:pt x="105932" y="495810"/>
                </a:cubicBezTo>
                <a:lnTo>
                  <a:pt x="105932" y="446511"/>
                </a:lnTo>
                <a:cubicBezTo>
                  <a:pt x="93537" y="444821"/>
                  <a:pt x="81564" y="441910"/>
                  <a:pt x="70014" y="437778"/>
                </a:cubicBezTo>
                <a:cubicBezTo>
                  <a:pt x="58464" y="433646"/>
                  <a:pt x="48933" y="429467"/>
                  <a:pt x="41421" y="425242"/>
                </a:cubicBezTo>
                <a:cubicBezTo>
                  <a:pt x="33908" y="421016"/>
                  <a:pt x="26959" y="416509"/>
                  <a:pt x="20574" y="411720"/>
                </a:cubicBezTo>
                <a:cubicBezTo>
                  <a:pt x="14188" y="406931"/>
                  <a:pt x="9822" y="403409"/>
                  <a:pt x="7474" y="401155"/>
                </a:cubicBezTo>
                <a:cubicBezTo>
                  <a:pt x="5126" y="398902"/>
                  <a:pt x="3484" y="397212"/>
                  <a:pt x="2545" y="396085"/>
                </a:cubicBezTo>
                <a:cubicBezTo>
                  <a:pt x="-649" y="392141"/>
                  <a:pt x="-836" y="388291"/>
                  <a:pt x="1981" y="384535"/>
                </a:cubicBezTo>
                <a:lnTo>
                  <a:pt x="30997" y="346504"/>
                </a:lnTo>
                <a:cubicBezTo>
                  <a:pt x="32311" y="344626"/>
                  <a:pt x="34472" y="343499"/>
                  <a:pt x="37476" y="343123"/>
                </a:cubicBezTo>
                <a:cubicBezTo>
                  <a:pt x="40294" y="342748"/>
                  <a:pt x="42547" y="343593"/>
                  <a:pt x="44238" y="345659"/>
                </a:cubicBezTo>
                <a:cubicBezTo>
                  <a:pt x="44238" y="345659"/>
                  <a:pt x="44425" y="345846"/>
                  <a:pt x="44801" y="346222"/>
                </a:cubicBezTo>
                <a:cubicBezTo>
                  <a:pt x="66023" y="364815"/>
                  <a:pt x="88841" y="376553"/>
                  <a:pt x="113257" y="381436"/>
                </a:cubicBezTo>
                <a:cubicBezTo>
                  <a:pt x="120206" y="382938"/>
                  <a:pt x="127154" y="383690"/>
                  <a:pt x="134103" y="383690"/>
                </a:cubicBezTo>
                <a:cubicBezTo>
                  <a:pt x="149315" y="383690"/>
                  <a:pt x="162697" y="379652"/>
                  <a:pt x="174246" y="371576"/>
                </a:cubicBezTo>
                <a:cubicBezTo>
                  <a:pt x="185797" y="363500"/>
                  <a:pt x="191572" y="352044"/>
                  <a:pt x="191572" y="337207"/>
                </a:cubicBezTo>
                <a:cubicBezTo>
                  <a:pt x="191572" y="331949"/>
                  <a:pt x="190163" y="326972"/>
                  <a:pt x="187347" y="322277"/>
                </a:cubicBezTo>
                <a:cubicBezTo>
                  <a:pt x="184529" y="317581"/>
                  <a:pt x="181384" y="313638"/>
                  <a:pt x="177909" y="310445"/>
                </a:cubicBezTo>
                <a:cubicBezTo>
                  <a:pt x="174434" y="307252"/>
                  <a:pt x="168941" y="303731"/>
                  <a:pt x="161429" y="299881"/>
                </a:cubicBezTo>
                <a:cubicBezTo>
                  <a:pt x="153917" y="296031"/>
                  <a:pt x="147719" y="293026"/>
                  <a:pt x="142836" y="290866"/>
                </a:cubicBezTo>
                <a:cubicBezTo>
                  <a:pt x="137953" y="288706"/>
                  <a:pt x="130441" y="285654"/>
                  <a:pt x="120299" y="281710"/>
                </a:cubicBezTo>
                <a:cubicBezTo>
                  <a:pt x="112975" y="278705"/>
                  <a:pt x="107200" y="276358"/>
                  <a:pt x="102974" y="274668"/>
                </a:cubicBezTo>
                <a:cubicBezTo>
                  <a:pt x="98749" y="272977"/>
                  <a:pt x="92973" y="270489"/>
                  <a:pt x="85649" y="267202"/>
                </a:cubicBezTo>
                <a:cubicBezTo>
                  <a:pt x="78324" y="263916"/>
                  <a:pt x="72455" y="261005"/>
                  <a:pt x="68042" y="258469"/>
                </a:cubicBezTo>
                <a:cubicBezTo>
                  <a:pt x="63628" y="255934"/>
                  <a:pt x="58323" y="252600"/>
                  <a:pt x="52125" y="248469"/>
                </a:cubicBezTo>
                <a:cubicBezTo>
                  <a:pt x="45928" y="244337"/>
                  <a:pt x="40903" y="240346"/>
                  <a:pt x="37054" y="236496"/>
                </a:cubicBezTo>
                <a:cubicBezTo>
                  <a:pt x="33204" y="232646"/>
                  <a:pt x="29119" y="228045"/>
                  <a:pt x="24799" y="222692"/>
                </a:cubicBezTo>
                <a:cubicBezTo>
                  <a:pt x="20480" y="217340"/>
                  <a:pt x="17147" y="211893"/>
                  <a:pt x="14799" y="206353"/>
                </a:cubicBezTo>
                <a:cubicBezTo>
                  <a:pt x="12451" y="200812"/>
                  <a:pt x="10479" y="194568"/>
                  <a:pt x="8883" y="187619"/>
                </a:cubicBezTo>
                <a:cubicBezTo>
                  <a:pt x="7287" y="180670"/>
                  <a:pt x="6488" y="173346"/>
                  <a:pt x="6488" y="165646"/>
                </a:cubicBezTo>
                <a:cubicBezTo>
                  <a:pt x="6488" y="139728"/>
                  <a:pt x="15691" y="117004"/>
                  <a:pt x="34096" y="97472"/>
                </a:cubicBezTo>
                <a:cubicBezTo>
                  <a:pt x="52501" y="77940"/>
                  <a:pt x="76446" y="65357"/>
                  <a:pt x="105932" y="59723"/>
                </a:cubicBezTo>
                <a:lnTo>
                  <a:pt x="105932" y="9015"/>
                </a:lnTo>
                <a:cubicBezTo>
                  <a:pt x="105932" y="6573"/>
                  <a:pt x="106824" y="4460"/>
                  <a:pt x="108609" y="2676"/>
                </a:cubicBezTo>
                <a:cubicBezTo>
                  <a:pt x="110392" y="892"/>
                  <a:pt x="112505" y="0"/>
                  <a:pt x="11494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85" name="Google Shape;785;p42"/>
          <p:cNvSpPr txBox="1"/>
          <p:nvPr/>
        </p:nvSpPr>
        <p:spPr>
          <a:xfrm>
            <a:off x="1951789" y="4345037"/>
            <a:ext cx="1257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Daily benefits</a:t>
            </a:r>
            <a:endParaRPr sz="1400" b="0" i="0" u="none" strike="noStrike" cap="none">
              <a:solidFill>
                <a:srgbClr val="000000"/>
              </a:solidFill>
              <a:latin typeface="Arial"/>
              <a:ea typeface="Arial"/>
              <a:cs typeface="Arial"/>
              <a:sym typeface="Arial"/>
            </a:endParaRPr>
          </a:p>
        </p:txBody>
      </p:sp>
      <p:sp>
        <p:nvSpPr>
          <p:cNvPr id="786" name="Google Shape;786;p42"/>
          <p:cNvSpPr txBox="1"/>
          <p:nvPr/>
        </p:nvSpPr>
        <p:spPr>
          <a:xfrm>
            <a:off x="1610342" y="4845769"/>
            <a:ext cx="16782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Accommodation and per diem for consultants</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87" name="Google Shape;787;p42"/>
          <p:cNvSpPr/>
          <p:nvPr/>
        </p:nvSpPr>
        <p:spPr>
          <a:xfrm>
            <a:off x="4111848" y="3946333"/>
            <a:ext cx="640945" cy="447130"/>
          </a:xfrm>
          <a:custGeom>
            <a:avLst/>
            <a:gdLst/>
            <a:ahLst/>
            <a:cxnLst/>
            <a:rect l="l" t="t" r="r" b="b"/>
            <a:pathLst>
              <a:path w="540882" h="360589" extrusionOk="0">
                <a:moveTo>
                  <a:pt x="247905" y="324530"/>
                </a:moveTo>
                <a:cubicBezTo>
                  <a:pt x="244900" y="324530"/>
                  <a:pt x="243397" y="326033"/>
                  <a:pt x="243397" y="329038"/>
                </a:cubicBezTo>
                <a:cubicBezTo>
                  <a:pt x="243397" y="332042"/>
                  <a:pt x="244900" y="333545"/>
                  <a:pt x="247905" y="333545"/>
                </a:cubicBezTo>
                <a:lnTo>
                  <a:pt x="292978" y="333545"/>
                </a:lnTo>
                <a:cubicBezTo>
                  <a:pt x="295983" y="333545"/>
                  <a:pt x="297486" y="332042"/>
                  <a:pt x="297486" y="329038"/>
                </a:cubicBezTo>
                <a:cubicBezTo>
                  <a:pt x="297486" y="326033"/>
                  <a:pt x="295983" y="324530"/>
                  <a:pt x="292978" y="324530"/>
                </a:cubicBezTo>
                <a:close/>
                <a:moveTo>
                  <a:pt x="0" y="306501"/>
                </a:moveTo>
                <a:lnTo>
                  <a:pt x="45074" y="306501"/>
                </a:lnTo>
                <a:lnTo>
                  <a:pt x="495808" y="306501"/>
                </a:lnTo>
                <a:lnTo>
                  <a:pt x="540882" y="306501"/>
                </a:lnTo>
                <a:lnTo>
                  <a:pt x="540882" y="333545"/>
                </a:lnTo>
                <a:cubicBezTo>
                  <a:pt x="540882" y="341057"/>
                  <a:pt x="536469" y="347443"/>
                  <a:pt x="527642" y="352701"/>
                </a:cubicBezTo>
                <a:cubicBezTo>
                  <a:pt x="518815" y="357960"/>
                  <a:pt x="508204" y="360589"/>
                  <a:pt x="495808" y="360589"/>
                </a:cubicBezTo>
                <a:lnTo>
                  <a:pt x="45074" y="360589"/>
                </a:lnTo>
                <a:cubicBezTo>
                  <a:pt x="32678" y="360589"/>
                  <a:pt x="22067" y="357960"/>
                  <a:pt x="13240" y="352701"/>
                </a:cubicBezTo>
                <a:cubicBezTo>
                  <a:pt x="4413" y="347443"/>
                  <a:pt x="0" y="341057"/>
                  <a:pt x="0" y="333545"/>
                </a:cubicBezTo>
                <a:close/>
                <a:moveTo>
                  <a:pt x="117191" y="36059"/>
                </a:moveTo>
                <a:cubicBezTo>
                  <a:pt x="114750" y="36059"/>
                  <a:pt x="112637" y="36951"/>
                  <a:pt x="110853" y="38735"/>
                </a:cubicBezTo>
                <a:cubicBezTo>
                  <a:pt x="109068" y="40519"/>
                  <a:pt x="108177" y="42632"/>
                  <a:pt x="108177" y="45073"/>
                </a:cubicBezTo>
                <a:lnTo>
                  <a:pt x="108177" y="243398"/>
                </a:lnTo>
                <a:cubicBezTo>
                  <a:pt x="108177" y="245839"/>
                  <a:pt x="109068" y="247952"/>
                  <a:pt x="110853" y="249736"/>
                </a:cubicBezTo>
                <a:cubicBezTo>
                  <a:pt x="112637" y="251520"/>
                  <a:pt x="114750" y="252412"/>
                  <a:pt x="117191" y="252412"/>
                </a:cubicBezTo>
                <a:lnTo>
                  <a:pt x="423691" y="252412"/>
                </a:lnTo>
                <a:cubicBezTo>
                  <a:pt x="426132" y="252412"/>
                  <a:pt x="428245" y="251520"/>
                  <a:pt x="430029" y="249736"/>
                </a:cubicBezTo>
                <a:cubicBezTo>
                  <a:pt x="431814" y="247952"/>
                  <a:pt x="432705" y="245839"/>
                  <a:pt x="432705" y="243398"/>
                </a:cubicBezTo>
                <a:lnTo>
                  <a:pt x="432705" y="45073"/>
                </a:lnTo>
                <a:cubicBezTo>
                  <a:pt x="432705" y="42632"/>
                  <a:pt x="431814" y="40519"/>
                  <a:pt x="430029" y="38735"/>
                </a:cubicBezTo>
                <a:cubicBezTo>
                  <a:pt x="428245" y="36951"/>
                  <a:pt x="426132" y="36059"/>
                  <a:pt x="423691" y="36059"/>
                </a:cubicBezTo>
                <a:close/>
                <a:moveTo>
                  <a:pt x="117191" y="0"/>
                </a:moveTo>
                <a:lnTo>
                  <a:pt x="423691" y="0"/>
                </a:lnTo>
                <a:cubicBezTo>
                  <a:pt x="436086" y="0"/>
                  <a:pt x="446697" y="4413"/>
                  <a:pt x="455524" y="13240"/>
                </a:cubicBezTo>
                <a:cubicBezTo>
                  <a:pt x="464351" y="22067"/>
                  <a:pt x="468765" y="32678"/>
                  <a:pt x="468765" y="45073"/>
                </a:cubicBezTo>
                <a:lnTo>
                  <a:pt x="468765" y="243398"/>
                </a:lnTo>
                <a:cubicBezTo>
                  <a:pt x="468765" y="255793"/>
                  <a:pt x="464351" y="266404"/>
                  <a:pt x="455524" y="275231"/>
                </a:cubicBezTo>
                <a:cubicBezTo>
                  <a:pt x="446697" y="284058"/>
                  <a:pt x="436086" y="288471"/>
                  <a:pt x="423691" y="288471"/>
                </a:cubicBezTo>
                <a:lnTo>
                  <a:pt x="117191" y="288471"/>
                </a:lnTo>
                <a:cubicBezTo>
                  <a:pt x="104796" y="288471"/>
                  <a:pt x="94185" y="284058"/>
                  <a:pt x="85357" y="275231"/>
                </a:cubicBezTo>
                <a:cubicBezTo>
                  <a:pt x="76531" y="266404"/>
                  <a:pt x="72117" y="255793"/>
                  <a:pt x="72117" y="243398"/>
                </a:cubicBezTo>
                <a:lnTo>
                  <a:pt x="72117" y="45073"/>
                </a:lnTo>
                <a:cubicBezTo>
                  <a:pt x="72117" y="32678"/>
                  <a:pt x="76531" y="22067"/>
                  <a:pt x="85357" y="13240"/>
                </a:cubicBezTo>
                <a:cubicBezTo>
                  <a:pt x="94185" y="4413"/>
                  <a:pt x="104796" y="0"/>
                  <a:pt x="11719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88" name="Google Shape;788;p42"/>
          <p:cNvSpPr txBox="1"/>
          <p:nvPr/>
        </p:nvSpPr>
        <p:spPr>
          <a:xfrm>
            <a:off x="3689510" y="4481033"/>
            <a:ext cx="15864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Data entry</a:t>
            </a:r>
            <a:endParaRPr sz="1400" b="0" i="0" u="none" strike="noStrike" cap="none">
              <a:solidFill>
                <a:srgbClr val="000000"/>
              </a:solidFill>
              <a:latin typeface="Arial"/>
              <a:ea typeface="Arial"/>
              <a:cs typeface="Arial"/>
              <a:sym typeface="Arial"/>
            </a:endParaRPr>
          </a:p>
        </p:txBody>
      </p:sp>
      <p:sp>
        <p:nvSpPr>
          <p:cNvPr id="789" name="Google Shape;789;p42"/>
          <p:cNvSpPr txBox="1"/>
          <p:nvPr/>
        </p:nvSpPr>
        <p:spPr>
          <a:xfrm>
            <a:off x="3412792" y="4757525"/>
            <a:ext cx="22407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Data entry and cleaning to remove answers that don't make sense, such as someone recorded as both male and pregnant.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90" name="Google Shape;790;p42"/>
          <p:cNvSpPr/>
          <p:nvPr/>
        </p:nvSpPr>
        <p:spPr>
          <a:xfrm>
            <a:off x="6273862" y="4022886"/>
            <a:ext cx="489859" cy="458805"/>
          </a:xfrm>
          <a:custGeom>
            <a:avLst/>
            <a:gdLst/>
            <a:ahLst/>
            <a:cxnLst/>
            <a:rect l="l" t="t" r="r" b="b"/>
            <a:pathLst>
              <a:path w="468765" h="486796" extrusionOk="0">
                <a:moveTo>
                  <a:pt x="234383" y="414678"/>
                </a:moveTo>
                <a:cubicBezTo>
                  <a:pt x="244337" y="414678"/>
                  <a:pt x="252834" y="418199"/>
                  <a:pt x="259877" y="425242"/>
                </a:cubicBezTo>
                <a:cubicBezTo>
                  <a:pt x="266920" y="432285"/>
                  <a:pt x="270441" y="440783"/>
                  <a:pt x="270441" y="450737"/>
                </a:cubicBezTo>
                <a:cubicBezTo>
                  <a:pt x="270441" y="460690"/>
                  <a:pt x="266920" y="469189"/>
                  <a:pt x="259877" y="476231"/>
                </a:cubicBezTo>
                <a:cubicBezTo>
                  <a:pt x="252834" y="483274"/>
                  <a:pt x="244337" y="486796"/>
                  <a:pt x="234383" y="486796"/>
                </a:cubicBezTo>
                <a:cubicBezTo>
                  <a:pt x="224428" y="486796"/>
                  <a:pt x="215931" y="483274"/>
                  <a:pt x="208888" y="476231"/>
                </a:cubicBezTo>
                <a:cubicBezTo>
                  <a:pt x="201845" y="469189"/>
                  <a:pt x="198324" y="460690"/>
                  <a:pt x="198324" y="450737"/>
                </a:cubicBezTo>
                <a:cubicBezTo>
                  <a:pt x="198324" y="440783"/>
                  <a:pt x="201845" y="432285"/>
                  <a:pt x="208888" y="425242"/>
                </a:cubicBezTo>
                <a:cubicBezTo>
                  <a:pt x="215931" y="418199"/>
                  <a:pt x="224428" y="414678"/>
                  <a:pt x="234383" y="414678"/>
                </a:cubicBezTo>
                <a:close/>
                <a:moveTo>
                  <a:pt x="374675" y="356645"/>
                </a:moveTo>
                <a:cubicBezTo>
                  <a:pt x="384628" y="356645"/>
                  <a:pt x="393126" y="360167"/>
                  <a:pt x="400169" y="367209"/>
                </a:cubicBezTo>
                <a:cubicBezTo>
                  <a:pt x="407212" y="374252"/>
                  <a:pt x="410733" y="382751"/>
                  <a:pt x="410733" y="392704"/>
                </a:cubicBezTo>
                <a:cubicBezTo>
                  <a:pt x="410733" y="402470"/>
                  <a:pt x="407165" y="410922"/>
                  <a:pt x="400028" y="418058"/>
                </a:cubicBezTo>
                <a:cubicBezTo>
                  <a:pt x="392891" y="425195"/>
                  <a:pt x="384440" y="428763"/>
                  <a:pt x="374675" y="428763"/>
                </a:cubicBezTo>
                <a:cubicBezTo>
                  <a:pt x="364720" y="428763"/>
                  <a:pt x="356222" y="425242"/>
                  <a:pt x="349180" y="418199"/>
                </a:cubicBezTo>
                <a:cubicBezTo>
                  <a:pt x="342137" y="411156"/>
                  <a:pt x="338615" y="402658"/>
                  <a:pt x="338615" y="392704"/>
                </a:cubicBezTo>
                <a:cubicBezTo>
                  <a:pt x="338615" y="382751"/>
                  <a:pt x="342137" y="374252"/>
                  <a:pt x="349180" y="367209"/>
                </a:cubicBezTo>
                <a:cubicBezTo>
                  <a:pt x="356222" y="360167"/>
                  <a:pt x="364720" y="356645"/>
                  <a:pt x="374675" y="356645"/>
                </a:cubicBezTo>
                <a:close/>
                <a:moveTo>
                  <a:pt x="94090" y="356645"/>
                </a:moveTo>
                <a:cubicBezTo>
                  <a:pt x="104045" y="356645"/>
                  <a:pt x="112543" y="360167"/>
                  <a:pt x="119585" y="367209"/>
                </a:cubicBezTo>
                <a:cubicBezTo>
                  <a:pt x="126628" y="374252"/>
                  <a:pt x="130150" y="382751"/>
                  <a:pt x="130150" y="392704"/>
                </a:cubicBezTo>
                <a:cubicBezTo>
                  <a:pt x="130150" y="402658"/>
                  <a:pt x="126628" y="411156"/>
                  <a:pt x="119585" y="418199"/>
                </a:cubicBezTo>
                <a:cubicBezTo>
                  <a:pt x="112543" y="425242"/>
                  <a:pt x="104045" y="428763"/>
                  <a:pt x="94090" y="428763"/>
                </a:cubicBezTo>
                <a:cubicBezTo>
                  <a:pt x="84325" y="428763"/>
                  <a:pt x="75874" y="425195"/>
                  <a:pt x="68737" y="418058"/>
                </a:cubicBezTo>
                <a:cubicBezTo>
                  <a:pt x="61600" y="410922"/>
                  <a:pt x="58032" y="402470"/>
                  <a:pt x="58032" y="392704"/>
                </a:cubicBezTo>
                <a:cubicBezTo>
                  <a:pt x="58032" y="382751"/>
                  <a:pt x="61553" y="374252"/>
                  <a:pt x="68596" y="367209"/>
                </a:cubicBezTo>
                <a:cubicBezTo>
                  <a:pt x="75639" y="360167"/>
                  <a:pt x="84137" y="356645"/>
                  <a:pt x="94090" y="356645"/>
                </a:cubicBezTo>
                <a:close/>
                <a:moveTo>
                  <a:pt x="432706" y="216354"/>
                </a:moveTo>
                <a:cubicBezTo>
                  <a:pt x="442661" y="216354"/>
                  <a:pt x="451159" y="219875"/>
                  <a:pt x="458201" y="226918"/>
                </a:cubicBezTo>
                <a:cubicBezTo>
                  <a:pt x="465244" y="233960"/>
                  <a:pt x="468765" y="242459"/>
                  <a:pt x="468765" y="252413"/>
                </a:cubicBezTo>
                <a:cubicBezTo>
                  <a:pt x="468765" y="262366"/>
                  <a:pt x="465244" y="270865"/>
                  <a:pt x="458201" y="277907"/>
                </a:cubicBezTo>
                <a:cubicBezTo>
                  <a:pt x="451159" y="284950"/>
                  <a:pt x="442661" y="288471"/>
                  <a:pt x="432706" y="288471"/>
                </a:cubicBezTo>
                <a:cubicBezTo>
                  <a:pt x="422752" y="288471"/>
                  <a:pt x="414255" y="284950"/>
                  <a:pt x="407212" y="277907"/>
                </a:cubicBezTo>
                <a:cubicBezTo>
                  <a:pt x="400169" y="270865"/>
                  <a:pt x="396648" y="262366"/>
                  <a:pt x="396648" y="252413"/>
                </a:cubicBezTo>
                <a:cubicBezTo>
                  <a:pt x="396648" y="242459"/>
                  <a:pt x="400169" y="233960"/>
                  <a:pt x="407212" y="226918"/>
                </a:cubicBezTo>
                <a:cubicBezTo>
                  <a:pt x="414255" y="219875"/>
                  <a:pt x="422752" y="216354"/>
                  <a:pt x="432706" y="216354"/>
                </a:cubicBezTo>
                <a:close/>
                <a:moveTo>
                  <a:pt x="36059" y="216354"/>
                </a:moveTo>
                <a:cubicBezTo>
                  <a:pt x="46013" y="216354"/>
                  <a:pt x="54510" y="219875"/>
                  <a:pt x="61553" y="226918"/>
                </a:cubicBezTo>
                <a:cubicBezTo>
                  <a:pt x="68596" y="233960"/>
                  <a:pt x="72117" y="242459"/>
                  <a:pt x="72117" y="252413"/>
                </a:cubicBezTo>
                <a:cubicBezTo>
                  <a:pt x="72117" y="262366"/>
                  <a:pt x="68596" y="270865"/>
                  <a:pt x="61553" y="277907"/>
                </a:cubicBezTo>
                <a:cubicBezTo>
                  <a:pt x="54510" y="284950"/>
                  <a:pt x="46013" y="288471"/>
                  <a:pt x="36059" y="288471"/>
                </a:cubicBezTo>
                <a:cubicBezTo>
                  <a:pt x="26105" y="288471"/>
                  <a:pt x="17606" y="284950"/>
                  <a:pt x="10564" y="277907"/>
                </a:cubicBezTo>
                <a:cubicBezTo>
                  <a:pt x="3521" y="270865"/>
                  <a:pt x="0" y="262366"/>
                  <a:pt x="0" y="252413"/>
                </a:cubicBezTo>
                <a:cubicBezTo>
                  <a:pt x="0" y="242459"/>
                  <a:pt x="3521" y="233960"/>
                  <a:pt x="10564" y="226918"/>
                </a:cubicBezTo>
                <a:cubicBezTo>
                  <a:pt x="17606" y="219875"/>
                  <a:pt x="26105" y="216354"/>
                  <a:pt x="36059" y="216354"/>
                </a:cubicBezTo>
                <a:close/>
                <a:moveTo>
                  <a:pt x="94090" y="67047"/>
                </a:moveTo>
                <a:cubicBezTo>
                  <a:pt x="106486" y="67047"/>
                  <a:pt x="117097" y="71461"/>
                  <a:pt x="125924" y="80287"/>
                </a:cubicBezTo>
                <a:cubicBezTo>
                  <a:pt x="134751" y="89114"/>
                  <a:pt x="139164" y="99725"/>
                  <a:pt x="139164" y="112121"/>
                </a:cubicBezTo>
                <a:cubicBezTo>
                  <a:pt x="139164" y="124516"/>
                  <a:pt x="134751" y="135127"/>
                  <a:pt x="125924" y="143954"/>
                </a:cubicBezTo>
                <a:cubicBezTo>
                  <a:pt x="117097" y="152781"/>
                  <a:pt x="106486" y="157194"/>
                  <a:pt x="94090" y="157194"/>
                </a:cubicBezTo>
                <a:cubicBezTo>
                  <a:pt x="81695" y="157194"/>
                  <a:pt x="71084" y="152781"/>
                  <a:pt x="62258" y="143954"/>
                </a:cubicBezTo>
                <a:cubicBezTo>
                  <a:pt x="53430" y="135127"/>
                  <a:pt x="49017" y="124516"/>
                  <a:pt x="49017" y="112121"/>
                </a:cubicBezTo>
                <a:cubicBezTo>
                  <a:pt x="49017" y="99725"/>
                  <a:pt x="53430" y="89114"/>
                  <a:pt x="62258" y="80287"/>
                </a:cubicBezTo>
                <a:cubicBezTo>
                  <a:pt x="71084" y="71461"/>
                  <a:pt x="81695" y="67047"/>
                  <a:pt x="94090" y="67047"/>
                </a:cubicBezTo>
                <a:close/>
                <a:moveTo>
                  <a:pt x="374675" y="49018"/>
                </a:moveTo>
                <a:cubicBezTo>
                  <a:pt x="391953" y="49018"/>
                  <a:pt x="406789" y="55215"/>
                  <a:pt x="419185" y="67610"/>
                </a:cubicBezTo>
                <a:cubicBezTo>
                  <a:pt x="431580" y="80006"/>
                  <a:pt x="437778" y="94843"/>
                  <a:pt x="437778" y="112121"/>
                </a:cubicBezTo>
                <a:cubicBezTo>
                  <a:pt x="437778" y="129587"/>
                  <a:pt x="431580" y="144470"/>
                  <a:pt x="419185" y="156772"/>
                </a:cubicBezTo>
                <a:cubicBezTo>
                  <a:pt x="406789" y="169073"/>
                  <a:pt x="391953" y="175224"/>
                  <a:pt x="374675" y="175224"/>
                </a:cubicBezTo>
                <a:cubicBezTo>
                  <a:pt x="357208" y="175224"/>
                  <a:pt x="342324" y="169073"/>
                  <a:pt x="330023" y="156772"/>
                </a:cubicBezTo>
                <a:cubicBezTo>
                  <a:pt x="317722" y="144470"/>
                  <a:pt x="311571" y="129587"/>
                  <a:pt x="311571" y="112121"/>
                </a:cubicBezTo>
                <a:cubicBezTo>
                  <a:pt x="311571" y="94843"/>
                  <a:pt x="317722" y="80006"/>
                  <a:pt x="330023" y="67610"/>
                </a:cubicBezTo>
                <a:cubicBezTo>
                  <a:pt x="342324" y="55215"/>
                  <a:pt x="357208" y="49018"/>
                  <a:pt x="374675" y="49018"/>
                </a:cubicBezTo>
                <a:close/>
                <a:moveTo>
                  <a:pt x="234383" y="0"/>
                </a:moveTo>
                <a:cubicBezTo>
                  <a:pt x="249407" y="0"/>
                  <a:pt x="262178" y="5259"/>
                  <a:pt x="272695" y="15776"/>
                </a:cubicBezTo>
                <a:cubicBezTo>
                  <a:pt x="283213" y="26293"/>
                  <a:pt x="288471" y="39064"/>
                  <a:pt x="288471" y="54088"/>
                </a:cubicBezTo>
                <a:cubicBezTo>
                  <a:pt x="288471" y="69113"/>
                  <a:pt x="283213" y="81884"/>
                  <a:pt x="272695" y="92401"/>
                </a:cubicBezTo>
                <a:cubicBezTo>
                  <a:pt x="262178" y="102918"/>
                  <a:pt x="249407" y="108177"/>
                  <a:pt x="234383" y="108177"/>
                </a:cubicBezTo>
                <a:cubicBezTo>
                  <a:pt x="219358" y="108177"/>
                  <a:pt x="206587" y="102918"/>
                  <a:pt x="196070" y="92401"/>
                </a:cubicBezTo>
                <a:cubicBezTo>
                  <a:pt x="185552" y="81884"/>
                  <a:pt x="180294" y="69113"/>
                  <a:pt x="180294" y="54088"/>
                </a:cubicBezTo>
                <a:cubicBezTo>
                  <a:pt x="180294" y="39064"/>
                  <a:pt x="185552" y="26293"/>
                  <a:pt x="196070" y="15776"/>
                </a:cubicBezTo>
                <a:cubicBezTo>
                  <a:pt x="206587" y="5259"/>
                  <a:pt x="219358" y="0"/>
                  <a:pt x="23438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91" name="Google Shape;791;p42"/>
          <p:cNvSpPr txBox="1"/>
          <p:nvPr/>
        </p:nvSpPr>
        <p:spPr>
          <a:xfrm>
            <a:off x="5756201" y="4550870"/>
            <a:ext cx="15864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Meetings and workshops</a:t>
            </a:r>
            <a:endParaRPr sz="1400" b="0" i="0" u="none" strike="noStrike" cap="none">
              <a:solidFill>
                <a:srgbClr val="000000"/>
              </a:solidFill>
              <a:latin typeface="Arial"/>
              <a:ea typeface="Arial"/>
              <a:cs typeface="Arial"/>
              <a:sym typeface="Arial"/>
            </a:endParaRPr>
          </a:p>
        </p:txBody>
      </p:sp>
      <p:sp>
        <p:nvSpPr>
          <p:cNvPr id="792" name="Google Shape;792;p42"/>
          <p:cNvSpPr txBox="1"/>
          <p:nvPr/>
        </p:nvSpPr>
        <p:spPr>
          <a:xfrm>
            <a:off x="5805571" y="4970437"/>
            <a:ext cx="149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t>Re</a:t>
            </a:r>
            <a:r>
              <a:rPr lang="fr-FR" sz="1200" b="0" i="0" u="none" strike="noStrike" cap="none">
                <a:solidFill>
                  <a:srgbClr val="000000"/>
                </a:solidFill>
                <a:latin typeface="Arial"/>
                <a:ea typeface="Arial"/>
                <a:cs typeface="Arial"/>
                <a:sym typeface="Arial"/>
              </a:rPr>
              <a:t>ntal, meals and allowances.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93" name="Google Shape;793;p42"/>
          <p:cNvSpPr/>
          <p:nvPr/>
        </p:nvSpPr>
        <p:spPr>
          <a:xfrm>
            <a:off x="7941958" y="3648569"/>
            <a:ext cx="342920" cy="455605"/>
          </a:xfrm>
          <a:custGeom>
            <a:avLst/>
            <a:gdLst/>
            <a:ahLst/>
            <a:cxnLst/>
            <a:rect l="l" t="t" r="r" b="b"/>
            <a:pathLst>
              <a:path w="432707" h="504825" extrusionOk="0">
                <a:moveTo>
                  <a:pt x="117192" y="360589"/>
                </a:moveTo>
                <a:cubicBezTo>
                  <a:pt x="114562" y="360589"/>
                  <a:pt x="112402" y="361434"/>
                  <a:pt x="110712" y="363125"/>
                </a:cubicBezTo>
                <a:cubicBezTo>
                  <a:pt x="109022" y="364815"/>
                  <a:pt x="108177" y="366975"/>
                  <a:pt x="108177" y="369604"/>
                </a:cubicBezTo>
                <a:lnTo>
                  <a:pt x="108177" y="387634"/>
                </a:lnTo>
                <a:cubicBezTo>
                  <a:pt x="108177" y="390263"/>
                  <a:pt x="109022" y="392423"/>
                  <a:pt x="110712" y="394113"/>
                </a:cubicBezTo>
                <a:cubicBezTo>
                  <a:pt x="112402" y="395803"/>
                  <a:pt x="114562" y="396648"/>
                  <a:pt x="117192" y="396648"/>
                </a:cubicBezTo>
                <a:lnTo>
                  <a:pt x="315516" y="396648"/>
                </a:lnTo>
                <a:cubicBezTo>
                  <a:pt x="318145" y="396648"/>
                  <a:pt x="320305" y="395803"/>
                  <a:pt x="321995" y="394113"/>
                </a:cubicBezTo>
                <a:cubicBezTo>
                  <a:pt x="323685" y="392423"/>
                  <a:pt x="324530" y="390263"/>
                  <a:pt x="324530" y="387634"/>
                </a:cubicBezTo>
                <a:lnTo>
                  <a:pt x="324530" y="369604"/>
                </a:lnTo>
                <a:cubicBezTo>
                  <a:pt x="324530" y="366975"/>
                  <a:pt x="323685" y="364815"/>
                  <a:pt x="321995" y="363125"/>
                </a:cubicBezTo>
                <a:cubicBezTo>
                  <a:pt x="320305" y="361434"/>
                  <a:pt x="318145" y="360589"/>
                  <a:pt x="315516" y="360589"/>
                </a:cubicBezTo>
                <a:close/>
                <a:moveTo>
                  <a:pt x="117192" y="288471"/>
                </a:moveTo>
                <a:cubicBezTo>
                  <a:pt x="114562" y="288471"/>
                  <a:pt x="112402" y="289317"/>
                  <a:pt x="110712" y="291007"/>
                </a:cubicBezTo>
                <a:cubicBezTo>
                  <a:pt x="109022" y="292697"/>
                  <a:pt x="108177" y="294857"/>
                  <a:pt x="108177" y="297486"/>
                </a:cubicBezTo>
                <a:lnTo>
                  <a:pt x="108177" y="315516"/>
                </a:lnTo>
                <a:cubicBezTo>
                  <a:pt x="108177" y="318145"/>
                  <a:pt x="109022" y="320305"/>
                  <a:pt x="110712" y="321995"/>
                </a:cubicBezTo>
                <a:cubicBezTo>
                  <a:pt x="112402" y="323685"/>
                  <a:pt x="114562" y="324530"/>
                  <a:pt x="117192" y="324530"/>
                </a:cubicBezTo>
                <a:lnTo>
                  <a:pt x="315516" y="324530"/>
                </a:lnTo>
                <a:cubicBezTo>
                  <a:pt x="318145" y="324530"/>
                  <a:pt x="320305" y="323685"/>
                  <a:pt x="321995" y="321995"/>
                </a:cubicBezTo>
                <a:cubicBezTo>
                  <a:pt x="323685" y="320305"/>
                  <a:pt x="324530" y="318145"/>
                  <a:pt x="324530" y="315516"/>
                </a:cubicBezTo>
                <a:lnTo>
                  <a:pt x="324530" y="297486"/>
                </a:lnTo>
                <a:cubicBezTo>
                  <a:pt x="324530" y="294857"/>
                  <a:pt x="323685" y="292697"/>
                  <a:pt x="321995" y="291007"/>
                </a:cubicBezTo>
                <a:cubicBezTo>
                  <a:pt x="320305" y="289317"/>
                  <a:pt x="318145" y="288471"/>
                  <a:pt x="315516" y="288471"/>
                </a:cubicBezTo>
                <a:close/>
                <a:moveTo>
                  <a:pt x="117192" y="216354"/>
                </a:moveTo>
                <a:cubicBezTo>
                  <a:pt x="114562" y="216354"/>
                  <a:pt x="112402" y="217199"/>
                  <a:pt x="110712" y="218889"/>
                </a:cubicBezTo>
                <a:cubicBezTo>
                  <a:pt x="109022" y="220579"/>
                  <a:pt x="108177" y="222739"/>
                  <a:pt x="108177" y="225368"/>
                </a:cubicBezTo>
                <a:lnTo>
                  <a:pt x="108177" y="243398"/>
                </a:lnTo>
                <a:cubicBezTo>
                  <a:pt x="108177" y="246027"/>
                  <a:pt x="109022" y="248187"/>
                  <a:pt x="110712" y="249877"/>
                </a:cubicBezTo>
                <a:cubicBezTo>
                  <a:pt x="112402" y="251567"/>
                  <a:pt x="114562" y="252412"/>
                  <a:pt x="117192" y="252412"/>
                </a:cubicBezTo>
                <a:lnTo>
                  <a:pt x="315516" y="252412"/>
                </a:lnTo>
                <a:cubicBezTo>
                  <a:pt x="318145" y="252412"/>
                  <a:pt x="320305" y="251567"/>
                  <a:pt x="321995" y="249877"/>
                </a:cubicBezTo>
                <a:cubicBezTo>
                  <a:pt x="323685" y="248187"/>
                  <a:pt x="324530" y="246027"/>
                  <a:pt x="324530" y="243398"/>
                </a:cubicBezTo>
                <a:lnTo>
                  <a:pt x="324530" y="225368"/>
                </a:lnTo>
                <a:cubicBezTo>
                  <a:pt x="324530" y="222739"/>
                  <a:pt x="323685" y="220579"/>
                  <a:pt x="321995" y="218889"/>
                </a:cubicBezTo>
                <a:cubicBezTo>
                  <a:pt x="320305" y="217199"/>
                  <a:pt x="318145" y="216354"/>
                  <a:pt x="315516" y="216354"/>
                </a:cubicBezTo>
                <a:close/>
                <a:moveTo>
                  <a:pt x="288471" y="11268"/>
                </a:moveTo>
                <a:cubicBezTo>
                  <a:pt x="292603" y="13898"/>
                  <a:pt x="295984" y="16527"/>
                  <a:pt x="298613" y="19156"/>
                </a:cubicBezTo>
                <a:lnTo>
                  <a:pt x="413551" y="134094"/>
                </a:lnTo>
                <a:cubicBezTo>
                  <a:pt x="416180" y="136723"/>
                  <a:pt x="418809" y="140104"/>
                  <a:pt x="421439" y="144236"/>
                </a:cubicBezTo>
                <a:lnTo>
                  <a:pt x="288471" y="144236"/>
                </a:lnTo>
                <a:close/>
                <a:moveTo>
                  <a:pt x="27044" y="0"/>
                </a:moveTo>
                <a:lnTo>
                  <a:pt x="252413" y="0"/>
                </a:lnTo>
                <a:lnTo>
                  <a:pt x="252413" y="153251"/>
                </a:lnTo>
                <a:cubicBezTo>
                  <a:pt x="252413" y="160763"/>
                  <a:pt x="255042" y="167148"/>
                  <a:pt x="260300" y="172407"/>
                </a:cubicBezTo>
                <a:cubicBezTo>
                  <a:pt x="265559" y="177665"/>
                  <a:pt x="271944" y="180295"/>
                  <a:pt x="279457" y="180295"/>
                </a:cubicBezTo>
                <a:lnTo>
                  <a:pt x="432707" y="180295"/>
                </a:lnTo>
                <a:lnTo>
                  <a:pt x="432707" y="477781"/>
                </a:lnTo>
                <a:cubicBezTo>
                  <a:pt x="432707" y="485293"/>
                  <a:pt x="430078" y="491678"/>
                  <a:pt x="424819" y="496937"/>
                </a:cubicBezTo>
                <a:cubicBezTo>
                  <a:pt x="419561" y="502196"/>
                  <a:pt x="413175" y="504825"/>
                  <a:pt x="405663" y="504825"/>
                </a:cubicBezTo>
                <a:lnTo>
                  <a:pt x="27044" y="504825"/>
                </a:lnTo>
                <a:cubicBezTo>
                  <a:pt x="19532" y="504825"/>
                  <a:pt x="13147" y="502196"/>
                  <a:pt x="7888" y="496937"/>
                </a:cubicBezTo>
                <a:cubicBezTo>
                  <a:pt x="2630" y="491678"/>
                  <a:pt x="0" y="485293"/>
                  <a:pt x="0" y="477781"/>
                </a:cubicBezTo>
                <a:lnTo>
                  <a:pt x="0" y="27044"/>
                </a:lnTo>
                <a:cubicBezTo>
                  <a:pt x="0" y="19532"/>
                  <a:pt x="2630" y="13147"/>
                  <a:pt x="7888" y="7888"/>
                </a:cubicBezTo>
                <a:cubicBezTo>
                  <a:pt x="13147" y="2629"/>
                  <a:pt x="19532" y="0"/>
                  <a:pt x="2704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94" name="Google Shape;794;p42"/>
          <p:cNvSpPr txBox="1"/>
          <p:nvPr/>
        </p:nvSpPr>
        <p:spPr>
          <a:xfrm>
            <a:off x="7255222" y="4214230"/>
            <a:ext cx="18147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Report production</a:t>
            </a:r>
            <a:endParaRPr sz="1400" b="0" i="0" u="none" strike="noStrike" cap="none">
              <a:solidFill>
                <a:srgbClr val="000000"/>
              </a:solidFill>
              <a:latin typeface="Arial"/>
              <a:ea typeface="Arial"/>
              <a:cs typeface="Arial"/>
              <a:sym typeface="Arial"/>
            </a:endParaRPr>
          </a:p>
        </p:txBody>
      </p:sp>
      <p:sp>
        <p:nvSpPr>
          <p:cNvPr id="795" name="Google Shape;795;p42"/>
          <p:cNvSpPr txBox="1"/>
          <p:nvPr/>
        </p:nvSpPr>
        <p:spPr>
          <a:xfrm>
            <a:off x="7391840" y="4507981"/>
            <a:ext cx="149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t>R</a:t>
            </a:r>
            <a:r>
              <a:rPr lang="fr-FR" sz="1200" b="0" i="0" u="none" strike="noStrike" cap="none">
                <a:solidFill>
                  <a:srgbClr val="000000"/>
                </a:solidFill>
                <a:latin typeface="Arial"/>
                <a:ea typeface="Arial"/>
                <a:cs typeface="Arial"/>
                <a:sym typeface="Arial"/>
              </a:rPr>
              <a:t>ental, meals and allowances.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96" name="Google Shape;796;p42"/>
          <p:cNvSpPr/>
          <p:nvPr/>
        </p:nvSpPr>
        <p:spPr>
          <a:xfrm>
            <a:off x="9394312" y="3472614"/>
            <a:ext cx="581271" cy="488632"/>
          </a:xfrm>
          <a:custGeom>
            <a:avLst/>
            <a:gdLst/>
            <a:ahLst/>
            <a:cxnLst/>
            <a:rect l="l" t="t" r="r" b="b"/>
            <a:pathLst>
              <a:path w="576944" h="464258" extrusionOk="0">
                <a:moveTo>
                  <a:pt x="190155" y="207902"/>
                </a:moveTo>
                <a:lnTo>
                  <a:pt x="387916" y="207902"/>
                </a:lnTo>
                <a:cubicBezTo>
                  <a:pt x="394676" y="207902"/>
                  <a:pt x="400404" y="210296"/>
                  <a:pt x="405101" y="215086"/>
                </a:cubicBezTo>
                <a:cubicBezTo>
                  <a:pt x="409795" y="219875"/>
                  <a:pt x="412143" y="225556"/>
                  <a:pt x="412143" y="232129"/>
                </a:cubicBezTo>
                <a:cubicBezTo>
                  <a:pt x="412143" y="238702"/>
                  <a:pt x="409795" y="244383"/>
                  <a:pt x="405101" y="249172"/>
                </a:cubicBezTo>
                <a:cubicBezTo>
                  <a:pt x="400404" y="253962"/>
                  <a:pt x="394676" y="256356"/>
                  <a:pt x="387916" y="256356"/>
                </a:cubicBezTo>
                <a:lnTo>
                  <a:pt x="190155" y="256356"/>
                </a:lnTo>
                <a:cubicBezTo>
                  <a:pt x="183394" y="256356"/>
                  <a:pt x="177665" y="253962"/>
                  <a:pt x="172971" y="249172"/>
                </a:cubicBezTo>
                <a:cubicBezTo>
                  <a:pt x="168275" y="244383"/>
                  <a:pt x="165927" y="238702"/>
                  <a:pt x="165927" y="232129"/>
                </a:cubicBezTo>
                <a:cubicBezTo>
                  <a:pt x="165927" y="225556"/>
                  <a:pt x="168275" y="219875"/>
                  <a:pt x="172971" y="215086"/>
                </a:cubicBezTo>
                <a:cubicBezTo>
                  <a:pt x="177665" y="210296"/>
                  <a:pt x="183394" y="207902"/>
                  <a:pt x="190155" y="207902"/>
                </a:cubicBezTo>
                <a:close/>
                <a:moveTo>
                  <a:pt x="288754" y="48454"/>
                </a:moveTo>
                <a:cubicBezTo>
                  <a:pt x="255511" y="48454"/>
                  <a:pt x="224758" y="56670"/>
                  <a:pt x="196493" y="73103"/>
                </a:cubicBezTo>
                <a:cubicBezTo>
                  <a:pt x="168227" y="89537"/>
                  <a:pt x="145879" y="111839"/>
                  <a:pt x="129446" y="140010"/>
                </a:cubicBezTo>
                <a:cubicBezTo>
                  <a:pt x="113012" y="168181"/>
                  <a:pt x="104796" y="198887"/>
                  <a:pt x="104796" y="232129"/>
                </a:cubicBezTo>
                <a:cubicBezTo>
                  <a:pt x="104796" y="248280"/>
                  <a:pt x="106955" y="264244"/>
                  <a:pt x="111276" y="280020"/>
                </a:cubicBezTo>
                <a:lnTo>
                  <a:pt x="387916" y="280020"/>
                </a:lnTo>
                <a:cubicBezTo>
                  <a:pt x="394676" y="280020"/>
                  <a:pt x="400404" y="282367"/>
                  <a:pt x="405101" y="287062"/>
                </a:cubicBezTo>
                <a:cubicBezTo>
                  <a:pt x="409795" y="291758"/>
                  <a:pt x="412143" y="297392"/>
                  <a:pt x="412143" y="303965"/>
                </a:cubicBezTo>
                <a:cubicBezTo>
                  <a:pt x="412143" y="310726"/>
                  <a:pt x="409795" y="316454"/>
                  <a:pt x="405101" y="321149"/>
                </a:cubicBezTo>
                <a:cubicBezTo>
                  <a:pt x="400404" y="325845"/>
                  <a:pt x="394676" y="328192"/>
                  <a:pt x="387916" y="328192"/>
                </a:cubicBezTo>
                <a:lnTo>
                  <a:pt x="132123" y="328192"/>
                </a:lnTo>
                <a:cubicBezTo>
                  <a:pt x="148649" y="355049"/>
                  <a:pt x="170763" y="376365"/>
                  <a:pt x="198465" y="392140"/>
                </a:cubicBezTo>
                <a:cubicBezTo>
                  <a:pt x="226166" y="407916"/>
                  <a:pt x="256262" y="415804"/>
                  <a:pt x="288754" y="415804"/>
                </a:cubicBezTo>
                <a:cubicBezTo>
                  <a:pt x="313544" y="415804"/>
                  <a:pt x="337301" y="410968"/>
                  <a:pt x="360026" y="401296"/>
                </a:cubicBezTo>
                <a:cubicBezTo>
                  <a:pt x="382750" y="391624"/>
                  <a:pt x="402283" y="378571"/>
                  <a:pt x="418622" y="362138"/>
                </a:cubicBezTo>
                <a:cubicBezTo>
                  <a:pt x="434962" y="345705"/>
                  <a:pt x="448013" y="326173"/>
                  <a:pt x="457780" y="303543"/>
                </a:cubicBezTo>
                <a:cubicBezTo>
                  <a:pt x="467546" y="280912"/>
                  <a:pt x="472429" y="257107"/>
                  <a:pt x="472429" y="232129"/>
                </a:cubicBezTo>
                <a:cubicBezTo>
                  <a:pt x="472429" y="215978"/>
                  <a:pt x="470269" y="200014"/>
                  <a:pt x="465949" y="184238"/>
                </a:cubicBezTo>
                <a:lnTo>
                  <a:pt x="189310" y="184238"/>
                </a:lnTo>
                <a:cubicBezTo>
                  <a:pt x="182549" y="184238"/>
                  <a:pt x="176820" y="181891"/>
                  <a:pt x="172125" y="177195"/>
                </a:cubicBezTo>
                <a:cubicBezTo>
                  <a:pt x="167430" y="172500"/>
                  <a:pt x="165083" y="166866"/>
                  <a:pt x="165083" y="160293"/>
                </a:cubicBezTo>
                <a:cubicBezTo>
                  <a:pt x="165083" y="153532"/>
                  <a:pt x="167430" y="147804"/>
                  <a:pt x="172125" y="143108"/>
                </a:cubicBezTo>
                <a:cubicBezTo>
                  <a:pt x="176820" y="138413"/>
                  <a:pt x="182549" y="136066"/>
                  <a:pt x="189310" y="136066"/>
                </a:cubicBezTo>
                <a:lnTo>
                  <a:pt x="445103" y="136066"/>
                </a:lnTo>
                <a:cubicBezTo>
                  <a:pt x="428576" y="109209"/>
                  <a:pt x="406509" y="87893"/>
                  <a:pt x="378900" y="72117"/>
                </a:cubicBezTo>
                <a:cubicBezTo>
                  <a:pt x="351293" y="56342"/>
                  <a:pt x="321244" y="48454"/>
                  <a:pt x="288754" y="48454"/>
                </a:cubicBezTo>
                <a:close/>
                <a:moveTo>
                  <a:pt x="288754" y="0"/>
                </a:moveTo>
                <a:cubicBezTo>
                  <a:pt x="334766" y="0"/>
                  <a:pt x="376788" y="12489"/>
                  <a:pt x="414819" y="37467"/>
                </a:cubicBezTo>
                <a:cubicBezTo>
                  <a:pt x="452850" y="62445"/>
                  <a:pt x="481162" y="95312"/>
                  <a:pt x="499754" y="136066"/>
                </a:cubicBezTo>
                <a:lnTo>
                  <a:pt x="552716" y="136066"/>
                </a:lnTo>
                <a:cubicBezTo>
                  <a:pt x="559477" y="136066"/>
                  <a:pt x="565205" y="138413"/>
                  <a:pt x="569900" y="143108"/>
                </a:cubicBezTo>
                <a:cubicBezTo>
                  <a:pt x="574595" y="147804"/>
                  <a:pt x="576944" y="153532"/>
                  <a:pt x="576944" y="160293"/>
                </a:cubicBezTo>
                <a:cubicBezTo>
                  <a:pt x="576944" y="166866"/>
                  <a:pt x="574595" y="172500"/>
                  <a:pt x="569900" y="177195"/>
                </a:cubicBezTo>
                <a:cubicBezTo>
                  <a:pt x="565205" y="181891"/>
                  <a:pt x="559477" y="184238"/>
                  <a:pt x="552716" y="184238"/>
                </a:cubicBezTo>
                <a:lnTo>
                  <a:pt x="515812" y="184238"/>
                </a:lnTo>
                <a:cubicBezTo>
                  <a:pt x="519004" y="200202"/>
                  <a:pt x="520601" y="216165"/>
                  <a:pt x="520601" y="232129"/>
                </a:cubicBezTo>
                <a:cubicBezTo>
                  <a:pt x="520601" y="263493"/>
                  <a:pt x="514450" y="293495"/>
                  <a:pt x="502149" y="322135"/>
                </a:cubicBezTo>
                <a:cubicBezTo>
                  <a:pt x="489848" y="350776"/>
                  <a:pt x="473367" y="375473"/>
                  <a:pt x="452709" y="396225"/>
                </a:cubicBezTo>
                <a:cubicBezTo>
                  <a:pt x="432050" y="416978"/>
                  <a:pt x="407400" y="433505"/>
                  <a:pt x="378760" y="445806"/>
                </a:cubicBezTo>
                <a:cubicBezTo>
                  <a:pt x="350119" y="458108"/>
                  <a:pt x="320117" y="464258"/>
                  <a:pt x="288754" y="464258"/>
                </a:cubicBezTo>
                <a:cubicBezTo>
                  <a:pt x="242553" y="464258"/>
                  <a:pt x="200437" y="451769"/>
                  <a:pt x="162406" y="426791"/>
                </a:cubicBezTo>
                <a:cubicBezTo>
                  <a:pt x="124375" y="401813"/>
                  <a:pt x="96064" y="368946"/>
                  <a:pt x="77471" y="328192"/>
                </a:cubicBezTo>
                <a:lnTo>
                  <a:pt x="24227" y="328192"/>
                </a:lnTo>
                <a:cubicBezTo>
                  <a:pt x="17466" y="328192"/>
                  <a:pt x="11737" y="325845"/>
                  <a:pt x="7043" y="321149"/>
                </a:cubicBezTo>
                <a:cubicBezTo>
                  <a:pt x="2347" y="316454"/>
                  <a:pt x="0" y="310726"/>
                  <a:pt x="0" y="303965"/>
                </a:cubicBezTo>
                <a:cubicBezTo>
                  <a:pt x="0" y="297392"/>
                  <a:pt x="2347" y="291758"/>
                  <a:pt x="7043" y="287062"/>
                </a:cubicBezTo>
                <a:cubicBezTo>
                  <a:pt x="11737" y="282367"/>
                  <a:pt x="17466" y="280020"/>
                  <a:pt x="24227" y="280020"/>
                </a:cubicBezTo>
                <a:lnTo>
                  <a:pt x="61413" y="280020"/>
                </a:lnTo>
                <a:cubicBezTo>
                  <a:pt x="58219" y="264056"/>
                  <a:pt x="56624" y="248093"/>
                  <a:pt x="56624" y="232129"/>
                </a:cubicBezTo>
                <a:cubicBezTo>
                  <a:pt x="56624" y="200765"/>
                  <a:pt x="62774" y="170763"/>
                  <a:pt x="75076" y="142123"/>
                </a:cubicBezTo>
                <a:cubicBezTo>
                  <a:pt x="87376" y="113482"/>
                  <a:pt x="103857" y="88785"/>
                  <a:pt x="124516" y="68033"/>
                </a:cubicBezTo>
                <a:cubicBezTo>
                  <a:pt x="145175" y="47280"/>
                  <a:pt x="169824" y="30753"/>
                  <a:pt x="198465" y="18452"/>
                </a:cubicBezTo>
                <a:cubicBezTo>
                  <a:pt x="227105" y="6150"/>
                  <a:pt x="257202" y="0"/>
                  <a:pt x="28875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97" name="Google Shape;797;p42"/>
          <p:cNvSpPr txBox="1"/>
          <p:nvPr/>
        </p:nvSpPr>
        <p:spPr>
          <a:xfrm>
            <a:off x="9394311" y="4011560"/>
            <a:ext cx="7875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Other</a:t>
            </a:r>
            <a:endParaRPr sz="1400" b="0" i="0" u="none" strike="noStrike" cap="none">
              <a:solidFill>
                <a:srgbClr val="000000"/>
              </a:solidFill>
              <a:latin typeface="Arial"/>
              <a:ea typeface="Arial"/>
              <a:cs typeface="Arial"/>
              <a:sym typeface="Arial"/>
            </a:endParaRPr>
          </a:p>
        </p:txBody>
      </p:sp>
      <p:sp>
        <p:nvSpPr>
          <p:cNvPr id="798" name="Google Shape;798;p42"/>
          <p:cNvSpPr/>
          <p:nvPr/>
        </p:nvSpPr>
        <p:spPr>
          <a:xfrm>
            <a:off x="9070052" y="4260055"/>
            <a:ext cx="1297200" cy="156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Communication, e-mail and post, teleconferences, licenses and legal fees, security. </a:t>
            </a:r>
            <a:endParaRPr sz="1400" b="0" i="0" u="none" strike="noStrike" cap="none">
              <a:solidFill>
                <a:srgbClr val="000000"/>
              </a:solidFill>
              <a:latin typeface="Arial"/>
              <a:ea typeface="Arial"/>
              <a:cs typeface="Arial"/>
              <a:sym typeface="Arial"/>
            </a:endParaRPr>
          </a:p>
        </p:txBody>
      </p:sp>
      <p:sp>
        <p:nvSpPr>
          <p:cNvPr id="799" name="Google Shape;799;p42"/>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Cost factors to consider</a:t>
            </a:r>
            <a:endParaRPr sz="51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4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42</a:t>
            </a:fld>
            <a:endParaRPr/>
          </a:p>
        </p:txBody>
      </p:sp>
      <p:sp>
        <p:nvSpPr>
          <p:cNvPr id="806" name="Google Shape;806;p43"/>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07" name="Google Shape;807;p43"/>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Step 5: Select the evaluation team</a:t>
            </a:r>
            <a:endParaRPr sz="5100" b="1" i="0" u="none" strike="noStrike" cap="none">
              <a:solidFill>
                <a:srgbClr val="FFFFFF"/>
              </a:solidFill>
              <a:latin typeface="Bebas Neue"/>
              <a:ea typeface="Bebas Neue"/>
              <a:cs typeface="Bebas Neue"/>
              <a:sym typeface="Bebas Neue"/>
            </a:endParaRPr>
          </a:p>
        </p:txBody>
      </p:sp>
      <p:sp>
        <p:nvSpPr>
          <p:cNvPr id="808" name="Google Shape;808;p43"/>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809" name="Google Shape;809;p43"/>
          <p:cNvSpPr/>
          <p:nvPr/>
        </p:nvSpPr>
        <p:spPr>
          <a:xfrm>
            <a:off x="2152996" y="2291831"/>
            <a:ext cx="80577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900">
                <a:solidFill>
                  <a:srgbClr val="E84E0F"/>
                </a:solidFill>
              </a:rPr>
              <a:t>P</a:t>
            </a:r>
            <a:r>
              <a:rPr lang="fr-FR" sz="2900" b="0" i="0" u="none" strike="noStrike" cap="none">
                <a:solidFill>
                  <a:srgbClr val="E84E0F"/>
                </a:solidFill>
                <a:latin typeface="Arial"/>
                <a:ea typeface="Arial"/>
                <a:cs typeface="Arial"/>
                <a:sym typeface="Arial"/>
              </a:rPr>
              <a:t>rocess of call for tenders</a:t>
            </a:r>
            <a:endParaRPr sz="29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4000" b="0" i="0" u="none" strike="noStrike" cap="none">
                <a:solidFill>
                  <a:srgbClr val="E84E0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a:solidFill>
                  <a:srgbClr val="262775"/>
                </a:solidFill>
              </a:rPr>
              <a:t>Launching call for tenders</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Rece</a:t>
            </a:r>
            <a:r>
              <a:rPr lang="fr-FR" sz="2400">
                <a:solidFill>
                  <a:srgbClr val="262775"/>
                </a:solidFill>
              </a:rPr>
              <a:t>iving</a:t>
            </a:r>
            <a:r>
              <a:rPr lang="fr-FR" sz="2400" b="0" i="0" u="none" strike="noStrike" cap="none">
                <a:solidFill>
                  <a:srgbClr val="262775"/>
                </a:solidFill>
                <a:latin typeface="Arial"/>
                <a:ea typeface="Arial"/>
                <a:cs typeface="Arial"/>
                <a:sym typeface="Arial"/>
              </a:rPr>
              <a:t> of applications</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Sorting and going back and forth with candidates</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Final selection</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40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Don't underestimate the time needed for this step</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pic>
        <p:nvPicPr>
          <p:cNvPr id="810" name="Google Shape;810;p43"/>
          <p:cNvPicPr preferRelativeResize="0"/>
          <p:nvPr/>
        </p:nvPicPr>
        <p:blipFill rotWithShape="1">
          <a:blip r:embed="rId3">
            <a:alphaModFix/>
          </a:blip>
          <a:srcRect/>
          <a:stretch/>
        </p:blipFill>
        <p:spPr>
          <a:xfrm>
            <a:off x="8313326" y="1843840"/>
            <a:ext cx="2354673" cy="235467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4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43</a:t>
            </a:fld>
            <a:endParaRPr/>
          </a:p>
        </p:txBody>
      </p:sp>
      <p:sp>
        <p:nvSpPr>
          <p:cNvPr id="817" name="Google Shape;817;p44"/>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18" name="Google Shape;818;p44"/>
          <p:cNvSpPr txBox="1"/>
          <p:nvPr/>
        </p:nvSpPr>
        <p:spPr>
          <a:xfrm>
            <a:off x="0" y="0"/>
            <a:ext cx="12192000" cy="17547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Step 6: Prepare the evaluation with the project team (field)</a:t>
            </a:r>
            <a:endParaRPr sz="5100" b="1" i="0" u="none" strike="noStrike" cap="none">
              <a:solidFill>
                <a:srgbClr val="FFFFFF"/>
              </a:solidFill>
              <a:latin typeface="Bebas Neue"/>
              <a:ea typeface="Bebas Neue"/>
              <a:cs typeface="Bebas Neue"/>
              <a:sym typeface="Bebas Neue"/>
            </a:endParaRPr>
          </a:p>
        </p:txBody>
      </p:sp>
      <p:sp>
        <p:nvSpPr>
          <p:cNvPr id="819" name="Google Shape;819;p44"/>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820" name="Google Shape;820;p44"/>
          <p:cNvSpPr/>
          <p:nvPr/>
        </p:nvSpPr>
        <p:spPr>
          <a:xfrm>
            <a:off x="5035824" y="2444225"/>
            <a:ext cx="5175000" cy="1754400"/>
          </a:xfrm>
          <a:prstGeom prst="rect">
            <a:avLst/>
          </a:prstGeom>
          <a:noFill/>
          <a:ln>
            <a:noFill/>
          </a:ln>
        </p:spPr>
        <p:txBody>
          <a:bodyPr spcFirstLastPara="1" wrap="square" lIns="91425" tIns="45700" rIns="91425" bIns="45700" anchor="t" anchorCtr="0">
            <a:noAutofit/>
          </a:bodyPr>
          <a:lstStyle/>
          <a:p>
            <a:pPr marL="457200" marR="0" lvl="0" indent="-450850" algn="l" rtl="0">
              <a:spcBef>
                <a:spcPts val="0"/>
              </a:spcBef>
              <a:spcAft>
                <a:spcPts val="0"/>
              </a:spcAft>
              <a:buClr>
                <a:srgbClr val="000000"/>
              </a:buClr>
              <a:buSzPts val="2700"/>
              <a:buFont typeface="Arial"/>
              <a:buChar char="•"/>
            </a:pPr>
            <a:r>
              <a:rPr lang="fr-FR" sz="2700" b="0" i="0" u="none" strike="noStrike" cap="none">
                <a:solidFill>
                  <a:srgbClr val="E84E0F"/>
                </a:solidFill>
                <a:latin typeface="Arial"/>
                <a:ea typeface="Arial"/>
                <a:cs typeface="Arial"/>
                <a:sym typeface="Arial"/>
              </a:rPr>
              <a:t>Informing the field team and stakeholders</a:t>
            </a:r>
            <a:endParaRPr sz="1300" b="0" i="0" u="none" strike="noStrike" cap="none">
              <a:solidFill>
                <a:srgbClr val="000000"/>
              </a:solidFill>
              <a:latin typeface="Arial"/>
              <a:ea typeface="Arial"/>
              <a:cs typeface="Arial"/>
              <a:sym typeface="Arial"/>
            </a:endParaRPr>
          </a:p>
          <a:p>
            <a:pPr marL="457200" marR="0" lvl="0" indent="-279400" algn="l" rtl="0">
              <a:spcBef>
                <a:spcPts val="0"/>
              </a:spcBef>
              <a:spcAft>
                <a:spcPts val="0"/>
              </a:spcAft>
              <a:buNone/>
            </a:pPr>
            <a:endParaRPr sz="2700" b="0" i="0" u="none" strike="noStrike" cap="none">
              <a:solidFill>
                <a:srgbClr val="E84E0F"/>
              </a:solidFill>
              <a:latin typeface="Arial"/>
              <a:ea typeface="Arial"/>
              <a:cs typeface="Arial"/>
              <a:sym typeface="Arial"/>
            </a:endParaRPr>
          </a:p>
          <a:p>
            <a:pPr marL="457200" marR="0" lvl="0" indent="-450850" algn="l" rtl="0">
              <a:spcBef>
                <a:spcPts val="0"/>
              </a:spcBef>
              <a:spcAft>
                <a:spcPts val="0"/>
              </a:spcAft>
              <a:buClr>
                <a:srgbClr val="000000"/>
              </a:buClr>
              <a:buSzPts val="2700"/>
              <a:buFont typeface="Arial"/>
              <a:buChar char="•"/>
            </a:pPr>
            <a:r>
              <a:rPr lang="fr-FR" sz="2700" b="0" i="0" u="none" strike="noStrike" cap="none">
                <a:solidFill>
                  <a:srgbClr val="E84E0F"/>
                </a:solidFill>
                <a:latin typeface="Arial"/>
                <a:ea typeface="Arial"/>
                <a:cs typeface="Arial"/>
                <a:sym typeface="Arial"/>
              </a:rPr>
              <a:t>Organize the documents to be submitted to the evaluation team</a:t>
            </a:r>
            <a:endParaRPr sz="1300" b="0" i="0" u="none" strike="noStrike" cap="none">
              <a:solidFill>
                <a:srgbClr val="000000"/>
              </a:solidFill>
              <a:latin typeface="Arial"/>
              <a:ea typeface="Arial"/>
              <a:cs typeface="Arial"/>
              <a:sym typeface="Arial"/>
            </a:endParaRPr>
          </a:p>
          <a:p>
            <a:pPr marL="457200" marR="0" lvl="0" indent="-279400" algn="l" rtl="0">
              <a:spcBef>
                <a:spcPts val="0"/>
              </a:spcBef>
              <a:spcAft>
                <a:spcPts val="0"/>
              </a:spcAft>
              <a:buNone/>
            </a:pPr>
            <a:endParaRPr sz="2700" b="0" i="0" u="none" strike="noStrike" cap="none">
              <a:solidFill>
                <a:srgbClr val="E84E0F"/>
              </a:solidFill>
              <a:latin typeface="Arial"/>
              <a:ea typeface="Arial"/>
              <a:cs typeface="Arial"/>
              <a:sym typeface="Arial"/>
            </a:endParaRPr>
          </a:p>
          <a:p>
            <a:pPr marL="457200" marR="0" lvl="0" indent="-450850" algn="l" rtl="0">
              <a:spcBef>
                <a:spcPts val="0"/>
              </a:spcBef>
              <a:spcAft>
                <a:spcPts val="0"/>
              </a:spcAft>
              <a:buClr>
                <a:srgbClr val="000000"/>
              </a:buClr>
              <a:buSzPts val="2700"/>
              <a:buFont typeface="Arial"/>
              <a:buChar char="•"/>
            </a:pPr>
            <a:r>
              <a:rPr lang="fr-FR" sz="2700" b="0" i="0" u="none" strike="noStrike" cap="none">
                <a:solidFill>
                  <a:srgbClr val="E84E0F"/>
                </a:solidFill>
                <a:latin typeface="Arial"/>
                <a:ea typeface="Arial"/>
                <a:cs typeface="Arial"/>
                <a:sym typeface="Arial"/>
              </a:rPr>
              <a:t>Plan important appointments (contacts and/or introductions to certain stakeholders)</a:t>
            </a:r>
            <a:endParaRPr sz="1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pic>
        <p:nvPicPr>
          <p:cNvPr id="821" name="Google Shape;821;p44"/>
          <p:cNvPicPr preferRelativeResize="0"/>
          <p:nvPr/>
        </p:nvPicPr>
        <p:blipFill rotWithShape="1">
          <a:blip r:embed="rId3">
            <a:alphaModFix/>
          </a:blip>
          <a:srcRect/>
          <a:stretch/>
        </p:blipFill>
        <p:spPr>
          <a:xfrm>
            <a:off x="1742675" y="2662461"/>
            <a:ext cx="3032664" cy="30326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4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44</a:t>
            </a:fld>
            <a:endParaRPr/>
          </a:p>
        </p:txBody>
      </p:sp>
      <p:sp>
        <p:nvSpPr>
          <p:cNvPr id="828" name="Google Shape;828;p4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29" name="Google Shape;829;p45"/>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Step 7: Collect data</a:t>
            </a:r>
            <a:endParaRPr sz="5100" b="1" i="0" u="none" strike="noStrike" cap="none">
              <a:solidFill>
                <a:srgbClr val="FFFFFF"/>
              </a:solidFill>
              <a:latin typeface="Bebas Neue"/>
              <a:ea typeface="Bebas Neue"/>
              <a:cs typeface="Bebas Neue"/>
              <a:sym typeface="Bebas Neue"/>
            </a:endParaRPr>
          </a:p>
        </p:txBody>
      </p:sp>
      <p:sp>
        <p:nvSpPr>
          <p:cNvPr id="830" name="Google Shape;830;p45"/>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831" name="Google Shape;831;p45"/>
          <p:cNvSpPr/>
          <p:nvPr/>
        </p:nvSpPr>
        <p:spPr>
          <a:xfrm>
            <a:off x="2152996" y="1413079"/>
            <a:ext cx="8057804" cy="17542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Ensure that the necessary documents are available (organization of resources)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800" b="1" i="0" u="none" strike="noStrike" cap="none">
                <a:solidFill>
                  <a:srgbClr val="262775"/>
                </a:solidFill>
                <a:latin typeface="Arial"/>
                <a:ea typeface="Arial"/>
                <a:cs typeface="Arial"/>
                <a:sym typeface="Arial"/>
              </a:rPr>
              <a:t>Role of the evaluation team</a:t>
            </a:r>
            <a:endParaRPr sz="1400" b="0" i="0" u="none" strike="noStrike" cap="none">
              <a:solidFill>
                <a:srgbClr val="000000"/>
              </a:solidFill>
              <a:latin typeface="Arial"/>
              <a:ea typeface="Arial"/>
              <a:cs typeface="Arial"/>
              <a:sym typeface="Arial"/>
            </a:endParaRPr>
          </a:p>
          <a:p>
            <a:pPr marL="457200" marR="0" lvl="0" indent="-406400" algn="l"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Document review: analysis of reports, project documents, strategic documents (and external document review)</a:t>
            </a:r>
            <a:endParaRPr sz="1400" b="0" i="0" u="none" strike="noStrike" cap="none">
              <a:solidFill>
                <a:srgbClr val="000000"/>
              </a:solidFill>
              <a:latin typeface="Arial"/>
              <a:ea typeface="Arial"/>
              <a:cs typeface="Arial"/>
              <a:sym typeface="Arial"/>
            </a:endParaRPr>
          </a:p>
          <a:p>
            <a:pPr marL="457200" marR="0" lvl="0" indent="-406400" algn="l"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Quantitative methods: questionnaires/surveys</a:t>
            </a:r>
            <a:endParaRPr sz="1400" b="0" i="0" u="none" strike="noStrike" cap="none">
              <a:solidFill>
                <a:srgbClr val="000000"/>
              </a:solidFill>
              <a:latin typeface="Arial"/>
              <a:ea typeface="Arial"/>
              <a:cs typeface="Arial"/>
              <a:sym typeface="Arial"/>
            </a:endParaRPr>
          </a:p>
          <a:p>
            <a:pPr marL="457200" marR="0" lvl="0" indent="-406400" algn="l"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Qualitative methods: interviews/focus groups/observation</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4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45</a:t>
            </a:fld>
            <a:endParaRPr/>
          </a:p>
        </p:txBody>
      </p:sp>
      <p:sp>
        <p:nvSpPr>
          <p:cNvPr id="838" name="Google Shape;838;p46"/>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39" name="Google Shape;839;p46"/>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Step 8: Write the evaluation report</a:t>
            </a:r>
            <a:endParaRPr sz="5100" b="1" i="0" u="none" strike="noStrike" cap="none">
              <a:solidFill>
                <a:srgbClr val="FFFFFF"/>
              </a:solidFill>
              <a:latin typeface="Bebas Neue"/>
              <a:ea typeface="Bebas Neue"/>
              <a:cs typeface="Bebas Neue"/>
              <a:sym typeface="Bebas Neue"/>
            </a:endParaRPr>
          </a:p>
        </p:txBody>
      </p:sp>
      <p:sp>
        <p:nvSpPr>
          <p:cNvPr id="840" name="Google Shape;840;p46"/>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841" name="Google Shape;841;p46"/>
          <p:cNvSpPr txBox="1"/>
          <p:nvPr/>
        </p:nvSpPr>
        <p:spPr>
          <a:xfrm>
            <a:off x="1798320" y="1804243"/>
            <a:ext cx="8595300" cy="492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1" i="0" u="none" strike="noStrike" cap="none">
                <a:solidFill>
                  <a:srgbClr val="E84E0F"/>
                </a:solidFill>
                <a:latin typeface="Arial"/>
                <a:ea typeface="Arial"/>
                <a:cs typeface="Arial"/>
                <a:sym typeface="Arial"/>
              </a:rPr>
              <a:t>Role of the evaluation team</a:t>
            </a:r>
            <a:endParaRPr sz="3200" b="1"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262775"/>
                </a:solidFill>
                <a:latin typeface="Arial"/>
                <a:ea typeface="Arial"/>
                <a:cs typeface="Arial"/>
                <a:sym typeface="Arial"/>
              </a:rPr>
              <a:t>The report must follow the guidelines of the ToR:</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Maximum number of pages</a:t>
            </a:r>
            <a:endParaRPr sz="2400" b="0" i="0" u="none" strike="noStrike" cap="none">
              <a:solidFill>
                <a:srgbClr val="262775"/>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Executive summary</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A reminder of the ToR</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A presentation of the methodology - Limits of the evaluation</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Background information</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The main results</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Analysis of the most significant results</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Recommendations</a:t>
            </a:r>
            <a:endParaRPr sz="1400" b="0" i="0" u="none" strike="noStrike" cap="none">
              <a:solidFill>
                <a:srgbClr val="000000"/>
              </a:solidFill>
              <a:latin typeface="Arial"/>
              <a:ea typeface="Arial"/>
              <a:cs typeface="Arial"/>
              <a:sym typeface="Arial"/>
            </a:endParaRPr>
          </a:p>
          <a:p>
            <a:pPr marL="4572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A</a:t>
            </a:r>
            <a:r>
              <a:rPr lang="fr-FR" sz="2400">
                <a:solidFill>
                  <a:srgbClr val="262775"/>
                </a:solidFill>
              </a:rPr>
              <a:t>nnexes</a:t>
            </a:r>
            <a:r>
              <a:rPr lang="fr-FR" sz="2400" b="0" i="0" u="none" strike="noStrike" cap="none">
                <a:solidFill>
                  <a:srgbClr val="262775"/>
                </a:solidFill>
                <a:latin typeface="Arial"/>
                <a:ea typeface="Arial"/>
                <a:cs typeface="Arial"/>
                <a:sym typeface="Arial"/>
              </a:rPr>
              <a:t> (contacts, reference documents, agenda, etc.</a:t>
            </a:r>
            <a:r>
              <a:rPr lang="fr-FR" sz="2800" b="0" i="0" u="none" strike="noStrike" cap="none">
                <a:solidFill>
                  <a:srgbClr val="26277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4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46</a:t>
            </a:fld>
            <a:endParaRPr/>
          </a:p>
        </p:txBody>
      </p:sp>
      <p:sp>
        <p:nvSpPr>
          <p:cNvPr id="848" name="Google Shape;848;p47"/>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49" name="Google Shape;849;p47"/>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Step 9: Reporting and disseminating results</a:t>
            </a:r>
            <a:endParaRPr sz="5100" b="1" i="0" u="none" strike="noStrike" cap="none">
              <a:solidFill>
                <a:srgbClr val="FFFFFF"/>
              </a:solidFill>
              <a:latin typeface="Bebas Neue"/>
              <a:ea typeface="Bebas Neue"/>
              <a:cs typeface="Bebas Neue"/>
              <a:sym typeface="Bebas Neue"/>
            </a:endParaRPr>
          </a:p>
        </p:txBody>
      </p:sp>
      <p:sp>
        <p:nvSpPr>
          <p:cNvPr id="850" name="Google Shape;850;p47"/>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851" name="Google Shape;851;p47"/>
          <p:cNvSpPr txBox="1"/>
          <p:nvPr/>
        </p:nvSpPr>
        <p:spPr>
          <a:xfrm>
            <a:off x="1798320" y="1804243"/>
            <a:ext cx="8595300" cy="461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The evaluation team presents the results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457200" marR="0" lvl="0" indent="-406400" algn="l"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Discussion between evaluation team and project team on a draft report</a:t>
            </a:r>
            <a:endParaRPr sz="1400" b="0" i="0" u="none" strike="noStrike" cap="none">
              <a:solidFill>
                <a:srgbClr val="000000"/>
              </a:solidFill>
              <a:latin typeface="Arial"/>
              <a:ea typeface="Arial"/>
              <a:cs typeface="Arial"/>
              <a:sym typeface="Arial"/>
            </a:endParaRPr>
          </a:p>
          <a:p>
            <a:pPr marL="457200" marR="0" lvl="0" indent="-406400" algn="l"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Additions and clarifications of certain elements</a:t>
            </a:r>
            <a:endParaRPr sz="1400" b="0" i="0" u="none" strike="noStrike" cap="none">
              <a:solidFill>
                <a:srgbClr val="000000"/>
              </a:solidFill>
              <a:latin typeface="Arial"/>
              <a:ea typeface="Arial"/>
              <a:cs typeface="Arial"/>
              <a:sym typeface="Arial"/>
            </a:endParaRPr>
          </a:p>
          <a:p>
            <a:pPr marL="457200" marR="0" lvl="0" indent="-406400" algn="l"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Finalizing the report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The project team must ensure that the results are disseminated to those concerned (learning and accountability).</a:t>
            </a:r>
            <a:endParaRPr sz="1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47</a:t>
            </a:fld>
            <a:endParaRPr/>
          </a:p>
        </p:txBody>
      </p:sp>
      <p:sp>
        <p:nvSpPr>
          <p:cNvPr id="858" name="Google Shape;858;p48"/>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59" name="Google Shape;859;p48"/>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Step 10: Implementing the recommendations</a:t>
            </a:r>
            <a:endParaRPr sz="5100" b="1" i="0" u="none" strike="noStrike" cap="none">
              <a:solidFill>
                <a:srgbClr val="FFFFFF"/>
              </a:solidFill>
              <a:latin typeface="Bebas Neue"/>
              <a:ea typeface="Bebas Neue"/>
              <a:cs typeface="Bebas Neue"/>
              <a:sym typeface="Bebas Neue"/>
            </a:endParaRPr>
          </a:p>
        </p:txBody>
      </p:sp>
      <p:sp>
        <p:nvSpPr>
          <p:cNvPr id="860" name="Google Shape;860;p48"/>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861" name="Google Shape;861;p48"/>
          <p:cNvSpPr txBox="1"/>
          <p:nvPr/>
        </p:nvSpPr>
        <p:spPr>
          <a:xfrm>
            <a:off x="4961275" y="2124076"/>
            <a:ext cx="5432400" cy="41857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The project team must monitor implementation of the recommendations</a:t>
            </a: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262775"/>
                </a:solidFill>
                <a:latin typeface="Arial"/>
                <a:ea typeface="Arial"/>
                <a:cs typeface="Arial"/>
                <a:sym typeface="Arial"/>
              </a:rPr>
              <a:t>An evaluation with no follow-up recommendations or action plan is a waste of time and money.</a:t>
            </a:r>
            <a:endParaRPr sz="28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62" name="Google Shape;862;p48"/>
          <p:cNvPicPr preferRelativeResize="0"/>
          <p:nvPr/>
        </p:nvPicPr>
        <p:blipFill rotWithShape="1">
          <a:blip r:embed="rId3">
            <a:alphaModFix/>
          </a:blip>
          <a:srcRect/>
          <a:stretch/>
        </p:blipFill>
        <p:spPr>
          <a:xfrm>
            <a:off x="1676400" y="2521661"/>
            <a:ext cx="3032664" cy="303266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4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48</a:t>
            </a:fld>
            <a:endParaRPr/>
          </a:p>
        </p:txBody>
      </p:sp>
      <p:sp>
        <p:nvSpPr>
          <p:cNvPr id="869" name="Google Shape;869;p49"/>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70" name="Google Shape;870;p49"/>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 Evaluation criteria</a:t>
            </a:r>
            <a:endParaRPr sz="5100" b="1" i="0" u="none" strike="noStrike" cap="none">
              <a:solidFill>
                <a:srgbClr val="FFFFFF"/>
              </a:solidFill>
              <a:latin typeface="Bebas Neue"/>
              <a:ea typeface="Bebas Neue"/>
              <a:cs typeface="Bebas Neue"/>
              <a:sym typeface="Bebas Neue"/>
            </a:endParaRPr>
          </a:p>
        </p:txBody>
      </p:sp>
      <p:sp>
        <p:nvSpPr>
          <p:cNvPr id="871" name="Google Shape;871;p49"/>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pic>
        <p:nvPicPr>
          <p:cNvPr id="872" name="Google Shape;872;p49"/>
          <p:cNvPicPr preferRelativeResize="0"/>
          <p:nvPr/>
        </p:nvPicPr>
        <p:blipFill rotWithShape="1">
          <a:blip r:embed="rId3">
            <a:alphaModFix/>
          </a:blip>
          <a:srcRect l="23556" t="25986" r="25630" b="12825"/>
          <a:stretch/>
        </p:blipFill>
        <p:spPr>
          <a:xfrm>
            <a:off x="2597812" y="1426378"/>
            <a:ext cx="7069003" cy="4788161"/>
          </a:xfrm>
          <a:prstGeom prst="rect">
            <a:avLst/>
          </a:prstGeom>
          <a:noFill/>
          <a:ln>
            <a:noFill/>
          </a:ln>
        </p:spPr>
      </p:pic>
      <p:sp>
        <p:nvSpPr>
          <p:cNvPr id="873" name="Google Shape;873;p49"/>
          <p:cNvSpPr/>
          <p:nvPr/>
        </p:nvSpPr>
        <p:spPr>
          <a:xfrm>
            <a:off x="3120725" y="1950925"/>
            <a:ext cx="1380000" cy="900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b="1">
                <a:solidFill>
                  <a:schemeClr val="dk2"/>
                </a:solidFill>
                <a:latin typeface="Calibri"/>
                <a:ea typeface="Calibri"/>
                <a:cs typeface="Calibri"/>
                <a:sym typeface="Calibri"/>
              </a:rPr>
              <a:t>Effectiveness: Is the intervention achieving its objectives?</a:t>
            </a:r>
            <a:endParaRPr b="1">
              <a:solidFill>
                <a:schemeClr val="dk2"/>
              </a:solidFill>
            </a:endParaRPr>
          </a:p>
        </p:txBody>
      </p:sp>
      <p:sp>
        <p:nvSpPr>
          <p:cNvPr id="874" name="Google Shape;874;p49"/>
          <p:cNvSpPr/>
          <p:nvPr/>
        </p:nvSpPr>
        <p:spPr>
          <a:xfrm>
            <a:off x="2245250" y="3203852"/>
            <a:ext cx="1380000" cy="1049700"/>
          </a:xfrm>
          <a:prstGeom prst="roundRect">
            <a:avLst>
              <a:gd name="adj" fmla="val 16667"/>
            </a:avLst>
          </a:prstGeom>
          <a:solidFill>
            <a:schemeClr val="lt2"/>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b="1">
                <a:solidFill>
                  <a:srgbClr val="38761D"/>
                </a:solidFill>
                <a:latin typeface="Calibri"/>
                <a:ea typeface="Calibri"/>
                <a:cs typeface="Calibri"/>
                <a:sym typeface="Calibri"/>
              </a:rPr>
              <a:t>Impact: What difference does the intervention make?</a:t>
            </a:r>
            <a:endParaRPr b="1">
              <a:solidFill>
                <a:srgbClr val="38761D"/>
              </a:solidFill>
            </a:endParaRPr>
          </a:p>
        </p:txBody>
      </p:sp>
      <p:sp>
        <p:nvSpPr>
          <p:cNvPr id="875" name="Google Shape;875;p49"/>
          <p:cNvSpPr/>
          <p:nvPr/>
        </p:nvSpPr>
        <p:spPr>
          <a:xfrm>
            <a:off x="3003775" y="4741702"/>
            <a:ext cx="1380000" cy="1049700"/>
          </a:xfrm>
          <a:prstGeom prst="roundRect">
            <a:avLst>
              <a:gd name="adj" fmla="val 16667"/>
            </a:avLst>
          </a:prstGeom>
          <a:solidFill>
            <a:schemeClr val="lt2"/>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b="1">
                <a:solidFill>
                  <a:srgbClr val="9900FF"/>
                </a:solidFill>
                <a:latin typeface="Calibri"/>
                <a:ea typeface="Calibri"/>
                <a:cs typeface="Calibri"/>
                <a:sym typeface="Calibri"/>
              </a:rPr>
              <a:t>Relevance: Does the intervention address the problem?</a:t>
            </a:r>
            <a:endParaRPr b="1">
              <a:solidFill>
                <a:srgbClr val="9900FF"/>
              </a:solidFill>
            </a:endParaRPr>
          </a:p>
        </p:txBody>
      </p:sp>
      <p:sp>
        <p:nvSpPr>
          <p:cNvPr id="876" name="Google Shape;876;p49"/>
          <p:cNvSpPr/>
          <p:nvPr/>
        </p:nvSpPr>
        <p:spPr>
          <a:xfrm>
            <a:off x="7763900" y="1763727"/>
            <a:ext cx="1380000" cy="1049700"/>
          </a:xfrm>
          <a:prstGeom prst="roundRect">
            <a:avLst>
              <a:gd name="adj" fmla="val 16667"/>
            </a:avLst>
          </a:prstGeom>
          <a:solidFill>
            <a:schemeClr val="lt2"/>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b="1">
                <a:solidFill>
                  <a:srgbClr val="4A86E8"/>
                </a:solidFill>
                <a:latin typeface="Calibri"/>
                <a:ea typeface="Calibri"/>
                <a:cs typeface="Calibri"/>
                <a:sym typeface="Calibri"/>
              </a:rPr>
              <a:t>Consistency: Is the intervention consistent with other interventions? </a:t>
            </a:r>
            <a:endParaRPr b="1">
              <a:solidFill>
                <a:srgbClr val="4A86E8"/>
              </a:solidFill>
            </a:endParaRPr>
          </a:p>
        </p:txBody>
      </p:sp>
      <p:sp>
        <p:nvSpPr>
          <p:cNvPr id="877" name="Google Shape;877;p49"/>
          <p:cNvSpPr/>
          <p:nvPr/>
        </p:nvSpPr>
        <p:spPr>
          <a:xfrm>
            <a:off x="8557075" y="3203852"/>
            <a:ext cx="1380000" cy="1049700"/>
          </a:xfrm>
          <a:prstGeom prst="roundRect">
            <a:avLst>
              <a:gd name="adj" fmla="val 16667"/>
            </a:avLst>
          </a:prstGeom>
          <a:solidFill>
            <a:schemeClr val="lt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b="1">
                <a:solidFill>
                  <a:srgbClr val="F1C232"/>
                </a:solidFill>
                <a:latin typeface="Calibri"/>
                <a:ea typeface="Calibri"/>
                <a:cs typeface="Calibri"/>
                <a:sym typeface="Calibri"/>
              </a:rPr>
              <a:t>Viability/sustainability: Will the benefits be long-lasting?</a:t>
            </a:r>
            <a:endParaRPr b="1">
              <a:solidFill>
                <a:srgbClr val="F1C232"/>
              </a:solidFill>
            </a:endParaRPr>
          </a:p>
        </p:txBody>
      </p:sp>
      <p:sp>
        <p:nvSpPr>
          <p:cNvPr id="878" name="Google Shape;878;p49"/>
          <p:cNvSpPr/>
          <p:nvPr/>
        </p:nvSpPr>
        <p:spPr>
          <a:xfrm>
            <a:off x="7680875" y="4643975"/>
            <a:ext cx="1837200" cy="1049700"/>
          </a:xfrm>
          <a:prstGeom prst="roundRect">
            <a:avLst>
              <a:gd name="adj" fmla="val 16667"/>
            </a:avLst>
          </a:prstGeom>
          <a:solidFill>
            <a:schemeClr val="lt2"/>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b="1">
                <a:solidFill>
                  <a:srgbClr val="888888"/>
                </a:solidFill>
                <a:latin typeface="Calibri"/>
                <a:ea typeface="Calibri"/>
                <a:cs typeface="Calibri"/>
                <a:sym typeface="Calibri"/>
              </a:rPr>
              <a:t>Efficiency: Are resources being used optimally?</a:t>
            </a:r>
            <a:endParaRPr b="1">
              <a:solidFill>
                <a:srgbClr val="888888"/>
              </a:solidFill>
            </a:endParaRPr>
          </a:p>
        </p:txBody>
      </p:sp>
      <p:sp>
        <p:nvSpPr>
          <p:cNvPr id="879" name="Google Shape;879;p49"/>
          <p:cNvSpPr/>
          <p:nvPr/>
        </p:nvSpPr>
        <p:spPr>
          <a:xfrm>
            <a:off x="5172564" y="3035663"/>
            <a:ext cx="1837200" cy="156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300" b="1"/>
              <a:t>EVALUATION CRITERIA</a:t>
            </a:r>
            <a:endParaRPr sz="1300"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5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49</a:t>
            </a:fld>
            <a:endParaRPr/>
          </a:p>
        </p:txBody>
      </p:sp>
      <p:sp>
        <p:nvSpPr>
          <p:cNvPr id="886" name="Google Shape;886;p50"/>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evaluation questions &amp; criteria </a:t>
            </a:r>
            <a:endParaRPr sz="6300" b="1" i="0" u="none" strike="noStrike" cap="none">
              <a:solidFill>
                <a:srgbClr val="FFFFFF"/>
              </a:solidFill>
              <a:latin typeface="Bebas Neue"/>
              <a:ea typeface="Bebas Neue"/>
              <a:cs typeface="Bebas Neue"/>
              <a:sym typeface="Bebas Neue"/>
            </a:endParaRPr>
          </a:p>
        </p:txBody>
      </p:sp>
      <p:sp>
        <p:nvSpPr>
          <p:cNvPr id="887" name="Google Shape;887;p50"/>
          <p:cNvSpPr txBox="1"/>
          <p:nvPr/>
        </p:nvSpPr>
        <p:spPr>
          <a:xfrm>
            <a:off x="5880970" y="5762356"/>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mins.</a:t>
            </a:r>
            <a:endParaRPr sz="1800" b="1" i="0" u="none" strike="noStrike" cap="none">
              <a:solidFill>
                <a:srgbClr val="000000"/>
              </a:solidFill>
              <a:latin typeface="Arial"/>
              <a:ea typeface="Arial"/>
              <a:cs typeface="Arial"/>
              <a:sym typeface="Arial"/>
            </a:endParaRPr>
          </a:p>
        </p:txBody>
      </p:sp>
      <p:pic>
        <p:nvPicPr>
          <p:cNvPr id="888" name="Google Shape;888;p50" descr="Une image contenant noir, obscurité&#10;&#10;Description générée automatiquement"/>
          <p:cNvPicPr preferRelativeResize="0"/>
          <p:nvPr/>
        </p:nvPicPr>
        <p:blipFill rotWithShape="1">
          <a:blip r:embed="rId3">
            <a:alphaModFix/>
          </a:blip>
          <a:srcRect/>
          <a:stretch/>
        </p:blipFill>
        <p:spPr>
          <a:xfrm>
            <a:off x="8434194" y="5762357"/>
            <a:ext cx="697283" cy="697283"/>
          </a:xfrm>
          <a:prstGeom prst="rect">
            <a:avLst/>
          </a:prstGeom>
          <a:noFill/>
          <a:ln>
            <a:noFill/>
          </a:ln>
        </p:spPr>
      </p:pic>
      <p:sp>
        <p:nvSpPr>
          <p:cNvPr id="889" name="Google Shape;889;p50"/>
          <p:cNvSpPr txBox="1"/>
          <p:nvPr/>
        </p:nvSpPr>
        <p:spPr>
          <a:xfrm>
            <a:off x="2763678" y="2033513"/>
            <a:ext cx="2655000" cy="615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 3 / 4 groups</a:t>
            </a:r>
            <a:endParaRPr sz="2800" b="0" i="0" u="none" strike="noStrike" cap="none">
              <a:solidFill>
                <a:srgbClr val="E84E0F"/>
              </a:solidFill>
              <a:latin typeface="Bebas Neue"/>
              <a:ea typeface="Bebas Neue"/>
              <a:cs typeface="Bebas Neue"/>
              <a:sym typeface="Bebas Neue"/>
            </a:endParaRPr>
          </a:p>
        </p:txBody>
      </p:sp>
      <p:sp>
        <p:nvSpPr>
          <p:cNvPr id="890" name="Google Shape;890;p50"/>
          <p:cNvSpPr/>
          <p:nvPr/>
        </p:nvSpPr>
        <p:spPr>
          <a:xfrm>
            <a:off x="2301424" y="2688024"/>
            <a:ext cx="4147200" cy="25416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100" b="0" i="0" u="none" strike="noStrike" cap="none">
                <a:solidFill>
                  <a:srgbClr val="FFFFFF"/>
                </a:solidFill>
                <a:latin typeface="Arial"/>
                <a:ea typeface="Arial"/>
                <a:cs typeface="Arial"/>
                <a:sym typeface="Arial"/>
              </a:rPr>
              <a:t>Each group will define two evaluation questions on one of the following evaluation criteria: Relevance, Effectiveness, Efficiency. </a:t>
            </a:r>
            <a:endParaRPr sz="11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r>
              <a:rPr lang="fr-FR" sz="1100" b="0" i="0" u="none" strike="noStrike" cap="none">
                <a:solidFill>
                  <a:srgbClr val="FFFFFF"/>
                </a:solidFill>
                <a:latin typeface="Arial"/>
                <a:ea typeface="Arial"/>
                <a:cs typeface="Arial"/>
                <a:sym typeface="Arial"/>
              </a:rPr>
              <a:t>Take inspiration from one of your projects and formulate two evaluation questions according to the criteria your group has identified. These are the questions you would like answered in a final evaluation of your project. </a:t>
            </a:r>
            <a:endParaRPr sz="1100" b="0" i="0" u="none" strike="noStrike" cap="none">
              <a:solidFill>
                <a:srgbClr val="FFFFFF"/>
              </a:solidFill>
              <a:latin typeface="Arial"/>
              <a:ea typeface="Arial"/>
              <a:cs typeface="Arial"/>
              <a:sym typeface="Arial"/>
            </a:endParaRPr>
          </a:p>
        </p:txBody>
      </p:sp>
      <p:pic>
        <p:nvPicPr>
          <p:cNvPr id="891" name="Google Shape;891;p50" descr="Une image contenant noir, obscurité&#10;&#10;Description générée automatiquement"/>
          <p:cNvPicPr preferRelativeResize="0"/>
          <p:nvPr/>
        </p:nvPicPr>
        <p:blipFill rotWithShape="1">
          <a:blip r:embed="rId4">
            <a:alphaModFix/>
          </a:blip>
          <a:srcRect/>
          <a:stretch/>
        </p:blipFill>
        <p:spPr>
          <a:xfrm>
            <a:off x="6448728" y="2188875"/>
            <a:ext cx="2322226" cy="2322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1"/>
        <p:cNvGrpSpPr/>
        <p:nvPr/>
      </p:nvGrpSpPr>
      <p:grpSpPr>
        <a:xfrm>
          <a:off x="0" y="0"/>
          <a:ext cx="0" cy="0"/>
          <a:chOff x="0" y="0"/>
          <a:chExt cx="0" cy="0"/>
        </a:xfrm>
      </p:grpSpPr>
      <p:sp>
        <p:nvSpPr>
          <p:cNvPr id="222" name="Google Shape;222;p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sp>
        <p:nvSpPr>
          <p:cNvPr id="223" name="Google Shape;223;p6"/>
          <p:cNvSpPr txBox="1"/>
          <p:nvPr/>
        </p:nvSpPr>
        <p:spPr>
          <a:xfrm>
            <a:off x="2367150" y="861253"/>
            <a:ext cx="7457700" cy="3879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000" b="1" i="0" u="none" strike="noStrike" cap="none">
                <a:solidFill>
                  <a:srgbClr val="FFFFFF"/>
                </a:solidFill>
                <a:latin typeface="Bebas Neue"/>
                <a:ea typeface="Bebas Neue"/>
                <a:cs typeface="Bebas Neue"/>
                <a:sym typeface="Bebas Neue"/>
              </a:rPr>
              <a:t>I - Learning review MODULE 5 </a:t>
            </a:r>
            <a:endParaRPr sz="4100" b="1" i="1" u="none" strike="noStrike" cap="none">
              <a:solidFill>
                <a:srgbClr val="FFFFFF"/>
              </a:solidFill>
              <a:latin typeface="Bebas Neue"/>
              <a:ea typeface="Bebas Neue"/>
              <a:cs typeface="Bebas Neue"/>
              <a:sym typeface="Bebas Neue"/>
            </a:endParaRPr>
          </a:p>
        </p:txBody>
      </p:sp>
      <p:grpSp>
        <p:nvGrpSpPr>
          <p:cNvPr id="224" name="Google Shape;224;p6"/>
          <p:cNvGrpSpPr/>
          <p:nvPr/>
        </p:nvGrpSpPr>
        <p:grpSpPr>
          <a:xfrm>
            <a:off x="5148045" y="4947748"/>
            <a:ext cx="1895970" cy="1773731"/>
            <a:chOff x="3137400" y="1009650"/>
            <a:chExt cx="2869204" cy="2708400"/>
          </a:xfrm>
        </p:grpSpPr>
        <p:sp>
          <p:nvSpPr>
            <p:cNvPr id="225" name="Google Shape;225;p6"/>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26" name="Google Shape;226;p6"/>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5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50</a:t>
            </a:fld>
            <a:endParaRPr/>
          </a:p>
        </p:txBody>
      </p:sp>
      <p:sp>
        <p:nvSpPr>
          <p:cNvPr id="898" name="Google Shape;898;p51"/>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99" name="Google Shape;899;p51"/>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RELEVANCE</a:t>
            </a:r>
            <a:endParaRPr sz="5100" b="1" i="0" u="none" strike="noStrike" cap="none">
              <a:solidFill>
                <a:srgbClr val="FFFFFF"/>
              </a:solidFill>
              <a:latin typeface="Bebas Neue"/>
              <a:ea typeface="Bebas Neue"/>
              <a:cs typeface="Bebas Neue"/>
              <a:sym typeface="Bebas Neue"/>
            </a:endParaRPr>
          </a:p>
        </p:txBody>
      </p:sp>
      <p:sp>
        <p:nvSpPr>
          <p:cNvPr id="900" name="Google Shape;900;p51"/>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901" name="Google Shape;901;p51"/>
          <p:cNvSpPr txBox="1"/>
          <p:nvPr/>
        </p:nvSpPr>
        <p:spPr>
          <a:xfrm>
            <a:off x="1615440" y="969466"/>
            <a:ext cx="8595300" cy="554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262775"/>
                </a:solidFill>
                <a:latin typeface="Arial"/>
                <a:ea typeface="Arial"/>
                <a:cs typeface="Arial"/>
                <a:sym typeface="Arial"/>
              </a:rPr>
              <a:t>The aim is to assess whether the action and its objectives are in line with the problems identified and the real needs.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Examples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Does the tutoring offered to primary school pupils address the major causes of school failure identified locally?</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Is the construction of school infrastructures the best response to the difficulties of access to education in this area?</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5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51</a:t>
            </a:fld>
            <a:endParaRPr/>
          </a:p>
        </p:txBody>
      </p:sp>
      <p:sp>
        <p:nvSpPr>
          <p:cNvPr id="908" name="Google Shape;908;p52"/>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909" name="Google Shape;909;p52"/>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EFF</a:t>
            </a:r>
            <a:r>
              <a:rPr lang="fr-FR" sz="5100" b="1">
                <a:solidFill>
                  <a:srgbClr val="FFFFFF"/>
                </a:solidFill>
                <a:latin typeface="Bebas Neue"/>
                <a:ea typeface="Bebas Neue"/>
                <a:cs typeface="Bebas Neue"/>
                <a:sym typeface="Bebas Neue"/>
              </a:rPr>
              <a:t>ECTIVENESS</a:t>
            </a:r>
            <a:endParaRPr sz="5100" b="1" i="0" u="none" strike="noStrike" cap="none">
              <a:solidFill>
                <a:srgbClr val="FFFFFF"/>
              </a:solidFill>
              <a:latin typeface="Bebas Neue"/>
              <a:ea typeface="Bebas Neue"/>
              <a:cs typeface="Bebas Neue"/>
              <a:sym typeface="Bebas Neue"/>
            </a:endParaRPr>
          </a:p>
        </p:txBody>
      </p:sp>
      <p:sp>
        <p:nvSpPr>
          <p:cNvPr id="910" name="Google Shape;910;p52"/>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911" name="Google Shape;911;p52"/>
          <p:cNvSpPr txBox="1"/>
          <p:nvPr/>
        </p:nvSpPr>
        <p:spPr>
          <a:xfrm>
            <a:off x="1615440" y="969466"/>
            <a:ext cx="8595360"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800" b="0" i="0" u="none" strike="noStrike" cap="none">
                <a:solidFill>
                  <a:srgbClr val="262775"/>
                </a:solidFill>
                <a:latin typeface="Arial"/>
                <a:ea typeface="Arial"/>
                <a:cs typeface="Arial"/>
                <a:sym typeface="Arial"/>
              </a:rPr>
              <a:t>This involves comparing the results obtained with the initial objectives, hence the need to have clearly identified objectives right from the project design stage.</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Examples: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Has the project led to an increase in the school enrolment rate for children in the target areas, as planned?</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Have teacher training sessions improved the quality of classroom teaching practices?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52</a:t>
            </a:fld>
            <a:endParaRPr/>
          </a:p>
        </p:txBody>
      </p:sp>
      <p:sp>
        <p:nvSpPr>
          <p:cNvPr id="918" name="Google Shape;918;p53"/>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919" name="Google Shape;919;p53"/>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EFFICIENC</a:t>
            </a:r>
            <a:r>
              <a:rPr lang="fr-FR" sz="5100" b="1">
                <a:solidFill>
                  <a:srgbClr val="FFFFFF"/>
                </a:solidFill>
                <a:latin typeface="Bebas Neue"/>
                <a:ea typeface="Bebas Neue"/>
                <a:cs typeface="Bebas Neue"/>
                <a:sym typeface="Bebas Neue"/>
              </a:rPr>
              <a:t>Y</a:t>
            </a:r>
            <a:endParaRPr sz="5100" b="1" i="0" u="none" strike="noStrike" cap="none">
              <a:solidFill>
                <a:srgbClr val="FFFFFF"/>
              </a:solidFill>
              <a:latin typeface="Bebas Neue"/>
              <a:ea typeface="Bebas Neue"/>
              <a:cs typeface="Bebas Neue"/>
              <a:sym typeface="Bebas Neue"/>
            </a:endParaRPr>
          </a:p>
        </p:txBody>
      </p:sp>
      <p:sp>
        <p:nvSpPr>
          <p:cNvPr id="920" name="Google Shape;920;p53"/>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921" name="Google Shape;921;p53"/>
          <p:cNvSpPr txBox="1"/>
          <p:nvPr/>
        </p:nvSpPr>
        <p:spPr>
          <a:xfrm>
            <a:off x="1615440" y="969467"/>
            <a:ext cx="8595300" cy="549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0" i="0" u="none" strike="noStrike" cap="none">
                <a:solidFill>
                  <a:srgbClr val="262775"/>
                </a:solidFill>
                <a:latin typeface="Arial"/>
                <a:ea typeface="Arial"/>
                <a:cs typeface="Arial"/>
                <a:sym typeface="Arial"/>
              </a:rPr>
              <a:t>This involves comparing the results obtained with the activities and resources implemented. It is an assessment of the results obtained in relation to the resources mobilized. (Financial and human resources)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262775"/>
              </a:solidFill>
              <a:latin typeface="Arial"/>
              <a:ea typeface="Arial"/>
              <a:cs typeface="Arial"/>
              <a:sym typeface="Arial"/>
            </a:endParaRPr>
          </a:p>
          <a:p>
            <a:pPr marL="0" marR="0" lvl="1" indent="0" algn="l" rtl="0">
              <a:spcBef>
                <a:spcPts val="1000"/>
              </a:spcBef>
              <a:spcAft>
                <a:spcPts val="0"/>
              </a:spcAft>
              <a:buNone/>
            </a:pPr>
            <a:r>
              <a:rPr lang="fr-FR" sz="2400" b="0" i="0" u="none" strike="noStrike" cap="none">
                <a:solidFill>
                  <a:srgbClr val="E84E0F"/>
                </a:solidFill>
                <a:latin typeface="Arial"/>
                <a:ea typeface="Arial"/>
                <a:cs typeface="Arial"/>
                <a:sym typeface="Arial"/>
              </a:rPr>
              <a:t>Examples:</a:t>
            </a:r>
            <a:endParaRPr sz="1400" b="0" i="0" u="none" strike="noStrike" cap="none">
              <a:solidFill>
                <a:srgbClr val="000000"/>
              </a:solidFill>
              <a:latin typeface="Arial"/>
              <a:ea typeface="Arial"/>
              <a:cs typeface="Arial"/>
              <a:sym typeface="Arial"/>
            </a:endParaRPr>
          </a:p>
          <a:p>
            <a:pPr marL="0" marR="0" lvl="1" indent="0" algn="l" rtl="0">
              <a:spcBef>
                <a:spcPts val="1000"/>
              </a:spcBef>
              <a:spcAft>
                <a:spcPts val="0"/>
              </a:spcAft>
              <a:buNone/>
            </a:pPr>
            <a:r>
              <a:rPr lang="fr-FR" sz="2400" b="0" i="0" u="none" strike="noStrike" cap="none">
                <a:solidFill>
                  <a:srgbClr val="E84E0F"/>
                </a:solidFill>
                <a:latin typeface="Arial"/>
                <a:ea typeface="Arial"/>
                <a:cs typeface="Arial"/>
                <a:sym typeface="Arial"/>
              </a:rPr>
              <a:t>Have the human resources mobilized (facilitators, teacher trainers, etc.) been sufficient and well used in relation to the results achieved?</a:t>
            </a:r>
            <a:endParaRPr sz="1400" b="0" i="0" u="none" strike="noStrike" cap="none">
              <a:solidFill>
                <a:srgbClr val="000000"/>
              </a:solidFill>
              <a:latin typeface="Arial"/>
              <a:ea typeface="Arial"/>
              <a:cs typeface="Arial"/>
              <a:sym typeface="Arial"/>
            </a:endParaRPr>
          </a:p>
          <a:p>
            <a:pPr marL="0" marR="0" lvl="1" indent="0" algn="l" rtl="0">
              <a:spcBef>
                <a:spcPts val="1000"/>
              </a:spcBef>
              <a:spcAft>
                <a:spcPts val="0"/>
              </a:spcAft>
              <a:buNone/>
            </a:pPr>
            <a:r>
              <a:rPr lang="fr-FR" sz="2400" b="0" i="0" u="none" strike="noStrike" cap="none">
                <a:solidFill>
                  <a:srgbClr val="E84E0F"/>
                </a:solidFill>
                <a:latin typeface="Arial"/>
                <a:ea typeface="Arial"/>
                <a:cs typeface="Arial"/>
                <a:sym typeface="Arial"/>
              </a:rPr>
              <a:t>Could some of the project's activities have been </a:t>
            </a:r>
            <a:r>
              <a:rPr lang="fr-FR" sz="2400">
                <a:solidFill>
                  <a:srgbClr val="E84E0F"/>
                </a:solidFill>
              </a:rPr>
              <a:t>implemented</a:t>
            </a:r>
            <a:r>
              <a:rPr lang="fr-FR" sz="2400" b="0" i="0" u="none" strike="noStrike" cap="none">
                <a:solidFill>
                  <a:srgbClr val="E84E0F"/>
                </a:solidFill>
                <a:latin typeface="Arial"/>
                <a:ea typeface="Arial"/>
                <a:cs typeface="Arial"/>
                <a:sym typeface="Arial"/>
              </a:rPr>
              <a:t> at lower cost or with greater pooling of local resources?</a:t>
            </a:r>
            <a:endParaRPr sz="2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5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53</a:t>
            </a:fld>
            <a:endParaRPr/>
          </a:p>
        </p:txBody>
      </p:sp>
      <p:sp>
        <p:nvSpPr>
          <p:cNvPr id="928" name="Google Shape;928;p54"/>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929" name="Google Shape;929;p54"/>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CO</a:t>
            </a:r>
            <a:r>
              <a:rPr lang="fr-FR" sz="5100" b="1">
                <a:solidFill>
                  <a:srgbClr val="FFFFFF"/>
                </a:solidFill>
                <a:latin typeface="Bebas Neue"/>
                <a:ea typeface="Bebas Neue"/>
                <a:cs typeface="Bebas Neue"/>
                <a:sym typeface="Bebas Neue"/>
              </a:rPr>
              <a:t>NSISTENCY</a:t>
            </a:r>
            <a:endParaRPr sz="5100" b="1" i="0" u="none" strike="noStrike" cap="none">
              <a:solidFill>
                <a:srgbClr val="FFFFFF"/>
              </a:solidFill>
              <a:latin typeface="Bebas Neue"/>
              <a:ea typeface="Bebas Neue"/>
              <a:cs typeface="Bebas Neue"/>
              <a:sym typeface="Bebas Neue"/>
            </a:endParaRPr>
          </a:p>
        </p:txBody>
      </p:sp>
      <p:sp>
        <p:nvSpPr>
          <p:cNvPr id="930" name="Google Shape;930;p54"/>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931" name="Google Shape;931;p54"/>
          <p:cNvSpPr txBox="1"/>
          <p:nvPr/>
        </p:nvSpPr>
        <p:spPr>
          <a:xfrm>
            <a:off x="1615440" y="969466"/>
            <a:ext cx="8595300" cy="554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0" i="0" u="none" strike="noStrike" cap="none">
                <a:solidFill>
                  <a:srgbClr val="262775"/>
                </a:solidFill>
                <a:latin typeface="Arial"/>
                <a:ea typeface="Arial"/>
                <a:cs typeface="Arial"/>
                <a:sym typeface="Arial"/>
              </a:rPr>
              <a:t>The aim is to assess the intervention logic and the </a:t>
            </a:r>
            <a:r>
              <a:rPr lang="fr-FR" sz="2800">
                <a:solidFill>
                  <a:srgbClr val="262775"/>
                </a:solidFill>
              </a:rPr>
              <a:t>well founded</a:t>
            </a:r>
            <a:r>
              <a:rPr lang="fr-FR" sz="2800" b="0" i="0" u="none" strike="noStrike" cap="none">
                <a:solidFill>
                  <a:srgbClr val="262775"/>
                </a:solidFill>
                <a:latin typeface="Arial"/>
                <a:ea typeface="Arial"/>
                <a:cs typeface="Arial"/>
                <a:sym typeface="Arial"/>
              </a:rPr>
              <a:t> of the relationship between resources and activities, on the one hand, and expected results and the specific objective, on the other.</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Examples: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Is the project in line with national and local education policy priorities?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Does the project complement or duplicate other educational initiatives in the intervention area?</a:t>
            </a:r>
            <a:endParaRPr sz="12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5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54</a:t>
            </a:fld>
            <a:endParaRPr/>
          </a:p>
        </p:txBody>
      </p:sp>
      <p:sp>
        <p:nvSpPr>
          <p:cNvPr id="938" name="Google Shape;938;p5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939" name="Google Shape;939;p55"/>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VIABILITY / SUSTAINABILITY</a:t>
            </a:r>
            <a:endParaRPr sz="5100" b="1" i="0" u="none" strike="noStrike" cap="none">
              <a:solidFill>
                <a:srgbClr val="FFFFFF"/>
              </a:solidFill>
              <a:latin typeface="Bebas Neue"/>
              <a:ea typeface="Bebas Neue"/>
              <a:cs typeface="Bebas Neue"/>
              <a:sym typeface="Bebas Neue"/>
            </a:endParaRPr>
          </a:p>
        </p:txBody>
      </p:sp>
      <p:sp>
        <p:nvSpPr>
          <p:cNvPr id="940" name="Google Shape;940;p55"/>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941" name="Google Shape;941;p55"/>
          <p:cNvSpPr txBox="1"/>
          <p:nvPr/>
        </p:nvSpPr>
        <p:spPr>
          <a:xfrm>
            <a:off x="1798340" y="1216542"/>
            <a:ext cx="8595300" cy="520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700" b="0" i="0" u="none" strike="noStrike" cap="none">
                <a:solidFill>
                  <a:srgbClr val="262775"/>
                </a:solidFill>
                <a:latin typeface="Arial"/>
                <a:ea typeface="Arial"/>
                <a:cs typeface="Arial"/>
                <a:sym typeface="Arial"/>
              </a:rPr>
              <a:t>This involves analyzing the chances of the action continuing once external aid has ceased. This is an important criteri</a:t>
            </a:r>
            <a:r>
              <a:rPr lang="fr-FR" sz="2700">
                <a:solidFill>
                  <a:srgbClr val="262775"/>
                </a:solidFill>
              </a:rPr>
              <a:t>a</a:t>
            </a:r>
            <a:r>
              <a:rPr lang="fr-FR" sz="2700" b="0" i="0" u="none" strike="noStrike" cap="none">
                <a:solidFill>
                  <a:srgbClr val="262775"/>
                </a:solidFill>
                <a:latin typeface="Arial"/>
                <a:ea typeface="Arial"/>
                <a:cs typeface="Arial"/>
                <a:sym typeface="Arial"/>
              </a:rPr>
              <a:t> to take into account when identifying the activities to be </a:t>
            </a:r>
            <a:r>
              <a:rPr lang="fr-FR" sz="2700">
                <a:solidFill>
                  <a:srgbClr val="262775"/>
                </a:solidFill>
              </a:rPr>
              <a:t>implemented</a:t>
            </a:r>
            <a:r>
              <a:rPr lang="fr-FR" sz="2700" b="0" i="0" u="none" strike="noStrike" cap="none">
                <a:solidFill>
                  <a:srgbClr val="262775"/>
                </a:solidFill>
                <a:latin typeface="Arial"/>
                <a:ea typeface="Arial"/>
                <a:cs typeface="Arial"/>
                <a:sym typeface="Arial"/>
              </a:rPr>
              <a:t>. It is of particular interest to project </a:t>
            </a:r>
            <a:r>
              <a:rPr lang="fr-FR" sz="2700">
                <a:solidFill>
                  <a:srgbClr val="262775"/>
                </a:solidFill>
              </a:rPr>
              <a:t>contractors</a:t>
            </a:r>
            <a:r>
              <a:rPr lang="fr-FR" sz="2700" b="0" i="0" u="none" strike="noStrike" cap="none">
                <a:solidFill>
                  <a:srgbClr val="262775"/>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3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2300" b="0" i="0" u="none" strike="noStrike" cap="none">
                <a:solidFill>
                  <a:srgbClr val="E84E0F"/>
                </a:solidFill>
                <a:latin typeface="Arial"/>
                <a:ea typeface="Arial"/>
                <a:cs typeface="Arial"/>
                <a:sym typeface="Arial"/>
              </a:rPr>
              <a:t>Examples:</a:t>
            </a:r>
            <a:endParaRPr sz="1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300" b="0" i="0" u="none" strike="noStrike" cap="none">
                <a:solidFill>
                  <a:srgbClr val="E84E0F"/>
                </a:solidFill>
                <a:latin typeface="Arial"/>
                <a:ea typeface="Arial"/>
                <a:cs typeface="Arial"/>
                <a:sym typeface="Arial"/>
              </a:rPr>
              <a:t>Are local structures (schools, management committees, education authorities) able to continue the activities initiated by the project?</a:t>
            </a:r>
            <a:endParaRPr sz="1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3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300" b="0" i="0" u="none" strike="noStrike" cap="none">
                <a:solidFill>
                  <a:srgbClr val="E84E0F"/>
                </a:solidFill>
                <a:latin typeface="Arial"/>
                <a:ea typeface="Arial"/>
                <a:cs typeface="Arial"/>
                <a:sym typeface="Arial"/>
              </a:rPr>
              <a:t>Does the project include a transition or relay strategy towards public or community partners?</a:t>
            </a:r>
            <a:endParaRPr sz="1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5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55</a:t>
            </a:fld>
            <a:endParaRPr/>
          </a:p>
        </p:txBody>
      </p:sp>
      <p:sp>
        <p:nvSpPr>
          <p:cNvPr id="948" name="Google Shape;948;p56"/>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949" name="Google Shape;949;p56"/>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IMPACT </a:t>
            </a:r>
            <a:endParaRPr sz="5100" b="1" i="0" u="none" strike="noStrike" cap="none">
              <a:solidFill>
                <a:srgbClr val="FFFFFF"/>
              </a:solidFill>
              <a:latin typeface="Bebas Neue"/>
              <a:ea typeface="Bebas Neue"/>
              <a:cs typeface="Bebas Neue"/>
              <a:sym typeface="Bebas Neue"/>
            </a:endParaRPr>
          </a:p>
        </p:txBody>
      </p:sp>
      <p:sp>
        <p:nvSpPr>
          <p:cNvPr id="950" name="Google Shape;950;p56"/>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951" name="Google Shape;951;p56"/>
          <p:cNvSpPr txBox="1"/>
          <p:nvPr/>
        </p:nvSpPr>
        <p:spPr>
          <a:xfrm>
            <a:off x="1456140" y="1130091"/>
            <a:ext cx="8595300" cy="5479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0" i="0" u="none" strike="noStrike" cap="none">
                <a:solidFill>
                  <a:srgbClr val="262775"/>
                </a:solidFill>
                <a:latin typeface="Arial"/>
                <a:ea typeface="Arial"/>
                <a:cs typeface="Arial"/>
                <a:sym typeface="Arial"/>
              </a:rPr>
              <a:t>This involves assessing the effects and changes of the project on its environment (technical, economic, social, political, etc.). It involves analyzing all the positive and negative effects, both foreseen and unforeseen, resulting from the project.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Examples: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Has the project contributed to a sustainable improvement in access to education for the most marginalized children (girls, disabled children, children from rural areas, etc.)?</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Can we observe a positive long-term effect on the academic success or educational level of the children we support?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5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56</a:t>
            </a:fld>
            <a:endParaRPr/>
          </a:p>
        </p:txBody>
      </p:sp>
      <p:sp>
        <p:nvSpPr>
          <p:cNvPr id="958" name="Google Shape;958;p57"/>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959" name="Google Shape;959;p57"/>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EVALUATION TIPS</a:t>
            </a:r>
            <a:endParaRPr sz="5100" b="1" i="0" u="none" strike="noStrike" cap="none" dirty="0">
              <a:solidFill>
                <a:srgbClr val="FFFFFF"/>
              </a:solidFill>
              <a:latin typeface="Bebas Neue"/>
              <a:ea typeface="Bebas Neue"/>
              <a:cs typeface="Bebas Neue"/>
              <a:sym typeface="Bebas Neue"/>
            </a:endParaRPr>
          </a:p>
        </p:txBody>
      </p:sp>
      <p:sp>
        <p:nvSpPr>
          <p:cNvPr id="960" name="Google Shape;960;p57"/>
          <p:cNvSpPr/>
          <p:nvPr/>
        </p:nvSpPr>
        <p:spPr>
          <a:xfrm>
            <a:off x="2334130" y="1950936"/>
            <a:ext cx="771460" cy="14765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961" name="Google Shape;961;p57"/>
          <p:cNvSpPr/>
          <p:nvPr/>
        </p:nvSpPr>
        <p:spPr>
          <a:xfrm>
            <a:off x="3120730" y="2290228"/>
            <a:ext cx="5695610" cy="3279300"/>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800" b="0" i="0" u="none" strike="noStrike" cap="none">
                <a:solidFill>
                  <a:srgbClr val="FFFFFF"/>
                </a:solidFill>
                <a:latin typeface="Arial"/>
                <a:ea typeface="Arial"/>
                <a:cs typeface="Arial"/>
                <a:sym typeface="Arial"/>
              </a:rPr>
              <a:t>Plan evaluation well in advance </a:t>
            </a:r>
            <a:endParaRPr sz="14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r>
              <a:rPr lang="fr-FR" sz="1800" b="0" i="0" u="none" strike="noStrike" cap="none">
                <a:solidFill>
                  <a:srgbClr val="FFFFFF"/>
                </a:solidFill>
                <a:latin typeface="Arial"/>
                <a:ea typeface="Arial"/>
                <a:cs typeface="Arial"/>
                <a:sym typeface="Arial"/>
              </a:rPr>
              <a:t>Giving the exercise a participatory dimension</a:t>
            </a:r>
            <a:endParaRPr sz="14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r>
              <a:rPr lang="fr-FR" sz="1800" b="0" i="0" u="none" strike="noStrike" cap="none">
                <a:solidFill>
                  <a:srgbClr val="FFFFFF"/>
                </a:solidFill>
                <a:latin typeface="Arial"/>
                <a:ea typeface="Arial"/>
                <a:cs typeface="Arial"/>
                <a:sym typeface="Arial"/>
              </a:rPr>
              <a:t>Equip the project with a good monitoring system</a:t>
            </a:r>
            <a:endParaRPr sz="14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r>
              <a:rPr lang="fr-FR" sz="1800" b="0" i="0" u="none" strike="noStrike" cap="none">
                <a:solidFill>
                  <a:srgbClr val="FFFFFF"/>
                </a:solidFill>
                <a:latin typeface="Arial"/>
                <a:ea typeface="Arial"/>
                <a:cs typeface="Arial"/>
                <a:sym typeface="Arial"/>
              </a:rPr>
              <a:t>Giving yourself time for feedback</a:t>
            </a:r>
            <a:endParaRPr sz="14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r>
              <a:rPr lang="fr-FR" sz="1800" b="0" i="0" u="none" strike="noStrike" cap="none">
                <a:solidFill>
                  <a:srgbClr val="FFFFFF"/>
                </a:solidFill>
                <a:latin typeface="Arial"/>
                <a:ea typeface="Arial"/>
                <a:cs typeface="Arial"/>
                <a:sym typeface="Arial"/>
              </a:rPr>
              <a:t>Debate conclusions internally and appropriate recommendations</a:t>
            </a:r>
            <a:endParaRPr sz="14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endParaRPr sz="1600" b="0" i="0" u="none" strike="noStrike" cap="none">
              <a:solidFill>
                <a:srgbClr val="E84E0F"/>
              </a:solidFill>
              <a:latin typeface="Arial"/>
              <a:ea typeface="Arial"/>
              <a:cs typeface="Arial"/>
              <a:sym typeface="Arial"/>
            </a:endParaRPr>
          </a:p>
          <a:p>
            <a:pPr marL="0" marR="0" lvl="0" indent="0" algn="ctr" rtl="0">
              <a:spcBef>
                <a:spcPts val="0"/>
              </a:spcBef>
              <a:spcAft>
                <a:spcPts val="0"/>
              </a:spcAft>
              <a:buNone/>
            </a:pPr>
            <a:endParaRPr sz="1600" b="0" i="0" u="none" strike="noStrike" cap="none">
              <a:solidFill>
                <a:srgbClr val="FFFFF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58"/>
          <p:cNvSpPr txBox="1">
            <a:spLocks noGrp="1"/>
          </p:cNvSpPr>
          <p:nvPr>
            <p:ph type="title"/>
          </p:nvPr>
        </p:nvSpPr>
        <p:spPr>
          <a:xfrm>
            <a:off x="1721300" y="175600"/>
            <a:ext cx="8520600" cy="709200"/>
          </a:xfrm>
          <a:prstGeom prst="rect">
            <a:avLst/>
          </a:prstGeom>
          <a:solidFill>
            <a:schemeClr val="dk1"/>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fr-FR" sz="3300" b="1">
                <a:solidFill>
                  <a:schemeClr val="lt1"/>
                </a:solidFill>
                <a:latin typeface="Baloo 2"/>
                <a:ea typeface="Baloo 2"/>
                <a:cs typeface="Baloo 2"/>
                <a:sym typeface="Baloo 2"/>
              </a:rPr>
              <a:t>INFORMATION PATH</a:t>
            </a:r>
            <a:endParaRPr sz="3300" b="1">
              <a:solidFill>
                <a:schemeClr val="lt1"/>
              </a:solidFill>
              <a:latin typeface="Baloo 2"/>
              <a:ea typeface="Baloo 2"/>
              <a:cs typeface="Baloo 2"/>
              <a:sym typeface="Baloo 2"/>
            </a:endParaRPr>
          </a:p>
        </p:txBody>
      </p:sp>
      <p:sp>
        <p:nvSpPr>
          <p:cNvPr id="967" name="Google Shape;967;p58"/>
          <p:cNvSpPr/>
          <p:nvPr/>
        </p:nvSpPr>
        <p:spPr>
          <a:xfrm>
            <a:off x="1581300" y="1977875"/>
            <a:ext cx="643800" cy="2670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When?</a:t>
            </a:r>
            <a:endParaRPr sz="900" b="0" i="0" u="none" strike="noStrike" cap="none">
              <a:solidFill>
                <a:srgbClr val="000000"/>
              </a:solidFill>
              <a:latin typeface="Arial"/>
              <a:ea typeface="Arial"/>
              <a:cs typeface="Arial"/>
              <a:sym typeface="Arial"/>
            </a:endParaRPr>
          </a:p>
        </p:txBody>
      </p:sp>
      <p:sp>
        <p:nvSpPr>
          <p:cNvPr id="968" name="Google Shape;968;p58"/>
          <p:cNvSpPr/>
          <p:nvPr/>
        </p:nvSpPr>
        <p:spPr>
          <a:xfrm>
            <a:off x="1581300" y="2994075"/>
            <a:ext cx="643800" cy="2670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What?</a:t>
            </a:r>
            <a:endParaRPr sz="900" b="0" i="0" u="none" strike="noStrike" cap="none">
              <a:solidFill>
                <a:srgbClr val="000000"/>
              </a:solidFill>
              <a:latin typeface="Arial"/>
              <a:ea typeface="Arial"/>
              <a:cs typeface="Arial"/>
              <a:sym typeface="Arial"/>
            </a:endParaRPr>
          </a:p>
        </p:txBody>
      </p:sp>
      <p:sp>
        <p:nvSpPr>
          <p:cNvPr id="969" name="Google Shape;969;p58"/>
          <p:cNvSpPr/>
          <p:nvPr/>
        </p:nvSpPr>
        <p:spPr>
          <a:xfrm>
            <a:off x="1581300" y="4537800"/>
            <a:ext cx="643800" cy="2670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Who?</a:t>
            </a:r>
            <a:endParaRPr sz="900" b="0" i="0" u="none" strike="noStrike" cap="none">
              <a:solidFill>
                <a:srgbClr val="000000"/>
              </a:solidFill>
              <a:latin typeface="Arial"/>
              <a:ea typeface="Arial"/>
              <a:cs typeface="Arial"/>
              <a:sym typeface="Arial"/>
            </a:endParaRPr>
          </a:p>
        </p:txBody>
      </p:sp>
      <p:sp>
        <p:nvSpPr>
          <p:cNvPr id="970" name="Google Shape;970;p58"/>
          <p:cNvSpPr/>
          <p:nvPr/>
        </p:nvSpPr>
        <p:spPr>
          <a:xfrm>
            <a:off x="2206200" y="1795075"/>
            <a:ext cx="16917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At the latest xxx before the end of the project or before the mid-term of the project (for projects lasting more than 3 years) </a:t>
            </a:r>
            <a:endParaRPr sz="900" b="0" i="0" u="none" strike="noStrike" cap="none">
              <a:solidFill>
                <a:srgbClr val="000000"/>
              </a:solidFill>
              <a:latin typeface="Arial"/>
              <a:ea typeface="Arial"/>
              <a:cs typeface="Arial"/>
              <a:sym typeface="Arial"/>
            </a:endParaRPr>
          </a:p>
        </p:txBody>
      </p:sp>
      <p:sp>
        <p:nvSpPr>
          <p:cNvPr id="971" name="Google Shape;971;p58"/>
          <p:cNvSpPr/>
          <p:nvPr/>
        </p:nvSpPr>
        <p:spPr>
          <a:xfrm>
            <a:off x="2469638" y="2413360"/>
            <a:ext cx="1082186" cy="230718"/>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58"/>
          <p:cNvSpPr/>
          <p:nvPr/>
        </p:nvSpPr>
        <p:spPr>
          <a:xfrm>
            <a:off x="2254950" y="2731750"/>
            <a:ext cx="1691700" cy="158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Draft Terms of Reference - Discuss and prioritize evaluation questions - what would you like to know that you have not been able to observe/analyze in the dashboard data?</a:t>
            </a:r>
            <a:endParaRPr sz="1000" b="0" i="0" u="none" strike="noStrike" cap="none">
              <a:solidFill>
                <a:srgbClr val="FF0000"/>
              </a:solidFill>
              <a:latin typeface="Arial"/>
              <a:ea typeface="Arial"/>
              <a:cs typeface="Arial"/>
              <a:sym typeface="Arial"/>
            </a:endParaRPr>
          </a:p>
        </p:txBody>
      </p:sp>
      <p:sp>
        <p:nvSpPr>
          <p:cNvPr id="973" name="Google Shape;973;p58"/>
          <p:cNvSpPr/>
          <p:nvPr/>
        </p:nvSpPr>
        <p:spPr>
          <a:xfrm>
            <a:off x="2254950" y="4386325"/>
            <a:ext cx="1640400" cy="45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Project manager with team members</a:t>
            </a:r>
            <a:endParaRPr sz="1000" b="0" i="0" u="none" strike="noStrike" cap="none">
              <a:solidFill>
                <a:srgbClr val="000000"/>
              </a:solidFill>
              <a:latin typeface="Arial"/>
              <a:ea typeface="Arial"/>
              <a:cs typeface="Arial"/>
              <a:sym typeface="Arial"/>
            </a:endParaRPr>
          </a:p>
        </p:txBody>
      </p:sp>
      <p:sp>
        <p:nvSpPr>
          <p:cNvPr id="974" name="Google Shape;974;p58"/>
          <p:cNvSpPr/>
          <p:nvPr/>
        </p:nvSpPr>
        <p:spPr>
          <a:xfrm>
            <a:off x="2351400" y="4910800"/>
            <a:ext cx="1481400" cy="709200"/>
          </a:xfrm>
          <a:prstGeom prst="rect">
            <a:avLst/>
          </a:prstGeom>
          <a:solidFill>
            <a:srgbClr val="FFFFFF"/>
          </a:solidFill>
          <a:ln w="12700" cap="flat" cmpd="sng">
            <a:solidFill>
              <a:srgbClr val="42719B"/>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a:solidFill>
                  <a:srgbClr val="262775"/>
                </a:solidFill>
              </a:rPr>
              <a:t>from</a:t>
            </a:r>
            <a:r>
              <a:rPr lang="fr-FR" sz="900" b="1" i="0" u="none" strike="noStrike" cap="none">
                <a:solidFill>
                  <a:srgbClr val="262775"/>
                </a:solidFill>
                <a:latin typeface="Arial"/>
                <a:ea typeface="Arial"/>
                <a:cs typeface="Arial"/>
                <a:sym typeface="Arial"/>
              </a:rPr>
              <a:t> </a:t>
            </a:r>
            <a:r>
              <a:rPr lang="fr-FR" sz="900" b="0" i="0" u="none" strike="noStrike" cap="none">
                <a:solidFill>
                  <a:srgbClr val="262775"/>
                </a:solidFill>
                <a:latin typeface="Arial"/>
                <a:ea typeface="Arial"/>
                <a:cs typeface="Arial"/>
                <a:sym typeface="Arial"/>
              </a:rPr>
              <a:t>: Project managers</a:t>
            </a:r>
            <a:endParaRPr sz="9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900">
                <a:solidFill>
                  <a:srgbClr val="262775"/>
                </a:solidFill>
              </a:rPr>
              <a:t>to</a:t>
            </a:r>
            <a:r>
              <a:rPr lang="fr-FR" sz="900" b="0" i="0" u="none" strike="noStrike" cap="none">
                <a:solidFill>
                  <a:srgbClr val="262775"/>
                </a:solidFill>
                <a:latin typeface="Arial"/>
                <a:ea typeface="Arial"/>
                <a:cs typeface="Arial"/>
                <a:sym typeface="Arial"/>
              </a:rPr>
              <a:t> : Country Di</a:t>
            </a:r>
            <a:r>
              <a:rPr lang="fr-FR" sz="900">
                <a:solidFill>
                  <a:srgbClr val="262775"/>
                </a:solidFill>
              </a:rPr>
              <a:t>rector, M&amp;E officer</a:t>
            </a:r>
            <a:endParaRPr sz="1400" b="0" i="0" u="none" strike="noStrike" cap="none">
              <a:solidFill>
                <a:srgbClr val="262775"/>
              </a:solidFill>
              <a:latin typeface="Arial"/>
              <a:ea typeface="Arial"/>
              <a:cs typeface="Arial"/>
              <a:sym typeface="Arial"/>
            </a:endParaRPr>
          </a:p>
        </p:txBody>
      </p:sp>
      <p:sp>
        <p:nvSpPr>
          <p:cNvPr id="975" name="Google Shape;975;p58"/>
          <p:cNvSpPr/>
          <p:nvPr/>
        </p:nvSpPr>
        <p:spPr>
          <a:xfrm>
            <a:off x="5367142" y="2731750"/>
            <a:ext cx="1228903" cy="158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000" b="0" i="0" u="none" strike="noStrike" cap="none">
                <a:solidFill>
                  <a:srgbClr val="000000"/>
                </a:solidFill>
                <a:latin typeface="Arial"/>
                <a:ea typeface="Arial"/>
                <a:cs typeface="Arial"/>
                <a:sym typeface="Arial"/>
              </a:rPr>
              <a:t>For external evaluations: launch of call for tenders and selection of consultant(s)</a:t>
            </a:r>
            <a:endParaRPr sz="1000" b="0" i="0" u="none" strike="noStrike" cap="none">
              <a:solidFill>
                <a:srgbClr val="FF0000"/>
              </a:solidFill>
              <a:latin typeface="Arial"/>
              <a:ea typeface="Arial"/>
              <a:cs typeface="Arial"/>
              <a:sym typeface="Arial"/>
            </a:endParaRPr>
          </a:p>
        </p:txBody>
      </p:sp>
      <p:sp>
        <p:nvSpPr>
          <p:cNvPr id="976" name="Google Shape;976;p58"/>
          <p:cNvSpPr/>
          <p:nvPr/>
        </p:nvSpPr>
        <p:spPr>
          <a:xfrm>
            <a:off x="5523651" y="4386325"/>
            <a:ext cx="1019627" cy="45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262775"/>
                </a:solidFill>
                <a:latin typeface="Arial"/>
                <a:ea typeface="Arial"/>
                <a:cs typeface="Arial"/>
                <a:sym typeface="Arial"/>
              </a:rPr>
              <a:t>Country </a:t>
            </a:r>
            <a:r>
              <a:rPr lang="fr-FR" sz="1000">
                <a:solidFill>
                  <a:srgbClr val="262775"/>
                </a:solidFill>
              </a:rPr>
              <a:t>Direction</a:t>
            </a:r>
            <a:endParaRPr sz="1000" b="0" i="0" u="none" strike="noStrike" cap="none">
              <a:solidFill>
                <a:srgbClr val="262775"/>
              </a:solidFill>
              <a:latin typeface="Arial"/>
              <a:ea typeface="Arial"/>
              <a:cs typeface="Arial"/>
              <a:sym typeface="Arial"/>
            </a:endParaRPr>
          </a:p>
        </p:txBody>
      </p:sp>
      <p:sp>
        <p:nvSpPr>
          <p:cNvPr id="977" name="Google Shape;977;p58"/>
          <p:cNvSpPr/>
          <p:nvPr/>
        </p:nvSpPr>
        <p:spPr>
          <a:xfrm>
            <a:off x="6854282" y="2480937"/>
            <a:ext cx="870610" cy="230718"/>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58"/>
          <p:cNvSpPr/>
          <p:nvPr/>
        </p:nvSpPr>
        <p:spPr>
          <a:xfrm>
            <a:off x="6710351" y="2695750"/>
            <a:ext cx="1271700" cy="158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000" b="0" i="0" u="none" strike="noStrike" cap="none">
                <a:solidFill>
                  <a:srgbClr val="000000"/>
                </a:solidFill>
                <a:latin typeface="Arial"/>
                <a:ea typeface="Arial"/>
                <a:cs typeface="Arial"/>
                <a:sym typeface="Arial"/>
              </a:rPr>
              <a:t>Conducting external or internal evaluations</a:t>
            </a:r>
            <a:endParaRPr sz="1000" b="0" i="0" u="none" strike="noStrike" cap="none">
              <a:solidFill>
                <a:srgbClr val="FF0000"/>
              </a:solidFill>
              <a:latin typeface="Arial"/>
              <a:ea typeface="Arial"/>
              <a:cs typeface="Arial"/>
              <a:sym typeface="Arial"/>
            </a:endParaRPr>
          </a:p>
        </p:txBody>
      </p:sp>
      <p:sp>
        <p:nvSpPr>
          <p:cNvPr id="979" name="Google Shape;979;p58"/>
          <p:cNvSpPr/>
          <p:nvPr/>
        </p:nvSpPr>
        <p:spPr>
          <a:xfrm>
            <a:off x="6818941" y="4347538"/>
            <a:ext cx="1037481" cy="78077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262775"/>
                </a:solidFill>
                <a:latin typeface="Arial"/>
                <a:ea typeface="Arial"/>
                <a:cs typeface="Arial"/>
                <a:sym typeface="Arial"/>
              </a:rPr>
              <a:t>Consultants, </a:t>
            </a:r>
            <a:r>
              <a:rPr lang="fr-FR" sz="1000">
                <a:solidFill>
                  <a:srgbClr val="262775"/>
                </a:solidFill>
              </a:rPr>
              <a:t>CD</a:t>
            </a:r>
            <a:r>
              <a:rPr lang="fr-FR" sz="1000" b="0" i="0" u="none" strike="noStrike" cap="none">
                <a:solidFill>
                  <a:srgbClr val="262775"/>
                </a:solidFill>
                <a:latin typeface="Arial"/>
                <a:ea typeface="Arial"/>
                <a:cs typeface="Arial"/>
                <a:sym typeface="Arial"/>
              </a:rPr>
              <a:t>, country team </a:t>
            </a:r>
            <a:endParaRPr sz="1000" b="0" i="0" u="none" strike="noStrike" cap="none">
              <a:solidFill>
                <a:srgbClr val="262775"/>
              </a:solidFill>
              <a:latin typeface="Arial"/>
              <a:ea typeface="Arial"/>
              <a:cs typeface="Arial"/>
              <a:sym typeface="Arial"/>
            </a:endParaRPr>
          </a:p>
        </p:txBody>
      </p:sp>
      <p:sp>
        <p:nvSpPr>
          <p:cNvPr id="980" name="Google Shape;980;p58"/>
          <p:cNvSpPr/>
          <p:nvPr/>
        </p:nvSpPr>
        <p:spPr>
          <a:xfrm>
            <a:off x="6716984" y="1733992"/>
            <a:ext cx="1230300" cy="72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800" b="0" i="0" u="none" strike="noStrike" cap="none">
                <a:solidFill>
                  <a:srgbClr val="000000"/>
                </a:solidFill>
                <a:latin typeface="Arial"/>
                <a:ea typeface="Arial"/>
                <a:cs typeface="Arial"/>
                <a:sym typeface="Arial"/>
              </a:rPr>
              <a:t>At the latest xxx before the end of the project or before the mid-term of the project </a:t>
            </a:r>
            <a:endParaRPr sz="800" b="0" i="0" u="none" strike="noStrike" cap="none">
              <a:solidFill>
                <a:srgbClr val="000000"/>
              </a:solidFill>
              <a:latin typeface="Arial"/>
              <a:ea typeface="Arial"/>
              <a:cs typeface="Arial"/>
              <a:sym typeface="Arial"/>
            </a:endParaRPr>
          </a:p>
        </p:txBody>
      </p:sp>
      <p:sp>
        <p:nvSpPr>
          <p:cNvPr id="981" name="Google Shape;981;p58"/>
          <p:cNvSpPr/>
          <p:nvPr/>
        </p:nvSpPr>
        <p:spPr>
          <a:xfrm>
            <a:off x="5282200" y="1736600"/>
            <a:ext cx="1386600" cy="709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At the latest xxx before the end of the project or before the mid-term of the project </a:t>
            </a:r>
            <a:endParaRPr sz="900" b="0" i="0" u="none" strike="noStrike" cap="none">
              <a:solidFill>
                <a:srgbClr val="000000"/>
              </a:solidFill>
              <a:latin typeface="Arial"/>
              <a:ea typeface="Arial"/>
              <a:cs typeface="Arial"/>
              <a:sym typeface="Arial"/>
            </a:endParaRPr>
          </a:p>
        </p:txBody>
      </p:sp>
      <p:sp>
        <p:nvSpPr>
          <p:cNvPr id="982" name="Google Shape;982;p58"/>
          <p:cNvSpPr/>
          <p:nvPr/>
        </p:nvSpPr>
        <p:spPr>
          <a:xfrm>
            <a:off x="9105425" y="1809350"/>
            <a:ext cx="14454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No later than xxx after receipt of evaluation report </a:t>
            </a:r>
            <a:endParaRPr sz="900" b="0" i="0" u="none" strike="noStrike" cap="none">
              <a:solidFill>
                <a:srgbClr val="000000"/>
              </a:solidFill>
              <a:latin typeface="Arial"/>
              <a:ea typeface="Arial"/>
              <a:cs typeface="Arial"/>
              <a:sym typeface="Arial"/>
            </a:endParaRPr>
          </a:p>
        </p:txBody>
      </p:sp>
      <p:sp>
        <p:nvSpPr>
          <p:cNvPr id="983" name="Google Shape;983;p58"/>
          <p:cNvSpPr/>
          <p:nvPr/>
        </p:nvSpPr>
        <p:spPr>
          <a:xfrm>
            <a:off x="9366271" y="2418070"/>
            <a:ext cx="938761" cy="239775"/>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58"/>
          <p:cNvSpPr/>
          <p:nvPr/>
        </p:nvSpPr>
        <p:spPr>
          <a:xfrm>
            <a:off x="9035050" y="2660600"/>
            <a:ext cx="1552500" cy="158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000" b="0" i="0" u="none" strike="noStrike" cap="none">
                <a:solidFill>
                  <a:srgbClr val="000000"/>
                </a:solidFill>
                <a:latin typeface="Arial"/>
                <a:ea typeface="Arial"/>
                <a:cs typeface="Arial"/>
                <a:sym typeface="Arial"/>
              </a:rPr>
              <a:t>Sharing and reporting the results of the assessment and encouraging dialogue with all stakeholders and persons concerned (feedback workshop and dispatch of report).</a:t>
            </a:r>
            <a:endParaRPr sz="1000" b="0" i="0" u="none" strike="noStrike" cap="none">
              <a:solidFill>
                <a:srgbClr val="FF0000"/>
              </a:solidFill>
              <a:latin typeface="Arial"/>
              <a:ea typeface="Arial"/>
              <a:cs typeface="Arial"/>
              <a:sym typeface="Arial"/>
            </a:endParaRPr>
          </a:p>
        </p:txBody>
      </p:sp>
      <p:sp>
        <p:nvSpPr>
          <p:cNvPr id="985" name="Google Shape;985;p58"/>
          <p:cNvSpPr/>
          <p:nvPr/>
        </p:nvSpPr>
        <p:spPr>
          <a:xfrm>
            <a:off x="9181617" y="4347537"/>
            <a:ext cx="1263300" cy="45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The project manager </a:t>
            </a:r>
            <a:endParaRPr sz="1000" b="0" i="0" u="none" strike="noStrike" cap="none">
              <a:solidFill>
                <a:srgbClr val="000000"/>
              </a:solidFill>
              <a:latin typeface="Arial"/>
              <a:ea typeface="Arial"/>
              <a:cs typeface="Arial"/>
              <a:sym typeface="Arial"/>
            </a:endParaRPr>
          </a:p>
        </p:txBody>
      </p:sp>
      <p:sp>
        <p:nvSpPr>
          <p:cNvPr id="986" name="Google Shape;986;p58"/>
          <p:cNvSpPr/>
          <p:nvPr/>
        </p:nvSpPr>
        <p:spPr>
          <a:xfrm>
            <a:off x="9105425" y="4899550"/>
            <a:ext cx="1386600" cy="987900"/>
          </a:xfrm>
          <a:prstGeom prst="rect">
            <a:avLst/>
          </a:prstGeom>
          <a:solidFill>
            <a:srgbClr val="FFFFFF"/>
          </a:solidFill>
          <a:ln w="12700" cap="flat" cmpd="sng">
            <a:solidFill>
              <a:srgbClr val="42719B"/>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 b="1">
                <a:solidFill>
                  <a:srgbClr val="262775"/>
                </a:solidFill>
              </a:rPr>
              <a:t>from</a:t>
            </a:r>
            <a:r>
              <a:rPr lang="fr-FR" sz="800" b="1" i="0" u="none" strike="noStrike" cap="none">
                <a:solidFill>
                  <a:srgbClr val="262775"/>
                </a:solidFill>
                <a:latin typeface="Arial"/>
                <a:ea typeface="Arial"/>
                <a:cs typeface="Arial"/>
                <a:sym typeface="Arial"/>
              </a:rPr>
              <a:t> </a:t>
            </a:r>
            <a:r>
              <a:rPr lang="fr-FR" sz="800" b="0" i="0" u="none" strike="noStrike" cap="none">
                <a:solidFill>
                  <a:srgbClr val="262775"/>
                </a:solidFill>
                <a:latin typeface="Arial"/>
                <a:ea typeface="Arial"/>
                <a:cs typeface="Arial"/>
                <a:sym typeface="Arial"/>
              </a:rPr>
              <a:t>: Project managers</a:t>
            </a:r>
            <a:endParaRPr sz="8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800">
                <a:solidFill>
                  <a:srgbClr val="262775"/>
                </a:solidFill>
              </a:rPr>
              <a:t>to</a:t>
            </a:r>
            <a:r>
              <a:rPr lang="fr-FR" sz="800" b="0" i="0" u="none" strike="noStrike" cap="none">
                <a:solidFill>
                  <a:srgbClr val="262775"/>
                </a:solidFill>
                <a:latin typeface="Arial"/>
                <a:ea typeface="Arial"/>
                <a:cs typeface="Arial"/>
                <a:sym typeface="Arial"/>
              </a:rPr>
              <a:t> : Country Director, Project Team, Partners </a:t>
            </a:r>
            <a:r>
              <a:rPr lang="fr-FR" sz="800" b="1" i="0" u="none" strike="noStrike" cap="none">
                <a:solidFill>
                  <a:srgbClr val="262775"/>
                </a:solidFill>
                <a:latin typeface="Calibri"/>
                <a:ea typeface="Calibri"/>
                <a:cs typeface="Calibri"/>
                <a:sym typeface="Calibri"/>
              </a:rPr>
              <a:t>cc</a:t>
            </a:r>
            <a:r>
              <a:rPr lang="fr-FR" sz="800" b="0" i="0" u="none" strike="noStrike" cap="none">
                <a:solidFill>
                  <a:srgbClr val="262775"/>
                </a:solidFill>
                <a:latin typeface="Calibri"/>
                <a:ea typeface="Calibri"/>
                <a:cs typeface="Calibri"/>
                <a:sym typeface="Calibri"/>
              </a:rPr>
              <a:t>: Regional Programs Coordinator; Director of Programs and Technical Resources</a:t>
            </a:r>
            <a:endParaRPr sz="8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800" b="0" i="0" u="none" strike="noStrike" cap="none">
              <a:solidFill>
                <a:srgbClr val="262775"/>
              </a:solidFill>
              <a:latin typeface="Arial"/>
              <a:ea typeface="Arial"/>
              <a:cs typeface="Arial"/>
              <a:sym typeface="Arial"/>
            </a:endParaRPr>
          </a:p>
        </p:txBody>
      </p:sp>
      <p:sp>
        <p:nvSpPr>
          <p:cNvPr id="987" name="Google Shape;987;p58"/>
          <p:cNvSpPr/>
          <p:nvPr/>
        </p:nvSpPr>
        <p:spPr>
          <a:xfrm>
            <a:off x="4112248" y="2449783"/>
            <a:ext cx="947100" cy="1893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58"/>
          <p:cNvSpPr/>
          <p:nvPr/>
        </p:nvSpPr>
        <p:spPr>
          <a:xfrm>
            <a:off x="4009646" y="2805783"/>
            <a:ext cx="1228902" cy="131622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000" b="0" i="0" u="none" strike="noStrike" cap="none">
                <a:solidFill>
                  <a:srgbClr val="000000"/>
                </a:solidFill>
                <a:latin typeface="Arial"/>
                <a:ea typeface="Arial"/>
                <a:cs typeface="Arial"/>
                <a:sym typeface="Arial"/>
              </a:rPr>
              <a:t>Validation of the ToR</a:t>
            </a:r>
            <a:endParaRPr sz="1000" b="0" i="0" u="none" strike="noStrike" cap="none">
              <a:solidFill>
                <a:srgbClr val="FF0000"/>
              </a:solidFill>
              <a:latin typeface="Arial"/>
              <a:ea typeface="Arial"/>
              <a:cs typeface="Arial"/>
              <a:sym typeface="Arial"/>
            </a:endParaRPr>
          </a:p>
        </p:txBody>
      </p:sp>
      <p:sp>
        <p:nvSpPr>
          <p:cNvPr id="989" name="Google Shape;989;p58"/>
          <p:cNvSpPr/>
          <p:nvPr/>
        </p:nvSpPr>
        <p:spPr>
          <a:xfrm>
            <a:off x="4025250" y="4288700"/>
            <a:ext cx="1263300" cy="1370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a:solidFill>
                  <a:srgbClr val="262775"/>
                </a:solidFill>
              </a:rPr>
              <a:t>Director of Programs and Technical Resources,</a:t>
            </a:r>
            <a:endParaRPr sz="900" b="0" i="0" u="none" strike="noStrike" cap="none">
              <a:solidFill>
                <a:srgbClr val="262775"/>
              </a:solidFill>
              <a:latin typeface="Arial"/>
              <a:ea typeface="Arial"/>
              <a:cs typeface="Arial"/>
              <a:sym typeface="Arial"/>
            </a:endParaRPr>
          </a:p>
          <a:p>
            <a:pPr marL="0" marR="0" lvl="0" indent="0" algn="ctr" rtl="0">
              <a:spcBef>
                <a:spcPts val="0"/>
              </a:spcBef>
              <a:spcAft>
                <a:spcPts val="0"/>
              </a:spcAft>
              <a:buNone/>
            </a:pPr>
            <a:r>
              <a:rPr lang="fr-FR" sz="900" b="0" i="0" u="none" strike="noStrike" cap="none">
                <a:solidFill>
                  <a:srgbClr val="262775"/>
                </a:solidFill>
                <a:latin typeface="Arial"/>
                <a:ea typeface="Arial"/>
                <a:cs typeface="Arial"/>
                <a:sym typeface="Arial"/>
              </a:rPr>
              <a:t>Based on 2 criteria:</a:t>
            </a:r>
            <a:endParaRPr sz="900" b="0" i="0" u="none" strike="noStrike" cap="none">
              <a:solidFill>
                <a:srgbClr val="262775"/>
              </a:solidFill>
              <a:latin typeface="Arial"/>
              <a:ea typeface="Arial"/>
              <a:cs typeface="Arial"/>
              <a:sym typeface="Arial"/>
            </a:endParaRPr>
          </a:p>
          <a:p>
            <a:pPr marL="0" marR="0" lvl="0" indent="0" algn="ctr" rtl="0">
              <a:spcBef>
                <a:spcPts val="0"/>
              </a:spcBef>
              <a:spcAft>
                <a:spcPts val="0"/>
              </a:spcAft>
              <a:buNone/>
            </a:pPr>
            <a:r>
              <a:rPr lang="fr-FR" sz="900" b="0" i="0" u="none" strike="noStrike" cap="none">
                <a:solidFill>
                  <a:srgbClr val="262775"/>
                </a:solidFill>
                <a:latin typeface="Arial"/>
                <a:ea typeface="Arial"/>
                <a:cs typeface="Arial"/>
                <a:sym typeface="Arial"/>
              </a:rPr>
              <a:t>- Budget over 300 thousand euros</a:t>
            </a:r>
            <a:endParaRPr sz="900" b="0" i="0" u="none" strike="noStrike" cap="none">
              <a:solidFill>
                <a:srgbClr val="262775"/>
              </a:solidFill>
              <a:latin typeface="Arial"/>
              <a:ea typeface="Arial"/>
              <a:cs typeface="Arial"/>
              <a:sym typeface="Arial"/>
            </a:endParaRPr>
          </a:p>
          <a:p>
            <a:pPr marL="171450" marR="0" lvl="0" indent="-165100" algn="ctr" rtl="0">
              <a:spcBef>
                <a:spcPts val="0"/>
              </a:spcBef>
              <a:spcAft>
                <a:spcPts val="0"/>
              </a:spcAft>
              <a:buClr>
                <a:srgbClr val="262775"/>
              </a:buClr>
              <a:buSzPts val="900"/>
              <a:buFont typeface="Arial"/>
              <a:buChar char="-"/>
            </a:pPr>
            <a:r>
              <a:rPr lang="fr-FR" sz="900" b="0" i="0" u="none" strike="noStrike" cap="none">
                <a:solidFill>
                  <a:srgbClr val="262775"/>
                </a:solidFill>
                <a:latin typeface="Arial"/>
                <a:ea typeface="Arial"/>
                <a:cs typeface="Arial"/>
                <a:sym typeface="Arial"/>
              </a:rPr>
              <a:t>If mu</a:t>
            </a:r>
            <a:r>
              <a:rPr lang="fr-FR" sz="900">
                <a:solidFill>
                  <a:srgbClr val="262775"/>
                </a:solidFill>
              </a:rPr>
              <a:t>lti-country</a:t>
            </a:r>
            <a:endParaRPr sz="900">
              <a:solidFill>
                <a:srgbClr val="262775"/>
              </a:solidFill>
            </a:endParaRPr>
          </a:p>
        </p:txBody>
      </p:sp>
      <p:sp>
        <p:nvSpPr>
          <p:cNvPr id="990" name="Google Shape;990;p58"/>
          <p:cNvSpPr/>
          <p:nvPr/>
        </p:nvSpPr>
        <p:spPr>
          <a:xfrm>
            <a:off x="3954200" y="1795075"/>
            <a:ext cx="12717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No later than xx months before the end of the project</a:t>
            </a:r>
            <a:endParaRPr sz="900" b="0" i="0" u="none" strike="noStrike" cap="none">
              <a:solidFill>
                <a:srgbClr val="000000"/>
              </a:solidFill>
              <a:latin typeface="Arial"/>
              <a:ea typeface="Arial"/>
              <a:cs typeface="Arial"/>
              <a:sym typeface="Arial"/>
            </a:endParaRPr>
          </a:p>
        </p:txBody>
      </p:sp>
      <p:sp>
        <p:nvSpPr>
          <p:cNvPr id="991" name="Google Shape;991;p58"/>
          <p:cNvSpPr/>
          <p:nvPr/>
        </p:nvSpPr>
        <p:spPr>
          <a:xfrm>
            <a:off x="8027875" y="4369225"/>
            <a:ext cx="1009800" cy="1316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262775"/>
                </a:solidFill>
                <a:latin typeface="Arial"/>
                <a:ea typeface="Arial"/>
                <a:cs typeface="Arial"/>
                <a:sym typeface="Arial"/>
              </a:rPr>
              <a:t>From: </a:t>
            </a:r>
            <a:r>
              <a:rPr lang="fr-FR" sz="1000">
                <a:solidFill>
                  <a:srgbClr val="262775"/>
                </a:solidFill>
              </a:rPr>
              <a:t>Director of Programs and Technical Resources</a:t>
            </a:r>
            <a:endParaRPr sz="1400" b="0" i="0" u="none" strike="noStrike" cap="none">
              <a:solidFill>
                <a:srgbClr val="262775"/>
              </a:solidFill>
              <a:latin typeface="Arial"/>
              <a:ea typeface="Arial"/>
              <a:cs typeface="Arial"/>
              <a:sym typeface="Arial"/>
            </a:endParaRPr>
          </a:p>
          <a:p>
            <a:pPr marL="0" marR="0" lvl="0" indent="0" algn="ctr" rtl="0">
              <a:spcBef>
                <a:spcPts val="0"/>
              </a:spcBef>
              <a:spcAft>
                <a:spcPts val="0"/>
              </a:spcAft>
              <a:buNone/>
            </a:pPr>
            <a:r>
              <a:rPr lang="fr-FR" sz="1000" b="0" i="0" u="none" strike="noStrike" cap="none">
                <a:solidFill>
                  <a:srgbClr val="262775"/>
                </a:solidFill>
                <a:latin typeface="Arial"/>
                <a:ea typeface="Arial"/>
                <a:cs typeface="Arial"/>
                <a:sym typeface="Arial"/>
              </a:rPr>
              <a:t>T</a:t>
            </a:r>
            <a:r>
              <a:rPr lang="fr-FR" sz="1000">
                <a:solidFill>
                  <a:srgbClr val="262775"/>
                </a:solidFill>
              </a:rPr>
              <a:t>o</a:t>
            </a:r>
            <a:r>
              <a:rPr lang="fr-FR" sz="1000" b="0" i="0" u="none" strike="noStrike" cap="none">
                <a:solidFill>
                  <a:srgbClr val="262775"/>
                </a:solidFill>
                <a:latin typeface="Arial"/>
                <a:ea typeface="Arial"/>
                <a:cs typeface="Arial"/>
                <a:sym typeface="Arial"/>
              </a:rPr>
              <a:t>: </a:t>
            </a:r>
            <a:r>
              <a:rPr lang="fr-FR" sz="1000">
                <a:solidFill>
                  <a:srgbClr val="262775"/>
                </a:solidFill>
              </a:rPr>
              <a:t>CD</a:t>
            </a:r>
            <a:endParaRPr sz="1000" b="0" i="0" u="none" strike="noStrike" cap="none">
              <a:solidFill>
                <a:srgbClr val="262775"/>
              </a:solidFill>
              <a:latin typeface="Arial"/>
              <a:ea typeface="Arial"/>
              <a:cs typeface="Arial"/>
              <a:sym typeface="Arial"/>
            </a:endParaRPr>
          </a:p>
        </p:txBody>
      </p:sp>
      <p:sp>
        <p:nvSpPr>
          <p:cNvPr id="992" name="Google Shape;992;p58"/>
          <p:cNvSpPr/>
          <p:nvPr/>
        </p:nvSpPr>
        <p:spPr>
          <a:xfrm>
            <a:off x="8094825" y="2731750"/>
            <a:ext cx="870600" cy="158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000" b="0" i="0" u="none" strike="noStrike" cap="none">
                <a:solidFill>
                  <a:srgbClr val="000000"/>
                </a:solidFill>
                <a:latin typeface="Arial"/>
                <a:ea typeface="Arial"/>
                <a:cs typeface="Arial"/>
                <a:sym typeface="Arial"/>
              </a:rPr>
              <a:t>Report validation</a:t>
            </a:r>
            <a:endParaRPr sz="1000" b="0" i="0" u="none" strike="noStrike" cap="none">
              <a:solidFill>
                <a:srgbClr val="FF0000"/>
              </a:solidFill>
              <a:latin typeface="Arial"/>
              <a:ea typeface="Arial"/>
              <a:cs typeface="Arial"/>
              <a:sym typeface="Arial"/>
            </a:endParaRPr>
          </a:p>
        </p:txBody>
      </p:sp>
      <p:sp>
        <p:nvSpPr>
          <p:cNvPr id="993" name="Google Shape;993;p58"/>
          <p:cNvSpPr/>
          <p:nvPr/>
        </p:nvSpPr>
        <p:spPr>
          <a:xfrm>
            <a:off x="7987174" y="1817800"/>
            <a:ext cx="10821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No later than xx weeks after xx</a:t>
            </a:r>
            <a:endParaRPr sz="900" b="0" i="0" u="none" strike="noStrike" cap="none">
              <a:solidFill>
                <a:srgbClr val="000000"/>
              </a:solidFill>
              <a:latin typeface="Arial"/>
              <a:ea typeface="Arial"/>
              <a:cs typeface="Arial"/>
              <a:sym typeface="Arial"/>
            </a:endParaRPr>
          </a:p>
        </p:txBody>
      </p:sp>
      <p:sp>
        <p:nvSpPr>
          <p:cNvPr id="994" name="Google Shape;994;p58"/>
          <p:cNvSpPr/>
          <p:nvPr/>
        </p:nvSpPr>
        <p:spPr>
          <a:xfrm>
            <a:off x="8110288" y="2445765"/>
            <a:ext cx="870600" cy="2307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58"/>
          <p:cNvSpPr/>
          <p:nvPr/>
        </p:nvSpPr>
        <p:spPr>
          <a:xfrm>
            <a:off x="5521520" y="2428687"/>
            <a:ext cx="870600" cy="2307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0"/>
        <p:cNvGrpSpPr/>
        <p:nvPr/>
      </p:nvGrpSpPr>
      <p:grpSpPr>
        <a:xfrm>
          <a:off x="0" y="0"/>
          <a:ext cx="0" cy="0"/>
          <a:chOff x="0" y="0"/>
          <a:chExt cx="0" cy="0"/>
        </a:xfrm>
      </p:grpSpPr>
      <p:sp>
        <p:nvSpPr>
          <p:cNvPr id="1001" name="Google Shape;1001;p5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58</a:t>
            </a:fld>
            <a:endParaRPr/>
          </a:p>
        </p:txBody>
      </p:sp>
      <p:sp>
        <p:nvSpPr>
          <p:cNvPr id="1002" name="Google Shape;1002;p59"/>
          <p:cNvSpPr txBox="1"/>
          <p:nvPr/>
        </p:nvSpPr>
        <p:spPr>
          <a:xfrm>
            <a:off x="2367150" y="861253"/>
            <a:ext cx="7457700" cy="387795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000" b="1" i="0" u="none" strike="noStrike" cap="none">
                <a:solidFill>
                  <a:srgbClr val="FFFFFF"/>
                </a:solidFill>
                <a:latin typeface="Bebas Neue"/>
                <a:ea typeface="Bebas Neue"/>
                <a:cs typeface="Bebas Neue"/>
                <a:sym typeface="Bebas Neue"/>
              </a:rPr>
              <a:t>III - Learning and capitalization</a:t>
            </a:r>
            <a:endParaRPr sz="4100" b="1" i="1" u="none" strike="noStrike" cap="none">
              <a:solidFill>
                <a:srgbClr val="FFFFFF"/>
              </a:solidFill>
              <a:latin typeface="Bebas Neue"/>
              <a:ea typeface="Bebas Neue"/>
              <a:cs typeface="Bebas Neue"/>
              <a:sym typeface="Bebas Neue"/>
            </a:endParaRPr>
          </a:p>
        </p:txBody>
      </p:sp>
      <p:sp>
        <p:nvSpPr>
          <p:cNvPr id="1003" name="Google Shape;1003;p59"/>
          <p:cNvSpPr/>
          <p:nvPr/>
        </p:nvSpPr>
        <p:spPr>
          <a:xfrm>
            <a:off x="3032030" y="395319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6</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1004" name="Google Shape;1004;p59"/>
          <p:cNvGrpSpPr/>
          <p:nvPr/>
        </p:nvGrpSpPr>
        <p:grpSpPr>
          <a:xfrm>
            <a:off x="5148045" y="4947748"/>
            <a:ext cx="1895970" cy="1773731"/>
            <a:chOff x="3137400" y="1009650"/>
            <a:chExt cx="2869204" cy="2708400"/>
          </a:xfrm>
        </p:grpSpPr>
        <p:sp>
          <p:nvSpPr>
            <p:cNvPr id="1005" name="Google Shape;1005;p59"/>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006" name="Google Shape;1006;p59"/>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6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59</a:t>
            </a:fld>
            <a:endParaRPr/>
          </a:p>
        </p:txBody>
      </p:sp>
      <p:sp>
        <p:nvSpPr>
          <p:cNvPr id="1013" name="Google Shape;1013;p60"/>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Definitions</a:t>
            </a:r>
            <a:endParaRPr sz="6300" b="1" i="0" u="none" strike="noStrike" cap="none">
              <a:solidFill>
                <a:srgbClr val="FFFFFF"/>
              </a:solidFill>
              <a:latin typeface="Bebas Neue"/>
              <a:ea typeface="Bebas Neue"/>
              <a:cs typeface="Bebas Neue"/>
              <a:sym typeface="Bebas Neue"/>
            </a:endParaRPr>
          </a:p>
        </p:txBody>
      </p:sp>
      <p:sp>
        <p:nvSpPr>
          <p:cNvPr id="1014" name="Google Shape;1014;p60"/>
          <p:cNvSpPr txBox="1"/>
          <p:nvPr/>
        </p:nvSpPr>
        <p:spPr>
          <a:xfrm>
            <a:off x="5880970" y="5762356"/>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5 mins.</a:t>
            </a:r>
            <a:endParaRPr sz="1800" b="1" i="0" u="none" strike="noStrike" cap="none">
              <a:solidFill>
                <a:srgbClr val="000000"/>
              </a:solidFill>
              <a:latin typeface="Arial"/>
              <a:ea typeface="Arial"/>
              <a:cs typeface="Arial"/>
              <a:sym typeface="Arial"/>
            </a:endParaRPr>
          </a:p>
        </p:txBody>
      </p:sp>
      <p:pic>
        <p:nvPicPr>
          <p:cNvPr id="1015" name="Google Shape;1015;p60" descr="Une image contenant noir, obscurité&#10;&#10;Description générée automatiquement"/>
          <p:cNvPicPr preferRelativeResize="0"/>
          <p:nvPr/>
        </p:nvPicPr>
        <p:blipFill rotWithShape="1">
          <a:blip r:embed="rId3">
            <a:alphaModFix/>
          </a:blip>
          <a:srcRect/>
          <a:stretch/>
        </p:blipFill>
        <p:spPr>
          <a:xfrm>
            <a:off x="8434194" y="5762357"/>
            <a:ext cx="697283" cy="697283"/>
          </a:xfrm>
          <a:prstGeom prst="rect">
            <a:avLst/>
          </a:prstGeom>
          <a:noFill/>
          <a:ln>
            <a:noFill/>
          </a:ln>
        </p:spPr>
      </p:pic>
      <p:sp>
        <p:nvSpPr>
          <p:cNvPr id="1016" name="Google Shape;1016;p60"/>
          <p:cNvSpPr txBox="1"/>
          <p:nvPr/>
        </p:nvSpPr>
        <p:spPr>
          <a:xfrm>
            <a:off x="2763678" y="1881113"/>
            <a:ext cx="2655000" cy="615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Individually</a:t>
            </a:r>
            <a:endParaRPr sz="2800" b="0" i="0" u="none" strike="noStrike" cap="none">
              <a:solidFill>
                <a:srgbClr val="E84E0F"/>
              </a:solidFill>
              <a:latin typeface="Bebas Neue"/>
              <a:ea typeface="Bebas Neue"/>
              <a:cs typeface="Bebas Neue"/>
              <a:sym typeface="Bebas Neue"/>
            </a:endParaRPr>
          </a:p>
        </p:txBody>
      </p:sp>
      <p:sp>
        <p:nvSpPr>
          <p:cNvPr id="1017" name="Google Shape;1017;p60"/>
          <p:cNvSpPr/>
          <p:nvPr/>
        </p:nvSpPr>
        <p:spPr>
          <a:xfrm>
            <a:off x="2301424" y="2535624"/>
            <a:ext cx="4147200" cy="25416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100" b="0" i="0" u="none" strike="noStrike" cap="none">
                <a:solidFill>
                  <a:srgbClr val="FFFFFF"/>
                </a:solidFill>
                <a:latin typeface="Arial"/>
                <a:ea typeface="Arial"/>
                <a:cs typeface="Arial"/>
                <a:sym typeface="Arial"/>
              </a:rPr>
              <a:t>In the chat room, each person will give a definition of what learning is and what capitalization is. A definition in their own words, as if they were explaining it to someone outside the world of cooperation.</a:t>
            </a:r>
            <a:endParaRPr sz="1100" b="0" i="0" u="none" strike="noStrike" cap="none">
              <a:solidFill>
                <a:srgbClr val="FFFFFF"/>
              </a:solidFill>
              <a:latin typeface="Arial"/>
              <a:ea typeface="Arial"/>
              <a:cs typeface="Arial"/>
              <a:sym typeface="Arial"/>
            </a:endParaRPr>
          </a:p>
        </p:txBody>
      </p:sp>
      <p:pic>
        <p:nvPicPr>
          <p:cNvPr id="1018" name="Google Shape;1018;p60" descr="Une image contenant noir, obscurité&#10;&#10;Description générée automatiquement"/>
          <p:cNvPicPr preferRelativeResize="0"/>
          <p:nvPr/>
        </p:nvPicPr>
        <p:blipFill rotWithShape="1">
          <a:blip r:embed="rId4">
            <a:alphaModFix/>
          </a:blip>
          <a:srcRect/>
          <a:stretch/>
        </p:blipFill>
        <p:spPr>
          <a:xfrm>
            <a:off x="6448728" y="2188875"/>
            <a:ext cx="2322226" cy="2322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233" name="Google Shape;233;p7"/>
          <p:cNvSpPr txBox="1"/>
          <p:nvPr/>
        </p:nvSpPr>
        <p:spPr>
          <a:xfrm>
            <a:off x="2367150" y="1997403"/>
            <a:ext cx="7457700" cy="2678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100" b="1" i="0" u="none" strike="noStrike" cap="none">
                <a:solidFill>
                  <a:srgbClr val="E84E0F"/>
                </a:solidFill>
                <a:latin typeface="Bebas Neue"/>
                <a:ea typeface="Bebas Neue"/>
                <a:cs typeface="Bebas Neue"/>
                <a:sym typeface="Bebas Neue"/>
              </a:rPr>
              <a:t>QUESTION/ANSWER?</a:t>
            </a:r>
            <a:endParaRPr sz="7500" b="1" i="0" u="none" strike="noStrike" cap="none">
              <a:solidFill>
                <a:srgbClr val="E84E0F"/>
              </a:solidFill>
              <a:latin typeface="Bebas Neue"/>
              <a:ea typeface="Bebas Neue"/>
              <a:cs typeface="Bebas Neue"/>
              <a:sym typeface="Bebas Neue"/>
            </a:endParaRPr>
          </a:p>
        </p:txBody>
      </p:sp>
      <p:sp>
        <p:nvSpPr>
          <p:cNvPr id="234" name="Google Shape;234;p7"/>
          <p:cNvSpPr txBox="1"/>
          <p:nvPr/>
        </p:nvSpPr>
        <p:spPr>
          <a:xfrm>
            <a:off x="1524000" y="275600"/>
            <a:ext cx="9144000" cy="11391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200" b="1" i="0" u="none" strike="noStrike" cap="none">
                <a:solidFill>
                  <a:srgbClr val="FFFFFF"/>
                </a:solidFill>
                <a:latin typeface="Bebas Neue"/>
                <a:ea typeface="Bebas Neue"/>
                <a:cs typeface="Bebas Neue"/>
                <a:sym typeface="Bebas Neue"/>
              </a:rPr>
              <a:t>Experience feedback</a:t>
            </a:r>
            <a:endParaRPr sz="5600" b="1" i="0" u="none" strike="noStrike" cap="none">
              <a:solidFill>
                <a:srgbClr val="FFFFFF"/>
              </a:solidFill>
              <a:latin typeface="Bebas Neue"/>
              <a:ea typeface="Bebas Neue"/>
              <a:cs typeface="Bebas Neue"/>
              <a:sym typeface="Bebas Neue"/>
            </a:endParaRPr>
          </a:p>
        </p:txBody>
      </p:sp>
      <p:sp>
        <p:nvSpPr>
          <p:cNvPr id="235" name="Google Shape;235;p7"/>
          <p:cNvSpPr/>
          <p:nvPr/>
        </p:nvSpPr>
        <p:spPr>
          <a:xfrm>
            <a:off x="2146800" y="3344900"/>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How </a:t>
            </a:r>
            <a:r>
              <a:rPr lang="fr-FR" sz="1400" b="0" i="0" u="none" strike="noStrike" cap="none" dirty="0" err="1">
                <a:solidFill>
                  <a:srgbClr val="FFFFFF"/>
                </a:solidFill>
                <a:latin typeface="Arial"/>
                <a:ea typeface="Arial"/>
                <a:cs typeface="Arial"/>
                <a:sym typeface="Arial"/>
              </a:rPr>
              <a:t>did</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you</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-set the </a:t>
            </a:r>
            <a:r>
              <a:rPr lang="fr-FR" sz="1400" b="0" i="0" u="none" strike="noStrike" cap="none" dirty="0" err="1">
                <a:solidFill>
                  <a:srgbClr val="FFFFFF"/>
                </a:solidFill>
                <a:latin typeface="Arial"/>
                <a:ea typeface="Arial"/>
                <a:cs typeface="Arial"/>
                <a:sym typeface="Arial"/>
              </a:rPr>
              <a:t>dashboard</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parameters</a:t>
            </a:r>
            <a:r>
              <a:rPr lang="fr-FR" sz="1400" b="0" i="0" u="none" strike="noStrike" cap="none" dirty="0">
                <a:solidFill>
                  <a:srgbClr val="FFFFFF"/>
                </a:solidFill>
                <a:latin typeface="Arial"/>
                <a:ea typeface="Arial"/>
                <a:cs typeface="Arial"/>
                <a:sym typeface="Arial"/>
              </a:rPr>
              <a:t>, in </a:t>
            </a:r>
            <a:r>
              <a:rPr lang="fr-FR" sz="1400" b="0" i="0" u="none" strike="noStrike" cap="none" dirty="0" err="1">
                <a:solidFill>
                  <a:srgbClr val="FFFFFF"/>
                </a:solidFill>
                <a:latin typeface="Arial"/>
                <a:ea typeface="Arial"/>
                <a:cs typeface="Arial"/>
                <a:sym typeface="Arial"/>
              </a:rPr>
              <a:t>particular</a:t>
            </a:r>
            <a:r>
              <a:rPr lang="fr-FR" sz="1400" b="0" i="0" u="none" strike="noStrike" cap="none" dirty="0">
                <a:solidFill>
                  <a:srgbClr val="FFFFFF"/>
                </a:solidFill>
                <a:latin typeface="Arial"/>
                <a:ea typeface="Arial"/>
                <a:cs typeface="Arial"/>
                <a:sym typeface="Arial"/>
              </a:rPr>
              <a:t> tab 2</a:t>
            </a:r>
            <a:endParaRP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endParaRP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a:t>
            </a:r>
            <a:r>
              <a:rPr lang="fr-FR" sz="1400" b="0" i="0" u="none" strike="noStrike" cap="none" dirty="0" err="1">
                <a:solidFill>
                  <a:srgbClr val="FFFFFF"/>
                </a:solidFill>
                <a:latin typeface="Arial"/>
                <a:ea typeface="Arial"/>
                <a:cs typeface="Arial"/>
                <a:sym typeface="Arial"/>
              </a:rPr>
              <a:t>Filling</a:t>
            </a:r>
            <a:r>
              <a:rPr lang="fr-FR" sz="1400" b="0" i="0" u="none" strike="noStrike" cap="none" dirty="0">
                <a:solidFill>
                  <a:srgbClr val="FFFFFF"/>
                </a:solidFill>
                <a:latin typeface="Arial"/>
                <a:ea typeface="Arial"/>
                <a:cs typeface="Arial"/>
                <a:sym typeface="Arial"/>
              </a:rPr>
              <a:t> data in tab 3</a:t>
            </a:r>
            <a:endParaRPr sz="14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236" name="Google Shape;236;p7"/>
          <p:cNvSpPr/>
          <p:nvPr/>
        </p:nvSpPr>
        <p:spPr>
          <a:xfrm>
            <a:off x="6765100" y="3344900"/>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Have you encountered any particular difficulties?</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6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60</a:t>
            </a:fld>
            <a:endParaRPr/>
          </a:p>
        </p:txBody>
      </p:sp>
      <p:sp>
        <p:nvSpPr>
          <p:cNvPr id="1025" name="Google Shape;1025;p61"/>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026" name="Google Shape;1026;p61"/>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LEARNING</a:t>
            </a:r>
            <a:endParaRPr sz="5100" b="1" i="0" u="none" strike="noStrike" cap="none">
              <a:solidFill>
                <a:srgbClr val="FFFFFF"/>
              </a:solidFill>
              <a:latin typeface="Bebas Neue"/>
              <a:ea typeface="Bebas Neue"/>
              <a:cs typeface="Bebas Neue"/>
              <a:sym typeface="Bebas Neue"/>
            </a:endParaRPr>
          </a:p>
        </p:txBody>
      </p:sp>
      <p:sp>
        <p:nvSpPr>
          <p:cNvPr id="1027" name="Google Shape;1027;p61"/>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1028" name="Google Shape;1028;p61"/>
          <p:cNvSpPr txBox="1"/>
          <p:nvPr/>
        </p:nvSpPr>
        <p:spPr>
          <a:xfrm>
            <a:off x="1615440" y="1626885"/>
            <a:ext cx="8595360" cy="37548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ctr" rtl="0">
              <a:lnSpc>
                <a:spcPct val="150000"/>
              </a:lnSpc>
              <a:spcBef>
                <a:spcPts val="0"/>
              </a:spcBef>
              <a:spcAft>
                <a:spcPts val="0"/>
              </a:spcAft>
              <a:buNone/>
            </a:pPr>
            <a:r>
              <a:rPr lang="fr-FR" sz="2800" b="0" i="0" u="none" strike="noStrike" cap="none">
                <a:solidFill>
                  <a:srgbClr val="262775"/>
                </a:solidFill>
                <a:latin typeface="Arial"/>
                <a:ea typeface="Arial"/>
                <a:cs typeface="Arial"/>
                <a:sym typeface="Arial"/>
              </a:rPr>
              <a:t>Learning is a systematic process aimed at identifying, formalizing, disseminating and effectively using the knowledge gained from a particular project or program experience.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6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61</a:t>
            </a:fld>
            <a:endParaRPr/>
          </a:p>
        </p:txBody>
      </p:sp>
      <p:sp>
        <p:nvSpPr>
          <p:cNvPr id="1035" name="Google Shape;1035;p62"/>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036" name="Google Shape;1036;p62"/>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LEARNING</a:t>
            </a:r>
            <a:endParaRPr sz="5100" b="1" i="0" u="none" strike="noStrike" cap="none">
              <a:solidFill>
                <a:srgbClr val="FFFFFF"/>
              </a:solidFill>
              <a:latin typeface="Bebas Neue"/>
              <a:ea typeface="Bebas Neue"/>
              <a:cs typeface="Bebas Neue"/>
              <a:sym typeface="Bebas Neue"/>
            </a:endParaRPr>
          </a:p>
        </p:txBody>
      </p:sp>
      <p:sp>
        <p:nvSpPr>
          <p:cNvPr id="1037" name="Google Shape;1037;p62"/>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1038" name="Google Shape;1038;p62"/>
          <p:cNvSpPr txBox="1"/>
          <p:nvPr/>
        </p:nvSpPr>
        <p:spPr>
          <a:xfrm>
            <a:off x="1615440" y="713334"/>
            <a:ext cx="8595300" cy="534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2400" b="0" i="0" u="none" strike="noStrike" cap="none">
                <a:solidFill>
                  <a:srgbClr val="E84E0F"/>
                </a:solidFill>
                <a:latin typeface="Arial"/>
                <a:ea typeface="Arial"/>
                <a:cs typeface="Arial"/>
                <a:sym typeface="Arial"/>
              </a:rPr>
              <a:t>Learning-oriented assessments are designed to facilitate individual, group and/or organizational learning:</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400" b="0" i="0" u="none" strike="noStrike" cap="none">
              <a:solidFill>
                <a:srgbClr val="E84E0F"/>
              </a:solidFill>
              <a:latin typeface="Arial"/>
              <a:ea typeface="Arial"/>
              <a:cs typeface="Arial"/>
              <a:sym typeface="Arial"/>
            </a:endParaRPr>
          </a:p>
          <a:p>
            <a:pPr marL="9144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They are excellent opportunities for case-based learning, and can be very effective in analyzing what worked and what didn't, and how performance can be improved (both individually and collectively). They can take place at any point in the program cycle. </a:t>
            </a:r>
            <a:endParaRPr sz="2400" b="0" i="0" u="none" strike="noStrike" cap="none">
              <a:solidFill>
                <a:srgbClr val="262775"/>
              </a:solidFill>
              <a:latin typeface="Arial"/>
              <a:ea typeface="Arial"/>
              <a:cs typeface="Arial"/>
              <a:sym typeface="Arial"/>
            </a:endParaRPr>
          </a:p>
          <a:p>
            <a:pPr marL="457200" marR="0" lvl="0" indent="0" algn="l" rtl="0">
              <a:spcBef>
                <a:spcPts val="0"/>
              </a:spcBef>
              <a:spcAft>
                <a:spcPts val="0"/>
              </a:spcAft>
              <a:buNone/>
            </a:pPr>
            <a:endParaRPr sz="2400">
              <a:solidFill>
                <a:srgbClr val="262775"/>
              </a:solidFill>
            </a:endParaRPr>
          </a:p>
          <a:p>
            <a:pPr marL="914400" marR="0" lvl="0" indent="-381000" algn="l" rtl="0">
              <a:spcBef>
                <a:spcPts val="0"/>
              </a:spcBef>
              <a:spcAft>
                <a:spcPts val="0"/>
              </a:spcAft>
              <a:buClr>
                <a:srgbClr val="262775"/>
              </a:buClr>
              <a:buSzPts val="2400"/>
              <a:buFont typeface="Arial"/>
              <a:buChar char="➔"/>
            </a:pPr>
            <a:r>
              <a:rPr lang="fr-FR" sz="2400" b="0" i="0" u="none" strike="noStrike" cap="none">
                <a:solidFill>
                  <a:srgbClr val="262775"/>
                </a:solidFill>
                <a:latin typeface="Arial"/>
                <a:ea typeface="Arial"/>
                <a:cs typeface="Arial"/>
                <a:sym typeface="Arial"/>
              </a:rPr>
              <a:t>Evaluations can be very useful for creating knowledge and launching organizational learning processes.</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6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62</a:t>
            </a:fld>
            <a:endParaRPr/>
          </a:p>
        </p:txBody>
      </p:sp>
      <p:sp>
        <p:nvSpPr>
          <p:cNvPr id="1045" name="Google Shape;1045;p63"/>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046" name="Google Shape;1046;p63"/>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CAPITALIZATION</a:t>
            </a:r>
            <a:endParaRPr sz="5100" b="1" i="0" u="none" strike="noStrike" cap="none">
              <a:solidFill>
                <a:srgbClr val="FFFFFF"/>
              </a:solidFill>
              <a:latin typeface="Bebas Neue"/>
              <a:ea typeface="Bebas Neue"/>
              <a:cs typeface="Bebas Neue"/>
              <a:sym typeface="Bebas Neue"/>
            </a:endParaRPr>
          </a:p>
        </p:txBody>
      </p:sp>
      <p:sp>
        <p:nvSpPr>
          <p:cNvPr id="1047" name="Google Shape;1047;p63"/>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1048" name="Google Shape;1048;p63"/>
          <p:cNvSpPr txBox="1"/>
          <p:nvPr/>
        </p:nvSpPr>
        <p:spPr>
          <a:xfrm>
            <a:off x="1615440" y="1626885"/>
            <a:ext cx="8595360" cy="397031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2800" b="0" i="0" u="none" strike="noStrike" cap="none">
                <a:solidFill>
                  <a:srgbClr val="262775"/>
                </a:solidFill>
                <a:latin typeface="Arial"/>
                <a:ea typeface="Arial"/>
                <a:cs typeface="Arial"/>
                <a:sym typeface="Arial"/>
              </a:rPr>
              <a:t>Capitalization means giving oneself the means to transform knowledge into shareable knowledge. Unlike evaluation, capitalization does not pass judgment.</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endParaRPr sz="28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6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63</a:t>
            </a:fld>
            <a:endParaRPr/>
          </a:p>
        </p:txBody>
      </p:sp>
      <p:sp>
        <p:nvSpPr>
          <p:cNvPr id="1055" name="Google Shape;1055;p64"/>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056" name="Google Shape;1056;p64"/>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CAPITALIZATION</a:t>
            </a:r>
            <a:endParaRPr sz="5100" b="1" i="0" u="none" strike="noStrike" cap="none">
              <a:solidFill>
                <a:srgbClr val="FFFFFF"/>
              </a:solidFill>
              <a:latin typeface="Bebas Neue"/>
              <a:ea typeface="Bebas Neue"/>
              <a:cs typeface="Bebas Neue"/>
              <a:sym typeface="Bebas Neue"/>
            </a:endParaRPr>
          </a:p>
        </p:txBody>
      </p:sp>
      <p:sp>
        <p:nvSpPr>
          <p:cNvPr id="1057" name="Google Shape;1057;p64"/>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1058" name="Google Shape;1058;p64"/>
          <p:cNvSpPr txBox="1"/>
          <p:nvPr/>
        </p:nvSpPr>
        <p:spPr>
          <a:xfrm>
            <a:off x="1615440" y="1626885"/>
            <a:ext cx="8595300" cy="4833300"/>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r>
              <a:rPr lang="fr-FR" sz="2800" b="0" i="0" u="none" strike="noStrike" cap="none">
                <a:solidFill>
                  <a:srgbClr val="E84E0F"/>
                </a:solidFill>
                <a:latin typeface="Arial"/>
                <a:ea typeface="Arial"/>
                <a:cs typeface="Arial"/>
                <a:sym typeface="Arial"/>
              </a:rPr>
              <a:t>Capitalization is the ability to:</a:t>
            </a:r>
            <a:endParaRPr sz="1400" b="0" i="0" u="none" strike="noStrike" cap="none">
              <a:solidFill>
                <a:srgbClr val="000000"/>
              </a:solidFill>
              <a:latin typeface="Arial"/>
              <a:ea typeface="Arial"/>
              <a:cs typeface="Arial"/>
              <a:sym typeface="Arial"/>
            </a:endParaRPr>
          </a:p>
          <a:p>
            <a:pPr marL="457200" marR="0" lvl="1" indent="0" algn="just" rtl="0">
              <a:spcBef>
                <a:spcPts val="0"/>
              </a:spcBef>
              <a:spcAft>
                <a:spcPts val="0"/>
              </a:spcAft>
              <a:buNone/>
            </a:pPr>
            <a:endParaRPr sz="2800" b="0" i="0" u="none" strike="noStrike" cap="none">
              <a:solidFill>
                <a:srgbClr val="000000"/>
              </a:solidFill>
              <a:latin typeface="Arial"/>
              <a:ea typeface="Arial"/>
              <a:cs typeface="Arial"/>
              <a:sym typeface="Arial"/>
            </a:endParaRPr>
          </a:p>
          <a:p>
            <a:pPr marL="457200" marR="0" lvl="0" indent="-406400" algn="just"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Identify</a:t>
            </a:r>
            <a:endParaRPr sz="1400" b="0" i="0" u="none" strike="noStrike" cap="none">
              <a:solidFill>
                <a:srgbClr val="000000"/>
              </a:solidFill>
              <a:latin typeface="Arial"/>
              <a:ea typeface="Arial"/>
              <a:cs typeface="Arial"/>
              <a:sym typeface="Arial"/>
            </a:endParaRPr>
          </a:p>
          <a:p>
            <a:pPr marL="457200" marR="0" lvl="0" indent="-406400" algn="just"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Formalize </a:t>
            </a:r>
            <a:endParaRPr sz="1400" b="0" i="0" u="none" strike="noStrike" cap="none">
              <a:solidFill>
                <a:srgbClr val="000000"/>
              </a:solidFill>
              <a:latin typeface="Arial"/>
              <a:ea typeface="Arial"/>
              <a:cs typeface="Arial"/>
              <a:sym typeface="Arial"/>
            </a:endParaRPr>
          </a:p>
          <a:p>
            <a:pPr marL="457200" marR="0" lvl="0" indent="-406400" algn="just"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Organizing knowledge and know-how</a:t>
            </a:r>
            <a:endParaRPr sz="1400" b="0" i="0" u="none" strike="noStrike" cap="none">
              <a:solidFill>
                <a:srgbClr val="000000"/>
              </a:solidFill>
              <a:latin typeface="Arial"/>
              <a:ea typeface="Arial"/>
              <a:cs typeface="Arial"/>
              <a:sym typeface="Arial"/>
            </a:endParaRPr>
          </a:p>
          <a:p>
            <a:pPr marL="457200" marR="0" lvl="0" indent="-406400" algn="just"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Formulate in a way that others can use</a:t>
            </a:r>
            <a:endParaRPr sz="1400" b="0" i="0" u="none" strike="noStrike" cap="none">
              <a:solidFill>
                <a:srgbClr val="000000"/>
              </a:solidFill>
              <a:latin typeface="Arial"/>
              <a:ea typeface="Arial"/>
              <a:cs typeface="Arial"/>
              <a:sym typeface="Arial"/>
            </a:endParaRPr>
          </a:p>
          <a:p>
            <a:pPr marL="457200" marR="0" lvl="1" indent="0" algn="just" rtl="0">
              <a:spcBef>
                <a:spcPts val="0"/>
              </a:spcBef>
              <a:spcAft>
                <a:spcPts val="0"/>
              </a:spcAft>
              <a:buNone/>
            </a:pPr>
            <a:endParaRPr sz="2800" b="0" i="0" u="none" strike="noStrike" cap="none">
              <a:solidFill>
                <a:srgbClr val="000000"/>
              </a:solidFill>
              <a:latin typeface="Arial"/>
              <a:ea typeface="Arial"/>
              <a:cs typeface="Arial"/>
              <a:sym typeface="Arial"/>
            </a:endParaRPr>
          </a:p>
          <a:p>
            <a:pPr marL="457200" marR="0" lvl="1" indent="0" algn="just" rtl="0">
              <a:spcBef>
                <a:spcPts val="0"/>
              </a:spcBef>
              <a:spcAft>
                <a:spcPts val="0"/>
              </a:spcAft>
              <a:buNone/>
            </a:pPr>
            <a:r>
              <a:rPr lang="fr-FR" sz="2800" b="0" i="0" u="none" strike="noStrike" cap="none">
                <a:solidFill>
                  <a:srgbClr val="E84E0F"/>
                </a:solidFill>
                <a:latin typeface="Arial"/>
                <a:ea typeface="Arial"/>
                <a:cs typeface="Arial"/>
                <a:sym typeface="Arial"/>
              </a:rPr>
              <a:t>A learning tool by definition </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endParaRPr sz="28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6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64</a:t>
            </a:fld>
            <a:endParaRPr/>
          </a:p>
        </p:txBody>
      </p:sp>
      <p:sp>
        <p:nvSpPr>
          <p:cNvPr id="1065" name="Google Shape;1065;p6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066" name="Google Shape;1066;p65"/>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LEARNING AND CAPITALIZATION TOOLS </a:t>
            </a:r>
            <a:endParaRPr sz="5100" b="1" i="0" u="none" strike="noStrike" cap="none">
              <a:solidFill>
                <a:srgbClr val="FFFFFF"/>
              </a:solidFill>
              <a:latin typeface="Bebas Neue"/>
              <a:ea typeface="Bebas Neue"/>
              <a:cs typeface="Bebas Neue"/>
              <a:sym typeface="Bebas Neue"/>
            </a:endParaRPr>
          </a:p>
        </p:txBody>
      </p:sp>
      <p:sp>
        <p:nvSpPr>
          <p:cNvPr id="1067" name="Google Shape;1067;p65"/>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1068" name="Google Shape;1068;p65"/>
          <p:cNvSpPr txBox="1"/>
          <p:nvPr/>
        </p:nvSpPr>
        <p:spPr>
          <a:xfrm>
            <a:off x="1615440" y="1289186"/>
            <a:ext cx="8595360" cy="28931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800"/>
              <a:buFont typeface="Arial"/>
              <a:buChar char="•"/>
            </a:pPr>
            <a:r>
              <a:rPr lang="fr-FR" sz="2800" b="0" i="0" u="none" strike="noStrike" cap="none">
                <a:solidFill>
                  <a:srgbClr val="262775"/>
                </a:solidFill>
                <a:latin typeface="Arial"/>
                <a:ea typeface="Arial"/>
                <a:cs typeface="Arial"/>
                <a:sym typeface="Arial"/>
              </a:rPr>
              <a:t>Activity form</a:t>
            </a:r>
            <a:endParaRPr sz="1400" b="0" i="0" u="none" strike="noStrike" cap="none">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Arial"/>
              <a:buChar char="•"/>
            </a:pPr>
            <a:r>
              <a:rPr lang="fr-FR" sz="2800" b="0" i="0" u="none" strike="noStrike" cap="none">
                <a:solidFill>
                  <a:srgbClr val="262775"/>
                </a:solidFill>
                <a:latin typeface="Arial"/>
                <a:ea typeface="Arial"/>
                <a:cs typeface="Arial"/>
                <a:sym typeface="Arial"/>
              </a:rPr>
              <a:t>Closing meeting</a:t>
            </a:r>
            <a:endParaRPr sz="1400" b="0" i="0" u="none" strike="noStrike" cap="none">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Arial"/>
              <a:buChar char="•"/>
            </a:pPr>
            <a:r>
              <a:rPr lang="fr-FR" sz="2800" b="0" i="0" u="none" strike="noStrike" cap="none">
                <a:solidFill>
                  <a:srgbClr val="262775"/>
                </a:solidFill>
                <a:latin typeface="Arial"/>
                <a:ea typeface="Arial"/>
                <a:cs typeface="Arial"/>
                <a:sym typeface="Arial"/>
              </a:rPr>
              <a:t>Intermediate or final assessment</a:t>
            </a:r>
            <a:endParaRPr sz="1400" b="0" i="0" u="none" strike="noStrike" cap="none">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Arial"/>
              <a:buChar char="•"/>
            </a:pPr>
            <a:r>
              <a:rPr lang="fr-FR" sz="2800" b="0" i="0" u="none" strike="noStrike" cap="none">
                <a:solidFill>
                  <a:srgbClr val="262775"/>
                </a:solidFill>
                <a:latin typeface="Arial"/>
                <a:ea typeface="Arial"/>
                <a:cs typeface="Arial"/>
                <a:sym typeface="Arial"/>
              </a:rPr>
              <a:t>Learning meetings</a:t>
            </a:r>
            <a:endParaRPr sz="1400" b="0" i="0" u="none" strike="noStrike" cap="none">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Arial"/>
              <a:buChar char="•"/>
            </a:pPr>
            <a:r>
              <a:rPr lang="fr-FR" sz="2800" b="0" i="0" u="none" strike="noStrike" cap="none">
                <a:solidFill>
                  <a:srgbClr val="262775"/>
                </a:solidFill>
                <a:latin typeface="Arial"/>
                <a:ea typeface="Arial"/>
                <a:cs typeface="Arial"/>
                <a:sym typeface="Arial"/>
              </a:rPr>
              <a:t>After-action review</a:t>
            </a:r>
            <a:endParaRPr sz="16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69" name="Google Shape;1069;p65"/>
          <p:cNvPicPr preferRelativeResize="0"/>
          <p:nvPr/>
        </p:nvPicPr>
        <p:blipFill rotWithShape="1">
          <a:blip r:embed="rId3">
            <a:alphaModFix/>
          </a:blip>
          <a:srcRect l="27135" t="30555" r="34505" b="31667"/>
          <a:stretch/>
        </p:blipFill>
        <p:spPr>
          <a:xfrm>
            <a:off x="5245180" y="3700688"/>
            <a:ext cx="5331380" cy="2953432"/>
          </a:xfrm>
          <a:prstGeom prst="rect">
            <a:avLst/>
          </a:prstGeom>
          <a:noFill/>
          <a:ln>
            <a:noFill/>
          </a:ln>
        </p:spPr>
      </p:pic>
      <p:sp>
        <p:nvSpPr>
          <p:cNvPr id="1070" name="Google Shape;1070;p65"/>
          <p:cNvSpPr txBox="1"/>
          <p:nvPr/>
        </p:nvSpPr>
        <p:spPr>
          <a:xfrm>
            <a:off x="1884592" y="4577239"/>
            <a:ext cx="394210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0" i="0" u="none" strike="noStrike" cap="none">
                <a:solidFill>
                  <a:srgbClr val="E84E0F"/>
                </a:solidFill>
                <a:latin typeface="Arial"/>
                <a:ea typeface="Arial"/>
                <a:cs typeface="Arial"/>
                <a:sym typeface="Arial"/>
              </a:rPr>
              <a:t>After action review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rgbClr val="E84E0F"/>
              </a:solidFill>
              <a:latin typeface="Arial"/>
              <a:ea typeface="Arial"/>
              <a:cs typeface="Arial"/>
              <a:sym typeface="Arial"/>
            </a:endParaRPr>
          </a:p>
        </p:txBody>
      </p:sp>
      <p:sp>
        <p:nvSpPr>
          <p:cNvPr id="1071" name="Google Shape;1071;p65"/>
          <p:cNvSpPr txBox="1"/>
          <p:nvPr/>
        </p:nvSpPr>
        <p:spPr>
          <a:xfrm>
            <a:off x="6309875" y="4262625"/>
            <a:ext cx="962700" cy="80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200">
                <a:latin typeface="Calibri"/>
                <a:ea typeface="Calibri"/>
                <a:cs typeface="Calibri"/>
                <a:sym typeface="Calibri"/>
              </a:rPr>
              <a:t>1.What was supposed to happen?</a:t>
            </a:r>
            <a:endParaRPr sz="3200">
              <a:solidFill>
                <a:schemeClr val="dk1"/>
              </a:solidFill>
            </a:endParaRPr>
          </a:p>
        </p:txBody>
      </p:sp>
      <p:sp>
        <p:nvSpPr>
          <p:cNvPr id="1072" name="Google Shape;1072;p65"/>
          <p:cNvSpPr txBox="1"/>
          <p:nvPr/>
        </p:nvSpPr>
        <p:spPr>
          <a:xfrm>
            <a:off x="7669275" y="4262625"/>
            <a:ext cx="962700" cy="80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200">
                <a:latin typeface="Calibri"/>
                <a:ea typeface="Calibri"/>
                <a:cs typeface="Calibri"/>
                <a:sym typeface="Calibri"/>
              </a:rPr>
              <a:t>2.What actually happened?</a:t>
            </a:r>
            <a:endParaRPr sz="3200">
              <a:solidFill>
                <a:schemeClr val="dk1"/>
              </a:solidFill>
            </a:endParaRPr>
          </a:p>
        </p:txBody>
      </p:sp>
      <p:sp>
        <p:nvSpPr>
          <p:cNvPr id="1073" name="Google Shape;1073;p65"/>
          <p:cNvSpPr txBox="1"/>
          <p:nvPr/>
        </p:nvSpPr>
        <p:spPr>
          <a:xfrm>
            <a:off x="6309875" y="5469200"/>
            <a:ext cx="962700" cy="80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200">
                <a:latin typeface="Calibri"/>
                <a:ea typeface="Calibri"/>
                <a:cs typeface="Calibri"/>
                <a:sym typeface="Calibri"/>
              </a:rPr>
              <a:t>3. Why was there a difference?</a:t>
            </a:r>
            <a:endParaRPr sz="3200">
              <a:solidFill>
                <a:schemeClr val="dk1"/>
              </a:solidFill>
            </a:endParaRPr>
          </a:p>
        </p:txBody>
      </p:sp>
      <p:sp>
        <p:nvSpPr>
          <p:cNvPr id="1074" name="Google Shape;1074;p65"/>
          <p:cNvSpPr txBox="1"/>
          <p:nvPr/>
        </p:nvSpPr>
        <p:spPr>
          <a:xfrm>
            <a:off x="7577475" y="5469200"/>
            <a:ext cx="1054500" cy="80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200">
                <a:latin typeface="Calibri"/>
                <a:ea typeface="Calibri"/>
                <a:cs typeface="Calibri"/>
                <a:sym typeface="Calibri"/>
              </a:rPr>
              <a:t>4. What can we learn from the next</a:t>
            </a:r>
            <a:endParaRPr sz="3200">
              <a:solidFill>
                <a:schemeClr val="dk1"/>
              </a:solidFill>
            </a:endParaRPr>
          </a:p>
        </p:txBody>
      </p:sp>
      <p:sp>
        <p:nvSpPr>
          <p:cNvPr id="1075" name="Google Shape;1075;p65"/>
          <p:cNvSpPr txBox="1"/>
          <p:nvPr/>
        </p:nvSpPr>
        <p:spPr>
          <a:xfrm>
            <a:off x="9143900" y="4017400"/>
            <a:ext cx="1230000" cy="642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500" b="1">
                <a:latin typeface="Calibri"/>
                <a:ea typeface="Calibri"/>
                <a:cs typeface="Calibri"/>
                <a:sym typeface="Calibri"/>
              </a:rPr>
              <a:t>Agreed facts </a:t>
            </a:r>
            <a:endParaRPr sz="3500" b="1">
              <a:solidFill>
                <a:schemeClr val="dk1"/>
              </a:solidFill>
            </a:endParaRPr>
          </a:p>
        </p:txBody>
      </p:sp>
      <p:sp>
        <p:nvSpPr>
          <p:cNvPr id="1076" name="Google Shape;1076;p65"/>
          <p:cNvSpPr txBox="1"/>
          <p:nvPr/>
        </p:nvSpPr>
        <p:spPr>
          <a:xfrm>
            <a:off x="8980800" y="5863675"/>
            <a:ext cx="1530600" cy="642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fr-FR" sz="1500" b="1">
                <a:latin typeface="Calibri"/>
                <a:ea typeface="Calibri"/>
                <a:cs typeface="Calibri"/>
                <a:sym typeface="Calibri"/>
              </a:rPr>
              <a:t>Divided opinions </a:t>
            </a:r>
            <a:endParaRPr sz="1500" b="1">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6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65</a:t>
            </a:fld>
            <a:endParaRPr/>
          </a:p>
        </p:txBody>
      </p:sp>
      <p:sp>
        <p:nvSpPr>
          <p:cNvPr id="1083" name="Google Shape;1083;p66"/>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084" name="Google Shape;1084;p66"/>
          <p:cNvSpPr txBox="1"/>
          <p:nvPr/>
        </p:nvSpPr>
        <p:spPr>
          <a:xfrm>
            <a:off x="0" y="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M&amp;E LEARNING: Process not set in stone</a:t>
            </a:r>
            <a:endParaRPr sz="5100" b="1" i="0" u="none" strike="noStrike" cap="none">
              <a:solidFill>
                <a:srgbClr val="FFFFFF"/>
              </a:solidFill>
              <a:latin typeface="Bebas Neue"/>
              <a:ea typeface="Bebas Neue"/>
              <a:cs typeface="Bebas Neue"/>
              <a:sym typeface="Bebas Neue"/>
            </a:endParaRPr>
          </a:p>
        </p:txBody>
      </p:sp>
      <p:sp>
        <p:nvSpPr>
          <p:cNvPr id="1085" name="Google Shape;1085;p66"/>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1086" name="Google Shape;1086;p66"/>
          <p:cNvSpPr txBox="1"/>
          <p:nvPr/>
        </p:nvSpPr>
        <p:spPr>
          <a:xfrm>
            <a:off x="1615490" y="1246335"/>
            <a:ext cx="8595300" cy="5048700"/>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r>
              <a:rPr lang="fr-FR" sz="2800" b="0" i="0" u="none" strike="noStrike" cap="none">
                <a:solidFill>
                  <a:srgbClr val="E84E0F"/>
                </a:solidFill>
                <a:latin typeface="Arial"/>
                <a:ea typeface="Arial"/>
                <a:cs typeface="Arial"/>
                <a:sym typeface="Arial"/>
              </a:rPr>
              <a:t>The </a:t>
            </a:r>
            <a:r>
              <a:rPr lang="fr-FR" sz="2800">
                <a:solidFill>
                  <a:srgbClr val="E84E0F"/>
                </a:solidFill>
              </a:rPr>
              <a:t>M&amp;E system</a:t>
            </a:r>
            <a:r>
              <a:rPr lang="fr-FR" sz="2800" b="0" i="0" u="none" strike="noStrike" cap="none">
                <a:solidFill>
                  <a:srgbClr val="E84E0F"/>
                </a:solidFill>
                <a:latin typeface="Arial"/>
                <a:ea typeface="Arial"/>
                <a:cs typeface="Arial"/>
                <a:sym typeface="Arial"/>
              </a:rPr>
              <a:t> experiments, tests and improves itself, and teaches us as much as we teach it.</a:t>
            </a:r>
            <a:endParaRPr sz="1400" b="0" i="0" u="none" strike="noStrike" cap="none">
              <a:solidFill>
                <a:srgbClr val="000000"/>
              </a:solidFill>
              <a:latin typeface="Arial"/>
              <a:ea typeface="Arial"/>
              <a:cs typeface="Arial"/>
              <a:sym typeface="Arial"/>
            </a:endParaRPr>
          </a:p>
          <a:p>
            <a:pPr marL="457200" marR="0" lvl="1" indent="0" algn="just"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r>
              <a:rPr lang="fr-FR" sz="2800" b="0" i="0" u="none" strike="noStrike" cap="none">
                <a:solidFill>
                  <a:srgbClr val="262775"/>
                </a:solidFill>
                <a:latin typeface="Arial"/>
                <a:ea typeface="Arial"/>
                <a:cs typeface="Arial"/>
                <a:sym typeface="Arial"/>
              </a:rPr>
              <a:t>The </a:t>
            </a:r>
            <a:r>
              <a:rPr lang="fr-FR" sz="2800">
                <a:solidFill>
                  <a:srgbClr val="262775"/>
                </a:solidFill>
              </a:rPr>
              <a:t>M&amp;E system</a:t>
            </a:r>
            <a:r>
              <a:rPr lang="fr-FR" sz="2800" b="0" i="0" u="none" strike="noStrike" cap="none">
                <a:solidFill>
                  <a:srgbClr val="262775"/>
                </a:solidFill>
                <a:latin typeface="Arial"/>
                <a:ea typeface="Arial"/>
                <a:cs typeface="Arial"/>
                <a:sym typeface="Arial"/>
              </a:rPr>
              <a:t> is a continuous learning tool: </a:t>
            </a:r>
            <a:endParaRPr sz="2800" b="0" i="0" u="none" strike="noStrike" cap="none">
              <a:solidFill>
                <a:srgbClr val="262775"/>
              </a:solidFill>
              <a:latin typeface="Arial"/>
              <a:ea typeface="Arial"/>
              <a:cs typeface="Arial"/>
              <a:sym typeface="Arial"/>
            </a:endParaRPr>
          </a:p>
          <a:p>
            <a:pPr marL="457200" marR="0" lvl="0" indent="-406400" algn="just"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It helps to identify what is useful and what is not.</a:t>
            </a:r>
            <a:endParaRPr sz="2800" b="0" i="0" u="none" strike="noStrike" cap="none">
              <a:solidFill>
                <a:srgbClr val="262775"/>
              </a:solidFill>
              <a:latin typeface="Arial"/>
              <a:ea typeface="Arial"/>
              <a:cs typeface="Arial"/>
              <a:sym typeface="Arial"/>
            </a:endParaRPr>
          </a:p>
          <a:p>
            <a:pPr marL="457200" marR="0" lvl="0" indent="-406400" algn="just"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It highlights missing or poorly tracked data.</a:t>
            </a:r>
            <a:endParaRPr sz="2800" b="0" i="0" u="none" strike="noStrike" cap="none">
              <a:solidFill>
                <a:srgbClr val="262775"/>
              </a:solidFill>
              <a:latin typeface="Arial"/>
              <a:ea typeface="Arial"/>
              <a:cs typeface="Arial"/>
              <a:sym typeface="Arial"/>
            </a:endParaRPr>
          </a:p>
          <a:p>
            <a:pPr marL="457200" marR="0" lvl="0" indent="-406400" algn="just" rtl="0">
              <a:spcBef>
                <a:spcPts val="0"/>
              </a:spcBef>
              <a:spcAft>
                <a:spcPts val="0"/>
              </a:spcAft>
              <a:buClr>
                <a:srgbClr val="262775"/>
              </a:buClr>
              <a:buSzPts val="2800"/>
              <a:buFont typeface="Arial"/>
              <a:buChar char="➔"/>
            </a:pPr>
            <a:r>
              <a:rPr lang="fr-FR" sz="2800" b="0" i="0" u="none" strike="noStrike" cap="none">
                <a:solidFill>
                  <a:srgbClr val="262775"/>
                </a:solidFill>
                <a:latin typeface="Arial"/>
                <a:ea typeface="Arial"/>
                <a:cs typeface="Arial"/>
                <a:sym typeface="Arial"/>
              </a:rPr>
              <a:t>It helps identify what works... and what needs to be adjusted</a:t>
            </a:r>
            <a:endParaRPr sz="1400" b="0" i="0" u="none" strike="noStrike" cap="none">
              <a:solidFill>
                <a:srgbClr val="000000"/>
              </a:solidFill>
              <a:latin typeface="Arial"/>
              <a:ea typeface="Arial"/>
              <a:cs typeface="Arial"/>
              <a:sym typeface="Arial"/>
            </a:endParaRPr>
          </a:p>
          <a:p>
            <a:pPr marL="457200" marR="0" lvl="1" indent="0" algn="just" rtl="0">
              <a:spcBef>
                <a:spcPts val="0"/>
              </a:spcBef>
              <a:spcAft>
                <a:spcPts val="0"/>
              </a:spcAft>
              <a:buNone/>
            </a:pPr>
            <a:endParaRPr sz="2800" b="0" i="0" u="none" strike="noStrike" cap="none">
              <a:solidFill>
                <a:srgbClr val="E84E0F"/>
              </a:solidFill>
              <a:latin typeface="Arial"/>
              <a:ea typeface="Arial"/>
              <a:cs typeface="Arial"/>
              <a:sym typeface="Arial"/>
            </a:endParaRPr>
          </a:p>
          <a:p>
            <a:pPr marL="457200" marR="0" lvl="1" indent="0" algn="just" rtl="0">
              <a:spcBef>
                <a:spcPts val="0"/>
              </a:spcBef>
              <a:spcAft>
                <a:spcPts val="0"/>
              </a:spcAft>
              <a:buNone/>
            </a:pPr>
            <a:r>
              <a:rPr lang="fr-FR" sz="2800" b="1" i="0" u="none" strike="noStrike" cap="none">
                <a:solidFill>
                  <a:srgbClr val="E84E0F"/>
                </a:solidFill>
                <a:latin typeface="Arial"/>
                <a:ea typeface="Arial"/>
                <a:cs typeface="Arial"/>
                <a:sym typeface="Arial"/>
              </a:rPr>
              <a:t>Improving your device is already learning.</a:t>
            </a:r>
            <a:endParaRPr sz="2800" b="1" i="0" u="none" strike="noStrike" cap="none">
              <a:solidFill>
                <a:srgbClr val="E84E0F"/>
              </a:solidFill>
              <a:latin typeface="Arial"/>
              <a:ea typeface="Arial"/>
              <a:cs typeface="Arial"/>
              <a:sym typeface="Arial"/>
            </a:endParaRPr>
          </a:p>
          <a:p>
            <a:pPr marL="457200" marR="0" lvl="1" indent="0" algn="just" rtl="0">
              <a:spcBef>
                <a:spcPts val="0"/>
              </a:spcBef>
              <a:spcAft>
                <a:spcPts val="0"/>
              </a:spcAft>
              <a:buNone/>
            </a:pPr>
            <a:endParaRPr sz="2800" b="1">
              <a:solidFill>
                <a:srgbClr val="E84E0F"/>
              </a:solidFill>
            </a:endParaRPr>
          </a:p>
          <a:p>
            <a:pPr marL="457200" marR="0" lvl="0" indent="-406400" algn="just" rtl="0">
              <a:spcBef>
                <a:spcPts val="0"/>
              </a:spcBef>
              <a:spcAft>
                <a:spcPts val="0"/>
              </a:spcAft>
              <a:buClr>
                <a:srgbClr val="E84E0F"/>
              </a:buClr>
              <a:buSzPts val="2800"/>
              <a:buFont typeface="Arial"/>
              <a:buChar char="➔"/>
            </a:pPr>
            <a:r>
              <a:rPr lang="fr-FR" sz="2800" b="0" i="0" u="none" strike="noStrike" cap="none">
                <a:solidFill>
                  <a:srgbClr val="E84E0F"/>
                </a:solidFill>
                <a:latin typeface="Arial"/>
                <a:ea typeface="Arial"/>
                <a:cs typeface="Arial"/>
                <a:sym typeface="Arial"/>
              </a:rPr>
              <a:t>Every use of M&amp;E is an opportunity for evolution</a:t>
            </a:r>
            <a:endParaRPr sz="2800" b="0" i="0" u="none" strike="noStrike" cap="none">
              <a:solidFill>
                <a:srgbClr val="E84E0F"/>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6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66</a:t>
            </a:fld>
            <a:endParaRPr/>
          </a:p>
        </p:txBody>
      </p:sp>
      <p:sp>
        <p:nvSpPr>
          <p:cNvPr id="1093" name="Google Shape;1093;p67"/>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094" name="Google Shape;1094;p67"/>
          <p:cNvSpPr txBox="1"/>
          <p:nvPr/>
        </p:nvSpPr>
        <p:spPr>
          <a:xfrm>
            <a:off x="2077896" y="1272276"/>
            <a:ext cx="7066200" cy="10158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KEY MESSAGES</a:t>
            </a:r>
            <a:endParaRPr sz="1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br>
              <a:rPr lang="fr-FR" sz="1800" b="0" i="0" u="none" strike="noStrike" cap="none">
                <a:solidFill>
                  <a:srgbClr val="E84E0F"/>
                </a:solidFill>
                <a:latin typeface="Arial"/>
                <a:ea typeface="Arial"/>
                <a:cs typeface="Arial"/>
                <a:sym typeface="Arial"/>
              </a:rPr>
            </a:br>
            <a:endParaRPr sz="1800" b="0" i="0" u="none" strike="noStrike" cap="none">
              <a:solidFill>
                <a:srgbClr val="E84E0F"/>
              </a:solidFill>
              <a:latin typeface="Arial"/>
              <a:ea typeface="Arial"/>
              <a:cs typeface="Arial"/>
              <a:sym typeface="Arial"/>
            </a:endParaRPr>
          </a:p>
        </p:txBody>
      </p:sp>
      <p:sp>
        <p:nvSpPr>
          <p:cNvPr id="1095" name="Google Shape;1095;p67"/>
          <p:cNvSpPr/>
          <p:nvPr/>
        </p:nvSpPr>
        <p:spPr>
          <a:xfrm>
            <a:off x="1981500" y="2344225"/>
            <a:ext cx="2256300" cy="37794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96" name="Google Shape;1096;p67"/>
          <p:cNvSpPr txBox="1"/>
          <p:nvPr/>
        </p:nvSpPr>
        <p:spPr>
          <a:xfrm>
            <a:off x="1981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TO REMEMBER </a:t>
            </a:r>
            <a:endParaRPr sz="6000" b="0" i="0" u="none" strike="noStrike" cap="none">
              <a:solidFill>
                <a:srgbClr val="E84E0F"/>
              </a:solidFill>
              <a:latin typeface="Bebas Neue"/>
              <a:ea typeface="Bebas Neue"/>
              <a:cs typeface="Bebas Neue"/>
              <a:sym typeface="Bebas Neue"/>
            </a:endParaRPr>
          </a:p>
        </p:txBody>
      </p:sp>
      <p:pic>
        <p:nvPicPr>
          <p:cNvPr id="1097" name="Google Shape;1097;p67" title="cle (1).png"/>
          <p:cNvPicPr preferRelativeResize="0"/>
          <p:nvPr/>
        </p:nvPicPr>
        <p:blipFill rotWithShape="1">
          <a:blip r:embed="rId3">
            <a:alphaModFix/>
          </a:blip>
          <a:srcRect/>
          <a:stretch/>
        </p:blipFill>
        <p:spPr>
          <a:xfrm>
            <a:off x="2259725" y="3198525"/>
            <a:ext cx="1671050" cy="1671050"/>
          </a:xfrm>
          <a:prstGeom prst="rect">
            <a:avLst/>
          </a:prstGeom>
          <a:noFill/>
          <a:ln>
            <a:noFill/>
          </a:ln>
        </p:spPr>
      </p:pic>
      <p:sp>
        <p:nvSpPr>
          <p:cNvPr id="1098" name="Google Shape;1098;p67"/>
          <p:cNvSpPr/>
          <p:nvPr/>
        </p:nvSpPr>
        <p:spPr>
          <a:xfrm>
            <a:off x="4578900" y="1432300"/>
            <a:ext cx="5631900" cy="4448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400" b="1" i="0" u="none" strike="noStrike" cap="none">
                <a:solidFill>
                  <a:srgbClr val="E84E0F"/>
                </a:solidFill>
                <a:latin typeface="Arial"/>
                <a:ea typeface="Arial"/>
                <a:cs typeface="Arial"/>
                <a:sym typeface="Arial"/>
              </a:rPr>
              <a:t>The closing of a project must be prepared from the </a:t>
            </a:r>
            <a:r>
              <a:rPr lang="fr-FR" b="1">
                <a:solidFill>
                  <a:srgbClr val="E84E0F"/>
                </a:solidFill>
              </a:rPr>
              <a:t>conception</a:t>
            </a:r>
            <a:r>
              <a:rPr lang="fr-FR" sz="1400" b="1" i="0" u="none" strike="noStrike" cap="none">
                <a:solidFill>
                  <a:srgbClr val="E84E0F"/>
                </a:solidFill>
                <a:latin typeface="Arial"/>
                <a:ea typeface="Arial"/>
                <a:cs typeface="Arial"/>
                <a:sym typeface="Arial"/>
              </a:rPr>
              <a:t>.</a:t>
            </a:r>
            <a:br>
              <a:rPr lang="fr-FR" sz="1400" b="1" i="0" u="none" strike="noStrike" cap="none">
                <a:solidFill>
                  <a:srgbClr val="E84E0F"/>
                </a:solidFill>
                <a:latin typeface="Arial"/>
                <a:ea typeface="Arial"/>
                <a:cs typeface="Arial"/>
                <a:sym typeface="Arial"/>
              </a:rPr>
            </a:br>
            <a:r>
              <a:rPr lang="fr-FR" sz="1400" b="0" i="0" u="none" strike="noStrike" cap="none">
                <a:solidFill>
                  <a:srgbClr val="E84E0F"/>
                </a:solidFill>
                <a:latin typeface="Arial"/>
                <a:ea typeface="Arial"/>
                <a:cs typeface="Arial"/>
                <a:sym typeface="Arial"/>
              </a:rPr>
              <a:t>It must be planned and budgeted for, and include a focus on sustainability.</a:t>
            </a:r>
            <a:endParaRPr sz="1400" b="0" i="0" u="none" strike="noStrike" cap="none">
              <a:solidFill>
                <a:srgbClr val="E84E0F"/>
              </a:solidFill>
              <a:latin typeface="Arial"/>
              <a:ea typeface="Arial"/>
              <a:cs typeface="Arial"/>
              <a:sym typeface="Arial"/>
            </a:endParaRPr>
          </a:p>
          <a:p>
            <a:pPr marL="0" marR="0" lvl="0" indent="0" algn="l" rtl="0">
              <a:lnSpc>
                <a:spcPct val="115000"/>
              </a:lnSpc>
              <a:spcBef>
                <a:spcPts val="1200"/>
              </a:spcBef>
              <a:spcAft>
                <a:spcPts val="0"/>
              </a:spcAft>
              <a:buNone/>
            </a:pPr>
            <a:r>
              <a:rPr lang="fr-FR" sz="1400" b="1" i="0" u="none" strike="noStrike" cap="none">
                <a:solidFill>
                  <a:srgbClr val="E84E0F"/>
                </a:solidFill>
                <a:latin typeface="Arial"/>
                <a:ea typeface="Arial"/>
                <a:cs typeface="Arial"/>
                <a:sym typeface="Arial"/>
              </a:rPr>
              <a:t>There are several end-of-project scenarios.</a:t>
            </a:r>
            <a:br>
              <a:rPr lang="fr-FR" sz="1400" b="1" i="0" u="none" strike="noStrike" cap="none">
                <a:solidFill>
                  <a:srgbClr val="E84E0F"/>
                </a:solidFill>
                <a:latin typeface="Arial"/>
                <a:ea typeface="Arial"/>
                <a:cs typeface="Arial"/>
                <a:sym typeface="Arial"/>
              </a:rPr>
            </a:br>
            <a:r>
              <a:rPr lang="fr-FR" sz="1400" b="0" i="0" u="none" strike="noStrike" cap="none">
                <a:solidFill>
                  <a:srgbClr val="E84E0F"/>
                </a:solidFill>
                <a:latin typeface="Arial"/>
                <a:ea typeface="Arial"/>
                <a:cs typeface="Arial"/>
                <a:sym typeface="Arial"/>
              </a:rPr>
              <a:t>Closure, transfer, extension, expansion, reorganization: anticipate these depending on the context.</a:t>
            </a:r>
            <a:endParaRPr sz="1400" b="0" i="0" u="none" strike="noStrike" cap="none">
              <a:solidFill>
                <a:srgbClr val="E84E0F"/>
              </a:solidFill>
              <a:latin typeface="Arial"/>
              <a:ea typeface="Arial"/>
              <a:cs typeface="Arial"/>
              <a:sym typeface="Arial"/>
            </a:endParaRPr>
          </a:p>
          <a:p>
            <a:pPr marL="0" marR="0" lvl="0" indent="0" algn="l" rtl="0">
              <a:lnSpc>
                <a:spcPct val="115000"/>
              </a:lnSpc>
              <a:spcBef>
                <a:spcPts val="1200"/>
              </a:spcBef>
              <a:spcAft>
                <a:spcPts val="0"/>
              </a:spcAft>
              <a:buNone/>
            </a:pPr>
            <a:r>
              <a:rPr lang="fr-FR" sz="1400" b="1" i="0" u="none" strike="noStrike" cap="none">
                <a:solidFill>
                  <a:srgbClr val="E84E0F"/>
                </a:solidFill>
                <a:latin typeface="Arial"/>
                <a:ea typeface="Arial"/>
                <a:cs typeface="Arial"/>
                <a:sym typeface="Arial"/>
              </a:rPr>
              <a:t>Sustainability is built with local </a:t>
            </a:r>
            <a:r>
              <a:rPr lang="fr-FR" b="1">
                <a:solidFill>
                  <a:srgbClr val="E84E0F"/>
                </a:solidFill>
              </a:rPr>
              <a:t>acto</a:t>
            </a:r>
            <a:r>
              <a:rPr lang="fr-FR" sz="1400" b="1" i="0" u="none" strike="noStrike" cap="none">
                <a:solidFill>
                  <a:srgbClr val="E84E0F"/>
                </a:solidFill>
                <a:latin typeface="Arial"/>
                <a:ea typeface="Arial"/>
                <a:cs typeface="Arial"/>
                <a:sym typeface="Arial"/>
              </a:rPr>
              <a:t>rs.</a:t>
            </a:r>
            <a:br>
              <a:rPr lang="fr-FR" sz="1400" b="1" i="0" u="none" strike="noStrike" cap="none">
                <a:solidFill>
                  <a:srgbClr val="E84E0F"/>
                </a:solidFill>
                <a:latin typeface="Arial"/>
                <a:ea typeface="Arial"/>
                <a:cs typeface="Arial"/>
                <a:sym typeface="Arial"/>
              </a:rPr>
            </a:br>
            <a:r>
              <a:rPr lang="fr-FR" sz="1400" b="0" i="0" u="none" strike="noStrike" cap="none">
                <a:solidFill>
                  <a:srgbClr val="E84E0F"/>
                </a:solidFill>
                <a:latin typeface="Arial"/>
                <a:ea typeface="Arial"/>
                <a:cs typeface="Arial"/>
                <a:sym typeface="Arial"/>
              </a:rPr>
              <a:t>Mobilization, capacity building, ownership and coordination are essential.</a:t>
            </a:r>
            <a:endParaRPr sz="1400" b="0" i="0" u="none" strike="noStrike" cap="none">
              <a:solidFill>
                <a:srgbClr val="E84E0F"/>
              </a:solidFill>
              <a:latin typeface="Arial"/>
              <a:ea typeface="Arial"/>
              <a:cs typeface="Arial"/>
              <a:sym typeface="Arial"/>
            </a:endParaRPr>
          </a:p>
          <a:p>
            <a:pPr marL="0" marR="0" lvl="0" indent="0" algn="l" rtl="0">
              <a:lnSpc>
                <a:spcPct val="115000"/>
              </a:lnSpc>
              <a:spcBef>
                <a:spcPts val="1200"/>
              </a:spcBef>
              <a:spcAft>
                <a:spcPts val="0"/>
              </a:spcAft>
              <a:buNone/>
            </a:pPr>
            <a:r>
              <a:rPr lang="fr-FR" sz="1400" b="1" i="0" u="none" strike="noStrike" cap="none">
                <a:solidFill>
                  <a:srgbClr val="E84E0F"/>
                </a:solidFill>
                <a:latin typeface="Arial"/>
                <a:ea typeface="Arial"/>
                <a:cs typeface="Arial"/>
                <a:sym typeface="Arial"/>
              </a:rPr>
              <a:t>Evaluation is a tool for learning and accountability.</a:t>
            </a:r>
            <a:br>
              <a:rPr lang="fr-FR" sz="1400" b="1" i="0" u="none" strike="noStrike" cap="none">
                <a:solidFill>
                  <a:srgbClr val="E84E0F"/>
                </a:solidFill>
                <a:latin typeface="Arial"/>
                <a:ea typeface="Arial"/>
                <a:cs typeface="Arial"/>
                <a:sym typeface="Arial"/>
              </a:rPr>
            </a:br>
            <a:r>
              <a:rPr lang="fr-FR" sz="1400" b="0" i="0" u="none" strike="noStrike" cap="none">
                <a:solidFill>
                  <a:srgbClr val="E84E0F"/>
                </a:solidFill>
                <a:latin typeface="Arial"/>
                <a:ea typeface="Arial"/>
                <a:cs typeface="Arial"/>
                <a:sym typeface="Arial"/>
              </a:rPr>
              <a:t>It helps us understand what worked and what didn't, and why.</a:t>
            </a:r>
            <a:endParaRPr sz="1400" b="0" i="0" u="none" strike="noStrike" cap="none">
              <a:solidFill>
                <a:srgbClr val="E84E0F"/>
              </a:solidFill>
              <a:latin typeface="Arial"/>
              <a:ea typeface="Arial"/>
              <a:cs typeface="Arial"/>
              <a:sym typeface="Arial"/>
            </a:endParaRPr>
          </a:p>
          <a:p>
            <a:pPr marL="0" marR="0" lvl="0" indent="0" algn="l" rtl="0">
              <a:lnSpc>
                <a:spcPct val="115000"/>
              </a:lnSpc>
              <a:spcBef>
                <a:spcPts val="1200"/>
              </a:spcBef>
              <a:spcAft>
                <a:spcPts val="0"/>
              </a:spcAft>
              <a:buNone/>
            </a:pPr>
            <a:r>
              <a:rPr lang="fr-FR" sz="1400" b="1" i="0" u="none" strike="noStrike" cap="none">
                <a:solidFill>
                  <a:srgbClr val="E84E0F"/>
                </a:solidFill>
                <a:latin typeface="Arial"/>
                <a:ea typeface="Arial"/>
                <a:cs typeface="Arial"/>
                <a:sym typeface="Arial"/>
              </a:rPr>
              <a:t>10 steps to a successful evaluation.</a:t>
            </a:r>
            <a:br>
              <a:rPr lang="fr-FR" sz="1400" b="1" i="0" u="none" strike="noStrike" cap="none">
                <a:solidFill>
                  <a:srgbClr val="E84E0F"/>
                </a:solidFill>
                <a:latin typeface="Arial"/>
                <a:ea typeface="Arial"/>
                <a:cs typeface="Arial"/>
                <a:sym typeface="Arial"/>
              </a:rPr>
            </a:br>
            <a:r>
              <a:rPr lang="fr-FR" sz="1400" b="0" i="0" u="none" strike="noStrike" cap="none">
                <a:solidFill>
                  <a:srgbClr val="E84E0F"/>
                </a:solidFill>
                <a:latin typeface="Arial"/>
                <a:ea typeface="Arial"/>
                <a:cs typeface="Arial"/>
                <a:sym typeface="Arial"/>
              </a:rPr>
              <a:t>From planning to implementing recommendations.</a:t>
            </a:r>
            <a:endParaRPr sz="1400" b="0" i="0" u="none" strike="noStrike" cap="none">
              <a:solidFill>
                <a:srgbClr val="E84E0F"/>
              </a:solidFill>
              <a:latin typeface="Arial"/>
              <a:ea typeface="Arial"/>
              <a:cs typeface="Arial"/>
              <a:sym typeface="Arial"/>
            </a:endParaRPr>
          </a:p>
          <a:p>
            <a:pPr marL="0" marR="0" lvl="0" indent="0" algn="l" rtl="0">
              <a:lnSpc>
                <a:spcPct val="115000"/>
              </a:lnSpc>
              <a:spcBef>
                <a:spcPts val="1200"/>
              </a:spcBef>
              <a:spcAft>
                <a:spcPts val="0"/>
              </a:spcAft>
              <a:buNone/>
            </a:pPr>
            <a:r>
              <a:rPr lang="fr-FR" sz="1400" b="1" i="0" u="none" strike="noStrike" cap="none">
                <a:solidFill>
                  <a:srgbClr val="E84E0F"/>
                </a:solidFill>
                <a:latin typeface="Arial"/>
                <a:ea typeface="Arial"/>
                <a:cs typeface="Arial"/>
                <a:sym typeface="Arial"/>
              </a:rPr>
              <a:t>Evaluation criteria guide the formulation of the right questions.</a:t>
            </a:r>
            <a:br>
              <a:rPr lang="fr-FR" sz="1400" b="1" i="0" u="none" strike="noStrike" cap="none">
                <a:solidFill>
                  <a:srgbClr val="E84E0F"/>
                </a:solidFill>
                <a:latin typeface="Arial"/>
                <a:ea typeface="Arial"/>
                <a:cs typeface="Arial"/>
                <a:sym typeface="Arial"/>
              </a:rPr>
            </a:br>
            <a:r>
              <a:rPr lang="fr-FR" sz="1400" b="0" i="0" u="none" strike="noStrike" cap="none">
                <a:solidFill>
                  <a:srgbClr val="E84E0F"/>
                </a:solidFill>
                <a:latin typeface="Arial"/>
                <a:ea typeface="Arial"/>
                <a:cs typeface="Arial"/>
                <a:sym typeface="Arial"/>
              </a:rPr>
              <a:t>Relevance, effectiveness, efficiency, coherence, sustainability, impact.</a:t>
            </a:r>
            <a:endParaRPr sz="1400" b="0" i="0" u="none" strike="noStrike" cap="none">
              <a:solidFill>
                <a:srgbClr val="E84E0F"/>
              </a:solidFill>
              <a:latin typeface="Arial"/>
              <a:ea typeface="Arial"/>
              <a:cs typeface="Arial"/>
              <a:sym typeface="Arial"/>
            </a:endParaRPr>
          </a:p>
          <a:p>
            <a:pPr marL="0" marR="0" lvl="0" indent="0" algn="l" rtl="0">
              <a:spcBef>
                <a:spcPts val="1200"/>
              </a:spcBef>
              <a:spcAft>
                <a:spcPts val="0"/>
              </a:spcAft>
              <a:buNone/>
            </a:pPr>
            <a:r>
              <a:rPr lang="fr-FR" sz="1400" b="1" i="0" u="none" strike="noStrike" cap="none">
                <a:solidFill>
                  <a:srgbClr val="E84E0F"/>
                </a:solidFill>
                <a:latin typeface="Arial"/>
                <a:ea typeface="Arial"/>
                <a:cs typeface="Arial"/>
                <a:sym typeface="Arial"/>
              </a:rPr>
              <a:t>The aim of an evaluation is to learn and capitalize on</a:t>
            </a:r>
            <a:endParaRPr sz="1400" b="1"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r>
              <a:rPr lang="fr-FR" sz="1400" b="0" i="0" u="none" strike="noStrike" cap="none">
                <a:solidFill>
                  <a:srgbClr val="E84E0F"/>
                </a:solidFill>
                <a:latin typeface="Arial"/>
                <a:ea typeface="Arial"/>
                <a:cs typeface="Arial"/>
                <a:sym typeface="Arial"/>
              </a:rPr>
              <a:t>They help improve practices and share knowledge.</a:t>
            </a:r>
            <a:endParaRPr sz="1400" b="0" i="0" u="none" strike="noStrike" cap="none">
              <a:solidFill>
                <a:srgbClr val="E84E0F"/>
              </a:solidFill>
              <a:latin typeface="Arial"/>
              <a:ea typeface="Arial"/>
              <a:cs typeface="Arial"/>
              <a:sym typeface="Arial"/>
            </a:endParaRPr>
          </a:p>
          <a:p>
            <a:pPr marL="0" marR="0" lvl="0" indent="0" algn="just" rtl="0">
              <a:spcBef>
                <a:spcPts val="0"/>
              </a:spcBef>
              <a:spcAft>
                <a:spcPts val="0"/>
              </a:spcAft>
              <a:buNone/>
            </a:pPr>
            <a:endParaRPr sz="1800" b="1" i="0" u="none" strike="noStrike" cap="none">
              <a:solidFill>
                <a:srgbClr val="E84E0F"/>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6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67</a:t>
            </a:fld>
            <a:endParaRPr/>
          </a:p>
        </p:txBody>
      </p:sp>
      <p:sp>
        <p:nvSpPr>
          <p:cNvPr id="1105" name="Google Shape;1105;p68"/>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106" name="Google Shape;1106;p68"/>
          <p:cNvSpPr/>
          <p:nvPr/>
        </p:nvSpPr>
        <p:spPr>
          <a:xfrm>
            <a:off x="4544725" y="1944550"/>
            <a:ext cx="5631900" cy="1333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a:solidFill>
                  <a:srgbClr val="E84E0F"/>
                </a:solidFill>
                <a:latin typeface="Raleway"/>
                <a:ea typeface="Raleway"/>
                <a:cs typeface="Raleway"/>
                <a:sym typeface="Raleway"/>
              </a:rPr>
              <a:t>Use M&amp;E tools to identify :</a:t>
            </a:r>
            <a:endParaRPr sz="1800" b="1" i="0" u="none" strike="noStrike" cap="none">
              <a:solidFill>
                <a:srgbClr val="E84E0F"/>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E84E0F"/>
              </a:buClr>
              <a:buSzPts val="1800"/>
              <a:buFont typeface="Raleway"/>
              <a:buChar char="-"/>
            </a:pPr>
            <a:r>
              <a:rPr lang="fr-FR" sz="1800" b="1" i="0" u="none" strike="noStrike" cap="none">
                <a:solidFill>
                  <a:srgbClr val="E84E0F"/>
                </a:solidFill>
                <a:latin typeface="Raleway"/>
                <a:ea typeface="Raleway"/>
                <a:cs typeface="Raleway"/>
                <a:sym typeface="Raleway"/>
              </a:rPr>
              <a:t> what is useful and what is not </a:t>
            </a:r>
            <a:endParaRPr sz="1800" b="1"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E84E0F"/>
              </a:buClr>
              <a:buSzPts val="1800"/>
              <a:buFont typeface="Raleway"/>
              <a:buChar char="-"/>
            </a:pPr>
            <a:r>
              <a:rPr lang="fr-FR" sz="1800" b="1" i="0" u="none" strike="noStrike" cap="none">
                <a:solidFill>
                  <a:srgbClr val="E84E0F"/>
                </a:solidFill>
                <a:latin typeface="Raleway"/>
                <a:ea typeface="Raleway"/>
                <a:cs typeface="Raleway"/>
                <a:sym typeface="Raleway"/>
              </a:rPr>
              <a:t> what's missing </a:t>
            </a:r>
            <a:endParaRPr sz="1800" b="1"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E84E0F"/>
              </a:buClr>
              <a:buSzPts val="1800"/>
              <a:buFont typeface="Raleway"/>
              <a:buChar char="-"/>
            </a:pPr>
            <a:r>
              <a:rPr lang="fr-FR" sz="1800" b="1" i="0" u="none" strike="noStrike" cap="none">
                <a:solidFill>
                  <a:srgbClr val="E84E0F"/>
                </a:solidFill>
                <a:latin typeface="Raleway"/>
                <a:ea typeface="Raleway"/>
                <a:cs typeface="Raleway"/>
                <a:sym typeface="Raleway"/>
              </a:rPr>
              <a:t>what works and what doesn't </a:t>
            </a:r>
            <a:endParaRPr sz="1800" b="0" i="0" u="none" strike="noStrike" cap="none">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sp>
        <p:nvSpPr>
          <p:cNvPr id="1107" name="Google Shape;1107;p68"/>
          <p:cNvSpPr/>
          <p:nvPr/>
        </p:nvSpPr>
        <p:spPr>
          <a:xfrm>
            <a:off x="1981500" y="1944550"/>
            <a:ext cx="2227500" cy="41790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08" name="Google Shape;1108;p68"/>
          <p:cNvSpPr/>
          <p:nvPr/>
        </p:nvSpPr>
        <p:spPr>
          <a:xfrm>
            <a:off x="4527625" y="3542994"/>
            <a:ext cx="5666100" cy="11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Reminder: </a:t>
            </a:r>
            <a:endParaRPr sz="18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These aren't the final versions, so there's no need to perfect them, just to learn and improve the tools so that they can be applied to all projects.</a:t>
            </a:r>
            <a:endParaRPr sz="18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We have the right to make mistakes, and collective learning comes out of them.</a:t>
            </a:r>
            <a:endParaRPr sz="1800" b="0" i="0" u="none" strike="noStrike" cap="none">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sp>
        <p:nvSpPr>
          <p:cNvPr id="1109" name="Google Shape;1109;p68"/>
          <p:cNvSpPr txBox="1"/>
          <p:nvPr/>
        </p:nvSpPr>
        <p:spPr>
          <a:xfrm>
            <a:off x="1981500" y="243104"/>
            <a:ext cx="8229000" cy="203129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FURTHER EXPERIMENTATION</a:t>
            </a:r>
            <a:endParaRPr sz="6000" b="0" i="0" u="none" strike="noStrike" cap="none">
              <a:solidFill>
                <a:srgbClr val="E84E0F"/>
              </a:solidFill>
              <a:latin typeface="Bebas Neue"/>
              <a:ea typeface="Bebas Neue"/>
              <a:cs typeface="Bebas Neue"/>
              <a:sym typeface="Bebas Neue"/>
            </a:endParaRPr>
          </a:p>
        </p:txBody>
      </p:sp>
      <p:pic>
        <p:nvPicPr>
          <p:cNvPr id="1110" name="Google Shape;1110;p68" title="escalier-en-haut.png"/>
          <p:cNvPicPr preferRelativeResize="0"/>
          <p:nvPr/>
        </p:nvPicPr>
        <p:blipFill rotWithShape="1">
          <a:blip r:embed="rId3">
            <a:alphaModFix/>
          </a:blip>
          <a:srcRect/>
          <a:stretch/>
        </p:blipFill>
        <p:spPr>
          <a:xfrm>
            <a:off x="2233525" y="3172325"/>
            <a:ext cx="1723450" cy="17234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69"/>
          <p:cNvSpPr/>
          <p:nvPr/>
        </p:nvSpPr>
        <p:spPr>
          <a:xfrm>
            <a:off x="2548688" y="4010224"/>
            <a:ext cx="4626300" cy="2711100"/>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E84E0F"/>
              </a:solidFill>
              <a:latin typeface="Arial"/>
              <a:ea typeface="Arial"/>
              <a:cs typeface="Arial"/>
              <a:sym typeface="Arial"/>
            </a:endParaRPr>
          </a:p>
        </p:txBody>
      </p:sp>
      <p:sp>
        <p:nvSpPr>
          <p:cNvPr id="1117" name="Google Shape;1117;p69"/>
          <p:cNvSpPr/>
          <p:nvPr/>
        </p:nvSpPr>
        <p:spPr>
          <a:xfrm>
            <a:off x="6547700" y="2124075"/>
            <a:ext cx="3817200" cy="2560500"/>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E84E0F"/>
              </a:solidFill>
              <a:latin typeface="Arial"/>
              <a:ea typeface="Arial"/>
              <a:cs typeface="Arial"/>
              <a:sym typeface="Arial"/>
            </a:endParaRPr>
          </a:p>
        </p:txBody>
      </p:sp>
      <p:sp>
        <p:nvSpPr>
          <p:cNvPr id="1118" name="Google Shape;1118;p6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68</a:t>
            </a:fld>
            <a:endParaRPr/>
          </a:p>
        </p:txBody>
      </p:sp>
      <p:sp>
        <p:nvSpPr>
          <p:cNvPr id="1119" name="Google Shape;1119;p69"/>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120" name="Google Shape;1120;p69"/>
          <p:cNvSpPr/>
          <p:nvPr/>
        </p:nvSpPr>
        <p:spPr>
          <a:xfrm>
            <a:off x="2160551" y="1374057"/>
            <a:ext cx="3333000" cy="2376900"/>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E84E0F"/>
              </a:solidFill>
              <a:latin typeface="Arial"/>
              <a:ea typeface="Arial"/>
              <a:cs typeface="Arial"/>
              <a:sym typeface="Arial"/>
            </a:endParaRPr>
          </a:p>
        </p:txBody>
      </p:sp>
      <p:sp>
        <p:nvSpPr>
          <p:cNvPr id="1121" name="Google Shape;1121;p69"/>
          <p:cNvSpPr txBox="1"/>
          <p:nvPr/>
        </p:nvSpPr>
        <p:spPr>
          <a:xfrm>
            <a:off x="2548688" y="2280379"/>
            <a:ext cx="25200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262775"/>
                </a:solidFill>
                <a:latin typeface="Bebas Neue"/>
                <a:ea typeface="Bebas Neue"/>
                <a:cs typeface="Bebas Neue"/>
                <a:sym typeface="Bebas Neue"/>
              </a:rPr>
              <a:t>WHAT WORKS</a:t>
            </a:r>
            <a:endParaRPr sz="2500" b="0" i="0" u="none" strike="noStrike" cap="none">
              <a:solidFill>
                <a:srgbClr val="262775"/>
              </a:solidFill>
              <a:latin typeface="Bebas Neue"/>
              <a:ea typeface="Bebas Neue"/>
              <a:cs typeface="Bebas Neue"/>
              <a:sym typeface="Bebas Neue"/>
            </a:endParaRPr>
          </a:p>
        </p:txBody>
      </p:sp>
      <p:sp>
        <p:nvSpPr>
          <p:cNvPr id="1122" name="Google Shape;1122;p69"/>
          <p:cNvSpPr txBox="1"/>
          <p:nvPr/>
        </p:nvSpPr>
        <p:spPr>
          <a:xfrm>
            <a:off x="1981500" y="385253"/>
            <a:ext cx="8229000" cy="969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262775"/>
                </a:solidFill>
                <a:latin typeface="Bebas Neue"/>
                <a:ea typeface="Bebas Neue"/>
                <a:cs typeface="Bebas Neue"/>
                <a:sym typeface="Bebas Neue"/>
              </a:rPr>
              <a:t>CLOSING SESSION 6</a:t>
            </a:r>
            <a:endParaRPr sz="5100" b="0" i="0" u="none" strike="noStrike" cap="none">
              <a:solidFill>
                <a:srgbClr val="262775"/>
              </a:solidFill>
              <a:latin typeface="Bebas Neue"/>
              <a:ea typeface="Bebas Neue"/>
              <a:cs typeface="Bebas Neue"/>
              <a:sym typeface="Bebas Neue"/>
            </a:endParaRPr>
          </a:p>
        </p:txBody>
      </p:sp>
      <p:sp>
        <p:nvSpPr>
          <p:cNvPr id="1123" name="Google Shape;1123;p69"/>
          <p:cNvSpPr txBox="1"/>
          <p:nvPr/>
        </p:nvSpPr>
        <p:spPr>
          <a:xfrm>
            <a:off x="3074779" y="5058075"/>
            <a:ext cx="35742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262775"/>
                </a:solidFill>
                <a:latin typeface="Bebas Neue"/>
                <a:ea typeface="Bebas Neue"/>
                <a:cs typeface="Bebas Neue"/>
                <a:sym typeface="Bebas Neue"/>
              </a:rPr>
              <a:t>THEME TO BE CLARIFIED?</a:t>
            </a:r>
            <a:endParaRPr sz="2800" b="0" i="0" u="none" strike="noStrike" cap="none">
              <a:solidFill>
                <a:srgbClr val="262775"/>
              </a:solidFill>
              <a:latin typeface="Bebas Neue"/>
              <a:ea typeface="Bebas Neue"/>
              <a:cs typeface="Bebas Neue"/>
              <a:sym typeface="Bebas Neue"/>
            </a:endParaRPr>
          </a:p>
        </p:txBody>
      </p:sp>
      <p:sp>
        <p:nvSpPr>
          <p:cNvPr id="1124" name="Google Shape;1124;p69"/>
          <p:cNvSpPr txBox="1"/>
          <p:nvPr/>
        </p:nvSpPr>
        <p:spPr>
          <a:xfrm>
            <a:off x="7136613" y="3062763"/>
            <a:ext cx="28260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262775"/>
                </a:solidFill>
                <a:latin typeface="Bebas Neue"/>
                <a:ea typeface="Bebas Neue"/>
                <a:cs typeface="Bebas Neue"/>
                <a:sym typeface="Bebas Neue"/>
              </a:rPr>
              <a:t>WHAT NEEDS TO CHANGE</a:t>
            </a:r>
            <a:endParaRPr sz="2800" b="0" i="0" u="none" strike="noStrike" cap="none">
              <a:solidFill>
                <a:srgbClr val="262775"/>
              </a:solidFill>
              <a:latin typeface="Bebas Neue"/>
              <a:ea typeface="Bebas Neue"/>
              <a:cs typeface="Bebas Neue"/>
              <a:sym typeface="Bebas Neue"/>
            </a:endParaRPr>
          </a:p>
        </p:txBody>
      </p:sp>
      <p:pic>
        <p:nvPicPr>
          <p:cNvPr id="1125" name="Google Shape;1125;p69"/>
          <p:cNvPicPr preferRelativeResize="0"/>
          <p:nvPr/>
        </p:nvPicPr>
        <p:blipFill rotWithShape="1">
          <a:blip r:embed="rId3">
            <a:alphaModFix/>
          </a:blip>
          <a:srcRect b="32541"/>
          <a:stretch/>
        </p:blipFill>
        <p:spPr>
          <a:xfrm rot="5834340">
            <a:off x="5392524" y="2394356"/>
            <a:ext cx="1338678" cy="903064"/>
          </a:xfrm>
          <a:prstGeom prst="rect">
            <a:avLst/>
          </a:prstGeom>
          <a:noFill/>
          <a:ln>
            <a:noFill/>
          </a:ln>
        </p:spPr>
      </p:pic>
      <p:pic>
        <p:nvPicPr>
          <p:cNvPr id="1126" name="Google Shape;1126;p69"/>
          <p:cNvPicPr preferRelativeResize="0"/>
          <p:nvPr/>
        </p:nvPicPr>
        <p:blipFill rotWithShape="1">
          <a:blip r:embed="rId3">
            <a:alphaModFix/>
          </a:blip>
          <a:srcRect b="32541"/>
          <a:stretch/>
        </p:blipFill>
        <p:spPr>
          <a:xfrm rot="-7280721">
            <a:off x="7151007" y="4768183"/>
            <a:ext cx="1456903" cy="98281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5">
          <a:extLst>
            <a:ext uri="{FF2B5EF4-FFF2-40B4-BE49-F238E27FC236}">
              <a16:creationId xmlns:a16="http://schemas.microsoft.com/office/drawing/2014/main" id="{4D29E465-3425-F920-0F44-C65ECAA57FBA}"/>
            </a:ext>
          </a:extLst>
        </p:cNvPr>
        <p:cNvGrpSpPr/>
        <p:nvPr/>
      </p:nvGrpSpPr>
      <p:grpSpPr>
        <a:xfrm>
          <a:off x="0" y="0"/>
          <a:ext cx="0" cy="0"/>
          <a:chOff x="0" y="0"/>
          <a:chExt cx="0" cy="0"/>
        </a:xfrm>
      </p:grpSpPr>
      <p:sp>
        <p:nvSpPr>
          <p:cNvPr id="536" name="Google Shape;536;p26">
            <a:extLst>
              <a:ext uri="{FF2B5EF4-FFF2-40B4-BE49-F238E27FC236}">
                <a16:creationId xmlns:a16="http://schemas.microsoft.com/office/drawing/2014/main" id="{D0B69B1F-428F-E91A-4921-513B38C8103E}"/>
              </a:ext>
            </a:extLst>
          </p:cNvPr>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69</a:t>
            </a:fld>
            <a:endParaRPr/>
          </a:p>
        </p:txBody>
      </p:sp>
      <p:sp>
        <p:nvSpPr>
          <p:cNvPr id="537" name="Google Shape;537;p26">
            <a:extLst>
              <a:ext uri="{FF2B5EF4-FFF2-40B4-BE49-F238E27FC236}">
                <a16:creationId xmlns:a16="http://schemas.microsoft.com/office/drawing/2014/main" id="{43D9B552-4C6D-C8C6-AAA6-7FED2F07185F}"/>
              </a:ext>
            </a:extLst>
          </p:cNvPr>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38" name="Google Shape;538;p26">
            <a:extLst>
              <a:ext uri="{FF2B5EF4-FFF2-40B4-BE49-F238E27FC236}">
                <a16:creationId xmlns:a16="http://schemas.microsoft.com/office/drawing/2014/main" id="{5189EB57-5525-2222-D99A-43D382C5B01A}"/>
              </a:ext>
            </a:extLst>
          </p:cNvPr>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dirty="0" err="1">
                <a:solidFill>
                  <a:srgbClr val="FFFFFF"/>
                </a:solidFill>
                <a:latin typeface="Bebas Neue"/>
                <a:ea typeface="Bebas Neue"/>
                <a:cs typeface="Bebas Neue"/>
                <a:sym typeface="Bebas Neue"/>
              </a:rPr>
              <a:t>What</a:t>
            </a:r>
            <a:r>
              <a:rPr lang="fr-FR" sz="5100" b="1" i="0" u="none" strike="noStrike" cap="none" dirty="0">
                <a:solidFill>
                  <a:srgbClr val="FFFFFF"/>
                </a:solidFill>
                <a:latin typeface="Bebas Neue"/>
                <a:ea typeface="Bebas Neue"/>
                <a:cs typeface="Bebas Neue"/>
                <a:sym typeface="Bebas Neue"/>
              </a:rPr>
              <a:t> Next in MEAL</a:t>
            </a:r>
            <a:endParaRPr sz="6300" b="1" i="0" u="none" strike="noStrike" cap="none" dirty="0">
              <a:solidFill>
                <a:srgbClr val="FFFFFF"/>
              </a:solidFill>
              <a:latin typeface="Bebas Neue"/>
              <a:ea typeface="Bebas Neue"/>
              <a:cs typeface="Bebas Neue"/>
              <a:sym typeface="Bebas Neue"/>
            </a:endParaRPr>
          </a:p>
        </p:txBody>
      </p:sp>
      <p:sp>
        <p:nvSpPr>
          <p:cNvPr id="539" name="Google Shape;539;p26">
            <a:extLst>
              <a:ext uri="{FF2B5EF4-FFF2-40B4-BE49-F238E27FC236}">
                <a16:creationId xmlns:a16="http://schemas.microsoft.com/office/drawing/2014/main" id="{F277B686-1D08-CB85-8AC2-D60330A12E79}"/>
              </a:ext>
            </a:extLst>
          </p:cNvPr>
          <p:cNvSpPr/>
          <p:nvPr/>
        </p:nvSpPr>
        <p:spPr>
          <a:xfrm>
            <a:off x="2937942" y="2043900"/>
            <a:ext cx="6872400" cy="138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Phases </a:t>
            </a:r>
            <a:r>
              <a:rPr lang="fr-FR" sz="2800" b="1" i="0" u="none" strike="noStrike" cap="none" dirty="0" err="1">
                <a:solidFill>
                  <a:srgbClr val="E84E0F"/>
                </a:solidFill>
                <a:latin typeface="Bebas Neue"/>
                <a:ea typeface="Bebas Neue"/>
                <a:cs typeface="Bebas Neue"/>
                <a:sym typeface="Bebas Neue"/>
              </a:rPr>
              <a:t>pLANNED</a:t>
            </a:r>
            <a:endParaRPr sz="1400" b="0" i="0" u="none" strike="noStrike" cap="none" dirty="0">
              <a:solidFill>
                <a:srgbClr val="000000"/>
              </a:solidFill>
              <a:latin typeface="Arial"/>
              <a:ea typeface="Arial"/>
              <a:cs typeface="Arial"/>
              <a:sym typeface="Arial"/>
            </a:endParaRPr>
          </a:p>
        </p:txBody>
      </p:sp>
      <p:sp>
        <p:nvSpPr>
          <p:cNvPr id="540" name="Google Shape;540;p26">
            <a:extLst>
              <a:ext uri="{FF2B5EF4-FFF2-40B4-BE49-F238E27FC236}">
                <a16:creationId xmlns:a16="http://schemas.microsoft.com/office/drawing/2014/main" id="{28483401-96EA-AD41-1717-408423CDEC7C}"/>
              </a:ext>
            </a:extLst>
          </p:cNvPr>
          <p:cNvSpPr/>
          <p:nvPr/>
        </p:nvSpPr>
        <p:spPr>
          <a:xfrm>
            <a:off x="2062976" y="3144644"/>
            <a:ext cx="2232053" cy="1959007"/>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MEAL TRAINING</a:t>
            </a:r>
            <a:endParaRPr sz="1400" b="0" i="0" u="none" strike="noStrike" cap="none" dirty="0">
              <a:solidFill>
                <a:srgbClr val="000000"/>
              </a:solidFill>
              <a:latin typeface="Arial"/>
              <a:ea typeface="Arial"/>
              <a:cs typeface="Arial"/>
              <a:sym typeface="Arial"/>
            </a:endParaRPr>
          </a:p>
        </p:txBody>
      </p:sp>
      <p:sp>
        <p:nvSpPr>
          <p:cNvPr id="2" name="Google Shape;540;p26">
            <a:extLst>
              <a:ext uri="{FF2B5EF4-FFF2-40B4-BE49-F238E27FC236}">
                <a16:creationId xmlns:a16="http://schemas.microsoft.com/office/drawing/2014/main" id="{E5544E4A-5970-9190-FB97-BC054C11C420}"/>
              </a:ext>
            </a:extLst>
          </p:cNvPr>
          <p:cNvSpPr/>
          <p:nvPr/>
        </p:nvSpPr>
        <p:spPr>
          <a:xfrm>
            <a:off x="5020861" y="3159805"/>
            <a:ext cx="2232053" cy="1959007"/>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dirty="0">
                <a:solidFill>
                  <a:srgbClr val="FFFFFF"/>
                </a:solidFill>
              </a:rPr>
              <a:t>PILOT PHASE</a:t>
            </a:r>
            <a:endParaRPr sz="1400" b="0" i="0" u="none" strike="noStrike" cap="none" dirty="0">
              <a:solidFill>
                <a:srgbClr val="000000"/>
              </a:solidFill>
              <a:latin typeface="Arial"/>
              <a:ea typeface="Arial"/>
              <a:cs typeface="Arial"/>
              <a:sym typeface="Arial"/>
            </a:endParaRPr>
          </a:p>
        </p:txBody>
      </p:sp>
      <p:sp>
        <p:nvSpPr>
          <p:cNvPr id="3" name="Google Shape;540;p26">
            <a:extLst>
              <a:ext uri="{FF2B5EF4-FFF2-40B4-BE49-F238E27FC236}">
                <a16:creationId xmlns:a16="http://schemas.microsoft.com/office/drawing/2014/main" id="{726041D8-A7F9-8907-48AD-A0DA3AD0E768}"/>
              </a:ext>
            </a:extLst>
          </p:cNvPr>
          <p:cNvSpPr/>
          <p:nvPr/>
        </p:nvSpPr>
        <p:spPr>
          <a:xfrm>
            <a:off x="7785896" y="3144643"/>
            <a:ext cx="2733468" cy="1959007"/>
          </a:xfrm>
          <a:prstGeom prst="rect">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dirty="0">
                <a:solidFill>
                  <a:srgbClr val="FFFFFF"/>
                </a:solidFill>
              </a:rPr>
              <a:t>FULL FLEDGED IMPLEMENTATION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3557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1"/>
        <p:cNvGrpSpPr/>
        <p:nvPr/>
      </p:nvGrpSpPr>
      <p:grpSpPr>
        <a:xfrm>
          <a:off x="0" y="0"/>
          <a:ext cx="0" cy="0"/>
          <a:chOff x="0" y="0"/>
          <a:chExt cx="0" cy="0"/>
        </a:xfrm>
      </p:grpSpPr>
      <p:sp>
        <p:nvSpPr>
          <p:cNvPr id="242" name="Google Shape;242;p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sp>
        <p:nvSpPr>
          <p:cNvPr id="243" name="Google Shape;243;p8"/>
          <p:cNvSpPr txBox="1"/>
          <p:nvPr/>
        </p:nvSpPr>
        <p:spPr>
          <a:xfrm>
            <a:off x="2367150" y="861253"/>
            <a:ext cx="7457700" cy="2893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800" b="1" i="0" u="none" strike="noStrike" cap="none">
                <a:solidFill>
                  <a:srgbClr val="FFFFFF"/>
                </a:solidFill>
                <a:latin typeface="Bebas Neue"/>
                <a:ea typeface="Bebas Neue"/>
                <a:cs typeface="Bebas Neue"/>
                <a:sym typeface="Bebas Neue"/>
              </a:rPr>
              <a:t>II. project closure</a:t>
            </a:r>
            <a:endParaRPr sz="8800" b="1" i="0" u="none" strike="noStrike" cap="none">
              <a:solidFill>
                <a:srgbClr val="FFFFFF"/>
              </a:solidFill>
              <a:latin typeface="Bebas Neue"/>
              <a:ea typeface="Bebas Neue"/>
              <a:cs typeface="Bebas Neue"/>
              <a:sym typeface="Bebas Neue"/>
            </a:endParaRPr>
          </a:p>
        </p:txBody>
      </p:sp>
      <p:sp>
        <p:nvSpPr>
          <p:cNvPr id="244" name="Google Shape;244;p8"/>
          <p:cNvSpPr/>
          <p:nvPr/>
        </p:nvSpPr>
        <p:spPr>
          <a:xfrm>
            <a:off x="3099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6</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245" name="Google Shape;245;p8"/>
          <p:cNvGrpSpPr/>
          <p:nvPr/>
        </p:nvGrpSpPr>
        <p:grpSpPr>
          <a:xfrm>
            <a:off x="5148045" y="4947748"/>
            <a:ext cx="1895970" cy="1773731"/>
            <a:chOff x="3137400" y="1009650"/>
            <a:chExt cx="2869204" cy="2708400"/>
          </a:xfrm>
        </p:grpSpPr>
        <p:sp>
          <p:nvSpPr>
            <p:cNvPr id="246" name="Google Shape;246;p8"/>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47" name="Google Shape;247;p8"/>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1"/>
        <p:cNvGrpSpPr/>
        <p:nvPr/>
      </p:nvGrpSpPr>
      <p:grpSpPr>
        <a:xfrm>
          <a:off x="0" y="0"/>
          <a:ext cx="0" cy="0"/>
          <a:chOff x="0" y="0"/>
          <a:chExt cx="0" cy="0"/>
        </a:xfrm>
      </p:grpSpPr>
      <p:sp>
        <p:nvSpPr>
          <p:cNvPr id="1132" name="Google Shape;1132;p7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70</a:t>
            </a:fld>
            <a:endParaRPr/>
          </a:p>
        </p:txBody>
      </p:sp>
      <p:sp>
        <p:nvSpPr>
          <p:cNvPr id="1133" name="Google Shape;1133;p70"/>
          <p:cNvSpPr txBox="1"/>
          <p:nvPr/>
        </p:nvSpPr>
        <p:spPr>
          <a:xfrm>
            <a:off x="1571325" y="861250"/>
            <a:ext cx="9096600" cy="227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END OF SESSION 6</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THANK YOU!</a:t>
            </a:r>
            <a:endParaRPr sz="6800" b="1" i="0" u="none" strike="noStrike" cap="none">
              <a:solidFill>
                <a:srgbClr val="E84E0F"/>
              </a:solidFill>
              <a:latin typeface="Bebas Neue"/>
              <a:ea typeface="Bebas Neue"/>
              <a:cs typeface="Bebas Neue"/>
              <a:sym typeface="Bebas Neue"/>
            </a:endParaRPr>
          </a:p>
        </p:txBody>
      </p:sp>
      <p:grpSp>
        <p:nvGrpSpPr>
          <p:cNvPr id="1134" name="Google Shape;1134;p70"/>
          <p:cNvGrpSpPr/>
          <p:nvPr/>
        </p:nvGrpSpPr>
        <p:grpSpPr>
          <a:xfrm>
            <a:off x="5148045" y="4947748"/>
            <a:ext cx="1895970" cy="1773731"/>
            <a:chOff x="3137400" y="1009650"/>
            <a:chExt cx="2869204" cy="2708400"/>
          </a:xfrm>
        </p:grpSpPr>
        <p:sp>
          <p:nvSpPr>
            <p:cNvPr id="1135" name="Google Shape;1135;p70"/>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136" name="Google Shape;1136;p70"/>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sp>
        <p:nvSpPr>
          <p:cNvPr id="254" name="Google Shape;254;p9"/>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55" name="Google Shape;255;p9"/>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Different end-of-project scenarios</a:t>
            </a:r>
            <a:endParaRPr sz="6300" b="1" i="0" u="none" strike="noStrike" cap="none">
              <a:solidFill>
                <a:srgbClr val="FFFFFF"/>
              </a:solidFill>
              <a:latin typeface="Bebas Neue"/>
              <a:ea typeface="Bebas Neue"/>
              <a:cs typeface="Bebas Neue"/>
              <a:sym typeface="Bebas Neue"/>
            </a:endParaRPr>
          </a:p>
        </p:txBody>
      </p:sp>
      <p:sp>
        <p:nvSpPr>
          <p:cNvPr id="256" name="Google Shape;256;p9"/>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What are the different possible scenarios at the end of the project?</a:t>
            </a: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57" name="Google Shape;257;p9"/>
          <p:cNvSpPr/>
          <p:nvPr/>
        </p:nvSpPr>
        <p:spPr>
          <a:xfrm>
            <a:off x="3210715" y="4359629"/>
            <a:ext cx="1184700" cy="102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6000" b="1" i="0" u="none" strike="noStrike" cap="none">
                <a:solidFill>
                  <a:srgbClr val="262775"/>
                </a:solidFill>
                <a:latin typeface="Arial"/>
                <a:ea typeface="Arial"/>
                <a:cs typeface="Arial"/>
                <a:sym typeface="Arial"/>
              </a:rPr>
              <a:t>01</a:t>
            </a:r>
            <a:endParaRPr sz="6000" b="1"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600" b="0" i="0" u="none" strike="noStrike" cap="none">
                <a:solidFill>
                  <a:srgbClr val="262775"/>
                </a:solidFill>
                <a:latin typeface="Arial"/>
                <a:ea typeface="Arial"/>
                <a:cs typeface="Arial"/>
                <a:sym typeface="Arial"/>
              </a:rPr>
            </a:br>
            <a:endParaRPr sz="16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58" name="Google Shape;258;p9"/>
          <p:cNvSpPr/>
          <p:nvPr/>
        </p:nvSpPr>
        <p:spPr>
          <a:xfrm>
            <a:off x="4659515" y="3803329"/>
            <a:ext cx="1184700" cy="102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6000" b="1" i="0" u="none" strike="noStrike" cap="none">
                <a:solidFill>
                  <a:srgbClr val="262775"/>
                </a:solidFill>
                <a:latin typeface="Arial"/>
                <a:ea typeface="Arial"/>
                <a:cs typeface="Arial"/>
                <a:sym typeface="Arial"/>
              </a:rPr>
              <a:t>02</a:t>
            </a:r>
            <a:endParaRPr sz="6000" b="1"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600" b="0" i="0" u="none" strike="noStrike" cap="none">
                <a:solidFill>
                  <a:srgbClr val="262775"/>
                </a:solidFill>
                <a:latin typeface="Arial"/>
                <a:ea typeface="Arial"/>
                <a:cs typeface="Arial"/>
                <a:sym typeface="Arial"/>
              </a:rPr>
            </a:br>
            <a:endParaRPr sz="16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59" name="Google Shape;259;p9"/>
          <p:cNvSpPr/>
          <p:nvPr/>
        </p:nvSpPr>
        <p:spPr>
          <a:xfrm>
            <a:off x="6030540" y="4612579"/>
            <a:ext cx="1184700" cy="102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6000" b="1" i="0" u="none" strike="noStrike" cap="none">
                <a:solidFill>
                  <a:srgbClr val="262775"/>
                </a:solidFill>
                <a:latin typeface="Arial"/>
                <a:ea typeface="Arial"/>
                <a:cs typeface="Arial"/>
                <a:sym typeface="Arial"/>
              </a:rPr>
              <a:t>03</a:t>
            </a:r>
            <a:endParaRPr sz="6000" b="1"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600" b="0" i="0" u="none" strike="noStrike" cap="none">
                <a:solidFill>
                  <a:srgbClr val="262775"/>
                </a:solidFill>
                <a:latin typeface="Arial"/>
                <a:ea typeface="Arial"/>
                <a:cs typeface="Arial"/>
                <a:sym typeface="Arial"/>
              </a:rPr>
            </a:br>
            <a:endParaRPr sz="16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60" name="Google Shape;260;p9"/>
          <p:cNvSpPr/>
          <p:nvPr/>
        </p:nvSpPr>
        <p:spPr>
          <a:xfrm>
            <a:off x="7215240" y="3641404"/>
            <a:ext cx="1184700" cy="102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6000" b="1" i="0" u="none" strike="noStrike" cap="none">
                <a:solidFill>
                  <a:srgbClr val="262775"/>
                </a:solidFill>
                <a:latin typeface="Arial"/>
                <a:ea typeface="Arial"/>
                <a:cs typeface="Arial"/>
                <a:sym typeface="Arial"/>
              </a:rPr>
              <a:t>04</a:t>
            </a:r>
            <a:endParaRPr sz="6000" b="1"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600" b="0" i="0" u="none" strike="noStrike" cap="none">
                <a:solidFill>
                  <a:srgbClr val="262775"/>
                </a:solidFill>
                <a:latin typeface="Arial"/>
                <a:ea typeface="Arial"/>
                <a:cs typeface="Arial"/>
                <a:sym typeface="Arial"/>
              </a:rPr>
            </a:br>
            <a:endParaRPr sz="16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61" name="Google Shape;261;p9"/>
          <p:cNvSpPr/>
          <p:nvPr/>
        </p:nvSpPr>
        <p:spPr>
          <a:xfrm>
            <a:off x="8539240" y="4761804"/>
            <a:ext cx="1184700" cy="102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6000" b="1" i="0" u="none" strike="noStrike" cap="none">
                <a:solidFill>
                  <a:srgbClr val="262775"/>
                </a:solidFill>
                <a:latin typeface="Arial"/>
                <a:ea typeface="Arial"/>
                <a:cs typeface="Arial"/>
                <a:sym typeface="Arial"/>
              </a:rPr>
              <a:t>05</a:t>
            </a:r>
            <a:endParaRPr sz="6000" b="1"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600" b="0" i="0" u="none" strike="noStrike" cap="none">
                <a:solidFill>
                  <a:srgbClr val="262775"/>
                </a:solidFill>
                <a:latin typeface="Arial"/>
                <a:ea typeface="Arial"/>
                <a:cs typeface="Arial"/>
                <a:sym typeface="Arial"/>
              </a:rPr>
            </a:br>
            <a:endParaRPr sz="16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268" name="Google Shape;268;p10"/>
          <p:cNvSpPr/>
          <p:nvPr/>
        </p:nvSpPr>
        <p:spPr>
          <a:xfrm>
            <a:off x="4088246" y="4134752"/>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69" name="Google Shape;269;p10"/>
          <p:cNvSpPr txBox="1"/>
          <p:nvPr/>
        </p:nvSpPr>
        <p:spPr>
          <a:xfrm>
            <a:off x="1644950" y="10345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DIFFERENT SCENARIOS</a:t>
            </a:r>
            <a:endParaRPr sz="5100" b="1" i="0" u="none" strike="noStrike" cap="none">
              <a:solidFill>
                <a:srgbClr val="FFFFFF"/>
              </a:solidFill>
              <a:latin typeface="Bebas Neue"/>
              <a:ea typeface="Bebas Neue"/>
              <a:cs typeface="Bebas Neue"/>
              <a:sym typeface="Bebas Neue"/>
            </a:endParaRPr>
          </a:p>
        </p:txBody>
      </p:sp>
      <p:sp>
        <p:nvSpPr>
          <p:cNvPr id="270" name="Google Shape;270;p10"/>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271" name="Google Shape;271;p10" descr="Flèche : courbe légère avec un remplissage uni"/>
          <p:cNvSpPr/>
          <p:nvPr/>
        </p:nvSpPr>
        <p:spPr>
          <a:xfrm>
            <a:off x="2334125" y="2793670"/>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10" descr="Flèche : courbe légère avec un remplissage uni"/>
          <p:cNvSpPr/>
          <p:nvPr/>
        </p:nvSpPr>
        <p:spPr>
          <a:xfrm>
            <a:off x="2334125" y="1795459"/>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10" descr="Flèche : courbe légère avec un remplissage uni"/>
          <p:cNvSpPr/>
          <p:nvPr/>
        </p:nvSpPr>
        <p:spPr>
          <a:xfrm>
            <a:off x="2334125" y="3791869"/>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10" descr="Flèche : courbe légère avec un remplissage uni"/>
          <p:cNvSpPr/>
          <p:nvPr/>
        </p:nvSpPr>
        <p:spPr>
          <a:xfrm>
            <a:off x="2334125" y="4686842"/>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10" descr="Flèche : courbe légère avec un remplissage uni"/>
          <p:cNvSpPr/>
          <p:nvPr/>
        </p:nvSpPr>
        <p:spPr>
          <a:xfrm>
            <a:off x="2334125" y="5581815"/>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6" name="Google Shape;276;p10"/>
          <p:cNvGrpSpPr/>
          <p:nvPr/>
        </p:nvGrpSpPr>
        <p:grpSpPr>
          <a:xfrm>
            <a:off x="3530039" y="3479463"/>
            <a:ext cx="7943768" cy="893977"/>
            <a:chOff x="1593000" y="2295568"/>
            <a:chExt cx="5957975" cy="670500"/>
          </a:xfrm>
        </p:grpSpPr>
        <p:sp>
          <p:nvSpPr>
            <p:cNvPr id="277" name="Google Shape;277;p1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8" name="Google Shape;278;p10"/>
            <p:cNvSpPr/>
            <p:nvPr/>
          </p:nvSpPr>
          <p:spPr>
            <a:xfrm flipH="1">
              <a:off x="2283025" y="2322575"/>
              <a:ext cx="1844400" cy="6426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9" name="Google Shape;279;p10"/>
            <p:cNvSpPr/>
            <p:nvPr/>
          </p:nvSpPr>
          <p:spPr>
            <a:xfrm rot="-5400000">
              <a:off x="3501574" y="1934671"/>
              <a:ext cx="643356" cy="1419149"/>
            </a:xfrm>
            <a:prstGeom prst="flowChartOffpageConnector">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0" name="Google Shape;280;p1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2200">
                  <a:latin typeface="Calibri"/>
                  <a:ea typeface="Calibri"/>
                  <a:cs typeface="Calibri"/>
                  <a:sym typeface="Calibri"/>
                </a:rPr>
                <a:t>Extension</a:t>
              </a:r>
              <a:endParaRPr sz="2300">
                <a:solidFill>
                  <a:srgbClr val="FFFFFF"/>
                </a:solidFill>
                <a:latin typeface="Roboto"/>
                <a:ea typeface="Roboto"/>
                <a:cs typeface="Roboto"/>
                <a:sym typeface="Roboto"/>
              </a:endParaRPr>
            </a:p>
          </p:txBody>
        </p:sp>
        <p:sp>
          <p:nvSpPr>
            <p:cNvPr id="281" name="Google Shape;281;p10"/>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2" name="Google Shape;282;p10"/>
            <p:cNvSpPr/>
            <p:nvPr/>
          </p:nvSpPr>
          <p:spPr>
            <a:xfrm>
              <a:off x="1593000" y="2322575"/>
              <a:ext cx="690000" cy="642600"/>
            </a:xfrm>
            <a:prstGeom prst="rect">
              <a:avLst/>
            </a:prstGeom>
            <a:solidFill>
              <a:srgbClr val="6D9EE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FR" sz="3500">
                  <a:solidFill>
                    <a:srgbClr val="FFFFFF"/>
                  </a:solidFill>
                  <a:latin typeface="Roboto Thin"/>
                  <a:ea typeface="Roboto Thin"/>
                  <a:cs typeface="Roboto Thin"/>
                  <a:sym typeface="Roboto Thin"/>
                </a:rPr>
                <a:t>03</a:t>
              </a:r>
              <a:endParaRPr sz="3500">
                <a:solidFill>
                  <a:srgbClr val="FFFFFF"/>
                </a:solidFill>
                <a:latin typeface="Roboto Thin"/>
                <a:ea typeface="Roboto Thin"/>
                <a:cs typeface="Roboto Thin"/>
                <a:sym typeface="Roboto Thin"/>
              </a:endParaRPr>
            </a:p>
          </p:txBody>
        </p:sp>
        <p:sp>
          <p:nvSpPr>
            <p:cNvPr id="283" name="Google Shape;283;p10"/>
            <p:cNvSpPr/>
            <p:nvPr/>
          </p:nvSpPr>
          <p:spPr>
            <a:xfrm>
              <a:off x="4467221" y="2295568"/>
              <a:ext cx="2971200" cy="642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1700">
                  <a:latin typeface="Calibri"/>
                  <a:ea typeface="Calibri"/>
                  <a:cs typeface="Calibri"/>
                  <a:sym typeface="Calibri"/>
                </a:rPr>
                <a:t> Negotiation of additional time to complete the project (may be at additional cost or ‘no’ cost)</a:t>
              </a:r>
              <a:endParaRPr sz="1600">
                <a:solidFill>
                  <a:srgbClr val="A7291E"/>
                </a:solidFill>
                <a:latin typeface="Roboto"/>
                <a:ea typeface="Roboto"/>
                <a:cs typeface="Roboto"/>
                <a:sym typeface="Roboto"/>
              </a:endParaRPr>
            </a:p>
          </p:txBody>
        </p:sp>
      </p:grpSp>
      <p:grpSp>
        <p:nvGrpSpPr>
          <p:cNvPr id="284" name="Google Shape;284;p10"/>
          <p:cNvGrpSpPr/>
          <p:nvPr/>
        </p:nvGrpSpPr>
        <p:grpSpPr>
          <a:xfrm>
            <a:off x="3530039" y="2455859"/>
            <a:ext cx="7943768" cy="868702"/>
            <a:chOff x="1593000" y="2314525"/>
            <a:chExt cx="5957975" cy="651543"/>
          </a:xfrm>
        </p:grpSpPr>
        <p:sp>
          <p:nvSpPr>
            <p:cNvPr id="285" name="Google Shape;285;p1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6" name="Google Shape;286;p10"/>
            <p:cNvSpPr/>
            <p:nvPr/>
          </p:nvSpPr>
          <p:spPr>
            <a:xfrm flipH="1">
              <a:off x="2283025" y="2322575"/>
              <a:ext cx="1844400" cy="642600"/>
            </a:xfrm>
            <a:prstGeom prst="rect">
              <a:avLst/>
            </a:prstGeom>
            <a:solidFill>
              <a:srgbClr val="4271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7" name="Google Shape;287;p10"/>
            <p:cNvSpPr/>
            <p:nvPr/>
          </p:nvSpPr>
          <p:spPr>
            <a:xfrm rot="-5400000">
              <a:off x="3501574" y="1934671"/>
              <a:ext cx="643356" cy="1419149"/>
            </a:xfrm>
            <a:prstGeom prst="flowChartOffpageConnector">
              <a:avLst/>
            </a:prstGeom>
            <a:solidFill>
              <a:srgbClr val="4271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8" name="Google Shape;288;p1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2200">
                  <a:latin typeface="Calibri"/>
                  <a:ea typeface="Calibri"/>
                  <a:cs typeface="Calibri"/>
                  <a:sym typeface="Calibri"/>
                </a:rPr>
                <a:t>Transfer</a:t>
              </a:r>
              <a:endParaRPr sz="2400">
                <a:solidFill>
                  <a:srgbClr val="FFFFFF"/>
                </a:solidFill>
                <a:latin typeface="Roboto"/>
                <a:ea typeface="Roboto"/>
                <a:cs typeface="Roboto"/>
                <a:sym typeface="Roboto"/>
              </a:endParaRPr>
            </a:p>
          </p:txBody>
        </p:sp>
        <p:sp>
          <p:nvSpPr>
            <p:cNvPr id="289" name="Google Shape;289;p10"/>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0" name="Google Shape;290;p10"/>
            <p:cNvSpPr/>
            <p:nvPr/>
          </p:nvSpPr>
          <p:spPr>
            <a:xfrm>
              <a:off x="1593000" y="2322575"/>
              <a:ext cx="690000" cy="642600"/>
            </a:xfrm>
            <a:prstGeom prst="rect">
              <a:avLst/>
            </a:prstGeom>
            <a:solidFill>
              <a:srgbClr val="42719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FR" sz="3500">
                  <a:solidFill>
                    <a:srgbClr val="FFFFFF"/>
                  </a:solidFill>
                  <a:latin typeface="Roboto Thin"/>
                  <a:ea typeface="Roboto Thin"/>
                  <a:cs typeface="Roboto Thin"/>
                  <a:sym typeface="Roboto Thin"/>
                </a:rPr>
                <a:t>02</a:t>
              </a:r>
              <a:endParaRPr sz="3500">
                <a:solidFill>
                  <a:srgbClr val="FFFFFF"/>
                </a:solidFill>
                <a:latin typeface="Roboto Thin"/>
                <a:ea typeface="Roboto Thin"/>
                <a:cs typeface="Roboto Thin"/>
                <a:sym typeface="Roboto Thin"/>
              </a:endParaRPr>
            </a:p>
          </p:txBody>
        </p:sp>
        <p:sp>
          <p:nvSpPr>
            <p:cNvPr id="291" name="Google Shape;291;p10"/>
            <p:cNvSpPr/>
            <p:nvPr/>
          </p:nvSpPr>
          <p:spPr>
            <a:xfrm>
              <a:off x="4478565" y="2314525"/>
              <a:ext cx="2971200" cy="642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1700">
                  <a:latin typeface="Calibri"/>
                  <a:ea typeface="Calibri"/>
                  <a:cs typeface="Calibri"/>
                  <a:sym typeface="Calibri"/>
                </a:rPr>
                <a:t>The continuation of the project product or service is entrusted to a local partner (local NGO, international NGO)</a:t>
              </a:r>
              <a:endParaRPr sz="1600">
                <a:solidFill>
                  <a:srgbClr val="A7291E"/>
                </a:solidFill>
                <a:latin typeface="Roboto"/>
                <a:ea typeface="Roboto"/>
                <a:cs typeface="Roboto"/>
                <a:sym typeface="Roboto"/>
              </a:endParaRPr>
            </a:p>
          </p:txBody>
        </p:sp>
      </p:grpSp>
      <p:grpSp>
        <p:nvGrpSpPr>
          <p:cNvPr id="292" name="Google Shape;292;p10"/>
          <p:cNvGrpSpPr/>
          <p:nvPr/>
        </p:nvGrpSpPr>
        <p:grpSpPr>
          <a:xfrm>
            <a:off x="3530039" y="1341619"/>
            <a:ext cx="7943768" cy="911027"/>
            <a:chOff x="1593000" y="2282780"/>
            <a:chExt cx="5957975" cy="683288"/>
          </a:xfrm>
        </p:grpSpPr>
        <p:sp>
          <p:nvSpPr>
            <p:cNvPr id="293" name="Google Shape;293;p1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4" name="Google Shape;294;p10"/>
            <p:cNvSpPr/>
            <p:nvPr/>
          </p:nvSpPr>
          <p:spPr>
            <a:xfrm flipH="1">
              <a:off x="2283025" y="2322575"/>
              <a:ext cx="1844400" cy="642600"/>
            </a:xfrm>
            <a:prstGeom prst="rect">
              <a:avLst/>
            </a:prstGeom>
            <a:solidFill>
              <a:srgbClr val="1450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5" name="Google Shape;295;p10"/>
            <p:cNvSpPr/>
            <p:nvPr/>
          </p:nvSpPr>
          <p:spPr>
            <a:xfrm rot="-5400000">
              <a:off x="3501574" y="1934671"/>
              <a:ext cx="643356" cy="1419149"/>
            </a:xfrm>
            <a:prstGeom prst="flowChartOffpageConnector">
              <a:avLst/>
            </a:prstGeom>
            <a:solidFill>
              <a:srgbClr val="1450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6" name="Google Shape;296;p1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2200">
                  <a:latin typeface="Calibri"/>
                  <a:ea typeface="Calibri"/>
                  <a:cs typeface="Calibri"/>
                  <a:sym typeface="Calibri"/>
                </a:rPr>
                <a:t>Closure</a:t>
              </a:r>
              <a:endParaRPr sz="2300">
                <a:solidFill>
                  <a:srgbClr val="FFFFFF"/>
                </a:solidFill>
                <a:latin typeface="Roboto"/>
                <a:ea typeface="Roboto"/>
                <a:cs typeface="Roboto"/>
                <a:sym typeface="Roboto"/>
              </a:endParaRPr>
            </a:p>
          </p:txBody>
        </p:sp>
        <p:sp>
          <p:nvSpPr>
            <p:cNvPr id="297" name="Google Shape;297;p10"/>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8" name="Google Shape;298;p10"/>
            <p:cNvSpPr/>
            <p:nvPr/>
          </p:nvSpPr>
          <p:spPr>
            <a:xfrm>
              <a:off x="1593000" y="2322575"/>
              <a:ext cx="690000" cy="642600"/>
            </a:xfrm>
            <a:prstGeom prst="rect">
              <a:avLst/>
            </a:prstGeom>
            <a:solidFill>
              <a:srgbClr val="14508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FR" sz="3500">
                  <a:solidFill>
                    <a:srgbClr val="FFFFFF"/>
                  </a:solidFill>
                  <a:latin typeface="Roboto Thin"/>
                  <a:ea typeface="Roboto Thin"/>
                  <a:cs typeface="Roboto Thin"/>
                  <a:sym typeface="Roboto Thin"/>
                </a:rPr>
                <a:t>01</a:t>
              </a:r>
              <a:endParaRPr sz="3500">
                <a:solidFill>
                  <a:srgbClr val="FFFFFF"/>
                </a:solidFill>
                <a:latin typeface="Roboto Thin"/>
                <a:ea typeface="Roboto Thin"/>
                <a:cs typeface="Roboto Thin"/>
                <a:sym typeface="Roboto Thin"/>
              </a:endParaRPr>
            </a:p>
          </p:txBody>
        </p:sp>
        <p:sp>
          <p:nvSpPr>
            <p:cNvPr id="299" name="Google Shape;299;p10"/>
            <p:cNvSpPr/>
            <p:nvPr/>
          </p:nvSpPr>
          <p:spPr>
            <a:xfrm>
              <a:off x="4478565" y="2282780"/>
              <a:ext cx="2971200" cy="642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1700">
                  <a:latin typeface="Calibri"/>
                  <a:ea typeface="Calibri"/>
                  <a:cs typeface="Calibri"/>
                  <a:sym typeface="Calibri"/>
                </a:rPr>
                <a:t>The project is officially over and all project closure activities have been completed</a:t>
              </a:r>
              <a:endParaRPr sz="1600">
                <a:solidFill>
                  <a:srgbClr val="A7291E"/>
                </a:solidFill>
                <a:latin typeface="Roboto"/>
                <a:ea typeface="Roboto"/>
                <a:cs typeface="Roboto"/>
                <a:sym typeface="Roboto"/>
              </a:endParaRPr>
            </a:p>
          </p:txBody>
        </p:sp>
      </p:grpSp>
      <p:grpSp>
        <p:nvGrpSpPr>
          <p:cNvPr id="300" name="Google Shape;300;p10"/>
          <p:cNvGrpSpPr/>
          <p:nvPr/>
        </p:nvGrpSpPr>
        <p:grpSpPr>
          <a:xfrm>
            <a:off x="3530039" y="4490787"/>
            <a:ext cx="7943768" cy="857979"/>
            <a:chOff x="1593000" y="2322568"/>
            <a:chExt cx="5957975" cy="643500"/>
          </a:xfrm>
        </p:grpSpPr>
        <p:sp>
          <p:nvSpPr>
            <p:cNvPr id="301" name="Google Shape;301;p1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2" name="Google Shape;302;p10"/>
            <p:cNvSpPr/>
            <p:nvPr/>
          </p:nvSpPr>
          <p:spPr>
            <a:xfrm flipH="1">
              <a:off x="2283025" y="2322575"/>
              <a:ext cx="1844400" cy="642600"/>
            </a:xfrm>
            <a:prstGeom prst="rect">
              <a:avLst/>
            </a:prstGeom>
            <a:solidFill>
              <a:srgbClr val="DA55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3" name="Google Shape;303;p10"/>
            <p:cNvSpPr/>
            <p:nvPr/>
          </p:nvSpPr>
          <p:spPr>
            <a:xfrm rot="-5400000">
              <a:off x="3501574" y="1934671"/>
              <a:ext cx="643356" cy="1419149"/>
            </a:xfrm>
            <a:prstGeom prst="flowChartOffpageConnector">
              <a:avLst/>
            </a:prstGeom>
            <a:solidFill>
              <a:srgbClr val="DA55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4" name="Google Shape;304;p1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2200">
                  <a:latin typeface="Calibri"/>
                  <a:ea typeface="Calibri"/>
                  <a:cs typeface="Calibri"/>
                  <a:sym typeface="Calibri"/>
                </a:rPr>
                <a:t>Expansion</a:t>
              </a:r>
              <a:endParaRPr sz="2300">
                <a:solidFill>
                  <a:srgbClr val="FFFFFF"/>
                </a:solidFill>
                <a:latin typeface="Roboto"/>
                <a:ea typeface="Roboto"/>
                <a:cs typeface="Roboto"/>
                <a:sym typeface="Roboto"/>
              </a:endParaRPr>
            </a:p>
          </p:txBody>
        </p:sp>
        <p:sp>
          <p:nvSpPr>
            <p:cNvPr id="305" name="Google Shape;305;p10"/>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6" name="Google Shape;306;p10"/>
            <p:cNvSpPr/>
            <p:nvPr/>
          </p:nvSpPr>
          <p:spPr>
            <a:xfrm>
              <a:off x="1593000" y="2322575"/>
              <a:ext cx="690000" cy="642600"/>
            </a:xfrm>
            <a:prstGeom prst="rect">
              <a:avLst/>
            </a:prstGeom>
            <a:solidFill>
              <a:srgbClr val="DA551E"/>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FR" sz="3500">
                  <a:solidFill>
                    <a:srgbClr val="FFFFFF"/>
                  </a:solidFill>
                  <a:latin typeface="Roboto Thin"/>
                  <a:ea typeface="Roboto Thin"/>
                  <a:cs typeface="Roboto Thin"/>
                  <a:sym typeface="Roboto Thin"/>
                </a:rPr>
                <a:t>04</a:t>
              </a:r>
              <a:endParaRPr sz="3500">
                <a:solidFill>
                  <a:srgbClr val="FFFFFF"/>
                </a:solidFill>
                <a:latin typeface="Roboto Thin"/>
                <a:ea typeface="Roboto Thin"/>
                <a:cs typeface="Roboto Thin"/>
                <a:sym typeface="Roboto Thin"/>
              </a:endParaRPr>
            </a:p>
          </p:txBody>
        </p:sp>
        <p:sp>
          <p:nvSpPr>
            <p:cNvPr id="307" name="Google Shape;307;p10"/>
            <p:cNvSpPr/>
            <p:nvPr/>
          </p:nvSpPr>
          <p:spPr>
            <a:xfrm>
              <a:off x="4467221" y="2323159"/>
              <a:ext cx="2971200" cy="642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1700">
                  <a:latin typeface="Calibri"/>
                  <a:ea typeface="Calibri"/>
                  <a:cs typeface="Calibri"/>
                  <a:sym typeface="Calibri"/>
                </a:rPr>
                <a:t>Identification of elements to be replicated in a new area or target population </a:t>
              </a:r>
              <a:endParaRPr sz="1600">
                <a:solidFill>
                  <a:srgbClr val="A7291E"/>
                </a:solidFill>
                <a:latin typeface="Roboto"/>
                <a:ea typeface="Roboto"/>
                <a:cs typeface="Roboto"/>
                <a:sym typeface="Roboto"/>
              </a:endParaRPr>
            </a:p>
          </p:txBody>
        </p:sp>
      </p:grpSp>
      <p:grpSp>
        <p:nvGrpSpPr>
          <p:cNvPr id="308" name="Google Shape;308;p10"/>
          <p:cNvGrpSpPr/>
          <p:nvPr/>
        </p:nvGrpSpPr>
        <p:grpSpPr>
          <a:xfrm>
            <a:off x="3530039" y="5424363"/>
            <a:ext cx="7943768" cy="899727"/>
            <a:chOff x="1593000" y="2291255"/>
            <a:chExt cx="5957975" cy="674812"/>
          </a:xfrm>
        </p:grpSpPr>
        <p:sp>
          <p:nvSpPr>
            <p:cNvPr id="309" name="Google Shape;309;p1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0" name="Google Shape;310;p10"/>
            <p:cNvSpPr/>
            <p:nvPr/>
          </p:nvSpPr>
          <p:spPr>
            <a:xfrm flipH="1">
              <a:off x="2283025" y="2322575"/>
              <a:ext cx="1844400" cy="6426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1" name="Google Shape;311;p10"/>
            <p:cNvSpPr/>
            <p:nvPr/>
          </p:nvSpPr>
          <p:spPr>
            <a:xfrm rot="-5400000">
              <a:off x="3501574" y="1934671"/>
              <a:ext cx="643356" cy="1419149"/>
            </a:xfrm>
            <a:prstGeom prst="flowChartOffpageConnector">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2" name="Google Shape;312;p1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2200">
                  <a:latin typeface="Calibri"/>
                  <a:ea typeface="Calibri"/>
                  <a:cs typeface="Calibri"/>
                  <a:sym typeface="Calibri"/>
                </a:rPr>
                <a:t>Redesign</a:t>
              </a:r>
              <a:endParaRPr sz="2300">
                <a:solidFill>
                  <a:srgbClr val="FFFFFF"/>
                </a:solidFill>
                <a:latin typeface="Roboto"/>
                <a:ea typeface="Roboto"/>
                <a:cs typeface="Roboto"/>
                <a:sym typeface="Roboto"/>
              </a:endParaRPr>
            </a:p>
          </p:txBody>
        </p:sp>
        <p:sp>
          <p:nvSpPr>
            <p:cNvPr id="313" name="Google Shape;313;p10"/>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4" name="Google Shape;314;p10"/>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FR" sz="3500">
                  <a:solidFill>
                    <a:srgbClr val="FFFFFF"/>
                  </a:solidFill>
                  <a:latin typeface="Roboto Thin"/>
                  <a:ea typeface="Roboto Thin"/>
                  <a:cs typeface="Roboto Thin"/>
                  <a:sym typeface="Roboto Thin"/>
                </a:rPr>
                <a:t>05</a:t>
              </a:r>
              <a:endParaRPr sz="3500">
                <a:solidFill>
                  <a:srgbClr val="FFFFFF"/>
                </a:solidFill>
                <a:latin typeface="Roboto Thin"/>
                <a:ea typeface="Roboto Thin"/>
                <a:cs typeface="Roboto Thin"/>
                <a:sym typeface="Roboto Thin"/>
              </a:endParaRPr>
            </a:p>
          </p:txBody>
        </p:sp>
        <p:sp>
          <p:nvSpPr>
            <p:cNvPr id="315" name="Google Shape;315;p10"/>
            <p:cNvSpPr/>
            <p:nvPr/>
          </p:nvSpPr>
          <p:spPr>
            <a:xfrm>
              <a:off x="4532829" y="2291255"/>
              <a:ext cx="2971200" cy="642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fr-FR" sz="1700">
                  <a:latin typeface="Calibri"/>
                  <a:ea typeface="Calibri"/>
                  <a:cs typeface="Calibri"/>
                  <a:sym typeface="Calibri"/>
                </a:rPr>
                <a:t>Continuation through a new phase with modified interventions or activities</a:t>
              </a:r>
              <a:endParaRPr sz="1600">
                <a:solidFill>
                  <a:srgbClr val="A7291E"/>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4490</Words>
  <Application>Microsoft Office PowerPoint</Application>
  <PresentationFormat>Widescreen</PresentationFormat>
  <Paragraphs>973</Paragraphs>
  <Slides>70</Slides>
  <Notes>70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70</vt:i4>
      </vt:variant>
    </vt:vector>
  </HeadingPairs>
  <TitlesOfParts>
    <vt:vector size="81" baseType="lpstr">
      <vt:lpstr>Arial</vt:lpstr>
      <vt:lpstr>Open Sans</vt:lpstr>
      <vt:lpstr>Roboto</vt:lpstr>
      <vt:lpstr>Roboto Thin</vt:lpstr>
      <vt:lpstr>Raleway</vt:lpstr>
      <vt:lpstr>Bebas Neue</vt:lpstr>
      <vt:lpstr>Arial Narrow</vt:lpstr>
      <vt:lpstr>Calibri</vt:lpstr>
      <vt:lpstr>Baloo 2</vt: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PATH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Jihyun Kim</dc:creator>
  <cp:lastModifiedBy>dellcmw3ky3@outlook.com</cp:lastModifiedBy>
  <cp:revision>5</cp:revision>
  <dcterms:created xsi:type="dcterms:W3CDTF">2025-04-22T09:22:28Z</dcterms:created>
  <dcterms:modified xsi:type="dcterms:W3CDTF">2025-09-09T07:00:46Z</dcterms:modified>
</cp:coreProperties>
</file>