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p:notesSz cx="6858000" cy="9144000"/>
  <p:embeddedFontLst>
    <p:embeddedFont>
      <p:font typeface="Arial Narrow" panose="020B0606020202030204" pitchFamily="34" charset="0"/>
      <p:regular r:id="rId48"/>
      <p:bold r:id="rId49"/>
      <p:italic r:id="rId50"/>
      <p:boldItalic r:id="rId51"/>
    </p:embeddedFont>
    <p:embeddedFont>
      <p:font typeface="Baloo 2" panose="020B0604020202020204" charset="0"/>
      <p:regular r:id="rId52"/>
      <p:bold r:id="rId53"/>
    </p:embeddedFont>
    <p:embeddedFont>
      <p:font typeface="Bebas Neue" panose="020B0606020202050201" pitchFamily="34" charset="0"/>
      <p:regular r:id="rId54"/>
    </p:embeddedFont>
    <p:embeddedFont>
      <p:font typeface="Open Sans" panose="020B0606030504020204" pitchFamily="34" charset="0"/>
      <p:regular r:id="rId55"/>
      <p:bold r:id="rId56"/>
      <p:italic r:id="rId57"/>
      <p:boldItalic r:id="rId58"/>
    </p:embeddedFont>
    <p:embeddedFont>
      <p:font typeface="Poppins" panose="00000500000000000000" pitchFamily="2" charset="0"/>
      <p:regular r:id="rId59"/>
      <p:bold r:id="rId60"/>
      <p:italic r:id="rId61"/>
      <p:boldItalic r:id="rId62"/>
    </p:embeddedFont>
    <p:embeddedFont>
      <p:font typeface="Poppins Medium" panose="00000600000000000000" pitchFamily="2" charset="0"/>
      <p:regular r:id="rId63"/>
      <p:bold r:id="rId64"/>
      <p:italic r:id="rId65"/>
      <p:boldItalic r:id="rId66"/>
    </p:embeddedFont>
    <p:embeddedFont>
      <p:font typeface="Poppins SemiBold" panose="00000700000000000000" pitchFamily="2" charset="0"/>
      <p:regular r:id="rId67"/>
      <p:bold r:id="rId68"/>
      <p:italic r:id="rId69"/>
      <p:boldItalic r:id="rId70"/>
    </p:embeddedFont>
    <p:embeddedFont>
      <p:font typeface="Raleway"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iXRl93yCbMxO8a5j8GjyZdKugO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3DCA11-AD19-465C-B079-76F6B48FC899}">
  <a:tblStyle styleId="{183DCA11-AD19-465C-B079-76F6B48FC89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26" autoAdjust="0"/>
  </p:normalViewPr>
  <p:slideViewPr>
    <p:cSldViewPr snapToGrid="0">
      <p:cViewPr varScale="1">
        <p:scale>
          <a:sx n="76" d="100"/>
          <a:sy n="76" d="100"/>
        </p:scale>
        <p:origin x="91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font" Target="fonts/font27.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14.fntdata"/><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font" Target="fonts/font4.fntdata"/><Relationship Id="rId72" Type="http://schemas.openxmlformats.org/officeDocument/2006/relationships/font" Target="fonts/font25.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24.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4" name="Google Shape;174;p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71" name="Google Shape;271;p1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82" name="Google Shape;282;p1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93" name="Google Shape;293;p1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information concerning data collection in module 3 - 5 minutes</a:t>
            </a:r>
            <a:endParaRPr/>
          </a:p>
        </p:txBody>
      </p:sp>
      <p:sp>
        <p:nvSpPr>
          <p:cNvPr id="304" name="Google Shape;304;p1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information concerning data collection in module 3 - 5 minutes</a:t>
            </a:r>
            <a:endParaRPr/>
          </a:p>
        </p:txBody>
      </p:sp>
      <p:sp>
        <p:nvSpPr>
          <p:cNvPr id="313" name="Google Shape;313;p1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information concerning data collection in module 3 - 5 minutes</a:t>
            </a:r>
            <a:endParaRPr/>
          </a:p>
        </p:txBody>
      </p:sp>
      <p:sp>
        <p:nvSpPr>
          <p:cNvPr id="324" name="Google Shape;324;p1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on the questionnaire design session</a:t>
            </a:r>
            <a:endParaRPr/>
          </a:p>
        </p:txBody>
      </p:sp>
      <p:sp>
        <p:nvSpPr>
          <p:cNvPr id="338" name="Google Shape;338;p1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8" name="Google Shape;348;p1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fr-FR"/>
              <a:t>Situate the stage in the data cycle</a:t>
            </a:r>
            <a:endParaRPr/>
          </a:p>
        </p:txBody>
      </p:sp>
      <p:sp>
        <p:nvSpPr>
          <p:cNvPr id="358" name="Google Shape;358;p1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i="1">
                <a:latin typeface="Calibri"/>
                <a:ea typeface="Calibri"/>
                <a:cs typeface="Calibri"/>
                <a:sym typeface="Calibri"/>
              </a:rPr>
              <a:t>Validity </a:t>
            </a:r>
            <a:r>
              <a:rPr lang="fr-FR">
                <a:latin typeface="Calibri"/>
                <a:ea typeface="Calibri"/>
                <a:cs typeface="Calibri"/>
                <a:sym typeface="Calibri"/>
              </a:rPr>
              <a:t>- Data is valid when it accurately represents the variable/concept you intend to measure.</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i="1">
                <a:latin typeface="Calibri"/>
                <a:ea typeface="Calibri"/>
                <a:cs typeface="Calibri"/>
                <a:sym typeface="Calibri"/>
              </a:rPr>
              <a:t>Reliability - </a:t>
            </a:r>
            <a:r>
              <a:rPr lang="fr-FR">
                <a:latin typeface="Calibri"/>
                <a:ea typeface="Calibri"/>
                <a:cs typeface="Calibri"/>
                <a:sym typeface="Calibri"/>
              </a:rPr>
              <a:t>Data is reliable when the collection methods used are stable and consistent. Reliable data are collected using tools such as questionnaires that can be implemented in the same way over and over again.</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i="1">
                <a:latin typeface="Calibri"/>
                <a:ea typeface="Calibri"/>
                <a:cs typeface="Calibri"/>
                <a:sym typeface="Calibri"/>
              </a:rPr>
              <a:t>Accuracy </a:t>
            </a:r>
            <a:r>
              <a:rPr lang="fr-FR">
                <a:latin typeface="Calibri"/>
                <a:ea typeface="Calibri"/>
                <a:cs typeface="Calibri"/>
                <a:sym typeface="Calibri"/>
              </a:rPr>
              <a:t>- Data is accurate when there is little variation in the data. (Think of a "bull's eye"). Precision is very closely linked to sampling strategy.</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i="1">
                <a:latin typeface="Calibri"/>
                <a:ea typeface="Calibri"/>
                <a:cs typeface="Calibri"/>
                <a:sym typeface="Calibri"/>
              </a:rPr>
              <a:t>Integrity </a:t>
            </a:r>
            <a:r>
              <a:rPr lang="fr-FR">
                <a:latin typeface="Calibri"/>
                <a:ea typeface="Calibri"/>
                <a:cs typeface="Calibri"/>
                <a:sym typeface="Calibri"/>
              </a:rPr>
              <a:t>- Data has integrity when it is accurate (complete and clean).</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i="1">
                <a:latin typeface="Calibri"/>
                <a:ea typeface="Calibri"/>
                <a:cs typeface="Calibri"/>
                <a:sym typeface="Calibri"/>
              </a:rPr>
              <a:t>Timing - </a:t>
            </a:r>
            <a:r>
              <a:rPr lang="fr-FR">
                <a:latin typeface="Calibri"/>
                <a:ea typeface="Calibri"/>
                <a:cs typeface="Calibri"/>
                <a:sym typeface="Calibri"/>
              </a:rPr>
              <a:t>Data must be available when you need to use and share it. Data is of no use to you if it arrives too late to inform decision-making. This factor plays an important role in your data collection planning.</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p:txBody>
      </p:sp>
      <p:sp>
        <p:nvSpPr>
          <p:cNvPr id="368" name="Google Shape;368;p2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7" name="Google Shape;187;p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87" name="Google Shape;387;p2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01" name="Google Shape;401;p2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15" name="Google Shape;415;p2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Open an exchange and discussion on data protection and participants' knowledge and experience</a:t>
            </a:r>
            <a:endParaRPr/>
          </a:p>
        </p:txBody>
      </p:sp>
      <p:sp>
        <p:nvSpPr>
          <p:cNvPr id="426" name="Google Shape;426;p2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Calibri"/>
              <a:buNone/>
            </a:pPr>
            <a:r>
              <a:rPr lang="fr-FR" i="1">
                <a:latin typeface="Calibri"/>
                <a:ea typeface="Calibri"/>
                <a:cs typeface="Calibri"/>
                <a:sym typeface="Calibri"/>
              </a:rPr>
              <a:t>Validity </a:t>
            </a:r>
            <a:r>
              <a:rPr lang="fr-FR">
                <a:latin typeface="Calibri"/>
                <a:ea typeface="Calibri"/>
                <a:cs typeface="Calibri"/>
                <a:sym typeface="Calibri"/>
              </a:rPr>
              <a:t>- Data is valid when it accurately represents the variable/concept you intend to measure.</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Calibri"/>
              <a:buNone/>
            </a:pPr>
            <a:r>
              <a:rPr lang="fr-FR" i="1">
                <a:latin typeface="Calibri"/>
                <a:ea typeface="Calibri"/>
                <a:cs typeface="Calibri"/>
                <a:sym typeface="Calibri"/>
              </a:rPr>
              <a:t>Reliability - </a:t>
            </a:r>
            <a:r>
              <a:rPr lang="fr-FR">
                <a:latin typeface="Calibri"/>
                <a:ea typeface="Calibri"/>
                <a:cs typeface="Calibri"/>
                <a:sym typeface="Calibri"/>
              </a:rPr>
              <a:t>Data is reliable when the collection methods used are stable and consistent. Reliable data are collected using tools such as questionnaires that can be implemented in the same way over and over again.</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Calibri"/>
              <a:buNone/>
            </a:pPr>
            <a:r>
              <a:rPr lang="fr-FR" i="1">
                <a:latin typeface="Calibri"/>
                <a:ea typeface="Calibri"/>
                <a:cs typeface="Calibri"/>
                <a:sym typeface="Calibri"/>
              </a:rPr>
              <a:t>Accuracy </a:t>
            </a:r>
            <a:r>
              <a:rPr lang="fr-FR">
                <a:latin typeface="Calibri"/>
                <a:ea typeface="Calibri"/>
                <a:cs typeface="Calibri"/>
                <a:sym typeface="Calibri"/>
              </a:rPr>
              <a:t>- Data is accurate when there is little variation in the data. (Think of a "bull's eye"). Precision is very closely linked to sampling strategy.</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Calibri"/>
              <a:buNone/>
            </a:pPr>
            <a:r>
              <a:rPr lang="fr-FR" i="1">
                <a:latin typeface="Calibri"/>
                <a:ea typeface="Calibri"/>
                <a:cs typeface="Calibri"/>
                <a:sym typeface="Calibri"/>
              </a:rPr>
              <a:t>Integrity </a:t>
            </a:r>
            <a:r>
              <a:rPr lang="fr-FR">
                <a:latin typeface="Calibri"/>
                <a:ea typeface="Calibri"/>
                <a:cs typeface="Calibri"/>
                <a:sym typeface="Calibri"/>
              </a:rPr>
              <a:t>- Data has integrity when it is accurate (complete and clean).</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Calibri"/>
              <a:buNone/>
            </a:pPr>
            <a:r>
              <a:rPr lang="fr-FR" i="1">
                <a:latin typeface="Calibri"/>
                <a:ea typeface="Calibri"/>
                <a:cs typeface="Calibri"/>
                <a:sym typeface="Calibri"/>
              </a:rPr>
              <a:t>Timing - </a:t>
            </a:r>
            <a:r>
              <a:rPr lang="fr-FR">
                <a:latin typeface="Calibri"/>
                <a:ea typeface="Calibri"/>
                <a:cs typeface="Calibri"/>
                <a:sym typeface="Calibri"/>
              </a:rPr>
              <a:t>Data must be available when you need to use and share it. Data is of no use to you if it arrives too late to inform decision-making. This factor plays an important role in your data collection planning.</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p:txBody>
      </p:sp>
      <p:sp>
        <p:nvSpPr>
          <p:cNvPr id="437" name="Google Shape;437;p2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7" name="Google Shape;447;p2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61" name="Google Shape;461;p2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FR"/>
              <a:t>Situate the training stage in relation to the SE diagram</a:t>
            </a:r>
            <a:endParaRPr/>
          </a:p>
        </p:txBody>
      </p:sp>
      <p:sp>
        <p:nvSpPr>
          <p:cNvPr id="470" name="Google Shape;470;p2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2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Situate the stage in the data cycle</a:t>
            </a:r>
            <a:endParaRPr/>
          </a:p>
        </p:txBody>
      </p:sp>
      <p:sp>
        <p:nvSpPr>
          <p:cNvPr id="612" name="Google Shape;612;p2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3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22" name="Google Shape;622;p3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Check session 3 - dashboard presentation - to be updated</a:t>
            </a:r>
            <a:endParaRPr/>
          </a:p>
        </p:txBody>
      </p:sp>
      <p:sp>
        <p:nvSpPr>
          <p:cNvPr id="198" name="Google Shape;198;p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3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31" name="Google Shape;631;p3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3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Ask participants what they see, how they analyze this information (many boys than girls), how to interpret it, argue it, what kind of decisions will have to be made?</a:t>
            </a:r>
            <a:endParaRPr/>
          </a:p>
        </p:txBody>
      </p:sp>
      <p:sp>
        <p:nvSpPr>
          <p:cNvPr id="640" name="Google Shape;640;p3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3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3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fr-FR"/>
              <a:t>A case study is available, and it is possible to form two groups. At the end of the group discussions, a debriefing session should be planned—each group will be required to deliver an oral presentation summarizing their case study project.Filling out the boxes is simply a support tool—by definition, it is fictional, so participants should project themselves into possible explanations or analyses. For this reason, they may, for example, formulate questions or define what should be discussed with teams or stakeholders in order to gather more information. The case study does not reflect all the information of a real project—it is therefore not about checking whether the information is accurate or consistent, but rather using it as a training tool. The budget tab is not included in the case study.</a:t>
            </a:r>
            <a:endParaRPr/>
          </a:p>
        </p:txBody>
      </p:sp>
      <p:sp>
        <p:nvSpPr>
          <p:cNvPr id="650" name="Google Shape;650;p3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3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Following the case study dashboard data analysis exercise, open a discussion with participants on the possible uses of this information: what decisions can be made? what use can it be for the project manager, but also in terms of communication with stakeholders....</a:t>
            </a:r>
            <a:endParaRPr/>
          </a:p>
        </p:txBody>
      </p:sp>
      <p:sp>
        <p:nvSpPr>
          <p:cNvPr id="663" name="Google Shape;663;p3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3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Summarize the previous discussions by presenting the various uses - also recall that the data are used to facilitate the production of reports</a:t>
            </a:r>
            <a:endParaRPr/>
          </a:p>
        </p:txBody>
      </p:sp>
      <p:sp>
        <p:nvSpPr>
          <p:cNvPr id="673" name="Google Shape;673;p3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3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3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94" name="Google Shape;694;p3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3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04" name="Google Shape;704;p3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0" name="Google Shape;720;p38:notes"/>
          <p:cNvSpPr txBox="1">
            <a:spLocks noGrp="1"/>
          </p:cNvSpPr>
          <p:nvPr>
            <p:ph type="body" idx="1"/>
          </p:nvPr>
        </p:nvSpPr>
        <p:spPr>
          <a:xfrm>
            <a:off x="992663" y="3228896"/>
            <a:ext cx="7941300" cy="30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fr-FR"/>
              <a:t>Show the example of the dashboard path</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3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3" name="Google Shape;753;p39:notes"/>
          <p:cNvSpPr txBox="1">
            <a:spLocks noGrp="1"/>
          </p:cNvSpPr>
          <p:nvPr>
            <p:ph type="body" idx="1"/>
          </p:nvPr>
        </p:nvSpPr>
        <p:spPr>
          <a:xfrm>
            <a:off x="992663" y="3228896"/>
            <a:ext cx="7941300" cy="30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4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4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Optional - depending on the time available - Suggest that one or two participants present their own diagrams.</a:t>
            </a:r>
            <a:endParaRPr/>
          </a:p>
        </p:txBody>
      </p:sp>
      <p:sp>
        <p:nvSpPr>
          <p:cNvPr id="782" name="Google Shape;782;p4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210" name="Google Shape;210;p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4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4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Data collection and data analysis</a:t>
            </a:r>
            <a:endParaRPr/>
          </a:p>
        </p:txBody>
      </p:sp>
      <p:sp>
        <p:nvSpPr>
          <p:cNvPr id="795" name="Google Shape;795;p4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4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08" name="Google Shape;808;p4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4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20" name="Google Shape;820;p4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4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Note the good practices mentioned by participants</a:t>
            </a:r>
            <a:endParaRPr/>
          </a:p>
        </p:txBody>
      </p:sp>
      <p:sp>
        <p:nvSpPr>
          <p:cNvPr id="831" name="Google Shape;831;p4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4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4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41" name="Google Shape;841;p4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Open up time for questions and answers on the individual work carried out: preparation of the dashboard - depending on the questions/difficulties - use the support from session 4 or use demonstrations on the dashboard and the case study.</a:t>
            </a:r>
            <a:endParaRPr/>
          </a:p>
        </p:txBody>
      </p:sp>
      <p:sp>
        <p:nvSpPr>
          <p:cNvPr id="220" name="Google Shape;220;p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30" name="Google Shape;230;p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fr-FR"/>
              <a:t>Situate the stage in the data cycle</a:t>
            </a:r>
            <a:endParaRPr/>
          </a:p>
        </p:txBody>
      </p:sp>
      <p:sp>
        <p:nvSpPr>
          <p:cNvPr id="240" name="Google Shape;240;p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information concerning data collection in module 3 - 5 minutes</a:t>
            </a:r>
            <a:endParaRPr/>
          </a:p>
        </p:txBody>
      </p:sp>
      <p:sp>
        <p:nvSpPr>
          <p:cNvPr id="250" name="Google Shape;250;p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0" name="Google Shape;260;p1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0"/>
        <p:cNvGrpSpPr/>
        <p:nvPr/>
      </p:nvGrpSpPr>
      <p:grpSpPr>
        <a:xfrm>
          <a:off x="0" y="0"/>
          <a:ext cx="0" cy="0"/>
          <a:chOff x="0" y="0"/>
          <a:chExt cx="0" cy="0"/>
        </a:xfrm>
      </p:grpSpPr>
      <p:sp>
        <p:nvSpPr>
          <p:cNvPr id="91" name="Google Shape;91;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6"/>
        <p:cNvGrpSpPr/>
        <p:nvPr/>
      </p:nvGrpSpPr>
      <p:grpSpPr>
        <a:xfrm>
          <a:off x="0" y="0"/>
          <a:ext cx="0" cy="0"/>
          <a:chOff x="0" y="0"/>
          <a:chExt cx="0" cy="0"/>
        </a:xfrm>
      </p:grpSpPr>
      <p:sp>
        <p:nvSpPr>
          <p:cNvPr id="97" name="Google Shape;97;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sp>
        <p:nvSpPr>
          <p:cNvPr id="101" name="Google Shape;101;p5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5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3" name="Google Shape;103;p51"/>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aison">
  <p:cSld name="1_Comparaison">
    <p:spTree>
      <p:nvGrpSpPr>
        <p:cNvPr id="1" name="Shape 104"/>
        <p:cNvGrpSpPr/>
        <p:nvPr/>
      </p:nvGrpSpPr>
      <p:grpSpPr>
        <a:xfrm>
          <a:off x="0" y="0"/>
          <a:ext cx="0" cy="0"/>
          <a:chOff x="0" y="0"/>
          <a:chExt cx="0" cy="0"/>
        </a:xfrm>
      </p:grpSpPr>
      <p:sp>
        <p:nvSpPr>
          <p:cNvPr id="105" name="Google Shape;105;p62"/>
          <p:cNvSpPr txBox="1">
            <a:spLocks noGrp="1"/>
          </p:cNvSpPr>
          <p:nvPr>
            <p:ph type="body" idx="1"/>
          </p:nvPr>
        </p:nvSpPr>
        <p:spPr>
          <a:xfrm>
            <a:off x="609600" y="1809750"/>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6" name="Google Shape;106;p62"/>
          <p:cNvSpPr txBox="1">
            <a:spLocks noGrp="1"/>
          </p:cNvSpPr>
          <p:nvPr>
            <p:ph type="body" idx="2"/>
          </p:nvPr>
        </p:nvSpPr>
        <p:spPr>
          <a:xfrm>
            <a:off x="609600" y="2449512"/>
            <a:ext cx="5386917"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7" name="Google Shape;107;p62"/>
          <p:cNvSpPr txBox="1">
            <a:spLocks noGrp="1"/>
          </p:cNvSpPr>
          <p:nvPr>
            <p:ph type="body" idx="3"/>
          </p:nvPr>
        </p:nvSpPr>
        <p:spPr>
          <a:xfrm>
            <a:off x="6193368" y="1809750"/>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8" name="Google Shape;108;p62"/>
          <p:cNvSpPr txBox="1">
            <a:spLocks noGrp="1"/>
          </p:cNvSpPr>
          <p:nvPr>
            <p:ph type="body" idx="4"/>
          </p:nvPr>
        </p:nvSpPr>
        <p:spPr>
          <a:xfrm>
            <a:off x="6193368" y="2449512"/>
            <a:ext cx="5389033"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9" name="Google Shape;109;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2"/>
          <p:cNvSpPr txBox="1">
            <a:spLocks noGrp="1"/>
          </p:cNvSpPr>
          <p:nvPr>
            <p:ph type="ftr" idx="11"/>
          </p:nvPr>
        </p:nvSpPr>
        <p:spPr>
          <a:xfrm>
            <a:off x="6555680" y="6309321"/>
            <a:ext cx="3860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62"/>
          <p:cNvSpPr/>
          <p:nvPr/>
        </p:nvSpPr>
        <p:spPr>
          <a:xfrm>
            <a:off x="335360" y="24939"/>
            <a:ext cx="11425269" cy="1124744"/>
          </a:xfrm>
          <a:prstGeom prst="round2DiagRect">
            <a:avLst>
              <a:gd name="adj1" fmla="val 16667"/>
              <a:gd name="adj2" fmla="val 0"/>
            </a:avLst>
          </a:prstGeom>
          <a:solidFill>
            <a:srgbClr val="EA6649"/>
          </a:solidFill>
          <a:ln w="9525" cap="flat" cmpd="sng">
            <a:solidFill>
              <a:srgbClr val="EA66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12"/>
        <p:cNvGrpSpPr/>
        <p:nvPr/>
      </p:nvGrpSpPr>
      <p:grpSpPr>
        <a:xfrm>
          <a:off x="0" y="0"/>
          <a:ext cx="0" cy="0"/>
          <a:chOff x="0" y="0"/>
          <a:chExt cx="0" cy="0"/>
        </a:xfrm>
      </p:grpSpPr>
      <p:sp>
        <p:nvSpPr>
          <p:cNvPr id="113" name="Google Shape;113;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6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p6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p6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p63"/>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121"/>
        <p:cNvGrpSpPr/>
        <p:nvPr/>
      </p:nvGrpSpPr>
      <p:grpSpPr>
        <a:xfrm>
          <a:off x="0" y="0"/>
          <a:ext cx="0" cy="0"/>
          <a:chOff x="0" y="0"/>
          <a:chExt cx="0" cy="0"/>
        </a:xfrm>
      </p:grpSpPr>
      <p:sp>
        <p:nvSpPr>
          <p:cNvPr id="122" name="Google Shape;122;p6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4" name="Google Shape;124;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27"/>
        <p:cNvGrpSpPr/>
        <p:nvPr/>
      </p:nvGrpSpPr>
      <p:grpSpPr>
        <a:xfrm>
          <a:off x="0" y="0"/>
          <a:ext cx="0" cy="0"/>
          <a:chOff x="0" y="0"/>
          <a:chExt cx="0" cy="0"/>
        </a:xfrm>
      </p:grpSpPr>
      <p:sp>
        <p:nvSpPr>
          <p:cNvPr id="128" name="Google Shape;128;p6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6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0" name="Google Shape;130;p6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1" name="Google Shape;131;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34"/>
        <p:cNvGrpSpPr/>
        <p:nvPr/>
      </p:nvGrpSpPr>
      <p:grpSpPr>
        <a:xfrm>
          <a:off x="0" y="0"/>
          <a:ext cx="0" cy="0"/>
          <a:chOff x="0" y="0"/>
          <a:chExt cx="0" cy="0"/>
        </a:xfrm>
      </p:grpSpPr>
      <p:sp>
        <p:nvSpPr>
          <p:cNvPr id="135" name="Google Shape;135;p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6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39"/>
        <p:cNvGrpSpPr/>
        <p:nvPr/>
      </p:nvGrpSpPr>
      <p:grpSpPr>
        <a:xfrm>
          <a:off x="0" y="0"/>
          <a:ext cx="0" cy="0"/>
          <a:chOff x="0" y="0"/>
          <a:chExt cx="0" cy="0"/>
        </a:xfrm>
      </p:grpSpPr>
      <p:sp>
        <p:nvSpPr>
          <p:cNvPr id="140" name="Google Shape;140;p67"/>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7"/>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2" name="Google Shape;142;p67"/>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3" name="Google Shape;143;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6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46"/>
        <p:cNvGrpSpPr/>
        <p:nvPr/>
      </p:nvGrpSpPr>
      <p:grpSpPr>
        <a:xfrm>
          <a:off x="0" y="0"/>
          <a:ext cx="0" cy="0"/>
          <a:chOff x="0" y="0"/>
          <a:chExt cx="0" cy="0"/>
        </a:xfrm>
      </p:grpSpPr>
      <p:sp>
        <p:nvSpPr>
          <p:cNvPr id="147" name="Google Shape;147;p68"/>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68"/>
          <p:cNvSpPr>
            <a:spLocks noGrp="1"/>
          </p:cNvSpPr>
          <p:nvPr>
            <p:ph type="pic" idx="2"/>
          </p:nvPr>
        </p:nvSpPr>
        <p:spPr>
          <a:xfrm>
            <a:off x="2389717" y="612775"/>
            <a:ext cx="7315200" cy="4114800"/>
          </a:xfrm>
          <a:prstGeom prst="rect">
            <a:avLst/>
          </a:prstGeom>
          <a:noFill/>
          <a:ln>
            <a:noFill/>
          </a:ln>
        </p:spPr>
      </p:sp>
      <p:sp>
        <p:nvSpPr>
          <p:cNvPr id="149" name="Google Shape;149;p6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0" name="Google Shape;150;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6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53"/>
        <p:cNvGrpSpPr/>
        <p:nvPr/>
      </p:nvGrpSpPr>
      <p:grpSpPr>
        <a:xfrm>
          <a:off x="0" y="0"/>
          <a:ext cx="0" cy="0"/>
          <a:chOff x="0" y="0"/>
          <a:chExt cx="0" cy="0"/>
        </a:xfrm>
      </p:grpSpPr>
      <p:sp>
        <p:nvSpPr>
          <p:cNvPr id="154" name="Google Shape;154;p6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9"/>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59"/>
        <p:cNvGrpSpPr/>
        <p:nvPr/>
      </p:nvGrpSpPr>
      <p:grpSpPr>
        <a:xfrm>
          <a:off x="0" y="0"/>
          <a:ext cx="0" cy="0"/>
          <a:chOff x="0" y="0"/>
          <a:chExt cx="0" cy="0"/>
        </a:xfrm>
      </p:grpSpPr>
      <p:sp>
        <p:nvSpPr>
          <p:cNvPr id="160" name="Google Shape;160;p70"/>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70"/>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p7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7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7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65"/>
        <p:cNvGrpSpPr/>
        <p:nvPr/>
      </p:nvGrpSpPr>
      <p:grpSpPr>
        <a:xfrm>
          <a:off x="0" y="0"/>
          <a:ext cx="0" cy="0"/>
          <a:chOff x="0" y="0"/>
          <a:chExt cx="0" cy="0"/>
        </a:xfrm>
      </p:grpSpPr>
      <p:sp>
        <p:nvSpPr>
          <p:cNvPr id="166" name="Google Shape;166;p7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7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8" name="Google Shape;168;p7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7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9"/>
          <p:cNvSpPr>
            <a:spLocks noGrp="1"/>
          </p:cNvSpPr>
          <p:nvPr>
            <p:ph type="pic" idx="2"/>
          </p:nvPr>
        </p:nvSpPr>
        <p:spPr>
          <a:xfrm>
            <a:off x="5183188" y="987425"/>
            <a:ext cx="6172200" cy="4873625"/>
          </a:xfrm>
          <a:prstGeom prst="rect">
            <a:avLst/>
          </a:prstGeom>
          <a:noFill/>
          <a:ln>
            <a:noFill/>
          </a:ln>
        </p:spPr>
      </p:sp>
      <p:sp>
        <p:nvSpPr>
          <p:cNvPr id="68" name="Google Shape;68;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4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5"/>
        <p:cNvGrpSpPr/>
        <p:nvPr/>
      </p:nvGrpSpPr>
      <p:grpSpPr>
        <a:xfrm>
          <a:off x="0" y="0"/>
          <a:ext cx="0" cy="0"/>
          <a:chOff x="0" y="0"/>
          <a:chExt cx="0" cy="0"/>
        </a:xfrm>
      </p:grpSpPr>
      <p:sp>
        <p:nvSpPr>
          <p:cNvPr id="176" name="Google Shape;176;p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a:t>
            </a:fld>
            <a:endParaRPr/>
          </a:p>
        </p:txBody>
      </p:sp>
      <p:sp>
        <p:nvSpPr>
          <p:cNvPr id="177" name="Google Shape;177;p2"/>
          <p:cNvSpPr/>
          <p:nvPr/>
        </p:nvSpPr>
        <p:spPr>
          <a:xfrm>
            <a:off x="1943100" y="5117250"/>
            <a:ext cx="8519700" cy="1489200"/>
          </a:xfrm>
          <a:prstGeom prst="round2Diag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7180228" y="5179754"/>
            <a:ext cx="11100" cy="1382100"/>
          </a:xfrm>
          <a:prstGeom prst="rect">
            <a:avLst/>
          </a:prstGeom>
          <a:solidFill>
            <a:srgbClr val="14508C"/>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txBox="1"/>
          <p:nvPr/>
        </p:nvSpPr>
        <p:spPr>
          <a:xfrm>
            <a:off x="1997475" y="5470600"/>
            <a:ext cx="5125200" cy="141574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i="0" u="none" strike="noStrike" cap="none">
                <a:solidFill>
                  <a:srgbClr val="E84E0F"/>
                </a:solidFill>
                <a:latin typeface="Bebas Neue"/>
                <a:ea typeface="Bebas Neue"/>
                <a:cs typeface="Bebas Neue"/>
                <a:sym typeface="Bebas Neue"/>
              </a:rPr>
              <a:t>Monitoring &amp; EVALUATION</a:t>
            </a:r>
            <a:endParaRPr sz="4000" b="1" i="0" u="none" strike="noStrike" cap="none">
              <a:solidFill>
                <a:srgbClr val="E84E0F"/>
              </a:solidFill>
              <a:latin typeface="Bebas Neue"/>
              <a:ea typeface="Bebas Neue"/>
              <a:cs typeface="Bebas Neue"/>
              <a:sym typeface="Bebas Neue"/>
            </a:endParaRPr>
          </a:p>
        </p:txBody>
      </p:sp>
      <p:sp>
        <p:nvSpPr>
          <p:cNvPr id="180" name="Google Shape;180;p2"/>
          <p:cNvSpPr txBox="1"/>
          <p:nvPr/>
        </p:nvSpPr>
        <p:spPr>
          <a:xfrm>
            <a:off x="6379775" y="5162800"/>
            <a:ext cx="5125200" cy="1416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i="0" u="none" strike="noStrike" cap="none">
                <a:solidFill>
                  <a:srgbClr val="262775"/>
                </a:solidFill>
                <a:latin typeface="Bebas Neue"/>
                <a:ea typeface="Bebas Neue"/>
                <a:cs typeface="Bebas Neue"/>
                <a:sym typeface="Bebas Neue"/>
              </a:rPr>
              <a:t>Training </a:t>
            </a:r>
            <a:endParaRPr sz="4000" b="1" i="0" u="none" strike="noStrike" cap="none">
              <a:solidFill>
                <a:srgbClr val="262775"/>
              </a:solidFill>
              <a:latin typeface="Bebas Neue"/>
              <a:ea typeface="Bebas Neue"/>
              <a:cs typeface="Bebas Neue"/>
              <a:sym typeface="Bebas Neue"/>
            </a:endParaRPr>
          </a:p>
          <a:p>
            <a:pPr marL="0" marR="0" lvl="0" indent="0" algn="ctr" rtl="0">
              <a:spcBef>
                <a:spcPts val="0"/>
              </a:spcBef>
              <a:spcAft>
                <a:spcPts val="0"/>
              </a:spcAft>
              <a:buNone/>
            </a:pPr>
            <a:r>
              <a:rPr lang="fr-FR" sz="4000" b="1" i="0" u="none" strike="noStrike" cap="none">
                <a:solidFill>
                  <a:srgbClr val="262775"/>
                </a:solidFill>
                <a:latin typeface="Bebas Neue"/>
                <a:ea typeface="Bebas Neue"/>
                <a:cs typeface="Bebas Neue"/>
                <a:sym typeface="Bebas Neue"/>
              </a:rPr>
              <a:t>experiential</a:t>
            </a:r>
            <a:endParaRPr sz="4000" b="1" i="0" u="none" strike="noStrike" cap="none">
              <a:solidFill>
                <a:srgbClr val="262775"/>
              </a:solidFill>
              <a:latin typeface="Bebas Neue"/>
              <a:ea typeface="Bebas Neue"/>
              <a:cs typeface="Bebas Neue"/>
              <a:sym typeface="Bebas Neue"/>
            </a:endParaRPr>
          </a:p>
        </p:txBody>
      </p:sp>
      <p:grpSp>
        <p:nvGrpSpPr>
          <p:cNvPr id="181" name="Google Shape;181;p2"/>
          <p:cNvGrpSpPr/>
          <p:nvPr/>
        </p:nvGrpSpPr>
        <p:grpSpPr>
          <a:xfrm>
            <a:off x="4661400" y="1009650"/>
            <a:ext cx="2869204" cy="2708400"/>
            <a:chOff x="3137400" y="1009650"/>
            <a:chExt cx="2869204" cy="2708400"/>
          </a:xfrm>
        </p:grpSpPr>
        <p:sp>
          <p:nvSpPr>
            <p:cNvPr id="182" name="Google Shape;182;p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83" name="Google Shape;183;p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a:t>
            </a:fld>
            <a:endParaRPr/>
          </a:p>
        </p:txBody>
      </p:sp>
      <p:sp>
        <p:nvSpPr>
          <p:cNvPr id="274" name="Google Shape;274;p11"/>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75" name="Google Shape;275;p11"/>
          <p:cNvSpPr/>
          <p:nvPr/>
        </p:nvSpPr>
        <p:spPr>
          <a:xfrm>
            <a:off x="1804325" y="1177650"/>
            <a:ext cx="7795200" cy="44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i="0" u="none" strike="noStrike" cap="none">
                <a:solidFill>
                  <a:srgbClr val="262775"/>
                </a:solidFill>
                <a:latin typeface="Raleway"/>
                <a:ea typeface="Raleway"/>
                <a:cs typeface="Raleway"/>
                <a:sym typeface="Raleway"/>
              </a:rPr>
              <a:t>Checklist and tips for designing a form</a:t>
            </a:r>
            <a:endParaRPr sz="1600" b="0" i="0" u="none" strike="noStrike" cap="none">
              <a:solidFill>
                <a:srgbClr val="262775"/>
              </a:solidFill>
              <a:latin typeface="Raleway"/>
              <a:ea typeface="Raleway"/>
              <a:cs typeface="Raleway"/>
              <a:sym typeface="Raleway"/>
            </a:endParaRPr>
          </a:p>
        </p:txBody>
      </p:sp>
      <p:graphicFrame>
        <p:nvGraphicFramePr>
          <p:cNvPr id="276" name="Google Shape;276;p11"/>
          <p:cNvGraphicFramePr/>
          <p:nvPr/>
        </p:nvGraphicFramePr>
        <p:xfrm>
          <a:off x="1764750" y="1886600"/>
          <a:ext cx="8720025" cy="3775209"/>
        </p:xfrm>
        <a:graphic>
          <a:graphicData uri="http://schemas.openxmlformats.org/drawingml/2006/table">
            <a:tbl>
              <a:tblPr>
                <a:noFill/>
                <a:tableStyleId>{183DCA11-AD19-465C-B079-76F6B48FC899}</a:tableStyleId>
              </a:tblPr>
              <a:tblGrid>
                <a:gridCol w="3266550">
                  <a:extLst>
                    <a:ext uri="{9D8B030D-6E8A-4147-A177-3AD203B41FA5}">
                      <a16:colId xmlns:a16="http://schemas.microsoft.com/office/drawing/2014/main" val="20000"/>
                    </a:ext>
                  </a:extLst>
                </a:gridCol>
                <a:gridCol w="54534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fr-FR" sz="1800" b="1" u="none" strike="noStrike" cap="none">
                          <a:solidFill>
                            <a:schemeClr val="dk2"/>
                          </a:solidFill>
                          <a:latin typeface="Poppins"/>
                          <a:ea typeface="Poppins"/>
                          <a:cs typeface="Poppins"/>
                          <a:sym typeface="Poppins"/>
                        </a:rPr>
                        <a:t>Checklist</a:t>
                      </a:r>
                      <a:endParaRPr sz="1800" b="1" u="none" strike="noStrike" cap="none">
                        <a:solidFill>
                          <a:schemeClr val="dk2"/>
                        </a:solidFill>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fr-FR" sz="1800" b="1" u="none" strike="noStrike" cap="none">
                          <a:solidFill>
                            <a:schemeClr val="dk2"/>
                          </a:solidFill>
                          <a:latin typeface="Poppins"/>
                          <a:ea typeface="Poppins"/>
                          <a:cs typeface="Poppins"/>
                          <a:sym typeface="Poppins"/>
                        </a:rPr>
                        <a:t>Explanations</a:t>
                      </a:r>
                      <a:endParaRPr sz="1800" b="1" u="none" strike="noStrike" cap="none">
                        <a:solidFill>
                          <a:schemeClr val="dk2"/>
                        </a:solidFill>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fr-FR" sz="1500" u="none" strike="noStrike" cap="none">
                          <a:solidFill>
                            <a:schemeClr val="dk2"/>
                          </a:solidFill>
                          <a:latin typeface="Poppins"/>
                          <a:ea typeface="Poppins"/>
                          <a:cs typeface="Poppins"/>
                          <a:sym typeface="Poppins"/>
                        </a:rPr>
                        <a:t>Avoid free-text answers</a:t>
                      </a:r>
                      <a:endParaRPr sz="1500" u="none" strike="noStrike" cap="none">
                        <a:solidFill>
                          <a:schemeClr val="dk2"/>
                        </a:solidFill>
                        <a:latin typeface="Poppins"/>
                        <a:ea typeface="Poppins"/>
                        <a:cs typeface="Poppins"/>
                        <a:sym typeface="Poppins"/>
                      </a:endParaRPr>
                    </a:p>
                  </a:txBody>
                  <a:tcPr marL="91425" marR="91425" marT="91425" marB="91425">
                    <a:lnT w="9525" cap="flat" cmpd="sng">
                      <a:solidFill>
                        <a:schemeClr val="dk2"/>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500"/>
                        <a:buFont typeface="Arial"/>
                        <a:buNone/>
                      </a:pPr>
                      <a:r>
                        <a:rPr lang="fr-FR" sz="1500" u="none" strike="noStrike" cap="none">
                          <a:solidFill>
                            <a:srgbClr val="262626"/>
                          </a:solidFill>
                          <a:latin typeface="Poppins"/>
                          <a:ea typeface="Poppins"/>
                          <a:cs typeface="Poppins"/>
                          <a:sym typeface="Poppins"/>
                        </a:rPr>
                        <a:t>This </a:t>
                      </a:r>
                      <a:r>
                        <a:rPr lang="fr-FR" sz="1500" u="none" strike="noStrike" cap="none">
                          <a:solidFill>
                            <a:schemeClr val="dk2"/>
                          </a:solidFill>
                          <a:latin typeface="Poppins"/>
                          <a:ea typeface="Poppins"/>
                          <a:cs typeface="Poppins"/>
                          <a:sym typeface="Poppins"/>
                        </a:rPr>
                        <a:t>complicates the analysis</a:t>
                      </a:r>
                      <a:r>
                        <a:rPr lang="fr-FR" sz="1500" u="none" strike="noStrike" cap="none">
                          <a:solidFill>
                            <a:srgbClr val="262626"/>
                          </a:solidFill>
                          <a:latin typeface="Poppins"/>
                          <a:ea typeface="Poppins"/>
                          <a:cs typeface="Poppins"/>
                          <a:sym typeface="Poppins"/>
                        </a:rPr>
                        <a:t>, as it requires individual reading of each answer. If necessary, specify a short answer or key words.</a:t>
                      </a:r>
                      <a:endParaRPr sz="1500" u="none" strike="noStrike" cap="none">
                        <a:solidFill>
                          <a:srgbClr val="262626"/>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500"/>
                        <a:buFont typeface="Arial"/>
                        <a:buNone/>
                      </a:pPr>
                      <a:r>
                        <a:rPr lang="fr-FR" sz="1500" u="none" strike="noStrike" cap="none">
                          <a:solidFill>
                            <a:schemeClr val="dk2"/>
                          </a:solidFill>
                          <a:latin typeface="Poppins"/>
                          <a:ea typeface="Poppins"/>
                          <a:cs typeface="Poppins"/>
                          <a:sym typeface="Poppins"/>
                        </a:rPr>
                        <a:t>Prefer standardized answers, with a choice of answers </a:t>
                      </a:r>
                      <a:r>
                        <a:rPr lang="fr-FR" sz="1500" u="none" strike="noStrike" cap="none">
                          <a:solidFill>
                            <a:srgbClr val="262626"/>
                          </a:solidFill>
                          <a:latin typeface="Poppins"/>
                          <a:ea typeface="Poppins"/>
                          <a:cs typeface="Poppins"/>
                          <a:sym typeface="Poppins"/>
                        </a:rPr>
                        <a:t>(response options already formulated) that will make analysis easier.</a:t>
                      </a:r>
                      <a:endParaRPr sz="1500" u="none" strike="noStrike" cap="none">
                        <a:latin typeface="Poppins"/>
                        <a:ea typeface="Poppins"/>
                        <a:cs typeface="Poppins"/>
                        <a:sym typeface="Poppins"/>
                      </a:endParaRPr>
                    </a:p>
                  </a:txBody>
                  <a:tcPr marL="91425" marR="91425" marT="91425" marB="91425">
                    <a:lnT w="9525" cap="flat" cmpd="sng">
                      <a:solidFill>
                        <a:schemeClr val="dk2"/>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fr-FR" sz="1500" u="none" strike="noStrike" cap="none">
                          <a:solidFill>
                            <a:schemeClr val="dk2"/>
                          </a:solidFill>
                          <a:latin typeface="Poppins"/>
                          <a:ea typeface="Poppins"/>
                          <a:cs typeface="Poppins"/>
                          <a:sym typeface="Poppins"/>
                        </a:rPr>
                        <a:t>Limit multiple-choice answers</a:t>
                      </a:r>
                      <a:endParaRPr sz="1500" u="none" strike="noStrike" cap="none">
                        <a:solidFill>
                          <a:schemeClr val="dk2"/>
                        </a:solidFill>
                        <a:latin typeface="Poppins"/>
                        <a:ea typeface="Poppins"/>
                        <a:cs typeface="Poppins"/>
                        <a:sym typeface="Poppi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fr-FR" sz="1500" u="none" strike="noStrike" cap="none">
                          <a:solidFill>
                            <a:srgbClr val="262626"/>
                          </a:solidFill>
                          <a:latin typeface="Poppins"/>
                          <a:ea typeface="Poppins"/>
                          <a:cs typeface="Poppins"/>
                          <a:sym typeface="Poppins"/>
                        </a:rPr>
                        <a:t>They may appear to be an option, but their analysis requires a great deal of manipulation (filtering, cross-referencing of data and information), which can </a:t>
                      </a:r>
                      <a:r>
                        <a:rPr lang="fr-FR" sz="1500" u="none" strike="noStrike" cap="none">
                          <a:solidFill>
                            <a:schemeClr val="dk2"/>
                          </a:solidFill>
                          <a:latin typeface="Poppins"/>
                          <a:ea typeface="Poppins"/>
                          <a:cs typeface="Poppins"/>
                          <a:sym typeface="Poppins"/>
                        </a:rPr>
                        <a:t>make analysis more complex and require technical skills</a:t>
                      </a:r>
                      <a:r>
                        <a:rPr lang="fr-FR" sz="1500" u="none" strike="noStrike" cap="none">
                          <a:solidFill>
                            <a:srgbClr val="262626"/>
                          </a:solidFill>
                          <a:latin typeface="Poppins"/>
                          <a:ea typeface="Poppins"/>
                          <a:cs typeface="Poppins"/>
                          <a:sym typeface="Poppins"/>
                        </a:rPr>
                        <a:t>.</a:t>
                      </a:r>
                      <a:endParaRPr sz="1500" u="none" strike="noStrike" cap="none">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just" rtl="0">
                        <a:lnSpc>
                          <a:spcPct val="100000"/>
                        </a:lnSpc>
                        <a:spcBef>
                          <a:spcPts val="0"/>
                        </a:spcBef>
                        <a:spcAft>
                          <a:spcPts val="0"/>
                        </a:spcAft>
                        <a:buClr>
                          <a:srgbClr val="000000"/>
                        </a:buClr>
                        <a:buSzPts val="1500"/>
                        <a:buFont typeface="Arial"/>
                        <a:buNone/>
                      </a:pPr>
                      <a:r>
                        <a:rPr lang="fr-FR" sz="1500" u="none" strike="noStrike" cap="none">
                          <a:solidFill>
                            <a:srgbClr val="262626"/>
                          </a:solidFill>
                          <a:latin typeface="Poppins"/>
                          <a:ea typeface="Poppins"/>
                          <a:cs typeface="Poppins"/>
                          <a:sym typeface="Poppins"/>
                        </a:rPr>
                        <a:t>Keep the question </a:t>
                      </a:r>
                      <a:r>
                        <a:rPr lang="fr-FR" sz="1500" u="none" strike="noStrike" cap="none">
                          <a:solidFill>
                            <a:schemeClr val="dk2"/>
                          </a:solidFill>
                          <a:latin typeface="Poppins"/>
                          <a:ea typeface="Poppins"/>
                          <a:cs typeface="Poppins"/>
                          <a:sym typeface="Poppins"/>
                        </a:rPr>
                        <a:t>neutral</a:t>
                      </a:r>
                      <a:r>
                        <a:rPr lang="fr-FR" sz="1500" u="none" strike="noStrike" cap="none">
                          <a:solidFill>
                            <a:srgbClr val="262626"/>
                          </a:solidFill>
                          <a:latin typeface="Poppins"/>
                          <a:ea typeface="Poppins"/>
                          <a:cs typeface="Poppins"/>
                          <a:sym typeface="Poppins"/>
                        </a:rPr>
                        <a:t>: don't try to influence the respondent.</a:t>
                      </a:r>
                      <a:endParaRPr sz="1500" u="none" strike="noStrike" cap="none">
                        <a:solidFill>
                          <a:srgbClr val="262626"/>
                        </a:solidFill>
                        <a:latin typeface="Poppins"/>
                        <a:ea typeface="Poppins"/>
                        <a:cs typeface="Poppins"/>
                        <a:sym typeface="Poppi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fr-FR" sz="1500" u="none" strike="noStrike" cap="none">
                          <a:solidFill>
                            <a:srgbClr val="262626"/>
                          </a:solidFill>
                          <a:latin typeface="Poppins"/>
                          <a:ea typeface="Poppins"/>
                          <a:cs typeface="Poppins"/>
                          <a:sym typeface="Poppins"/>
                        </a:rPr>
                        <a:t>This will obviously </a:t>
                      </a:r>
                      <a:r>
                        <a:rPr lang="fr-FR" sz="1500" u="none" strike="noStrike" cap="none">
                          <a:solidFill>
                            <a:schemeClr val="dk2"/>
                          </a:solidFill>
                          <a:latin typeface="Poppins"/>
                          <a:ea typeface="Poppins"/>
                          <a:cs typeface="Poppins"/>
                          <a:sym typeface="Poppins"/>
                        </a:rPr>
                        <a:t>bias the results </a:t>
                      </a:r>
                      <a:r>
                        <a:rPr lang="fr-FR" sz="1500" u="none" strike="noStrike" cap="none">
                          <a:solidFill>
                            <a:srgbClr val="262626"/>
                          </a:solidFill>
                          <a:latin typeface="Poppins"/>
                          <a:ea typeface="Poppins"/>
                          <a:cs typeface="Poppins"/>
                          <a:sym typeface="Poppins"/>
                        </a:rPr>
                        <a:t>by encouraging an answer that may not be true.</a:t>
                      </a:r>
                      <a:endParaRPr sz="1500" u="none" strike="noStrike" cap="none">
                        <a:solidFill>
                          <a:srgbClr val="262626"/>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bl>
          </a:graphicData>
        </a:graphic>
      </p:graphicFrame>
      <p:sp>
        <p:nvSpPr>
          <p:cNvPr id="277" name="Google Shape;277;p11"/>
          <p:cNvSpPr txBox="1"/>
          <p:nvPr/>
        </p:nvSpPr>
        <p:spPr>
          <a:xfrm>
            <a:off x="1524000" y="315101"/>
            <a:ext cx="9144000" cy="1354187"/>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3800" b="1" i="0" u="none" strike="noStrike" cap="none">
                <a:solidFill>
                  <a:srgbClr val="FFFFFF"/>
                </a:solidFill>
                <a:latin typeface="Bebas Neue"/>
                <a:ea typeface="Bebas Neue"/>
                <a:cs typeface="Bebas Neue"/>
                <a:sym typeface="Bebas Neue"/>
              </a:rPr>
              <a:t>DESIGNING TOOLS - FOCUS ON THE QUESTIONNAIRE</a:t>
            </a:r>
            <a:endParaRPr sz="3800" b="1" i="0" u="none" strike="noStrike" cap="none">
              <a:solidFill>
                <a:srgbClr val="FFFFFF"/>
              </a:solidFill>
              <a:latin typeface="Bebas Neue"/>
              <a:ea typeface="Bebas Neue"/>
              <a:cs typeface="Bebas Neue"/>
              <a:sym typeface="Bebas Neue"/>
            </a:endParaRPr>
          </a:p>
        </p:txBody>
      </p:sp>
      <p:pic>
        <p:nvPicPr>
          <p:cNvPr id="278" name="Google Shape;278;p11" title="zoom.png"/>
          <p:cNvPicPr preferRelativeResize="0"/>
          <p:nvPr/>
        </p:nvPicPr>
        <p:blipFill rotWithShape="1">
          <a:blip r:embed="rId3">
            <a:alphaModFix/>
          </a:blip>
          <a:srcRect/>
          <a:stretch/>
        </p:blipFill>
        <p:spPr>
          <a:xfrm>
            <a:off x="9664501" y="360376"/>
            <a:ext cx="724225" cy="724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a:t>
            </a:fld>
            <a:endParaRPr/>
          </a:p>
        </p:txBody>
      </p:sp>
      <p:sp>
        <p:nvSpPr>
          <p:cNvPr id="285" name="Google Shape;285;p12"/>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graphicFrame>
        <p:nvGraphicFramePr>
          <p:cNvPr id="286" name="Google Shape;286;p12"/>
          <p:cNvGraphicFramePr/>
          <p:nvPr/>
        </p:nvGraphicFramePr>
        <p:xfrm>
          <a:off x="1764750" y="1886600"/>
          <a:ext cx="8720025" cy="3320960"/>
        </p:xfrm>
        <a:graphic>
          <a:graphicData uri="http://schemas.openxmlformats.org/drawingml/2006/table">
            <a:tbl>
              <a:tblPr>
                <a:noFill/>
                <a:tableStyleId>{183DCA11-AD19-465C-B079-76F6B48FC899}</a:tableStyleId>
              </a:tblPr>
              <a:tblGrid>
                <a:gridCol w="3266550">
                  <a:extLst>
                    <a:ext uri="{9D8B030D-6E8A-4147-A177-3AD203B41FA5}">
                      <a16:colId xmlns:a16="http://schemas.microsoft.com/office/drawing/2014/main" val="20000"/>
                    </a:ext>
                  </a:extLst>
                </a:gridCol>
                <a:gridCol w="54534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2000"/>
                        <a:buFont typeface="Arial"/>
                        <a:buNone/>
                      </a:pPr>
                      <a:r>
                        <a:rPr lang="fr-FR" sz="2000" b="1" u="none" strike="noStrike" cap="none">
                          <a:solidFill>
                            <a:schemeClr val="dk2"/>
                          </a:solidFill>
                          <a:latin typeface="Poppins"/>
                          <a:ea typeface="Poppins"/>
                          <a:cs typeface="Poppins"/>
                          <a:sym typeface="Poppins"/>
                        </a:rPr>
                        <a:t>Checklist</a:t>
                      </a:r>
                      <a:endParaRPr sz="2000" b="1" u="none" strike="noStrike" cap="none">
                        <a:solidFill>
                          <a:schemeClr val="dk2"/>
                        </a:solidFill>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r-FR" sz="2000" b="1" u="none" strike="noStrike" cap="none">
                          <a:solidFill>
                            <a:schemeClr val="dk2"/>
                          </a:solidFill>
                          <a:latin typeface="Poppins"/>
                          <a:ea typeface="Poppins"/>
                          <a:cs typeface="Poppins"/>
                          <a:sym typeface="Poppins"/>
                        </a:rPr>
                        <a:t>Explanations</a:t>
                      </a:r>
                      <a:endParaRPr sz="2000" b="1" u="none" strike="noStrike" cap="none">
                        <a:solidFill>
                          <a:schemeClr val="dk2"/>
                        </a:solidFill>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600"/>
                        <a:buFont typeface="Arial"/>
                        <a:buNone/>
                      </a:pPr>
                      <a:r>
                        <a:rPr lang="fr-FR" sz="1600" u="none" strike="noStrike" cap="none">
                          <a:solidFill>
                            <a:srgbClr val="262626"/>
                          </a:solidFill>
                          <a:latin typeface="Poppins"/>
                          <a:ea typeface="Poppins"/>
                          <a:cs typeface="Poppins"/>
                          <a:sym typeface="Poppins"/>
                        </a:rPr>
                        <a:t>Make sure your survey flows </a:t>
                      </a:r>
                      <a:r>
                        <a:rPr lang="fr-FR" sz="1600" u="none" strike="noStrike" cap="none">
                          <a:solidFill>
                            <a:schemeClr val="dk2"/>
                          </a:solidFill>
                          <a:latin typeface="Poppins"/>
                          <a:ea typeface="Poppins"/>
                          <a:cs typeface="Poppins"/>
                          <a:sym typeface="Poppins"/>
                        </a:rPr>
                        <a:t>logically from one question to the next</a:t>
                      </a:r>
                      <a:r>
                        <a:rPr lang="fr-FR" sz="1600" u="none" strike="noStrike" cap="none">
                          <a:solidFill>
                            <a:srgbClr val="262626"/>
                          </a:solidFill>
                          <a:latin typeface="Poppins"/>
                          <a:ea typeface="Poppins"/>
                          <a:cs typeface="Poppins"/>
                          <a:sym typeface="Poppins"/>
                        </a:rPr>
                        <a:t>, and from one group of questions to the next.</a:t>
                      </a:r>
                      <a:endParaRPr sz="1600" u="none" strike="noStrike" cap="none">
                        <a:solidFill>
                          <a:srgbClr val="262626"/>
                        </a:solidFill>
                        <a:latin typeface="Poppins"/>
                        <a:ea typeface="Poppins"/>
                        <a:cs typeface="Poppins"/>
                        <a:sym typeface="Poppi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600"/>
                        <a:buFont typeface="Arial"/>
                        <a:buNone/>
                      </a:pPr>
                      <a:r>
                        <a:rPr lang="fr-FR" sz="1600" u="none" strike="noStrike" cap="none">
                          <a:solidFill>
                            <a:srgbClr val="262626"/>
                          </a:solidFill>
                          <a:latin typeface="Poppins"/>
                          <a:ea typeface="Poppins"/>
                          <a:cs typeface="Poppins"/>
                          <a:sym typeface="Poppins"/>
                        </a:rPr>
                        <a:t>This makes it easier for the respondent to read and understand. If they get lost in the questions, they may abandon the form.</a:t>
                      </a:r>
                      <a:endParaRPr sz="1600" u="none" strike="noStrike" cap="none">
                        <a:solidFill>
                          <a:srgbClr val="262626"/>
                        </a:solidFill>
                        <a:latin typeface="Poppins"/>
                        <a:ea typeface="Poppins"/>
                        <a:cs typeface="Poppins"/>
                        <a:sym typeface="Poppi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just" rtl="0">
                        <a:lnSpc>
                          <a:spcPct val="100000"/>
                        </a:lnSpc>
                        <a:spcBef>
                          <a:spcPts val="0"/>
                        </a:spcBef>
                        <a:spcAft>
                          <a:spcPts val="0"/>
                        </a:spcAft>
                        <a:buClr>
                          <a:srgbClr val="000000"/>
                        </a:buClr>
                        <a:buSzPts val="1600"/>
                        <a:buFont typeface="Arial"/>
                        <a:buNone/>
                      </a:pPr>
                      <a:r>
                        <a:rPr lang="fr-FR" sz="1600" u="none" strike="noStrike" cap="none">
                          <a:solidFill>
                            <a:schemeClr val="dk2"/>
                          </a:solidFill>
                          <a:latin typeface="Poppins"/>
                          <a:ea typeface="Poppins"/>
                          <a:cs typeface="Poppins"/>
                          <a:sym typeface="Poppins"/>
                        </a:rPr>
                        <a:t>Contextualize issues </a:t>
                      </a:r>
                      <a:r>
                        <a:rPr lang="fr-FR" sz="1600" u="none" strike="noStrike" cap="none">
                          <a:solidFill>
                            <a:srgbClr val="262626"/>
                          </a:solidFill>
                          <a:latin typeface="Poppins"/>
                          <a:ea typeface="Poppins"/>
                          <a:cs typeface="Poppins"/>
                          <a:sym typeface="Poppins"/>
                        </a:rPr>
                        <a:t>that may directly affect the people concerned.</a:t>
                      </a:r>
                      <a:endParaRPr sz="1600" u="none" strike="noStrike" cap="none">
                        <a:solidFill>
                          <a:srgbClr val="262626"/>
                        </a:solidFill>
                        <a:latin typeface="Poppins"/>
                        <a:ea typeface="Poppins"/>
                        <a:cs typeface="Poppins"/>
                        <a:sym typeface="Poppins"/>
                      </a:endParaRPr>
                    </a:p>
                    <a:p>
                      <a:pPr marL="0" marR="0" lvl="0" indent="0" algn="just" rtl="0">
                        <a:lnSpc>
                          <a:spcPct val="100000"/>
                        </a:lnSpc>
                        <a:spcBef>
                          <a:spcPts val="0"/>
                        </a:spcBef>
                        <a:spcAft>
                          <a:spcPts val="0"/>
                        </a:spcAft>
                        <a:buClr>
                          <a:srgbClr val="000000"/>
                        </a:buClr>
                        <a:buSzPts val="1600"/>
                        <a:buFont typeface="Arial"/>
                        <a:buNone/>
                      </a:pPr>
                      <a:r>
                        <a:rPr lang="fr-FR" sz="1600" u="none" strike="noStrike" cap="none">
                          <a:solidFill>
                            <a:srgbClr val="262626"/>
                          </a:solidFill>
                          <a:latin typeface="Poppins"/>
                          <a:ea typeface="Poppins"/>
                          <a:cs typeface="Poppins"/>
                          <a:sym typeface="Poppins"/>
                        </a:rPr>
                        <a:t>Exampl</a:t>
                      </a:r>
                      <a:r>
                        <a:rPr lang="fr-FR" sz="1600">
                          <a:solidFill>
                            <a:srgbClr val="262626"/>
                          </a:solidFill>
                          <a:latin typeface="Poppins"/>
                          <a:ea typeface="Poppins"/>
                          <a:cs typeface="Poppins"/>
                          <a:sym typeface="Poppins"/>
                        </a:rPr>
                        <a:t>e: "Are you satisfied with services provided to your family ? “</a:t>
                      </a:r>
                      <a:endParaRPr sz="1600" u="none" strike="noStrike" cap="none">
                        <a:solidFill>
                          <a:srgbClr val="262626"/>
                        </a:solidFill>
                        <a:latin typeface="Poppins"/>
                        <a:ea typeface="Poppins"/>
                        <a:cs typeface="Poppins"/>
                        <a:sym typeface="Poppins"/>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600"/>
                        <a:buFont typeface="Arial"/>
                        <a:buNone/>
                      </a:pPr>
                      <a:r>
                        <a:rPr lang="fr-FR" sz="1600" u="none" strike="noStrike" cap="none">
                          <a:solidFill>
                            <a:schemeClr val="dk2"/>
                          </a:solidFill>
                          <a:latin typeface="Poppins"/>
                          <a:ea typeface="Poppins"/>
                          <a:cs typeface="Poppins"/>
                          <a:sym typeface="Poppins"/>
                        </a:rPr>
                        <a:t>If you don't explain that the answer to this question will have no impact </a:t>
                      </a:r>
                      <a:r>
                        <a:rPr lang="fr-FR" sz="1600" u="none" strike="noStrike" cap="none">
                          <a:solidFill>
                            <a:srgbClr val="262626"/>
                          </a:solidFill>
                          <a:latin typeface="Poppins"/>
                          <a:ea typeface="Poppins"/>
                          <a:cs typeface="Poppins"/>
                          <a:sym typeface="Poppins"/>
                        </a:rPr>
                        <a:t>on any additional help you may be able to provide, you run the risk of obtaining a highly underestimated result...</a:t>
                      </a:r>
                      <a:endParaRPr sz="1600" u="none" strike="noStrike" cap="none">
                        <a:solidFill>
                          <a:srgbClr val="262626"/>
                        </a:solidFill>
                        <a:latin typeface="Poppins"/>
                        <a:ea typeface="Poppins"/>
                        <a:cs typeface="Poppins"/>
                        <a:sym typeface="Poppins"/>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87" name="Google Shape;287;p12"/>
          <p:cNvSpPr/>
          <p:nvPr/>
        </p:nvSpPr>
        <p:spPr>
          <a:xfrm>
            <a:off x="1804325" y="1177650"/>
            <a:ext cx="7795200" cy="44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i="0" u="none" strike="noStrike" cap="none">
                <a:solidFill>
                  <a:srgbClr val="262775"/>
                </a:solidFill>
                <a:latin typeface="Raleway"/>
                <a:ea typeface="Raleway"/>
                <a:cs typeface="Raleway"/>
                <a:sym typeface="Raleway"/>
              </a:rPr>
              <a:t>Checklist and tips for designing a form</a:t>
            </a:r>
            <a:endParaRPr sz="1600" b="0" i="0" u="none" strike="noStrike" cap="none">
              <a:solidFill>
                <a:srgbClr val="262775"/>
              </a:solidFill>
              <a:latin typeface="Raleway"/>
              <a:ea typeface="Raleway"/>
              <a:cs typeface="Raleway"/>
              <a:sym typeface="Raleway"/>
            </a:endParaRPr>
          </a:p>
        </p:txBody>
      </p:sp>
      <p:sp>
        <p:nvSpPr>
          <p:cNvPr id="288" name="Google Shape;288;p12"/>
          <p:cNvSpPr txBox="1"/>
          <p:nvPr/>
        </p:nvSpPr>
        <p:spPr>
          <a:xfrm>
            <a:off x="1524000" y="315101"/>
            <a:ext cx="9144000" cy="1354187"/>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3800" b="1" i="0" u="none" strike="noStrike" cap="none">
                <a:solidFill>
                  <a:srgbClr val="FFFFFF"/>
                </a:solidFill>
                <a:latin typeface="Bebas Neue"/>
                <a:ea typeface="Bebas Neue"/>
                <a:cs typeface="Bebas Neue"/>
                <a:sym typeface="Bebas Neue"/>
              </a:rPr>
              <a:t>DESIGNING TOOLS - FOCUS ON THE QUESTIONNAIRE</a:t>
            </a:r>
            <a:endParaRPr sz="3800" b="1" i="0" u="none" strike="noStrike" cap="none">
              <a:solidFill>
                <a:srgbClr val="FFFFFF"/>
              </a:solidFill>
              <a:latin typeface="Bebas Neue"/>
              <a:ea typeface="Bebas Neue"/>
              <a:cs typeface="Bebas Neue"/>
              <a:sym typeface="Bebas Neue"/>
            </a:endParaRPr>
          </a:p>
        </p:txBody>
      </p:sp>
      <p:pic>
        <p:nvPicPr>
          <p:cNvPr id="289" name="Google Shape;289;p12" title="zoom.png"/>
          <p:cNvPicPr preferRelativeResize="0"/>
          <p:nvPr/>
        </p:nvPicPr>
        <p:blipFill rotWithShape="1">
          <a:blip r:embed="rId3">
            <a:alphaModFix/>
          </a:blip>
          <a:srcRect/>
          <a:stretch/>
        </p:blipFill>
        <p:spPr>
          <a:xfrm>
            <a:off x="9664501" y="360376"/>
            <a:ext cx="724225" cy="7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a:t>
            </a:fld>
            <a:endParaRPr/>
          </a:p>
        </p:txBody>
      </p:sp>
      <p:sp>
        <p:nvSpPr>
          <p:cNvPr id="296" name="Google Shape;296;p13"/>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graphicFrame>
        <p:nvGraphicFramePr>
          <p:cNvPr id="297" name="Google Shape;297;p13"/>
          <p:cNvGraphicFramePr/>
          <p:nvPr/>
        </p:nvGraphicFramePr>
        <p:xfrm>
          <a:off x="1764750" y="1658000"/>
          <a:ext cx="8720025" cy="4585022"/>
        </p:xfrm>
        <a:graphic>
          <a:graphicData uri="http://schemas.openxmlformats.org/drawingml/2006/table">
            <a:tbl>
              <a:tblPr>
                <a:noFill/>
                <a:tableStyleId>{183DCA11-AD19-465C-B079-76F6B48FC899}</a:tableStyleId>
              </a:tblPr>
              <a:tblGrid>
                <a:gridCol w="2806150">
                  <a:extLst>
                    <a:ext uri="{9D8B030D-6E8A-4147-A177-3AD203B41FA5}">
                      <a16:colId xmlns:a16="http://schemas.microsoft.com/office/drawing/2014/main" val="20000"/>
                    </a:ext>
                  </a:extLst>
                </a:gridCol>
                <a:gridCol w="59138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300"/>
                        <a:buFont typeface="Arial"/>
                        <a:buNone/>
                      </a:pPr>
                      <a:r>
                        <a:rPr lang="fr-FR" sz="1300" b="1" u="none" strike="noStrike" cap="none">
                          <a:solidFill>
                            <a:schemeClr val="dk2"/>
                          </a:solidFill>
                          <a:latin typeface="Poppins"/>
                          <a:ea typeface="Poppins"/>
                          <a:cs typeface="Poppins"/>
                          <a:sym typeface="Poppins"/>
                        </a:rPr>
                        <a:t>Checklist</a:t>
                      </a:r>
                      <a:endParaRPr sz="1300" b="1" u="none" strike="noStrike" cap="none">
                        <a:solidFill>
                          <a:schemeClr val="dk2"/>
                        </a:solidFill>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fr-FR" sz="1300" b="1" u="none" strike="noStrike" cap="none">
                          <a:solidFill>
                            <a:schemeClr val="dk2"/>
                          </a:solidFill>
                          <a:latin typeface="Poppins"/>
                          <a:ea typeface="Poppins"/>
                          <a:cs typeface="Poppins"/>
                          <a:sym typeface="Poppins"/>
                        </a:rPr>
                        <a:t>Explanations</a:t>
                      </a:r>
                      <a:endParaRPr sz="1300" b="1" u="none" strike="noStrike" cap="none">
                        <a:solidFill>
                          <a:schemeClr val="dk2"/>
                        </a:solidFill>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300"/>
                        <a:buFont typeface="Arial"/>
                        <a:buNone/>
                      </a:pPr>
                      <a:r>
                        <a:rPr lang="fr-FR" sz="1300" u="none" strike="noStrike" cap="none">
                          <a:solidFill>
                            <a:srgbClr val="262626"/>
                          </a:solidFill>
                          <a:latin typeface="Poppins"/>
                          <a:ea typeface="Poppins"/>
                          <a:cs typeface="Poppins"/>
                          <a:sym typeface="Poppins"/>
                        </a:rPr>
                        <a:t>Consider the reasons for </a:t>
                      </a:r>
                      <a:r>
                        <a:rPr lang="fr-FR" sz="1300" u="none" strike="noStrike" cap="none">
                          <a:solidFill>
                            <a:schemeClr val="dk2"/>
                          </a:solidFill>
                          <a:latin typeface="Poppins"/>
                          <a:ea typeface="Poppins"/>
                          <a:cs typeface="Poppins"/>
                          <a:sym typeface="Poppins"/>
                        </a:rPr>
                        <a:t>making questions compulsory</a:t>
                      </a:r>
                      <a:endParaRPr sz="1300" u="none" strike="noStrike" cap="none">
                        <a:solidFill>
                          <a:schemeClr val="dk2"/>
                        </a:solidFill>
                        <a:latin typeface="Poppins"/>
                        <a:ea typeface="Poppins"/>
                        <a:cs typeface="Poppins"/>
                        <a:sym typeface="Poppins"/>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300"/>
                        <a:buFont typeface="Arial"/>
                        <a:buNone/>
                      </a:pPr>
                      <a:r>
                        <a:rPr lang="fr-FR" sz="1300" u="none" strike="noStrike" cap="none">
                          <a:solidFill>
                            <a:srgbClr val="262626"/>
                          </a:solidFill>
                          <a:latin typeface="Poppins"/>
                          <a:ea typeface="Poppins"/>
                          <a:cs typeface="Poppins"/>
                          <a:sym typeface="Poppins"/>
                        </a:rPr>
                        <a:t>Certain questions can be made compulsory, to improve the quality of the analysis. However, the following questions should be considered:</a:t>
                      </a:r>
                      <a:endParaRPr sz="1300" u="none" strike="noStrike" cap="none">
                        <a:solidFill>
                          <a:srgbClr val="262626"/>
                        </a:solidFill>
                        <a:latin typeface="Poppins"/>
                        <a:ea typeface="Poppins"/>
                        <a:cs typeface="Poppins"/>
                        <a:sym typeface="Poppins"/>
                      </a:endParaRPr>
                    </a:p>
                    <a:p>
                      <a:pPr marL="457200" marR="0" lvl="0" indent="-311150" algn="just" rtl="0">
                        <a:lnSpc>
                          <a:spcPct val="115000"/>
                        </a:lnSpc>
                        <a:spcBef>
                          <a:spcPts val="1100"/>
                        </a:spcBef>
                        <a:spcAft>
                          <a:spcPts val="0"/>
                        </a:spcAft>
                        <a:buClr>
                          <a:srgbClr val="262626"/>
                        </a:buClr>
                        <a:buSzPts val="1300"/>
                        <a:buFont typeface="Poppins"/>
                        <a:buChar char="-"/>
                      </a:pPr>
                      <a:r>
                        <a:rPr lang="fr-FR" sz="1300" u="none" strike="noStrike" cap="none">
                          <a:solidFill>
                            <a:schemeClr val="dk2"/>
                          </a:solidFill>
                          <a:latin typeface="Poppins"/>
                          <a:ea typeface="Poppins"/>
                          <a:cs typeface="Poppins"/>
                          <a:sym typeface="Poppins"/>
                        </a:rPr>
                        <a:t>for technical reasons </a:t>
                      </a:r>
                      <a:r>
                        <a:rPr lang="fr-FR" sz="1300" u="none" strike="noStrike" cap="none">
                          <a:solidFill>
                            <a:srgbClr val="262626"/>
                          </a:solidFill>
                          <a:latin typeface="Poppins"/>
                          <a:ea typeface="Poppins"/>
                          <a:cs typeface="Poppins"/>
                          <a:sym typeface="Poppins"/>
                        </a:rPr>
                        <a:t>(especially on mobile devices) where certain data (GPS, for example) may not work, thus blocking the rest of the form;</a:t>
                      </a:r>
                      <a:endParaRPr sz="1300" u="none" strike="noStrike" cap="none">
                        <a:solidFill>
                          <a:srgbClr val="262626"/>
                        </a:solidFill>
                        <a:latin typeface="Poppins"/>
                        <a:ea typeface="Poppins"/>
                        <a:cs typeface="Poppins"/>
                        <a:sym typeface="Poppins"/>
                      </a:endParaRPr>
                    </a:p>
                    <a:p>
                      <a:pPr marL="457200" marR="0" lvl="0" indent="-311150" algn="just" rtl="0">
                        <a:lnSpc>
                          <a:spcPct val="115000"/>
                        </a:lnSpc>
                        <a:spcBef>
                          <a:spcPts val="0"/>
                        </a:spcBef>
                        <a:spcAft>
                          <a:spcPts val="0"/>
                        </a:spcAft>
                        <a:buClr>
                          <a:srgbClr val="262626"/>
                        </a:buClr>
                        <a:buSzPts val="1300"/>
                        <a:buFont typeface="Poppins"/>
                        <a:buChar char="-"/>
                      </a:pPr>
                      <a:r>
                        <a:rPr lang="fr-FR" sz="1300" u="none" strike="noStrike" cap="none">
                          <a:solidFill>
                            <a:schemeClr val="dk2"/>
                          </a:solidFill>
                          <a:latin typeface="Poppins"/>
                          <a:ea typeface="Poppins"/>
                          <a:cs typeface="Poppins"/>
                          <a:sym typeface="Poppins"/>
                        </a:rPr>
                        <a:t>some questionnaires depend on several people. </a:t>
                      </a:r>
                      <a:r>
                        <a:rPr lang="fr-FR" sz="1300" u="none" strike="noStrike" cap="none">
                          <a:solidFill>
                            <a:srgbClr val="262626"/>
                          </a:solidFill>
                          <a:latin typeface="Poppins"/>
                          <a:ea typeface="Poppins"/>
                          <a:cs typeface="Poppins"/>
                          <a:sym typeface="Poppins"/>
                        </a:rPr>
                        <a:t>If they are not available at the time of the survey, it will not be possible to complete the form;</a:t>
                      </a:r>
                      <a:endParaRPr sz="1300" u="none" strike="noStrike" cap="none">
                        <a:solidFill>
                          <a:srgbClr val="262626"/>
                        </a:solidFill>
                        <a:latin typeface="Poppins"/>
                        <a:ea typeface="Poppins"/>
                        <a:cs typeface="Poppins"/>
                        <a:sym typeface="Poppins"/>
                      </a:endParaRPr>
                    </a:p>
                    <a:p>
                      <a:pPr marL="457200" marR="0" lvl="0" indent="-311150" algn="just" rtl="0">
                        <a:lnSpc>
                          <a:spcPct val="115000"/>
                        </a:lnSpc>
                        <a:spcBef>
                          <a:spcPts val="0"/>
                        </a:spcBef>
                        <a:spcAft>
                          <a:spcPts val="0"/>
                        </a:spcAft>
                        <a:buClr>
                          <a:srgbClr val="262626"/>
                        </a:buClr>
                        <a:buSzPts val="1300"/>
                        <a:buFont typeface="Poppins"/>
                        <a:buChar char="-"/>
                      </a:pPr>
                      <a:r>
                        <a:rPr lang="fr-FR" sz="1300" u="none" strike="noStrike" cap="none">
                          <a:solidFill>
                            <a:schemeClr val="dk2"/>
                          </a:solidFill>
                          <a:latin typeface="Poppins"/>
                          <a:ea typeface="Poppins"/>
                          <a:cs typeface="Poppins"/>
                          <a:sym typeface="Poppins"/>
                        </a:rPr>
                        <a:t>if you're not sure about the suggested answers, or even the relevance of the question, it's best to leave it open-ended</a:t>
                      </a:r>
                      <a:r>
                        <a:rPr lang="fr-FR" sz="1300" u="none" strike="noStrike" cap="none">
                          <a:solidFill>
                            <a:srgbClr val="262626"/>
                          </a:solidFill>
                          <a:latin typeface="Poppins"/>
                          <a:ea typeface="Poppins"/>
                          <a:cs typeface="Poppins"/>
                          <a:sym typeface="Poppins"/>
                        </a:rPr>
                        <a:t>. Failure to answer a question is in itself data that you can analyze: the question is not well formulated, the subject of the question is not perceived by the people concerned....</a:t>
                      </a:r>
                      <a:endParaRPr sz="1300" u="none" strike="noStrike" cap="none">
                        <a:solidFill>
                          <a:srgbClr val="262626"/>
                        </a:solidFill>
                        <a:latin typeface="Poppins"/>
                        <a:ea typeface="Poppins"/>
                        <a:cs typeface="Poppins"/>
                        <a:sym typeface="Poppins"/>
                      </a:endParaRPr>
                    </a:p>
                    <a:p>
                      <a:pPr marL="457200" marR="0" lvl="0" indent="-311150" algn="just" rtl="0">
                        <a:lnSpc>
                          <a:spcPct val="115000"/>
                        </a:lnSpc>
                        <a:spcBef>
                          <a:spcPts val="0"/>
                        </a:spcBef>
                        <a:spcAft>
                          <a:spcPts val="0"/>
                        </a:spcAft>
                        <a:buClr>
                          <a:srgbClr val="262626"/>
                        </a:buClr>
                        <a:buSzPts val="1300"/>
                        <a:buFont typeface="Poppins"/>
                        <a:buChar char="-"/>
                      </a:pPr>
                      <a:r>
                        <a:rPr lang="fr-FR" sz="1300" u="none" strike="noStrike" cap="none">
                          <a:solidFill>
                            <a:srgbClr val="262626"/>
                          </a:solidFill>
                          <a:latin typeface="Poppins"/>
                          <a:ea typeface="Poppins"/>
                          <a:cs typeface="Poppins"/>
                          <a:sym typeface="Poppins"/>
                        </a:rPr>
                        <a:t>people might </a:t>
                      </a:r>
                      <a:r>
                        <a:rPr lang="fr-FR" sz="1300" u="none" strike="noStrike" cap="none">
                          <a:solidFill>
                            <a:schemeClr val="dk2"/>
                          </a:solidFill>
                          <a:latin typeface="Poppins"/>
                          <a:ea typeface="Poppins"/>
                          <a:cs typeface="Poppins"/>
                          <a:sym typeface="Poppins"/>
                        </a:rPr>
                        <a:t>be tempted to answer randomly</a:t>
                      </a:r>
                      <a:r>
                        <a:rPr lang="fr-FR" sz="1300" u="none" strike="noStrike" cap="none">
                          <a:solidFill>
                            <a:srgbClr val="262626"/>
                          </a:solidFill>
                          <a:latin typeface="Poppins"/>
                          <a:ea typeface="Poppins"/>
                          <a:cs typeface="Poppins"/>
                          <a:sym typeface="Poppins"/>
                        </a:rPr>
                        <a:t>, without conviction, and move on to the next question, which would skew the quality of the data. </a:t>
                      </a:r>
                      <a:endParaRPr sz="1300" u="none" strike="noStrike" cap="none">
                        <a:solidFill>
                          <a:srgbClr val="262626"/>
                        </a:solidFill>
                        <a:latin typeface="Poppins"/>
                        <a:ea typeface="Poppins"/>
                        <a:cs typeface="Poppins"/>
                        <a:sym typeface="Poppins"/>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98" name="Google Shape;298;p13"/>
          <p:cNvSpPr/>
          <p:nvPr/>
        </p:nvSpPr>
        <p:spPr>
          <a:xfrm>
            <a:off x="1804325" y="1177650"/>
            <a:ext cx="7795200" cy="44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i="0" u="none" strike="noStrike" cap="none">
                <a:solidFill>
                  <a:srgbClr val="262775"/>
                </a:solidFill>
                <a:latin typeface="Raleway"/>
                <a:ea typeface="Raleway"/>
                <a:cs typeface="Raleway"/>
                <a:sym typeface="Raleway"/>
              </a:rPr>
              <a:t>Checklist and tips for designing a form</a:t>
            </a:r>
            <a:endParaRPr sz="1600" b="0" i="0" u="none" strike="noStrike" cap="none">
              <a:solidFill>
                <a:srgbClr val="262775"/>
              </a:solidFill>
              <a:latin typeface="Raleway"/>
              <a:ea typeface="Raleway"/>
              <a:cs typeface="Raleway"/>
              <a:sym typeface="Raleway"/>
            </a:endParaRPr>
          </a:p>
        </p:txBody>
      </p:sp>
      <p:sp>
        <p:nvSpPr>
          <p:cNvPr id="299" name="Google Shape;299;p13"/>
          <p:cNvSpPr txBox="1"/>
          <p:nvPr/>
        </p:nvSpPr>
        <p:spPr>
          <a:xfrm>
            <a:off x="1524000" y="315101"/>
            <a:ext cx="9144000" cy="1354187"/>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3800" b="1" i="0" u="none" strike="noStrike" cap="none">
                <a:solidFill>
                  <a:srgbClr val="FFFFFF"/>
                </a:solidFill>
                <a:latin typeface="Bebas Neue"/>
                <a:ea typeface="Bebas Neue"/>
                <a:cs typeface="Bebas Neue"/>
                <a:sym typeface="Bebas Neue"/>
              </a:rPr>
              <a:t>DESIGNING TOOLS - FOCUS ON THE QUESTIONNAIRE</a:t>
            </a:r>
            <a:endParaRPr sz="3800" b="1" i="0" u="none" strike="noStrike" cap="none">
              <a:solidFill>
                <a:srgbClr val="FFFFFF"/>
              </a:solidFill>
              <a:latin typeface="Bebas Neue"/>
              <a:ea typeface="Bebas Neue"/>
              <a:cs typeface="Bebas Neue"/>
              <a:sym typeface="Bebas Neue"/>
            </a:endParaRPr>
          </a:p>
        </p:txBody>
      </p:sp>
      <p:pic>
        <p:nvPicPr>
          <p:cNvPr id="300" name="Google Shape;300;p13" title="zoom.png"/>
          <p:cNvPicPr preferRelativeResize="0"/>
          <p:nvPr/>
        </p:nvPicPr>
        <p:blipFill rotWithShape="1">
          <a:blip r:embed="rId3">
            <a:alphaModFix/>
          </a:blip>
          <a:srcRect/>
          <a:stretch/>
        </p:blipFill>
        <p:spPr>
          <a:xfrm>
            <a:off x="9664501" y="360376"/>
            <a:ext cx="724225" cy="724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sp>
        <p:nvSpPr>
          <p:cNvPr id="307" name="Google Shape;307;p14"/>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08" name="Google Shape;308;p14"/>
          <p:cNvSpPr txBox="1"/>
          <p:nvPr/>
        </p:nvSpPr>
        <p:spPr>
          <a:xfrm>
            <a:off x="1524000" y="0"/>
            <a:ext cx="9144000" cy="5694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500" b="1" i="0" u="none" strike="noStrike" cap="none">
                <a:solidFill>
                  <a:srgbClr val="FFFFFF"/>
                </a:solidFill>
                <a:latin typeface="Bebas Neue"/>
                <a:ea typeface="Bebas Neue"/>
                <a:cs typeface="Bebas Neue"/>
                <a:sym typeface="Bebas Neue"/>
              </a:rPr>
              <a:t>Comparison between mobile data collection (MDC) and </a:t>
            </a:r>
            <a:r>
              <a:rPr lang="fr-FR" sz="2500" b="1">
                <a:solidFill>
                  <a:srgbClr val="FFFFFF"/>
                </a:solidFill>
                <a:latin typeface="Bebas Neue"/>
                <a:ea typeface="Bebas Neue"/>
                <a:cs typeface="Bebas Neue"/>
                <a:sym typeface="Bebas Neue"/>
              </a:rPr>
              <a:t>PAPER BASE</a:t>
            </a:r>
            <a:r>
              <a:rPr lang="fr-FR" sz="2500" b="1" i="0" u="none" strike="noStrike" cap="none">
                <a:solidFill>
                  <a:srgbClr val="FFFFFF"/>
                </a:solidFill>
                <a:latin typeface="Bebas Neue"/>
                <a:ea typeface="Bebas Neue"/>
                <a:cs typeface="Bebas Neue"/>
                <a:sym typeface="Bebas Neue"/>
              </a:rPr>
              <a:t> collection</a:t>
            </a:r>
            <a:endParaRPr sz="2500" b="1" i="0" u="none" strike="noStrike" cap="none">
              <a:solidFill>
                <a:srgbClr val="FFFFFF"/>
              </a:solidFill>
              <a:latin typeface="Bebas Neue"/>
              <a:ea typeface="Bebas Neue"/>
              <a:cs typeface="Bebas Neue"/>
              <a:sym typeface="Bebas Neue"/>
            </a:endParaRPr>
          </a:p>
        </p:txBody>
      </p:sp>
      <p:pic>
        <p:nvPicPr>
          <p:cNvPr id="309" name="Google Shape;309;p14" title="2_3_1_fig_6_withTitle_ANG.png"/>
          <p:cNvPicPr preferRelativeResize="0"/>
          <p:nvPr/>
        </p:nvPicPr>
        <p:blipFill rotWithShape="1">
          <a:blip r:embed="rId3">
            <a:alphaModFix/>
          </a:blip>
          <a:srcRect t="2174" b="2441"/>
          <a:stretch/>
        </p:blipFill>
        <p:spPr>
          <a:xfrm>
            <a:off x="1524000" y="433725"/>
            <a:ext cx="9075348" cy="6424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sp>
        <p:nvSpPr>
          <p:cNvPr id="316" name="Google Shape;316;p1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17" name="Google Shape;317;p15"/>
          <p:cNvSpPr txBox="1"/>
          <p:nvPr/>
        </p:nvSpPr>
        <p:spPr>
          <a:xfrm>
            <a:off x="1524000" y="315100"/>
            <a:ext cx="9144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200" b="1" i="0" u="none" strike="noStrike" cap="none">
                <a:solidFill>
                  <a:srgbClr val="FFFFFF"/>
                </a:solidFill>
                <a:latin typeface="Bebas Neue"/>
                <a:ea typeface="Bebas Neue"/>
                <a:cs typeface="Bebas Neue"/>
                <a:sym typeface="Bebas Neue"/>
              </a:rPr>
              <a:t>QUESTIONNAIRE SUPPORT</a:t>
            </a:r>
            <a:endParaRPr sz="4200" b="1" i="0" u="none" strike="noStrike" cap="none">
              <a:solidFill>
                <a:srgbClr val="FFFFFF"/>
              </a:solidFill>
              <a:latin typeface="Bebas Neue"/>
              <a:ea typeface="Bebas Neue"/>
              <a:cs typeface="Bebas Neue"/>
              <a:sym typeface="Bebas Neue"/>
            </a:endParaRPr>
          </a:p>
        </p:txBody>
      </p:sp>
      <p:sp>
        <p:nvSpPr>
          <p:cNvPr id="318" name="Google Shape;318;p15"/>
          <p:cNvSpPr/>
          <p:nvPr/>
        </p:nvSpPr>
        <p:spPr>
          <a:xfrm>
            <a:off x="2667575" y="1208900"/>
            <a:ext cx="7795200" cy="3962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0" i="0" u="none" strike="noStrike" cap="none">
                <a:solidFill>
                  <a:srgbClr val="262775"/>
                </a:solidFill>
                <a:latin typeface="Raleway"/>
                <a:ea typeface="Raleway"/>
                <a:cs typeface="Raleway"/>
                <a:sym typeface="Raleway"/>
              </a:rPr>
              <a:t>Examples of digital media for mobile data collection</a:t>
            </a:r>
            <a:endParaRPr sz="1600" b="0"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endParaRPr sz="1600" b="0" i="0" u="none" strike="noStrike" cap="none">
              <a:solidFill>
                <a:srgbClr val="262775"/>
              </a:solidFill>
              <a:latin typeface="Raleway"/>
              <a:ea typeface="Raleway"/>
              <a:cs typeface="Raleway"/>
              <a:sym typeface="Raleway"/>
            </a:endParaRPr>
          </a:p>
          <a:p>
            <a:pPr marL="457200" marR="0" lvl="0" indent="-330200" algn="just" rtl="0">
              <a:spcBef>
                <a:spcPts val="0"/>
              </a:spcBef>
              <a:spcAft>
                <a:spcPts val="0"/>
              </a:spcAft>
              <a:buClr>
                <a:srgbClr val="262775"/>
              </a:buClr>
              <a:buSzPts val="1600"/>
              <a:buFont typeface="Raleway"/>
              <a:buChar char="-"/>
            </a:pPr>
            <a:r>
              <a:rPr lang="fr-FR" sz="1600" b="1" i="0" u="none" strike="noStrike" cap="none">
                <a:solidFill>
                  <a:srgbClr val="262775"/>
                </a:solidFill>
                <a:latin typeface="Raleway"/>
                <a:ea typeface="Raleway"/>
                <a:cs typeface="Raleway"/>
                <a:sym typeface="Raleway"/>
              </a:rPr>
              <a:t>Koboo tool box: </a:t>
            </a:r>
            <a:r>
              <a:rPr lang="fr-FR" sz="1600" b="0" i="0" u="none" strike="noStrike" cap="none">
                <a:solidFill>
                  <a:srgbClr val="262775"/>
                </a:solidFill>
                <a:latin typeface="Raleway"/>
                <a:ea typeface="Raleway"/>
                <a:cs typeface="Raleway"/>
                <a:sym typeface="Raleway"/>
              </a:rPr>
              <a:t>free for NGOs; easy, intuitive form design; question tree options. However, direct analysis on the platform is very limited (Koboo tool box is not an analysis tool). This requires data to be extracted into Excel for analysis; possibility of multi-language forms.</a:t>
            </a:r>
            <a:endParaRPr sz="1600" b="0" i="0" u="none" strike="noStrike" cap="none">
              <a:solidFill>
                <a:srgbClr val="262775"/>
              </a:solidFill>
              <a:latin typeface="Raleway"/>
              <a:ea typeface="Raleway"/>
              <a:cs typeface="Raleway"/>
              <a:sym typeface="Raleway"/>
            </a:endParaRPr>
          </a:p>
          <a:p>
            <a:pPr marL="457200" marR="0" lvl="0" indent="0" algn="just" rtl="0">
              <a:spcBef>
                <a:spcPts val="0"/>
              </a:spcBef>
              <a:spcAft>
                <a:spcPts val="0"/>
              </a:spcAft>
              <a:buNone/>
            </a:pPr>
            <a:endParaRPr sz="1600" b="0" i="0" u="none" strike="noStrike" cap="none">
              <a:solidFill>
                <a:srgbClr val="262775"/>
              </a:solidFill>
              <a:latin typeface="Raleway"/>
              <a:ea typeface="Raleway"/>
              <a:cs typeface="Raleway"/>
              <a:sym typeface="Raleway"/>
            </a:endParaRPr>
          </a:p>
          <a:p>
            <a:pPr marL="457200" marR="0" lvl="0" indent="-330200" algn="just" rtl="0">
              <a:spcBef>
                <a:spcPts val="0"/>
              </a:spcBef>
              <a:spcAft>
                <a:spcPts val="0"/>
              </a:spcAft>
              <a:buClr>
                <a:srgbClr val="262775"/>
              </a:buClr>
              <a:buSzPts val="1600"/>
              <a:buFont typeface="Raleway"/>
              <a:buChar char="-"/>
            </a:pPr>
            <a:r>
              <a:rPr lang="fr-FR" sz="1600" b="1" i="0" u="none" strike="noStrike" cap="none">
                <a:solidFill>
                  <a:srgbClr val="262775"/>
                </a:solidFill>
                <a:latin typeface="Raleway"/>
                <a:ea typeface="Raleway"/>
                <a:cs typeface="Raleway"/>
                <a:sym typeface="Raleway"/>
              </a:rPr>
              <a:t>Google form: </a:t>
            </a:r>
            <a:r>
              <a:rPr lang="fr-FR" sz="1600" b="0" i="0" u="none" strike="noStrike" cap="none">
                <a:solidFill>
                  <a:srgbClr val="262775"/>
                </a:solidFill>
                <a:latin typeface="Raleway"/>
                <a:ea typeface="Raleway"/>
                <a:cs typeface="Raleway"/>
                <a:sym typeface="Raleway"/>
              </a:rPr>
              <a:t>free; easy, intuitive form design; question tree structure remains linear (more difficult to condition a question to a specific answer / only to the previous answer); relatively complete answer analysis and excel extraction facility to complete the analysis if required; limited data protection.</a:t>
            </a:r>
            <a:endParaRPr sz="1600" b="0" i="0" u="none" strike="noStrike" cap="none">
              <a:solidFill>
                <a:srgbClr val="262775"/>
              </a:solidFill>
              <a:latin typeface="Raleway"/>
              <a:ea typeface="Raleway"/>
              <a:cs typeface="Raleway"/>
              <a:sym typeface="Raleway"/>
            </a:endParaRPr>
          </a:p>
          <a:p>
            <a:pPr marL="457200" marR="0" lvl="0" indent="0" algn="just" rtl="0">
              <a:spcBef>
                <a:spcPts val="0"/>
              </a:spcBef>
              <a:spcAft>
                <a:spcPts val="0"/>
              </a:spcAft>
              <a:buNone/>
            </a:pPr>
            <a:endParaRPr sz="1600" b="0" i="0" u="none" strike="noStrike" cap="none">
              <a:solidFill>
                <a:srgbClr val="262775"/>
              </a:solidFill>
              <a:latin typeface="Raleway"/>
              <a:ea typeface="Raleway"/>
              <a:cs typeface="Raleway"/>
              <a:sym typeface="Raleway"/>
            </a:endParaRPr>
          </a:p>
          <a:p>
            <a:pPr marL="457200" marR="0" lvl="0" indent="-330200" algn="just" rtl="0">
              <a:spcBef>
                <a:spcPts val="0"/>
              </a:spcBef>
              <a:spcAft>
                <a:spcPts val="0"/>
              </a:spcAft>
              <a:buClr>
                <a:srgbClr val="262775"/>
              </a:buClr>
              <a:buSzPts val="1600"/>
              <a:buFont typeface="Raleway"/>
              <a:buChar char="-"/>
            </a:pPr>
            <a:r>
              <a:rPr lang="fr-FR" sz="1600" b="1" i="0" u="none" strike="noStrike" cap="none">
                <a:solidFill>
                  <a:srgbClr val="262775"/>
                </a:solidFill>
                <a:latin typeface="Raleway"/>
                <a:ea typeface="Raleway"/>
                <a:cs typeface="Raleway"/>
                <a:sym typeface="Raleway"/>
              </a:rPr>
              <a:t>Survey CTO: </a:t>
            </a:r>
            <a:r>
              <a:rPr lang="fr-FR" sz="1600" b="0" i="0" u="none" strike="noStrike" cap="none">
                <a:solidFill>
                  <a:srgbClr val="262775"/>
                </a:solidFill>
                <a:latin typeface="Raleway"/>
                <a:ea typeface="Raleway"/>
                <a:cs typeface="Raleway"/>
                <a:sym typeface="Raleway"/>
              </a:rPr>
              <a:t>fee-based service; excel spreadsheet export is required for full data visualization; form design is possible on the platform; options for question tree structure; platform is in English.</a:t>
            </a:r>
            <a:endParaRPr sz="1600" b="1" i="0" u="none" strike="noStrike" cap="none">
              <a:solidFill>
                <a:srgbClr val="262775"/>
              </a:solidFill>
              <a:latin typeface="Raleway"/>
              <a:ea typeface="Raleway"/>
              <a:cs typeface="Raleway"/>
              <a:sym typeface="Raleway"/>
            </a:endParaRPr>
          </a:p>
        </p:txBody>
      </p:sp>
      <p:cxnSp>
        <p:nvCxnSpPr>
          <p:cNvPr id="319" name="Google Shape;319;p15"/>
          <p:cNvCxnSpPr/>
          <p:nvPr/>
        </p:nvCxnSpPr>
        <p:spPr>
          <a:xfrm flipH="1">
            <a:off x="2309949" y="1208908"/>
            <a:ext cx="4200" cy="4735200"/>
          </a:xfrm>
          <a:prstGeom prst="straightConnector1">
            <a:avLst/>
          </a:prstGeom>
          <a:noFill/>
          <a:ln w="76200" cap="flat" cmpd="sng">
            <a:solidFill>
              <a:srgbClr val="E84E0F"/>
            </a:solidFill>
            <a:prstDash val="solid"/>
            <a:round/>
            <a:headEnd type="none" w="sm" len="sm"/>
            <a:tailEnd type="none" w="sm" len="sm"/>
          </a:ln>
        </p:spPr>
      </p:cxnSp>
      <p:sp>
        <p:nvSpPr>
          <p:cNvPr id="320" name="Google Shape;320;p15"/>
          <p:cNvSpPr/>
          <p:nvPr/>
        </p:nvSpPr>
        <p:spPr>
          <a:xfrm>
            <a:off x="2575450" y="6006425"/>
            <a:ext cx="7767000" cy="5646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400" b="1" i="0" u="none" strike="noStrike" cap="none">
                <a:solidFill>
                  <a:srgbClr val="262775"/>
                </a:solidFill>
                <a:latin typeface="Raleway"/>
                <a:ea typeface="Raleway"/>
                <a:cs typeface="Raleway"/>
                <a:sym typeface="Raleway"/>
              </a:rPr>
              <a:t>To find out more: https://alnap.org/help-library/resources/benchmarking-de-solutions-de-collecte-de-donnees-sur-mobile-2021/ </a:t>
            </a:r>
            <a:endParaRPr sz="14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endParaRPr sz="1400" b="0" i="1" u="none" strike="noStrike" cap="none">
              <a:solidFill>
                <a:srgbClr val="262775"/>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15</a:t>
            </a:fld>
            <a:endParaRPr/>
          </a:p>
        </p:txBody>
      </p:sp>
      <p:sp>
        <p:nvSpPr>
          <p:cNvPr id="327" name="Google Shape;327;p16"/>
          <p:cNvSpPr txBox="1"/>
          <p:nvPr/>
        </p:nvSpPr>
        <p:spPr>
          <a:xfrm>
            <a:off x="1524000" y="315100"/>
            <a:ext cx="9144000" cy="8157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100" b="1" i="0" u="none" strike="noStrike" cap="none">
                <a:solidFill>
                  <a:srgbClr val="FFFFFF"/>
                </a:solidFill>
                <a:latin typeface="Bebas Neue"/>
                <a:ea typeface="Bebas Neue"/>
                <a:cs typeface="Bebas Neue"/>
                <a:sym typeface="Bebas Neue"/>
              </a:rPr>
              <a:t>SURVEY - BEST PRACTICES</a:t>
            </a:r>
            <a:endParaRPr sz="5300" b="1" i="0" u="none" strike="noStrike" cap="none">
              <a:solidFill>
                <a:srgbClr val="FFFFFF"/>
              </a:solidFill>
              <a:latin typeface="Bebas Neue"/>
              <a:ea typeface="Bebas Neue"/>
              <a:cs typeface="Bebas Neue"/>
              <a:sym typeface="Bebas Neue"/>
            </a:endParaRPr>
          </a:p>
        </p:txBody>
      </p:sp>
      <p:pic>
        <p:nvPicPr>
          <p:cNvPr id="328" name="Google Shape;328;p16"/>
          <p:cNvPicPr preferRelativeResize="0"/>
          <p:nvPr/>
        </p:nvPicPr>
        <p:blipFill rotWithShape="1">
          <a:blip r:embed="rId3">
            <a:alphaModFix/>
          </a:blip>
          <a:srcRect/>
          <a:stretch/>
        </p:blipFill>
        <p:spPr>
          <a:xfrm>
            <a:off x="3015449" y="1847725"/>
            <a:ext cx="6075651" cy="4052676"/>
          </a:xfrm>
          <a:prstGeom prst="rect">
            <a:avLst/>
          </a:prstGeom>
          <a:noFill/>
          <a:ln>
            <a:noFill/>
          </a:ln>
        </p:spPr>
      </p:pic>
      <p:pic>
        <p:nvPicPr>
          <p:cNvPr id="329" name="Google Shape;329;p16"/>
          <p:cNvPicPr preferRelativeResize="0"/>
          <p:nvPr/>
        </p:nvPicPr>
        <p:blipFill rotWithShape="1">
          <a:blip r:embed="rId4">
            <a:alphaModFix/>
          </a:blip>
          <a:srcRect/>
          <a:stretch/>
        </p:blipFill>
        <p:spPr>
          <a:xfrm>
            <a:off x="5464500" y="3202977"/>
            <a:ext cx="1263008" cy="1270375"/>
          </a:xfrm>
          <a:prstGeom prst="rect">
            <a:avLst/>
          </a:prstGeom>
          <a:noFill/>
          <a:ln>
            <a:noFill/>
          </a:ln>
        </p:spPr>
      </p:pic>
      <p:sp>
        <p:nvSpPr>
          <p:cNvPr id="330" name="Google Shape;330;p16"/>
          <p:cNvSpPr txBox="1"/>
          <p:nvPr/>
        </p:nvSpPr>
        <p:spPr>
          <a:xfrm>
            <a:off x="7585250" y="1217575"/>
            <a:ext cx="3011700" cy="1985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marR="0" lvl="0" indent="-298450" algn="l" rtl="0">
              <a:spcBef>
                <a:spcPts val="0"/>
              </a:spcBef>
              <a:spcAft>
                <a:spcPts val="0"/>
              </a:spcAft>
              <a:buClr>
                <a:srgbClr val="262775"/>
              </a:buClr>
              <a:buSzPts val="1100"/>
              <a:buFont typeface="Arial"/>
              <a:buChar char="●"/>
            </a:pPr>
            <a:r>
              <a:rPr lang="fr-FR" sz="1100" b="0" i="0" u="none" strike="noStrike" cap="none" dirty="0" err="1">
                <a:solidFill>
                  <a:srgbClr val="262775"/>
                </a:solidFill>
                <a:latin typeface="Arial"/>
                <a:ea typeface="Arial"/>
                <a:cs typeface="Arial"/>
                <a:sym typeface="Arial"/>
              </a:rPr>
              <a:t>Analysis</a:t>
            </a:r>
            <a:r>
              <a:rPr lang="fr-FR" sz="1100" b="0" i="0" u="none" strike="noStrike" cap="none" dirty="0">
                <a:solidFill>
                  <a:srgbClr val="262775"/>
                </a:solidFill>
                <a:latin typeface="Arial"/>
                <a:ea typeface="Arial"/>
                <a:cs typeface="Arial"/>
                <a:sym typeface="Arial"/>
              </a:rPr>
              <a:t> plan/ Dashboard</a:t>
            </a:r>
            <a:endParaRPr sz="1100" b="0" i="0" u="none" strike="noStrike" cap="none" dirty="0">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dirty="0" err="1">
                <a:solidFill>
                  <a:srgbClr val="262775"/>
                </a:solidFill>
                <a:latin typeface="Arial"/>
                <a:ea typeface="Arial"/>
                <a:cs typeface="Arial"/>
                <a:sym typeface="Arial"/>
              </a:rPr>
              <a:t>What</a:t>
            </a:r>
            <a:r>
              <a:rPr lang="fr-FR" sz="1100" b="0" i="0" u="none" strike="noStrike" cap="none" dirty="0">
                <a:solidFill>
                  <a:srgbClr val="262775"/>
                </a:solidFill>
                <a:latin typeface="Arial"/>
                <a:ea typeface="Arial"/>
                <a:cs typeface="Arial"/>
                <a:sym typeface="Arial"/>
              </a:rPr>
              <a:t> </a:t>
            </a:r>
            <a:r>
              <a:rPr lang="fr-FR" sz="1100" b="0" i="0" u="none" strike="noStrike" cap="none" dirty="0" err="1">
                <a:solidFill>
                  <a:srgbClr val="262775"/>
                </a:solidFill>
                <a:latin typeface="Arial"/>
                <a:ea typeface="Arial"/>
                <a:cs typeface="Arial"/>
                <a:sym typeface="Arial"/>
              </a:rPr>
              <a:t>is</a:t>
            </a:r>
            <a:r>
              <a:rPr lang="fr-FR" sz="1100" b="0" i="0" u="none" strike="noStrike" cap="none" dirty="0">
                <a:solidFill>
                  <a:srgbClr val="262775"/>
                </a:solidFill>
                <a:latin typeface="Arial"/>
                <a:ea typeface="Arial"/>
                <a:cs typeface="Arial"/>
                <a:sym typeface="Arial"/>
              </a:rPr>
              <a:t> the </a:t>
            </a:r>
            <a:r>
              <a:rPr lang="fr-FR" sz="1100" b="0" i="0" u="none" strike="noStrike" cap="none" dirty="0" err="1">
                <a:solidFill>
                  <a:srgbClr val="262775"/>
                </a:solidFill>
                <a:latin typeface="Arial"/>
                <a:ea typeface="Arial"/>
                <a:cs typeface="Arial"/>
                <a:sym typeface="Arial"/>
              </a:rPr>
              <a:t>desired</a:t>
            </a:r>
            <a:r>
              <a:rPr lang="fr-FR" sz="1100" b="0" i="0" u="none" strike="noStrike" cap="none" dirty="0">
                <a:solidFill>
                  <a:srgbClr val="262775"/>
                </a:solidFill>
                <a:latin typeface="Arial"/>
                <a:ea typeface="Arial"/>
                <a:cs typeface="Arial"/>
                <a:sym typeface="Arial"/>
              </a:rPr>
              <a:t> </a:t>
            </a:r>
            <a:r>
              <a:rPr lang="fr-FR" sz="1100" b="0" i="0" u="none" strike="noStrike" cap="none" dirty="0" err="1">
                <a:solidFill>
                  <a:srgbClr val="262775"/>
                </a:solidFill>
                <a:latin typeface="Arial"/>
                <a:ea typeface="Arial"/>
                <a:cs typeface="Arial"/>
                <a:sym typeface="Arial"/>
              </a:rPr>
              <a:t>level</a:t>
            </a:r>
            <a:r>
              <a:rPr lang="fr-FR" sz="1100" b="0" i="0" u="none" strike="noStrike" cap="none" dirty="0">
                <a:solidFill>
                  <a:srgbClr val="262775"/>
                </a:solidFill>
                <a:latin typeface="Arial"/>
                <a:ea typeface="Arial"/>
                <a:cs typeface="Arial"/>
                <a:sym typeface="Arial"/>
              </a:rPr>
              <a:t> of </a:t>
            </a:r>
            <a:r>
              <a:rPr lang="fr-FR" sz="1100" b="0" i="0" u="none" strike="noStrike" cap="none" dirty="0" err="1">
                <a:solidFill>
                  <a:srgbClr val="262775"/>
                </a:solidFill>
                <a:latin typeface="Arial"/>
                <a:ea typeface="Arial"/>
                <a:cs typeface="Arial"/>
                <a:sym typeface="Arial"/>
              </a:rPr>
              <a:t>quality</a:t>
            </a:r>
            <a:endParaRPr sz="1100" b="0" i="0" u="none" strike="noStrike" cap="none" dirty="0">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dirty="0">
                <a:solidFill>
                  <a:srgbClr val="262775"/>
                </a:solidFill>
                <a:latin typeface="Arial"/>
                <a:ea typeface="Arial"/>
                <a:cs typeface="Arial"/>
                <a:sym typeface="Arial"/>
              </a:rPr>
              <a:t>Is data collection </a:t>
            </a:r>
            <a:r>
              <a:rPr lang="fr-FR" sz="1100" b="0" i="0" u="none" strike="noStrike" cap="none" dirty="0" err="1">
                <a:solidFill>
                  <a:srgbClr val="262775"/>
                </a:solidFill>
                <a:latin typeface="Arial"/>
                <a:ea typeface="Arial"/>
                <a:cs typeface="Arial"/>
                <a:sym typeface="Arial"/>
              </a:rPr>
              <a:t>necessary</a:t>
            </a:r>
            <a:r>
              <a:rPr lang="fr-FR" sz="1100" b="0" i="0" u="none" strike="noStrike" cap="none" dirty="0">
                <a:solidFill>
                  <a:srgbClr val="262775"/>
                </a:solidFill>
                <a:latin typeface="Arial"/>
                <a:ea typeface="Arial"/>
                <a:cs typeface="Arial"/>
                <a:sym typeface="Arial"/>
              </a:rPr>
              <a:t>?</a:t>
            </a:r>
            <a:endParaRPr sz="1100" b="0" i="0" u="none" strike="noStrike" cap="none" dirty="0">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dirty="0" err="1">
                <a:solidFill>
                  <a:srgbClr val="262775"/>
                </a:solidFill>
                <a:latin typeface="Arial"/>
                <a:ea typeface="Arial"/>
                <a:cs typeface="Arial"/>
                <a:sym typeface="Arial"/>
              </a:rPr>
              <a:t>What</a:t>
            </a:r>
            <a:r>
              <a:rPr lang="fr-FR" sz="1100" b="0" i="0" u="none" strike="noStrike" cap="none" dirty="0">
                <a:solidFill>
                  <a:srgbClr val="262775"/>
                </a:solidFill>
                <a:latin typeface="Arial"/>
                <a:ea typeface="Arial"/>
                <a:cs typeface="Arial"/>
                <a:sym typeface="Arial"/>
              </a:rPr>
              <a:t> data collection </a:t>
            </a:r>
            <a:r>
              <a:rPr lang="fr-FR" sz="1100" b="0" i="0" u="none" strike="noStrike" cap="none" dirty="0" err="1">
                <a:solidFill>
                  <a:srgbClr val="262775"/>
                </a:solidFill>
                <a:latin typeface="Arial"/>
                <a:ea typeface="Arial"/>
                <a:cs typeface="Arial"/>
                <a:sym typeface="Arial"/>
              </a:rPr>
              <a:t>methods</a:t>
            </a:r>
            <a:r>
              <a:rPr lang="fr-FR" sz="1100" b="0" i="0" u="none" strike="noStrike" cap="none" dirty="0">
                <a:solidFill>
                  <a:srgbClr val="262775"/>
                </a:solidFill>
                <a:latin typeface="Arial"/>
                <a:ea typeface="Arial"/>
                <a:cs typeface="Arial"/>
                <a:sym typeface="Arial"/>
              </a:rPr>
              <a:t> are </a:t>
            </a:r>
            <a:r>
              <a:rPr lang="fr-FR" sz="1100" b="0" i="0" u="none" strike="noStrike" cap="none" dirty="0" err="1">
                <a:solidFill>
                  <a:srgbClr val="262775"/>
                </a:solidFill>
                <a:latin typeface="Arial"/>
                <a:ea typeface="Arial"/>
                <a:cs typeface="Arial"/>
                <a:sym typeface="Arial"/>
              </a:rPr>
              <a:t>most</a:t>
            </a:r>
            <a:r>
              <a:rPr lang="fr-FR" sz="1100" b="0" i="0" u="none" strike="noStrike" cap="none" dirty="0">
                <a:solidFill>
                  <a:srgbClr val="262775"/>
                </a:solidFill>
                <a:latin typeface="Arial"/>
                <a:ea typeface="Arial"/>
                <a:cs typeface="Arial"/>
                <a:sym typeface="Arial"/>
              </a:rPr>
              <a:t> </a:t>
            </a:r>
            <a:r>
              <a:rPr lang="fr-FR" sz="1100" b="0" i="0" u="none" strike="noStrike" cap="none" dirty="0" err="1">
                <a:solidFill>
                  <a:srgbClr val="262775"/>
                </a:solidFill>
                <a:latin typeface="Arial"/>
                <a:ea typeface="Arial"/>
                <a:cs typeface="Arial"/>
                <a:sym typeface="Arial"/>
              </a:rPr>
              <a:t>appropriate</a:t>
            </a:r>
            <a:r>
              <a:rPr lang="fr-FR" sz="1100" b="0" i="0" u="none" strike="noStrike" cap="none" dirty="0">
                <a:solidFill>
                  <a:srgbClr val="262775"/>
                </a:solidFill>
                <a:latin typeface="Arial"/>
                <a:ea typeface="Arial"/>
                <a:cs typeface="Arial"/>
                <a:sym typeface="Arial"/>
              </a:rPr>
              <a:t> (</a:t>
            </a:r>
            <a:r>
              <a:rPr lang="fr-FR" sz="1100" b="0" i="0" u="none" strike="noStrike" cap="none" dirty="0" err="1">
                <a:solidFill>
                  <a:srgbClr val="262775"/>
                </a:solidFill>
                <a:latin typeface="Arial"/>
                <a:ea typeface="Arial"/>
                <a:cs typeface="Arial"/>
                <a:sym typeface="Arial"/>
              </a:rPr>
              <a:t>consider</a:t>
            </a:r>
            <a:r>
              <a:rPr lang="fr-FR" sz="1100" b="0" i="0" u="none" strike="noStrike" cap="none" dirty="0">
                <a:solidFill>
                  <a:srgbClr val="262775"/>
                </a:solidFill>
                <a:latin typeface="Arial"/>
                <a:ea typeface="Arial"/>
                <a:cs typeface="Arial"/>
                <a:sym typeface="Arial"/>
              </a:rPr>
              <a:t> the </a:t>
            </a:r>
            <a:r>
              <a:rPr lang="fr-FR" sz="1100" b="0" i="0" u="none" strike="noStrike" cap="none" dirty="0" err="1">
                <a:solidFill>
                  <a:srgbClr val="262775"/>
                </a:solidFill>
                <a:latin typeface="Arial"/>
                <a:ea typeface="Arial"/>
                <a:cs typeface="Arial"/>
                <a:sym typeface="Arial"/>
              </a:rPr>
              <a:t>safety</a:t>
            </a:r>
            <a:r>
              <a:rPr lang="fr-FR" sz="1100" b="0" i="0" u="none" strike="noStrike" cap="none" dirty="0">
                <a:solidFill>
                  <a:srgbClr val="262775"/>
                </a:solidFill>
                <a:latin typeface="Arial"/>
                <a:ea typeface="Arial"/>
                <a:cs typeface="Arial"/>
                <a:sym typeface="Arial"/>
              </a:rPr>
              <a:t> </a:t>
            </a:r>
            <a:r>
              <a:rPr lang="fr-FR" sz="1100" b="0" i="0" u="none" strike="noStrike" cap="none" dirty="0" err="1">
                <a:solidFill>
                  <a:srgbClr val="262775"/>
                </a:solidFill>
                <a:latin typeface="Arial"/>
                <a:ea typeface="Arial"/>
                <a:cs typeface="Arial"/>
                <a:sym typeface="Arial"/>
              </a:rPr>
              <a:t>context</a:t>
            </a:r>
            <a:r>
              <a:rPr lang="fr-FR" sz="1100" b="0" i="0" u="none" strike="noStrike" cap="none" dirty="0">
                <a:solidFill>
                  <a:srgbClr val="262775"/>
                </a:solidFill>
                <a:latin typeface="Arial"/>
                <a:ea typeface="Arial"/>
                <a:cs typeface="Arial"/>
                <a:sym typeface="Arial"/>
              </a:rPr>
              <a:t> for staff and </a:t>
            </a:r>
            <a:r>
              <a:rPr lang="fr-FR" sz="1100" b="0" i="0" u="none" strike="noStrike" cap="none" dirty="0" err="1">
                <a:solidFill>
                  <a:srgbClr val="262775"/>
                </a:solidFill>
                <a:latin typeface="Arial"/>
                <a:ea typeface="Arial"/>
                <a:cs typeface="Arial"/>
                <a:sym typeface="Arial"/>
              </a:rPr>
              <a:t>beneficiaries</a:t>
            </a:r>
            <a:r>
              <a:rPr lang="fr-FR" sz="1100" b="0" i="0" u="none" strike="noStrike" cap="none" dirty="0">
                <a:solidFill>
                  <a:srgbClr val="262775"/>
                </a:solidFill>
                <a:latin typeface="Arial"/>
                <a:ea typeface="Arial"/>
                <a:cs typeface="Arial"/>
                <a:sym typeface="Arial"/>
              </a:rPr>
              <a:t>)?</a:t>
            </a:r>
            <a:endParaRPr sz="1100" b="0" i="0" u="none" strike="noStrike" cap="none" dirty="0">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dirty="0">
                <a:solidFill>
                  <a:srgbClr val="262775"/>
                </a:solidFill>
                <a:latin typeface="Arial"/>
                <a:ea typeface="Arial"/>
                <a:cs typeface="Arial"/>
                <a:sym typeface="Arial"/>
              </a:rPr>
              <a:t>Sampling</a:t>
            </a:r>
            <a:endParaRPr sz="1100" b="0" i="0" u="none" strike="noStrike" cap="none" dirty="0">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dirty="0">
                <a:solidFill>
                  <a:srgbClr val="262775"/>
                </a:solidFill>
                <a:latin typeface="Arial"/>
                <a:ea typeface="Arial"/>
                <a:cs typeface="Arial"/>
                <a:sym typeface="Arial"/>
              </a:rPr>
              <a:t>Data collection </a:t>
            </a:r>
            <a:r>
              <a:rPr lang="fr-FR" sz="1100" b="0" i="0" u="none" strike="noStrike" cap="none" dirty="0" err="1">
                <a:solidFill>
                  <a:srgbClr val="262775"/>
                </a:solidFill>
                <a:latin typeface="Arial"/>
                <a:ea typeface="Arial"/>
                <a:cs typeface="Arial"/>
                <a:sym typeface="Arial"/>
              </a:rPr>
              <a:t>tool</a:t>
            </a:r>
            <a:endParaRPr sz="1100" b="0" i="0" u="none" strike="noStrike" cap="none" dirty="0">
              <a:solidFill>
                <a:srgbClr val="262775"/>
              </a:solidFill>
              <a:latin typeface="Arial"/>
              <a:ea typeface="Arial"/>
              <a:cs typeface="Arial"/>
              <a:sym typeface="Arial"/>
            </a:endParaRPr>
          </a:p>
        </p:txBody>
      </p:sp>
      <p:sp>
        <p:nvSpPr>
          <p:cNvPr id="331" name="Google Shape;331;p16"/>
          <p:cNvSpPr txBox="1"/>
          <p:nvPr/>
        </p:nvSpPr>
        <p:spPr>
          <a:xfrm>
            <a:off x="7638150" y="4545150"/>
            <a:ext cx="3011700" cy="1152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Technical tips and tricks (metadata, constraints, etc.)</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Language</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Language</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Questionnaire length</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Consent</a:t>
            </a:r>
            <a:endParaRPr sz="1100" b="0" i="0" u="none" strike="noStrike" cap="none">
              <a:solidFill>
                <a:srgbClr val="262775"/>
              </a:solidFill>
              <a:latin typeface="Arial"/>
              <a:ea typeface="Arial"/>
              <a:cs typeface="Arial"/>
              <a:sym typeface="Arial"/>
            </a:endParaRPr>
          </a:p>
        </p:txBody>
      </p:sp>
      <p:sp>
        <p:nvSpPr>
          <p:cNvPr id="332" name="Google Shape;332;p16"/>
          <p:cNvSpPr txBox="1"/>
          <p:nvPr/>
        </p:nvSpPr>
        <p:spPr>
          <a:xfrm>
            <a:off x="4590150" y="5480700"/>
            <a:ext cx="3011700" cy="1377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Technical validation of the form / Technical test (form of results...)</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Consider testing understanding of key words and concepts and survey feasibility</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Standardization test</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Pilot site</a:t>
            </a:r>
            <a:endParaRPr sz="1100" b="0" i="0" u="none" strike="noStrike" cap="none">
              <a:solidFill>
                <a:srgbClr val="262775"/>
              </a:solidFill>
              <a:latin typeface="Arial"/>
              <a:ea typeface="Arial"/>
              <a:cs typeface="Arial"/>
              <a:sym typeface="Arial"/>
            </a:endParaRPr>
          </a:p>
        </p:txBody>
      </p:sp>
      <p:sp>
        <p:nvSpPr>
          <p:cNvPr id="333" name="Google Shape;333;p16"/>
          <p:cNvSpPr txBox="1"/>
          <p:nvPr/>
        </p:nvSpPr>
        <p:spPr>
          <a:xfrm>
            <a:off x="1578450" y="3972850"/>
            <a:ext cx="3011700" cy="1216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Continuous quality control of survey submissions</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Frequent debriefing with interviewers</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Language control during surveys</a:t>
            </a:r>
            <a:endParaRPr sz="1100" b="0" i="0" u="none" strike="noStrike" cap="none">
              <a:solidFill>
                <a:srgbClr val="262775"/>
              </a:solidFill>
              <a:latin typeface="Arial"/>
              <a:ea typeface="Arial"/>
              <a:cs typeface="Arial"/>
              <a:sym typeface="Arial"/>
            </a:endParaRPr>
          </a:p>
        </p:txBody>
      </p:sp>
      <p:sp>
        <p:nvSpPr>
          <p:cNvPr id="334" name="Google Shape;334;p16"/>
          <p:cNvSpPr txBox="1"/>
          <p:nvPr/>
        </p:nvSpPr>
        <p:spPr>
          <a:xfrm>
            <a:off x="1943100" y="1318825"/>
            <a:ext cx="3011700" cy="1216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Survey feedback</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Clean archiving</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Form availability for other surveys</a:t>
            </a:r>
            <a:endParaRPr sz="1100" b="0" i="0" u="none" strike="noStrike" cap="none">
              <a:solidFill>
                <a:srgbClr val="262775"/>
              </a:solidFill>
              <a:latin typeface="Arial"/>
              <a:ea typeface="Arial"/>
              <a:cs typeface="Arial"/>
              <a:sym typeface="Arial"/>
            </a:endParaRPr>
          </a:p>
          <a:p>
            <a:pPr marL="457200" marR="0" lvl="0" indent="-298450" algn="l" rtl="0">
              <a:spcBef>
                <a:spcPts val="0"/>
              </a:spcBef>
              <a:spcAft>
                <a:spcPts val="0"/>
              </a:spcAft>
              <a:buClr>
                <a:srgbClr val="262775"/>
              </a:buClr>
              <a:buSzPts val="1100"/>
              <a:buFont typeface="Arial"/>
              <a:buChar char="●"/>
            </a:pPr>
            <a:r>
              <a:rPr lang="fr-FR" sz="1100" b="0" i="0" u="none" strike="noStrike" cap="none">
                <a:solidFill>
                  <a:srgbClr val="262775"/>
                </a:solidFill>
                <a:latin typeface="Arial"/>
                <a:ea typeface="Arial"/>
                <a:cs typeface="Arial"/>
                <a:sym typeface="Arial"/>
              </a:rPr>
              <a:t>Feedback to respondents</a:t>
            </a:r>
            <a:endParaRPr sz="1100" b="0" i="0" u="none" strike="noStrike" cap="none">
              <a:solidFill>
                <a:srgbClr val="262775"/>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16</a:t>
            </a:fld>
            <a:endParaRPr/>
          </a:p>
        </p:txBody>
      </p:sp>
      <p:sp>
        <p:nvSpPr>
          <p:cNvPr id="341" name="Google Shape;341;p17"/>
          <p:cNvSpPr txBox="1"/>
          <p:nvPr/>
        </p:nvSpPr>
        <p:spPr>
          <a:xfrm>
            <a:off x="2367150" y="1997403"/>
            <a:ext cx="7457700" cy="267762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100" b="1" i="0" u="none" strike="noStrike" cap="none">
                <a:solidFill>
                  <a:srgbClr val="E84E0F"/>
                </a:solidFill>
                <a:latin typeface="Bebas Neue"/>
                <a:ea typeface="Bebas Neue"/>
                <a:cs typeface="Bebas Neue"/>
                <a:sym typeface="Bebas Neue"/>
              </a:rPr>
              <a:t>QUESTION/ANSWER?</a:t>
            </a:r>
            <a:endParaRPr sz="7500" b="1" i="0" u="none" strike="noStrike" cap="none">
              <a:solidFill>
                <a:srgbClr val="E84E0F"/>
              </a:solidFill>
              <a:latin typeface="Bebas Neue"/>
              <a:ea typeface="Bebas Neue"/>
              <a:cs typeface="Bebas Neue"/>
              <a:sym typeface="Bebas Neue"/>
            </a:endParaRPr>
          </a:p>
        </p:txBody>
      </p:sp>
      <p:sp>
        <p:nvSpPr>
          <p:cNvPr id="342" name="Google Shape;342;p17"/>
          <p:cNvSpPr txBox="1"/>
          <p:nvPr/>
        </p:nvSpPr>
        <p:spPr>
          <a:xfrm>
            <a:off x="1524000" y="275600"/>
            <a:ext cx="9144000" cy="11391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200" b="1" i="0" u="none" strike="noStrike" cap="none">
                <a:solidFill>
                  <a:srgbClr val="FFFFFF"/>
                </a:solidFill>
                <a:latin typeface="Bebas Neue"/>
                <a:ea typeface="Bebas Neue"/>
                <a:cs typeface="Bebas Neue"/>
                <a:sym typeface="Bebas Neue"/>
              </a:rPr>
              <a:t>DESIGNING A QUESTIONNAIRE</a:t>
            </a:r>
            <a:endParaRPr sz="5600" b="1" i="0" u="none" strike="noStrike" cap="none">
              <a:solidFill>
                <a:srgbClr val="FFFFFF"/>
              </a:solidFill>
              <a:latin typeface="Bebas Neue"/>
              <a:ea typeface="Bebas Neue"/>
              <a:cs typeface="Bebas Neue"/>
              <a:sym typeface="Bebas Neue"/>
            </a:endParaRPr>
          </a:p>
        </p:txBody>
      </p:sp>
      <p:sp>
        <p:nvSpPr>
          <p:cNvPr id="343" name="Google Shape;343;p17"/>
          <p:cNvSpPr/>
          <p:nvPr/>
        </p:nvSpPr>
        <p:spPr>
          <a:xfrm>
            <a:off x="2146800" y="3344900"/>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44" name="Google Shape;344;p17"/>
          <p:cNvSpPr/>
          <p:nvPr/>
        </p:nvSpPr>
        <p:spPr>
          <a:xfrm>
            <a:off x="6765100" y="3344900"/>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9"/>
        <p:cNvGrpSpPr/>
        <p:nvPr/>
      </p:nvGrpSpPr>
      <p:grpSpPr>
        <a:xfrm>
          <a:off x="0" y="0"/>
          <a:ext cx="0" cy="0"/>
          <a:chOff x="0" y="0"/>
          <a:chExt cx="0" cy="0"/>
        </a:xfrm>
      </p:grpSpPr>
      <p:sp>
        <p:nvSpPr>
          <p:cNvPr id="350" name="Google Shape;350;p1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17</a:t>
            </a:fld>
            <a:endParaRPr/>
          </a:p>
        </p:txBody>
      </p:sp>
      <p:sp>
        <p:nvSpPr>
          <p:cNvPr id="351" name="Google Shape;351;p18"/>
          <p:cNvSpPr txBox="1"/>
          <p:nvPr/>
        </p:nvSpPr>
        <p:spPr>
          <a:xfrm>
            <a:off x="2367150" y="861253"/>
            <a:ext cx="7457700" cy="2647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000" b="1" i="0" u="none" strike="noStrike" cap="none">
                <a:solidFill>
                  <a:srgbClr val="FFFFFF"/>
                </a:solidFill>
                <a:latin typeface="Bebas Neue"/>
                <a:ea typeface="Bebas Neue"/>
                <a:cs typeface="Bebas Neue"/>
                <a:sym typeface="Bebas Neue"/>
              </a:rPr>
              <a:t>II - DATA CONTROL</a:t>
            </a:r>
            <a:endParaRPr sz="4100" b="1" i="1" u="none" strike="noStrike" cap="none">
              <a:solidFill>
                <a:srgbClr val="FFFFFF"/>
              </a:solidFill>
              <a:latin typeface="Bebas Neue"/>
              <a:ea typeface="Bebas Neue"/>
              <a:cs typeface="Bebas Neue"/>
              <a:sym typeface="Bebas Neue"/>
            </a:endParaRPr>
          </a:p>
        </p:txBody>
      </p:sp>
      <p:grpSp>
        <p:nvGrpSpPr>
          <p:cNvPr id="352" name="Google Shape;352;p18"/>
          <p:cNvGrpSpPr/>
          <p:nvPr/>
        </p:nvGrpSpPr>
        <p:grpSpPr>
          <a:xfrm>
            <a:off x="5148045" y="4947748"/>
            <a:ext cx="1895970" cy="1773731"/>
            <a:chOff x="3137400" y="1009650"/>
            <a:chExt cx="2869204" cy="2708400"/>
          </a:xfrm>
        </p:grpSpPr>
        <p:sp>
          <p:nvSpPr>
            <p:cNvPr id="353" name="Google Shape;353;p18"/>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354" name="Google Shape;354;p18"/>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18</a:t>
            </a:fld>
            <a:endParaRPr/>
          </a:p>
        </p:txBody>
      </p:sp>
      <p:sp>
        <p:nvSpPr>
          <p:cNvPr id="361" name="Google Shape;361;p19"/>
          <p:cNvSpPr txBox="1"/>
          <p:nvPr/>
        </p:nvSpPr>
        <p:spPr>
          <a:xfrm>
            <a:off x="2367150" y="113669"/>
            <a:ext cx="7457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DATA CYCLE</a:t>
            </a:r>
            <a:endParaRPr sz="8200" b="1" i="0" u="none" strike="noStrike" cap="none">
              <a:solidFill>
                <a:srgbClr val="E84E0F"/>
              </a:solidFill>
              <a:latin typeface="Bebas Neue"/>
              <a:ea typeface="Bebas Neue"/>
              <a:cs typeface="Bebas Neue"/>
              <a:sym typeface="Bebas Neue"/>
            </a:endParaRPr>
          </a:p>
        </p:txBody>
      </p:sp>
      <p:sp>
        <p:nvSpPr>
          <p:cNvPr id="362" name="Google Shape;362;p19"/>
          <p:cNvSpPr txBox="1"/>
          <p:nvPr/>
        </p:nvSpPr>
        <p:spPr>
          <a:xfrm>
            <a:off x="8371775" y="6443000"/>
            <a:ext cx="1161300" cy="338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000" b="0" i="1" u="none" strike="noStrike" cap="none">
                <a:solidFill>
                  <a:srgbClr val="262775"/>
                </a:solidFill>
                <a:latin typeface="Arial"/>
                <a:ea typeface="Arial"/>
                <a:cs typeface="Arial"/>
                <a:sym typeface="Arial"/>
              </a:rPr>
              <a:t>source CartONG</a:t>
            </a:r>
            <a:endParaRPr sz="1000" b="0" i="1" u="none" strike="noStrike" cap="none">
              <a:solidFill>
                <a:srgbClr val="262775"/>
              </a:solidFill>
              <a:latin typeface="Arial"/>
              <a:ea typeface="Arial"/>
              <a:cs typeface="Arial"/>
              <a:sym typeface="Arial"/>
            </a:endParaRPr>
          </a:p>
        </p:txBody>
      </p:sp>
      <p:pic>
        <p:nvPicPr>
          <p:cNvPr id="363" name="Google Shape;363;p19" title="2_3_data_mngt_cycle_EN.png"/>
          <p:cNvPicPr preferRelativeResize="0"/>
          <p:nvPr/>
        </p:nvPicPr>
        <p:blipFill>
          <a:blip r:embed="rId3">
            <a:alphaModFix/>
          </a:blip>
          <a:stretch>
            <a:fillRect/>
          </a:stretch>
        </p:blipFill>
        <p:spPr>
          <a:xfrm>
            <a:off x="2262550" y="1121000"/>
            <a:ext cx="7666898" cy="5379550"/>
          </a:xfrm>
          <a:prstGeom prst="rect">
            <a:avLst/>
          </a:prstGeom>
          <a:noFill/>
          <a:ln>
            <a:noFill/>
          </a:ln>
        </p:spPr>
      </p:pic>
      <p:sp>
        <p:nvSpPr>
          <p:cNvPr id="364" name="Google Shape;364;p19"/>
          <p:cNvSpPr/>
          <p:nvPr/>
        </p:nvSpPr>
        <p:spPr>
          <a:xfrm>
            <a:off x="6626125" y="4390338"/>
            <a:ext cx="2426700" cy="2110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19</a:t>
            </a:fld>
            <a:endParaRPr/>
          </a:p>
        </p:txBody>
      </p:sp>
      <p:sp>
        <p:nvSpPr>
          <p:cNvPr id="371" name="Google Shape;371;p20"/>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72" name="Google Shape;372;p20"/>
          <p:cNvSpPr txBox="1"/>
          <p:nvPr/>
        </p:nvSpPr>
        <p:spPr>
          <a:xfrm>
            <a:off x="1524000" y="315100"/>
            <a:ext cx="9144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200" b="1" i="0" u="none" strike="noStrike" cap="none">
                <a:solidFill>
                  <a:srgbClr val="FFFFFF"/>
                </a:solidFill>
                <a:latin typeface="Bebas Neue"/>
                <a:ea typeface="Bebas Neue"/>
                <a:cs typeface="Bebas Neue"/>
                <a:sym typeface="Bebas Neue"/>
              </a:rPr>
              <a:t>DATA QUALITY: What to think about?</a:t>
            </a:r>
            <a:endParaRPr sz="4200" b="1" i="0" u="none" strike="noStrike" cap="none">
              <a:solidFill>
                <a:srgbClr val="FFFFFF"/>
              </a:solidFill>
              <a:latin typeface="Bebas Neue"/>
              <a:ea typeface="Bebas Neue"/>
              <a:cs typeface="Bebas Neue"/>
              <a:sym typeface="Bebas Neue"/>
            </a:endParaRPr>
          </a:p>
        </p:txBody>
      </p:sp>
      <p:sp>
        <p:nvSpPr>
          <p:cNvPr id="373" name="Google Shape;373;p20"/>
          <p:cNvSpPr/>
          <p:nvPr/>
        </p:nvSpPr>
        <p:spPr>
          <a:xfrm>
            <a:off x="2153000" y="2143000"/>
            <a:ext cx="4732200" cy="39624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1000"/>
              </a:spcBef>
              <a:spcAft>
                <a:spcPts val="0"/>
              </a:spcAft>
              <a:buNone/>
            </a:pPr>
            <a:r>
              <a:rPr lang="fr-FR" sz="2100" b="1" i="0" u="none" strike="noStrike" cap="none">
                <a:solidFill>
                  <a:srgbClr val="E84E0F"/>
                </a:solidFill>
                <a:latin typeface="Poppins"/>
                <a:ea typeface="Poppins"/>
                <a:cs typeface="Poppins"/>
                <a:sym typeface="Poppins"/>
              </a:rPr>
              <a:t>-Validity </a:t>
            </a:r>
            <a:r>
              <a:rPr lang="fr-FR" sz="2100" b="0" i="0" u="none" strike="noStrike" cap="none">
                <a:solidFill>
                  <a:srgbClr val="000000"/>
                </a:solidFill>
                <a:latin typeface="Poppins"/>
                <a:ea typeface="Poppins"/>
                <a:cs typeface="Poppins"/>
                <a:sym typeface="Poppins"/>
              </a:rPr>
              <a:t>- Question(s) asked</a:t>
            </a:r>
            <a:endParaRPr sz="2100" b="0" i="0" u="none" strike="noStrike" cap="none">
              <a:solidFill>
                <a:srgbClr val="000000"/>
              </a:solidFill>
              <a:latin typeface="Poppins"/>
              <a:ea typeface="Poppins"/>
              <a:cs typeface="Poppins"/>
              <a:sym typeface="Poppins"/>
            </a:endParaRPr>
          </a:p>
          <a:p>
            <a:pPr marL="0" marR="0" lvl="0" indent="0" algn="l" rtl="0">
              <a:lnSpc>
                <a:spcPct val="120000"/>
              </a:lnSpc>
              <a:spcBef>
                <a:spcPts val="1000"/>
              </a:spcBef>
              <a:spcAft>
                <a:spcPts val="0"/>
              </a:spcAft>
              <a:buNone/>
            </a:pPr>
            <a:r>
              <a:rPr lang="fr-FR" sz="2100" b="1" i="0" u="none" strike="noStrike" cap="none">
                <a:solidFill>
                  <a:srgbClr val="E84E0F"/>
                </a:solidFill>
                <a:latin typeface="Poppins"/>
                <a:ea typeface="Poppins"/>
                <a:cs typeface="Poppins"/>
                <a:sym typeface="Poppins"/>
              </a:rPr>
              <a:t>-Reliability </a:t>
            </a:r>
            <a:r>
              <a:rPr lang="fr-FR" sz="2100" b="0" i="0" u="none" strike="noStrike" cap="none">
                <a:solidFill>
                  <a:srgbClr val="000000"/>
                </a:solidFill>
                <a:latin typeface="Poppins"/>
                <a:ea typeface="Poppins"/>
                <a:cs typeface="Poppins"/>
                <a:sym typeface="Poppins"/>
              </a:rPr>
              <a:t>- Collection method(s)</a:t>
            </a:r>
            <a:endParaRPr sz="2100" b="0" i="0" u="none" strike="noStrike" cap="none">
              <a:solidFill>
                <a:srgbClr val="000000"/>
              </a:solidFill>
              <a:latin typeface="Poppins"/>
              <a:ea typeface="Poppins"/>
              <a:cs typeface="Poppins"/>
              <a:sym typeface="Poppins"/>
            </a:endParaRPr>
          </a:p>
          <a:p>
            <a:pPr marL="0" marR="0" lvl="0" indent="0" algn="l" rtl="0">
              <a:lnSpc>
                <a:spcPct val="120000"/>
              </a:lnSpc>
              <a:spcBef>
                <a:spcPts val="1000"/>
              </a:spcBef>
              <a:spcAft>
                <a:spcPts val="0"/>
              </a:spcAft>
              <a:buNone/>
            </a:pPr>
            <a:r>
              <a:rPr lang="fr-FR" sz="2100" b="1" i="0" u="none" strike="noStrike" cap="none">
                <a:solidFill>
                  <a:srgbClr val="E84E0F"/>
                </a:solidFill>
                <a:latin typeface="Poppins"/>
                <a:ea typeface="Poppins"/>
                <a:cs typeface="Poppins"/>
                <a:sym typeface="Poppins"/>
              </a:rPr>
              <a:t>-Accuracy </a:t>
            </a:r>
            <a:r>
              <a:rPr lang="fr-FR" sz="2100" b="0" i="0" u="none" strike="noStrike" cap="none">
                <a:solidFill>
                  <a:srgbClr val="000000"/>
                </a:solidFill>
                <a:latin typeface="Poppins"/>
                <a:ea typeface="Poppins"/>
                <a:cs typeface="Poppins"/>
                <a:sym typeface="Poppins"/>
              </a:rPr>
              <a:t>- Sampling strategy</a:t>
            </a:r>
            <a:endParaRPr sz="2100" b="0" i="0" u="none" strike="noStrike" cap="none">
              <a:solidFill>
                <a:srgbClr val="000000"/>
              </a:solidFill>
              <a:latin typeface="Poppins"/>
              <a:ea typeface="Poppins"/>
              <a:cs typeface="Poppins"/>
              <a:sym typeface="Poppins"/>
            </a:endParaRPr>
          </a:p>
          <a:p>
            <a:pPr marL="0" marR="0" lvl="0" indent="0" algn="l" rtl="0">
              <a:lnSpc>
                <a:spcPct val="120000"/>
              </a:lnSpc>
              <a:spcBef>
                <a:spcPts val="1000"/>
              </a:spcBef>
              <a:spcAft>
                <a:spcPts val="0"/>
              </a:spcAft>
              <a:buNone/>
            </a:pPr>
            <a:r>
              <a:rPr lang="fr-FR" sz="2100" b="1" i="0" u="none" strike="noStrike" cap="none">
                <a:solidFill>
                  <a:srgbClr val="E84E0F"/>
                </a:solidFill>
                <a:latin typeface="Poppins"/>
                <a:ea typeface="Poppins"/>
                <a:cs typeface="Poppins"/>
                <a:sym typeface="Poppins"/>
              </a:rPr>
              <a:t>-Integrity </a:t>
            </a:r>
            <a:r>
              <a:rPr lang="fr-FR" sz="2100" b="0" i="0" u="none" strike="noStrike" cap="none">
                <a:solidFill>
                  <a:srgbClr val="000000"/>
                </a:solidFill>
                <a:latin typeface="Poppins"/>
                <a:ea typeface="Poppins"/>
                <a:cs typeface="Poppins"/>
                <a:sym typeface="Poppins"/>
              </a:rPr>
              <a:t>- Data processing and management processes</a:t>
            </a:r>
            <a:endParaRPr sz="2100" b="0" i="0" u="none" strike="noStrike" cap="none">
              <a:solidFill>
                <a:srgbClr val="000000"/>
              </a:solidFill>
              <a:latin typeface="Poppins"/>
              <a:ea typeface="Poppins"/>
              <a:cs typeface="Poppins"/>
              <a:sym typeface="Poppins"/>
            </a:endParaRPr>
          </a:p>
          <a:p>
            <a:pPr marL="0" marR="0" lvl="0" indent="0" algn="l" rtl="0">
              <a:lnSpc>
                <a:spcPct val="120000"/>
              </a:lnSpc>
              <a:spcBef>
                <a:spcPts val="1000"/>
              </a:spcBef>
              <a:spcAft>
                <a:spcPts val="0"/>
              </a:spcAft>
              <a:buNone/>
            </a:pPr>
            <a:r>
              <a:rPr lang="fr-FR" sz="2100" b="1" i="0" u="none" strike="noStrike" cap="none">
                <a:solidFill>
                  <a:srgbClr val="E84E0F"/>
                </a:solidFill>
                <a:latin typeface="Poppins"/>
                <a:ea typeface="Poppins"/>
                <a:cs typeface="Poppins"/>
                <a:sym typeface="Poppins"/>
              </a:rPr>
              <a:t>-Temporality </a:t>
            </a:r>
            <a:r>
              <a:rPr lang="fr-FR" sz="2100" b="0" i="0" u="none" strike="noStrike" cap="none">
                <a:solidFill>
                  <a:srgbClr val="000000"/>
                </a:solidFill>
                <a:latin typeface="Poppins"/>
                <a:ea typeface="Poppins"/>
                <a:cs typeface="Poppins"/>
                <a:sym typeface="Poppins"/>
              </a:rPr>
              <a:t>- Calendar + Planning</a:t>
            </a:r>
            <a:r>
              <a:rPr lang="fr-FR">
                <a:solidFill>
                  <a:schemeClr val="lt1"/>
                </a:solidFill>
              </a:rPr>
              <a:t>Accuracy</a:t>
            </a:r>
            <a:endParaRPr>
              <a:solidFill>
                <a:schemeClr val="lt1"/>
              </a:solidFill>
            </a:endParaRPr>
          </a:p>
          <a:p>
            <a:pPr marL="0" marR="0" lvl="0" indent="0" algn="l" rtl="0">
              <a:lnSpc>
                <a:spcPct val="120000"/>
              </a:lnSpc>
              <a:spcBef>
                <a:spcPts val="1000"/>
              </a:spcBef>
              <a:spcAft>
                <a:spcPts val="0"/>
              </a:spcAft>
              <a:buNone/>
            </a:pPr>
            <a:endParaRPr sz="2100">
              <a:latin typeface="Poppins"/>
              <a:ea typeface="Poppins"/>
              <a:cs typeface="Poppins"/>
              <a:sym typeface="Poppins"/>
            </a:endParaRPr>
          </a:p>
          <a:p>
            <a:pPr marL="0" marR="0" lvl="0" indent="0" algn="just" rtl="0">
              <a:spcBef>
                <a:spcPts val="0"/>
              </a:spcBef>
              <a:spcAft>
                <a:spcPts val="0"/>
              </a:spcAft>
              <a:buNone/>
            </a:pPr>
            <a:endParaRPr sz="2100" b="0" i="0" u="none" strike="noStrike" cap="none">
              <a:solidFill>
                <a:srgbClr val="262775"/>
              </a:solidFill>
              <a:latin typeface="Poppins"/>
              <a:ea typeface="Poppins"/>
              <a:cs typeface="Poppins"/>
              <a:sym typeface="Poppins"/>
            </a:endParaRPr>
          </a:p>
        </p:txBody>
      </p:sp>
      <p:cxnSp>
        <p:nvCxnSpPr>
          <p:cNvPr id="374" name="Google Shape;374;p20"/>
          <p:cNvCxnSpPr/>
          <p:nvPr/>
        </p:nvCxnSpPr>
        <p:spPr>
          <a:xfrm flipH="1">
            <a:off x="1897499" y="1563783"/>
            <a:ext cx="4200" cy="4735200"/>
          </a:xfrm>
          <a:prstGeom prst="straightConnector1">
            <a:avLst/>
          </a:prstGeom>
          <a:noFill/>
          <a:ln w="76200" cap="flat" cmpd="sng">
            <a:solidFill>
              <a:srgbClr val="E84E0F"/>
            </a:solidFill>
            <a:prstDash val="solid"/>
            <a:round/>
            <a:headEnd type="none" w="sm" len="sm"/>
            <a:tailEnd type="none" w="sm" len="sm"/>
          </a:ln>
        </p:spPr>
      </p:cxnSp>
      <p:grpSp>
        <p:nvGrpSpPr>
          <p:cNvPr id="375" name="Google Shape;375;p20"/>
          <p:cNvGrpSpPr/>
          <p:nvPr/>
        </p:nvGrpSpPr>
        <p:grpSpPr>
          <a:xfrm>
            <a:off x="6885206" y="1991028"/>
            <a:ext cx="4770712" cy="3656048"/>
            <a:chOff x="2911450" y="1041400"/>
            <a:chExt cx="5891950" cy="4559800"/>
          </a:xfrm>
        </p:grpSpPr>
        <p:grpSp>
          <p:nvGrpSpPr>
            <p:cNvPr id="376" name="Google Shape;376;p20"/>
            <p:cNvGrpSpPr/>
            <p:nvPr/>
          </p:nvGrpSpPr>
          <p:grpSpPr>
            <a:xfrm>
              <a:off x="3843706" y="1146395"/>
              <a:ext cx="4233494" cy="4233494"/>
              <a:chOff x="2820225" y="891450"/>
              <a:chExt cx="3175200" cy="3175200"/>
            </a:xfrm>
          </p:grpSpPr>
          <p:sp>
            <p:nvSpPr>
              <p:cNvPr id="377" name="Google Shape;377;p20"/>
              <p:cNvSpPr/>
              <p:nvPr/>
            </p:nvSpPr>
            <p:spPr>
              <a:xfrm rot="10800000">
                <a:off x="2820225" y="891450"/>
                <a:ext cx="3175200" cy="3175200"/>
              </a:xfrm>
              <a:prstGeom prst="blockArc">
                <a:avLst>
                  <a:gd name="adj1" fmla="val 5399801"/>
                  <a:gd name="adj2" fmla="val 3012680"/>
                  <a:gd name="adj3" fmla="val 6939"/>
                </a:avLst>
              </a:prstGeom>
              <a:solidFill>
                <a:srgbClr val="DA55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8" name="Google Shape;378;p20"/>
              <p:cNvSpPr/>
              <p:nvPr/>
            </p:nvSpPr>
            <p:spPr>
              <a:xfrm rot="10800000">
                <a:off x="3175023" y="1179900"/>
                <a:ext cx="450600" cy="450600"/>
              </a:xfrm>
              <a:prstGeom prst="rtTriangle">
                <a:avLst/>
              </a:prstGeom>
              <a:solidFill>
                <a:srgbClr val="DA55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79" name="Google Shape;379;p20"/>
            <p:cNvSpPr/>
            <p:nvPr/>
          </p:nvSpPr>
          <p:spPr>
            <a:xfrm>
              <a:off x="4829650" y="1041400"/>
              <a:ext cx="1918200" cy="1157400"/>
            </a:xfrm>
            <a:prstGeom prst="ellipse">
              <a:avLst/>
            </a:prstGeom>
            <a:solidFill>
              <a:srgbClr val="DA551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rPr>
                <a:t>Validity</a:t>
              </a:r>
              <a:endParaRPr>
                <a:solidFill>
                  <a:schemeClr val="lt1"/>
                </a:solidFill>
              </a:endParaRPr>
            </a:p>
          </p:txBody>
        </p:sp>
        <p:sp>
          <p:nvSpPr>
            <p:cNvPr id="380" name="Google Shape;380;p20"/>
            <p:cNvSpPr/>
            <p:nvPr/>
          </p:nvSpPr>
          <p:spPr>
            <a:xfrm>
              <a:off x="6885200" y="2593800"/>
              <a:ext cx="1918200" cy="1157400"/>
            </a:xfrm>
            <a:prstGeom prst="ellipse">
              <a:avLst/>
            </a:prstGeom>
            <a:solidFill>
              <a:srgbClr val="DA551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rPr>
                <a:t>Reliability</a:t>
              </a:r>
              <a:endParaRPr>
                <a:solidFill>
                  <a:schemeClr val="lt1"/>
                </a:solidFill>
              </a:endParaRPr>
            </a:p>
          </p:txBody>
        </p:sp>
        <p:sp>
          <p:nvSpPr>
            <p:cNvPr id="381" name="Google Shape;381;p20"/>
            <p:cNvSpPr/>
            <p:nvPr/>
          </p:nvSpPr>
          <p:spPr>
            <a:xfrm>
              <a:off x="6075500" y="4443800"/>
              <a:ext cx="1918200" cy="1157400"/>
            </a:xfrm>
            <a:prstGeom prst="ellipse">
              <a:avLst/>
            </a:prstGeom>
            <a:solidFill>
              <a:srgbClr val="DA551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rPr>
                <a:t>Accuracy</a:t>
              </a:r>
              <a:endParaRPr>
                <a:solidFill>
                  <a:schemeClr val="lt1"/>
                </a:solidFill>
              </a:endParaRPr>
            </a:p>
          </p:txBody>
        </p:sp>
        <p:sp>
          <p:nvSpPr>
            <p:cNvPr id="382" name="Google Shape;382;p20"/>
            <p:cNvSpPr/>
            <p:nvPr/>
          </p:nvSpPr>
          <p:spPr>
            <a:xfrm>
              <a:off x="3648400" y="4210375"/>
              <a:ext cx="1918200" cy="1157400"/>
            </a:xfrm>
            <a:prstGeom prst="ellipse">
              <a:avLst/>
            </a:prstGeom>
            <a:solidFill>
              <a:srgbClr val="DA551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rPr>
                <a:t>Integrity</a:t>
              </a:r>
              <a:endParaRPr>
                <a:solidFill>
                  <a:schemeClr val="lt1"/>
                </a:solidFill>
              </a:endParaRPr>
            </a:p>
          </p:txBody>
        </p:sp>
        <p:sp>
          <p:nvSpPr>
            <p:cNvPr id="383" name="Google Shape;383;p20"/>
            <p:cNvSpPr/>
            <p:nvPr/>
          </p:nvSpPr>
          <p:spPr>
            <a:xfrm>
              <a:off x="2911450" y="2356500"/>
              <a:ext cx="1918200" cy="1157400"/>
            </a:xfrm>
            <a:prstGeom prst="ellipse">
              <a:avLst/>
            </a:prstGeom>
            <a:solidFill>
              <a:srgbClr val="DA551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rPr>
                <a:t>Temporality</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
        <p:cNvGrpSpPr/>
        <p:nvPr/>
      </p:nvGrpSpPr>
      <p:grpSpPr>
        <a:xfrm>
          <a:off x="0" y="0"/>
          <a:ext cx="0" cy="0"/>
          <a:chOff x="0" y="0"/>
          <a:chExt cx="0" cy="0"/>
        </a:xfrm>
      </p:grpSpPr>
      <p:sp>
        <p:nvSpPr>
          <p:cNvPr id="189" name="Google Shape;18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a:t>
            </a:fld>
            <a:endParaRPr/>
          </a:p>
        </p:txBody>
      </p:sp>
      <p:sp>
        <p:nvSpPr>
          <p:cNvPr id="190" name="Google Shape;190;p3"/>
          <p:cNvSpPr txBox="1"/>
          <p:nvPr/>
        </p:nvSpPr>
        <p:spPr>
          <a:xfrm>
            <a:off x="2367150" y="861253"/>
            <a:ext cx="7457700" cy="2893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800" b="1" i="0" u="none" strike="noStrike" cap="none">
                <a:solidFill>
                  <a:srgbClr val="E84E0F"/>
                </a:solidFill>
                <a:latin typeface="Bebas Neue"/>
                <a:ea typeface="Bebas Neue"/>
                <a:cs typeface="Bebas Neue"/>
                <a:sym typeface="Bebas Neue"/>
              </a:rPr>
              <a:t>Monitoring &amp; EVALUATION</a:t>
            </a:r>
            <a:endParaRPr sz="8800" b="1" i="0" u="none" strike="noStrike" cap="none">
              <a:solidFill>
                <a:srgbClr val="E84E0F"/>
              </a:solidFill>
              <a:latin typeface="Bebas Neue"/>
              <a:ea typeface="Bebas Neue"/>
              <a:cs typeface="Bebas Neue"/>
              <a:sym typeface="Bebas Neue"/>
            </a:endParaRPr>
          </a:p>
        </p:txBody>
      </p:sp>
      <p:sp>
        <p:nvSpPr>
          <p:cNvPr id="191" name="Google Shape;191;p3"/>
          <p:cNvSpPr/>
          <p:nvPr/>
        </p:nvSpPr>
        <p:spPr>
          <a:xfrm>
            <a:off x="3099180" y="426014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a:solidFill>
                  <a:srgbClr val="FFFFFF"/>
                </a:solidFill>
                <a:latin typeface="Arial"/>
                <a:ea typeface="Arial"/>
                <a:cs typeface="Arial"/>
                <a:sym typeface="Arial"/>
              </a:rPr>
              <a:t>MODULE 5</a:t>
            </a:r>
            <a:endParaRPr sz="2300" b="0"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192" name="Google Shape;192;p3"/>
          <p:cNvGrpSpPr/>
          <p:nvPr/>
        </p:nvGrpSpPr>
        <p:grpSpPr>
          <a:xfrm>
            <a:off x="5148045" y="4947748"/>
            <a:ext cx="1895970" cy="1773731"/>
            <a:chOff x="3137400" y="1009650"/>
            <a:chExt cx="2869204" cy="2708400"/>
          </a:xfrm>
        </p:grpSpPr>
        <p:sp>
          <p:nvSpPr>
            <p:cNvPr id="193" name="Google Shape;193;p3"/>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94" name="Google Shape;194;p3"/>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20</a:t>
            </a:fld>
            <a:endParaRPr/>
          </a:p>
        </p:txBody>
      </p:sp>
      <p:sp>
        <p:nvSpPr>
          <p:cNvPr id="390" name="Google Shape;390;p21"/>
          <p:cNvSpPr/>
          <p:nvPr/>
        </p:nvSpPr>
        <p:spPr>
          <a:xfrm>
            <a:off x="2562150" y="1167999"/>
            <a:ext cx="6990900" cy="795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0" i="0" u="none" strike="noStrike" cap="none">
                <a:solidFill>
                  <a:srgbClr val="E84E0F"/>
                </a:solidFill>
                <a:latin typeface="Arial"/>
                <a:ea typeface="Arial"/>
                <a:cs typeface="Arial"/>
                <a:sym typeface="Arial"/>
              </a:rPr>
              <a:t>In a monitoring-evaluation system, it is essential to check, control, clean and validate the data, whether in your database, your dashboard or the results of your questionnaires. </a:t>
            </a:r>
            <a:endParaRPr sz="1400" b="0" i="0" u="none" strike="noStrike" cap="none">
              <a:solidFill>
                <a:srgbClr val="E84E0F"/>
              </a:solidFill>
              <a:latin typeface="Arial"/>
              <a:ea typeface="Arial"/>
              <a:cs typeface="Arial"/>
              <a:sym typeface="Arial"/>
            </a:endParaRPr>
          </a:p>
        </p:txBody>
      </p:sp>
      <p:sp>
        <p:nvSpPr>
          <p:cNvPr id="391" name="Google Shape;391;p21"/>
          <p:cNvSpPr txBox="1"/>
          <p:nvPr/>
        </p:nvSpPr>
        <p:spPr>
          <a:xfrm>
            <a:off x="1943108" y="207463"/>
            <a:ext cx="8229000" cy="1062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700" b="1" i="0" u="none" strike="noStrike" cap="none">
                <a:solidFill>
                  <a:srgbClr val="E84E0F"/>
                </a:solidFill>
                <a:latin typeface="Bebas Neue"/>
                <a:ea typeface="Bebas Neue"/>
                <a:cs typeface="Bebas Neue"/>
                <a:sym typeface="Bebas Neue"/>
              </a:rPr>
              <a:t>DATA CONTROL</a:t>
            </a:r>
            <a:endParaRPr sz="5700" b="0" i="0" u="none" strike="noStrike" cap="none">
              <a:solidFill>
                <a:srgbClr val="E84E0F"/>
              </a:solidFill>
              <a:latin typeface="Bebas Neue"/>
              <a:ea typeface="Bebas Neue"/>
              <a:cs typeface="Bebas Neue"/>
              <a:sym typeface="Bebas Neue"/>
            </a:endParaRPr>
          </a:p>
        </p:txBody>
      </p:sp>
      <p:sp>
        <p:nvSpPr>
          <p:cNvPr id="392" name="Google Shape;392;p21"/>
          <p:cNvSpPr/>
          <p:nvPr/>
        </p:nvSpPr>
        <p:spPr>
          <a:xfrm>
            <a:off x="2413700" y="4140575"/>
            <a:ext cx="2071500" cy="2024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Data entry errors can happen to anyone. Reviewing your data will enable you to detect errors. In Excel, signals can indicate these errors and enable you to rectify (clean up) the data. </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sp>
        <p:nvSpPr>
          <p:cNvPr id="393" name="Google Shape;393;p21"/>
          <p:cNvSpPr/>
          <p:nvPr/>
        </p:nvSpPr>
        <p:spPr>
          <a:xfrm>
            <a:off x="5017212" y="3339286"/>
            <a:ext cx="21960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In a large database, select a representative number of rows and check the consistency of the answers/data entered. </a:t>
            </a:r>
            <a:endParaRPr sz="12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600" b="0" i="0" u="none" strike="noStrike" cap="none">
                <a:solidFill>
                  <a:srgbClr val="262775"/>
                </a:solidFill>
                <a:latin typeface="Raleway"/>
                <a:ea typeface="Raleway"/>
                <a:cs typeface="Raleway"/>
                <a:sym typeface="Raleway"/>
              </a:rPr>
            </a:br>
            <a:endParaRPr sz="1600" b="0"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a:solidFill>
                  <a:srgbClr val="262775"/>
                </a:solidFill>
                <a:latin typeface="Raleway"/>
                <a:ea typeface="Raleway"/>
                <a:cs typeface="Raleway"/>
                <a:sym typeface="Raleway"/>
              </a:rPr>
            </a:br>
            <a:endParaRPr sz="1400" b="0" i="0" u="none" strike="noStrike" cap="none">
              <a:solidFill>
                <a:srgbClr val="262775"/>
              </a:solidFill>
              <a:latin typeface="Raleway"/>
              <a:ea typeface="Raleway"/>
              <a:cs typeface="Raleway"/>
              <a:sym typeface="Raleway"/>
            </a:endParaRPr>
          </a:p>
        </p:txBody>
      </p:sp>
      <p:sp>
        <p:nvSpPr>
          <p:cNvPr id="394" name="Google Shape;394;p21"/>
          <p:cNvSpPr/>
          <p:nvPr/>
        </p:nvSpPr>
        <p:spPr>
          <a:xfrm>
            <a:off x="7592889" y="4051549"/>
            <a:ext cx="21129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Identify common errors and ask questions :</a:t>
            </a:r>
            <a:endParaRPr sz="1200" b="1" i="0" u="none" strike="noStrike" cap="none">
              <a:solidFill>
                <a:srgbClr val="262775"/>
              </a:solidFill>
              <a:latin typeface="Raleway"/>
              <a:ea typeface="Raleway"/>
              <a:cs typeface="Raleway"/>
              <a:sym typeface="Raleway"/>
            </a:endParaRPr>
          </a:p>
          <a:p>
            <a:pPr marL="457200" marR="0" lvl="0" indent="-304800" algn="just" rtl="0">
              <a:spcBef>
                <a:spcPts val="0"/>
              </a:spcBef>
              <a:spcAft>
                <a:spcPts val="0"/>
              </a:spcAft>
              <a:buClr>
                <a:srgbClr val="262775"/>
              </a:buClr>
              <a:buSzPts val="1200"/>
              <a:buFont typeface="Raleway"/>
              <a:buChar char="-"/>
            </a:pPr>
            <a:r>
              <a:rPr lang="fr-FR" sz="1200" b="1" i="0" u="none" strike="noStrike" cap="none">
                <a:solidFill>
                  <a:srgbClr val="262775"/>
                </a:solidFill>
                <a:latin typeface="Raleway"/>
                <a:ea typeface="Raleway"/>
                <a:cs typeface="Raleway"/>
                <a:sym typeface="Raleway"/>
              </a:rPr>
              <a:t>the wording of your question</a:t>
            </a:r>
            <a:endParaRPr sz="1200" b="1" i="0" u="none" strike="noStrike" cap="none">
              <a:solidFill>
                <a:srgbClr val="262775"/>
              </a:solidFill>
              <a:latin typeface="Raleway"/>
              <a:ea typeface="Raleway"/>
              <a:cs typeface="Raleway"/>
              <a:sym typeface="Raleway"/>
            </a:endParaRPr>
          </a:p>
          <a:p>
            <a:pPr marL="457200" marR="0" lvl="0" indent="-304800" algn="just" rtl="0">
              <a:spcBef>
                <a:spcPts val="0"/>
              </a:spcBef>
              <a:spcAft>
                <a:spcPts val="0"/>
              </a:spcAft>
              <a:buClr>
                <a:srgbClr val="262775"/>
              </a:buClr>
              <a:buSzPts val="1200"/>
              <a:buFont typeface="Raleway"/>
              <a:buChar char="-"/>
            </a:pPr>
            <a:r>
              <a:rPr lang="fr-FR" sz="1200" b="1" i="0" u="none" strike="noStrike" cap="none">
                <a:solidFill>
                  <a:srgbClr val="262775"/>
                </a:solidFill>
                <a:latin typeface="Raleway"/>
                <a:ea typeface="Raleway"/>
                <a:cs typeface="Raleway"/>
                <a:sym typeface="Raleway"/>
              </a:rPr>
              <a:t>the interviewer, who in the event of a repeated error may not have entered the question.</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pic>
        <p:nvPicPr>
          <p:cNvPr id="395" name="Google Shape;395;p21"/>
          <p:cNvPicPr preferRelativeResize="0"/>
          <p:nvPr/>
        </p:nvPicPr>
        <p:blipFill rotWithShape="1">
          <a:blip r:embed="rId3">
            <a:alphaModFix/>
          </a:blip>
          <a:srcRect/>
          <a:stretch/>
        </p:blipFill>
        <p:spPr>
          <a:xfrm>
            <a:off x="2973903" y="2956936"/>
            <a:ext cx="951113" cy="951113"/>
          </a:xfrm>
          <a:prstGeom prst="rect">
            <a:avLst/>
          </a:prstGeom>
          <a:noFill/>
          <a:ln>
            <a:noFill/>
          </a:ln>
        </p:spPr>
      </p:pic>
      <p:pic>
        <p:nvPicPr>
          <p:cNvPr id="396" name="Google Shape;396;p21"/>
          <p:cNvPicPr preferRelativeResize="0"/>
          <p:nvPr/>
        </p:nvPicPr>
        <p:blipFill rotWithShape="1">
          <a:blip r:embed="rId3">
            <a:alphaModFix/>
          </a:blip>
          <a:srcRect/>
          <a:stretch/>
        </p:blipFill>
        <p:spPr>
          <a:xfrm>
            <a:off x="5418148" y="2155705"/>
            <a:ext cx="951113" cy="951113"/>
          </a:xfrm>
          <a:prstGeom prst="rect">
            <a:avLst/>
          </a:prstGeom>
          <a:noFill/>
          <a:ln>
            <a:noFill/>
          </a:ln>
        </p:spPr>
      </p:pic>
      <p:pic>
        <p:nvPicPr>
          <p:cNvPr id="397" name="Google Shape;397;p21"/>
          <p:cNvPicPr preferRelativeResize="0"/>
          <p:nvPr/>
        </p:nvPicPr>
        <p:blipFill rotWithShape="1">
          <a:blip r:embed="rId3">
            <a:alphaModFix/>
          </a:blip>
          <a:srcRect/>
          <a:stretch/>
        </p:blipFill>
        <p:spPr>
          <a:xfrm>
            <a:off x="8128872" y="2956936"/>
            <a:ext cx="951113" cy="9511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21</a:t>
            </a:fld>
            <a:endParaRPr/>
          </a:p>
        </p:txBody>
      </p:sp>
      <p:sp>
        <p:nvSpPr>
          <p:cNvPr id="404" name="Google Shape;404;p22"/>
          <p:cNvSpPr/>
          <p:nvPr/>
        </p:nvSpPr>
        <p:spPr>
          <a:xfrm>
            <a:off x="2562150" y="1167999"/>
            <a:ext cx="6990900" cy="795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0" i="0" u="none" strike="noStrike" cap="none">
                <a:solidFill>
                  <a:srgbClr val="E84E0F"/>
                </a:solidFill>
                <a:latin typeface="Arial"/>
                <a:ea typeface="Arial"/>
                <a:cs typeface="Arial"/>
                <a:sym typeface="Arial"/>
              </a:rPr>
              <a:t>In a monitoring-evaluation system, it is essential to check, control, clean and validate the data, whether in your database, your dashboard or the results of your questionnaires. </a:t>
            </a:r>
            <a:endParaRPr sz="1400" b="0" i="0" u="none" strike="noStrike" cap="none">
              <a:solidFill>
                <a:srgbClr val="E84E0F"/>
              </a:solidFill>
              <a:latin typeface="Arial"/>
              <a:ea typeface="Arial"/>
              <a:cs typeface="Arial"/>
              <a:sym typeface="Arial"/>
            </a:endParaRPr>
          </a:p>
        </p:txBody>
      </p:sp>
      <p:sp>
        <p:nvSpPr>
          <p:cNvPr id="405" name="Google Shape;405;p22"/>
          <p:cNvSpPr txBox="1"/>
          <p:nvPr/>
        </p:nvSpPr>
        <p:spPr>
          <a:xfrm>
            <a:off x="1943108" y="207463"/>
            <a:ext cx="8229000" cy="1062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700" b="1" i="0" u="none" strike="noStrike" cap="none">
                <a:solidFill>
                  <a:srgbClr val="E84E0F"/>
                </a:solidFill>
                <a:latin typeface="Bebas Neue"/>
                <a:ea typeface="Bebas Neue"/>
                <a:cs typeface="Bebas Neue"/>
                <a:sym typeface="Bebas Neue"/>
              </a:rPr>
              <a:t>DATA CONTROL</a:t>
            </a:r>
            <a:endParaRPr sz="5700" b="0" i="0" u="none" strike="noStrike" cap="none">
              <a:solidFill>
                <a:srgbClr val="E84E0F"/>
              </a:solidFill>
              <a:latin typeface="Bebas Neue"/>
              <a:ea typeface="Bebas Neue"/>
              <a:cs typeface="Bebas Neue"/>
              <a:sym typeface="Bebas Neue"/>
            </a:endParaRPr>
          </a:p>
        </p:txBody>
      </p:sp>
      <p:sp>
        <p:nvSpPr>
          <p:cNvPr id="406" name="Google Shape;406;p22"/>
          <p:cNvSpPr/>
          <p:nvPr/>
        </p:nvSpPr>
        <p:spPr>
          <a:xfrm>
            <a:off x="2413700" y="4140575"/>
            <a:ext cx="2071500" cy="2024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Provide your teams with </a:t>
            </a:r>
            <a:r>
              <a:rPr lang="fr-FR" sz="1200" b="1" i="0" u="sng" strike="noStrike" cap="none">
                <a:solidFill>
                  <a:srgbClr val="262775"/>
                </a:solidFill>
                <a:latin typeface="Raleway"/>
                <a:ea typeface="Raleway"/>
                <a:cs typeface="Raleway"/>
                <a:sym typeface="Raleway"/>
              </a:rPr>
              <a:t>regular feedback </a:t>
            </a:r>
            <a:r>
              <a:rPr lang="fr-FR" sz="1200" b="1" i="0" u="none" strike="noStrike" cap="none">
                <a:solidFill>
                  <a:srgbClr val="262775"/>
                </a:solidFill>
                <a:latin typeface="Raleway"/>
                <a:ea typeface="Raleway"/>
                <a:cs typeface="Raleway"/>
                <a:sym typeface="Raleway"/>
              </a:rPr>
              <a:t>on data quality, so as to improve the data collected and entered in a </a:t>
            </a:r>
            <a:r>
              <a:rPr lang="fr-FR" sz="1200" b="1" i="0" u="sng" strike="noStrike" cap="none">
                <a:solidFill>
                  <a:srgbClr val="262775"/>
                </a:solidFill>
                <a:latin typeface="Raleway"/>
                <a:ea typeface="Raleway"/>
                <a:cs typeface="Raleway"/>
                <a:sym typeface="Raleway"/>
              </a:rPr>
              <a:t>pedagogical </a:t>
            </a:r>
            <a:r>
              <a:rPr lang="fr-FR" sz="1200" b="1" i="0" u="none" strike="noStrike" cap="none">
                <a:solidFill>
                  <a:srgbClr val="262775"/>
                </a:solidFill>
                <a:latin typeface="Raleway"/>
                <a:ea typeface="Raleway"/>
                <a:cs typeface="Raleway"/>
                <a:sym typeface="Raleway"/>
              </a:rPr>
              <a:t>way.</a:t>
            </a:r>
            <a:endParaRPr sz="1200" b="1" i="0" u="sng"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sp>
        <p:nvSpPr>
          <p:cNvPr id="407" name="Google Shape;407;p22"/>
          <p:cNvSpPr/>
          <p:nvPr/>
        </p:nvSpPr>
        <p:spPr>
          <a:xfrm>
            <a:off x="5017212" y="3339286"/>
            <a:ext cx="21960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sng" strike="noStrike" cap="none">
                <a:solidFill>
                  <a:srgbClr val="262775"/>
                </a:solidFill>
                <a:latin typeface="Raleway"/>
                <a:ea typeface="Raleway"/>
                <a:cs typeface="Raleway"/>
                <a:sym typeface="Raleway"/>
              </a:rPr>
              <a:t>Who </a:t>
            </a:r>
            <a:r>
              <a:rPr lang="fr-FR" sz="1200" b="1" i="0" u="none" strike="noStrike" cap="none">
                <a:solidFill>
                  <a:srgbClr val="262775"/>
                </a:solidFill>
                <a:latin typeface="Raleway"/>
                <a:ea typeface="Raleway"/>
                <a:cs typeface="Raleway"/>
                <a:sym typeface="Raleway"/>
              </a:rPr>
              <a:t>in your team has been identified as carrying out this data control and cleansing, and </a:t>
            </a:r>
            <a:r>
              <a:rPr lang="fr-FR" sz="1200" b="1" i="0" u="sng" strike="noStrike" cap="none">
                <a:solidFill>
                  <a:srgbClr val="262775"/>
                </a:solidFill>
                <a:latin typeface="Raleway"/>
                <a:ea typeface="Raleway"/>
                <a:cs typeface="Raleway"/>
                <a:sym typeface="Raleway"/>
              </a:rPr>
              <a:t>when?</a:t>
            </a:r>
            <a:endParaRPr sz="1200" b="1" i="0" u="sng"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600" b="0" i="0" u="none" strike="noStrike" cap="none">
                <a:solidFill>
                  <a:srgbClr val="262775"/>
                </a:solidFill>
                <a:latin typeface="Raleway"/>
                <a:ea typeface="Raleway"/>
                <a:cs typeface="Raleway"/>
                <a:sym typeface="Raleway"/>
              </a:rPr>
            </a:br>
            <a:endParaRPr sz="1600" b="0"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a:solidFill>
                  <a:srgbClr val="262775"/>
                </a:solidFill>
                <a:latin typeface="Raleway"/>
                <a:ea typeface="Raleway"/>
                <a:cs typeface="Raleway"/>
                <a:sym typeface="Raleway"/>
              </a:rPr>
            </a:br>
            <a:endParaRPr sz="1400" b="0" i="0" u="none" strike="noStrike" cap="none">
              <a:solidFill>
                <a:srgbClr val="262775"/>
              </a:solidFill>
              <a:latin typeface="Raleway"/>
              <a:ea typeface="Raleway"/>
              <a:cs typeface="Raleway"/>
              <a:sym typeface="Raleway"/>
            </a:endParaRPr>
          </a:p>
        </p:txBody>
      </p:sp>
      <p:sp>
        <p:nvSpPr>
          <p:cNvPr id="408" name="Google Shape;408;p22"/>
          <p:cNvSpPr/>
          <p:nvPr/>
        </p:nvSpPr>
        <p:spPr>
          <a:xfrm>
            <a:off x="7592900" y="4051550"/>
            <a:ext cx="2112900" cy="1701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sng" strike="noStrike" cap="none">
                <a:solidFill>
                  <a:srgbClr val="262775"/>
                </a:solidFill>
                <a:latin typeface="Raleway"/>
                <a:ea typeface="Raleway"/>
                <a:cs typeface="Raleway"/>
                <a:sym typeface="Raleway"/>
              </a:rPr>
              <a:t>Data sharing </a:t>
            </a:r>
            <a:r>
              <a:rPr lang="fr-FR" sz="1200" b="1" i="0" u="none" strike="noStrike" cap="none">
                <a:solidFill>
                  <a:srgbClr val="262775"/>
                </a:solidFill>
                <a:latin typeface="Raleway"/>
                <a:ea typeface="Raleway"/>
                <a:cs typeface="Raleway"/>
                <a:sym typeface="Raleway"/>
              </a:rPr>
              <a:t>and collective analysis time also help to check consistency, possible biases and data quality (difficulties encountered, etc.).</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pic>
        <p:nvPicPr>
          <p:cNvPr id="409" name="Google Shape;409;p22"/>
          <p:cNvPicPr preferRelativeResize="0"/>
          <p:nvPr/>
        </p:nvPicPr>
        <p:blipFill rotWithShape="1">
          <a:blip r:embed="rId3">
            <a:alphaModFix/>
          </a:blip>
          <a:srcRect/>
          <a:stretch/>
        </p:blipFill>
        <p:spPr>
          <a:xfrm>
            <a:off x="2973903" y="2956936"/>
            <a:ext cx="951113" cy="951113"/>
          </a:xfrm>
          <a:prstGeom prst="rect">
            <a:avLst/>
          </a:prstGeom>
          <a:noFill/>
          <a:ln>
            <a:noFill/>
          </a:ln>
        </p:spPr>
      </p:pic>
      <p:pic>
        <p:nvPicPr>
          <p:cNvPr id="410" name="Google Shape;410;p22"/>
          <p:cNvPicPr preferRelativeResize="0"/>
          <p:nvPr/>
        </p:nvPicPr>
        <p:blipFill rotWithShape="1">
          <a:blip r:embed="rId3">
            <a:alphaModFix/>
          </a:blip>
          <a:srcRect/>
          <a:stretch/>
        </p:blipFill>
        <p:spPr>
          <a:xfrm>
            <a:off x="5418148" y="2155705"/>
            <a:ext cx="951113" cy="951113"/>
          </a:xfrm>
          <a:prstGeom prst="rect">
            <a:avLst/>
          </a:prstGeom>
          <a:noFill/>
          <a:ln>
            <a:noFill/>
          </a:ln>
        </p:spPr>
      </p:pic>
      <p:pic>
        <p:nvPicPr>
          <p:cNvPr id="411" name="Google Shape;411;p22"/>
          <p:cNvPicPr preferRelativeResize="0"/>
          <p:nvPr/>
        </p:nvPicPr>
        <p:blipFill rotWithShape="1">
          <a:blip r:embed="rId3">
            <a:alphaModFix/>
          </a:blip>
          <a:srcRect/>
          <a:stretch/>
        </p:blipFill>
        <p:spPr>
          <a:xfrm>
            <a:off x="8128872" y="2956936"/>
            <a:ext cx="951113" cy="9511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6"/>
        <p:cNvGrpSpPr/>
        <p:nvPr/>
      </p:nvGrpSpPr>
      <p:grpSpPr>
        <a:xfrm>
          <a:off x="0" y="0"/>
          <a:ext cx="0" cy="0"/>
          <a:chOff x="0" y="0"/>
          <a:chExt cx="0" cy="0"/>
        </a:xfrm>
      </p:grpSpPr>
      <p:sp>
        <p:nvSpPr>
          <p:cNvPr id="417" name="Google Shape;417;p2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22</a:t>
            </a:fld>
            <a:endParaRPr/>
          </a:p>
        </p:txBody>
      </p:sp>
      <p:sp>
        <p:nvSpPr>
          <p:cNvPr id="418" name="Google Shape;418;p23"/>
          <p:cNvSpPr txBox="1"/>
          <p:nvPr/>
        </p:nvSpPr>
        <p:spPr>
          <a:xfrm>
            <a:off x="2367150" y="861253"/>
            <a:ext cx="7457700" cy="246218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400" b="1" i="0" u="none" strike="noStrike" cap="none">
                <a:solidFill>
                  <a:srgbClr val="FFFFFF"/>
                </a:solidFill>
                <a:latin typeface="Bebas Neue"/>
                <a:ea typeface="Bebas Neue"/>
                <a:cs typeface="Bebas Neue"/>
                <a:sym typeface="Bebas Neue"/>
              </a:rPr>
              <a:t>III - PROTECTION</a:t>
            </a:r>
            <a:endParaRPr sz="3500" b="1" i="1" u="none" strike="noStrike" cap="none">
              <a:solidFill>
                <a:srgbClr val="FFFFFF"/>
              </a:solidFill>
              <a:latin typeface="Bebas Neue"/>
              <a:ea typeface="Bebas Neue"/>
              <a:cs typeface="Bebas Neue"/>
              <a:sym typeface="Bebas Neue"/>
            </a:endParaRPr>
          </a:p>
        </p:txBody>
      </p:sp>
      <p:sp>
        <p:nvSpPr>
          <p:cNvPr id="419" name="Google Shape;419;p23"/>
          <p:cNvSpPr/>
          <p:nvPr/>
        </p:nvSpPr>
        <p:spPr>
          <a:xfrm>
            <a:off x="3032030" y="395319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dirty="0">
                <a:solidFill>
                  <a:srgbClr val="FFFFFF"/>
                </a:solidFill>
                <a:latin typeface="Arial"/>
                <a:ea typeface="Arial"/>
                <a:cs typeface="Arial"/>
                <a:sym typeface="Arial"/>
              </a:rPr>
              <a:t>MODULE 5</a:t>
            </a:r>
            <a:endParaRPr sz="2300" b="0" i="0" u="none" strike="noStrike" cap="none" dirty="0">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dirty="0">
                <a:solidFill>
                  <a:srgbClr val="FFFFFF"/>
                </a:solidFill>
                <a:latin typeface="Arial"/>
                <a:ea typeface="Arial"/>
                <a:cs typeface="Arial"/>
                <a:sym typeface="Arial"/>
              </a:rPr>
            </a:br>
            <a:endParaRPr sz="1200" b="0" i="0" u="none" strike="noStrike" cap="none" dirty="0">
              <a:solidFill>
                <a:srgbClr val="FFFFFF"/>
              </a:solidFill>
              <a:latin typeface="Arial"/>
              <a:ea typeface="Arial"/>
              <a:cs typeface="Arial"/>
              <a:sym typeface="Arial"/>
            </a:endParaRPr>
          </a:p>
        </p:txBody>
      </p:sp>
      <p:grpSp>
        <p:nvGrpSpPr>
          <p:cNvPr id="420" name="Google Shape;420;p23"/>
          <p:cNvGrpSpPr/>
          <p:nvPr/>
        </p:nvGrpSpPr>
        <p:grpSpPr>
          <a:xfrm>
            <a:off x="5148045" y="4947748"/>
            <a:ext cx="1895970" cy="1773731"/>
            <a:chOff x="3137400" y="1009650"/>
            <a:chExt cx="2869204" cy="2708400"/>
          </a:xfrm>
        </p:grpSpPr>
        <p:sp>
          <p:nvSpPr>
            <p:cNvPr id="421" name="Google Shape;421;p23"/>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422" name="Google Shape;422;p23"/>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23</a:t>
            </a:fld>
            <a:endParaRPr/>
          </a:p>
        </p:txBody>
      </p:sp>
      <p:sp>
        <p:nvSpPr>
          <p:cNvPr id="429" name="Google Shape;429;p24"/>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30" name="Google Shape;430;p24"/>
          <p:cNvSpPr txBox="1"/>
          <p:nvPr/>
        </p:nvSpPr>
        <p:spPr>
          <a:xfrm>
            <a:off x="1524000" y="315100"/>
            <a:ext cx="9144000" cy="9234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800" b="1" i="0" u="none" strike="noStrike" cap="none">
                <a:solidFill>
                  <a:srgbClr val="FFFFFF"/>
                </a:solidFill>
                <a:latin typeface="Bebas Neue"/>
                <a:ea typeface="Bebas Neue"/>
                <a:cs typeface="Bebas Neue"/>
                <a:sym typeface="Bebas Neue"/>
              </a:rPr>
              <a:t>DATA PROTECTION - EXCHANGE TIME</a:t>
            </a:r>
            <a:endParaRPr sz="6000" b="1" i="0" u="none" strike="noStrike" cap="none">
              <a:solidFill>
                <a:srgbClr val="FFFFFF"/>
              </a:solidFill>
              <a:latin typeface="Bebas Neue"/>
              <a:ea typeface="Bebas Neue"/>
              <a:cs typeface="Bebas Neue"/>
              <a:sym typeface="Bebas Neue"/>
            </a:endParaRPr>
          </a:p>
        </p:txBody>
      </p:sp>
      <p:sp>
        <p:nvSpPr>
          <p:cNvPr id="431" name="Google Shape;431;p24"/>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7700" b="1" i="0" u="none" strike="noStrike" cap="none">
                <a:solidFill>
                  <a:srgbClr val="E84E0F"/>
                </a:solidFill>
                <a:latin typeface="Arial"/>
                <a:ea typeface="Arial"/>
                <a:cs typeface="Arial"/>
                <a:sym typeface="Arial"/>
              </a:rPr>
              <a:t>? </a:t>
            </a:r>
            <a:endParaRPr sz="7700" b="1" i="0" u="none" strike="noStrike" cap="none">
              <a:solidFill>
                <a:srgbClr val="E84E0F"/>
              </a:solidFill>
              <a:latin typeface="Arial"/>
              <a:ea typeface="Arial"/>
              <a:cs typeface="Arial"/>
              <a:sym typeface="Arial"/>
            </a:endParaRPr>
          </a:p>
        </p:txBody>
      </p:sp>
      <p:sp>
        <p:nvSpPr>
          <p:cNvPr id="432" name="Google Shape;432;p24"/>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0" i="0" u="none" strike="noStrike" cap="none" dirty="0" err="1">
                <a:solidFill>
                  <a:srgbClr val="E84E0F"/>
                </a:solidFill>
                <a:latin typeface="Poppins SemiBold"/>
                <a:ea typeface="Poppins SemiBold"/>
                <a:cs typeface="Poppins SemiBold"/>
                <a:sym typeface="Poppins SemiBold"/>
              </a:rPr>
              <a:t>What</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does</a:t>
            </a:r>
            <a:r>
              <a:rPr lang="fr-FR" sz="2100" b="0" i="0" u="none" strike="noStrike" cap="none" dirty="0">
                <a:solidFill>
                  <a:srgbClr val="E84E0F"/>
                </a:solidFill>
                <a:latin typeface="Poppins SemiBold"/>
                <a:ea typeface="Poppins SemiBold"/>
                <a:cs typeface="Poppins SemiBold"/>
                <a:sym typeface="Poppins SemiBold"/>
              </a:rPr>
              <a:t> the notion of data protection </a:t>
            </a:r>
            <a:r>
              <a:rPr lang="fr-FR" sz="2100" b="0" i="0" u="none" strike="noStrike" cap="none" dirty="0" err="1">
                <a:solidFill>
                  <a:srgbClr val="E84E0F"/>
                </a:solidFill>
                <a:latin typeface="Poppins SemiBold"/>
                <a:ea typeface="Poppins SemiBold"/>
                <a:cs typeface="Poppins SemiBold"/>
                <a:sym typeface="Poppins SemiBold"/>
              </a:rPr>
              <a:t>mean</a:t>
            </a:r>
            <a:r>
              <a:rPr lang="fr-FR" sz="2100" b="0" i="0" u="none" strike="noStrike" cap="none" dirty="0">
                <a:solidFill>
                  <a:srgbClr val="E84E0F"/>
                </a:solidFill>
                <a:latin typeface="Poppins SemiBold"/>
                <a:ea typeface="Poppins SemiBold"/>
                <a:cs typeface="Poppins SemiBold"/>
                <a:sym typeface="Poppins SemiBold"/>
              </a:rPr>
              <a:t> to </a:t>
            </a:r>
            <a:r>
              <a:rPr lang="fr-FR" sz="2100" b="0" i="0" u="none" strike="noStrike" cap="none" dirty="0" err="1">
                <a:solidFill>
                  <a:srgbClr val="E84E0F"/>
                </a:solidFill>
                <a:latin typeface="Poppins SemiBold"/>
                <a:ea typeface="Poppins SemiBold"/>
                <a:cs typeface="Poppins SemiBold"/>
                <a:sym typeface="Poppins SemiBold"/>
              </a:rPr>
              <a:t>you</a:t>
            </a:r>
            <a:r>
              <a:rPr lang="fr-FR" sz="2100" b="0" i="0" u="none" strike="noStrike" cap="none" dirty="0">
                <a:solidFill>
                  <a:srgbClr val="E84E0F"/>
                </a:solidFill>
                <a:latin typeface="Poppins SemiBold"/>
                <a:ea typeface="Poppins SemiBold"/>
                <a:cs typeface="Poppins SemiBold"/>
                <a:sym typeface="Poppins SemiBold"/>
              </a:rPr>
              <a:t>? </a:t>
            </a:r>
            <a:endParaRPr sz="2100" b="0" i="0" u="none" strike="noStrike" cap="none" dirty="0">
              <a:solidFill>
                <a:srgbClr val="E84E0F"/>
              </a:solidFill>
              <a:latin typeface="Poppins SemiBold"/>
              <a:ea typeface="Poppins SemiBold"/>
              <a:cs typeface="Poppins SemiBold"/>
              <a:sym typeface="Poppins SemiBold"/>
            </a:endParaRPr>
          </a:p>
          <a:p>
            <a:pPr marL="0" marR="0" lvl="0" indent="0" algn="l" rtl="0">
              <a:spcBef>
                <a:spcPts val="0"/>
              </a:spcBef>
              <a:spcAft>
                <a:spcPts val="0"/>
              </a:spcAft>
              <a:buNone/>
            </a:pPr>
            <a:endParaRPr sz="2100" b="0" i="0" u="none" strike="noStrike" cap="none" dirty="0">
              <a:solidFill>
                <a:srgbClr val="E84E0F"/>
              </a:solidFill>
              <a:latin typeface="Poppins SemiBold"/>
              <a:ea typeface="Poppins SemiBold"/>
              <a:cs typeface="Poppins SemiBold"/>
              <a:sym typeface="Poppins SemiBold"/>
            </a:endParaRPr>
          </a:p>
          <a:p>
            <a:pPr marL="0" marR="0" lvl="0" indent="0" algn="l" rtl="0">
              <a:spcBef>
                <a:spcPts val="0"/>
              </a:spcBef>
              <a:spcAft>
                <a:spcPts val="0"/>
              </a:spcAft>
              <a:buNone/>
            </a:pPr>
            <a:r>
              <a:rPr lang="fr-FR" sz="2100" b="0" i="0" u="none" strike="noStrike" cap="none" dirty="0">
                <a:solidFill>
                  <a:srgbClr val="E84E0F"/>
                </a:solidFill>
                <a:latin typeface="Poppins SemiBold"/>
                <a:ea typeface="Poppins SemiBold"/>
                <a:cs typeface="Poppins SemiBold"/>
                <a:sym typeface="Poppins SemiBold"/>
              </a:rPr>
              <a:t>Have </a:t>
            </a:r>
            <a:r>
              <a:rPr lang="fr-FR" sz="2100" b="0" i="0" u="none" strike="noStrike" cap="none" dirty="0" err="1">
                <a:solidFill>
                  <a:srgbClr val="E84E0F"/>
                </a:solidFill>
                <a:latin typeface="Poppins SemiBold"/>
                <a:ea typeface="Poppins SemiBold"/>
                <a:cs typeface="Poppins SemiBold"/>
                <a:sym typeface="Poppins SemiBold"/>
              </a:rPr>
              <a:t>you</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already</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implemented</a:t>
            </a:r>
            <a:r>
              <a:rPr lang="fr-FR" sz="2100" b="0" i="0" u="none" strike="noStrike" cap="none" dirty="0">
                <a:solidFill>
                  <a:srgbClr val="E84E0F"/>
                </a:solidFill>
                <a:latin typeface="Poppins SemiBold"/>
                <a:ea typeface="Poppins SemiBold"/>
                <a:cs typeface="Poppins SemiBold"/>
                <a:sym typeface="Poppins SemiBold"/>
              </a:rPr>
              <a:t> data and </a:t>
            </a:r>
            <a:r>
              <a:rPr lang="fr-FR" sz="2100" b="0" i="0" u="none" strike="noStrike" cap="none" dirty="0" err="1">
                <a:solidFill>
                  <a:srgbClr val="E84E0F"/>
                </a:solidFill>
                <a:latin typeface="Poppins SemiBold"/>
                <a:ea typeface="Poppins SemiBold"/>
                <a:cs typeface="Poppins SemiBold"/>
                <a:sym typeface="Poppins SemiBold"/>
              </a:rPr>
              <a:t>respondent</a:t>
            </a:r>
            <a:r>
              <a:rPr lang="fr-FR" sz="2100" b="0" i="0" u="none" strike="noStrike" cap="none" dirty="0">
                <a:solidFill>
                  <a:srgbClr val="E84E0F"/>
                </a:solidFill>
                <a:latin typeface="Poppins SemiBold"/>
                <a:ea typeface="Poppins SemiBold"/>
                <a:cs typeface="Poppins SemiBold"/>
                <a:sym typeface="Poppins SemiBold"/>
              </a:rPr>
              <a:t> protection </a:t>
            </a:r>
            <a:r>
              <a:rPr lang="fr-FR" sz="2100" b="0" i="0" u="none" strike="noStrike" cap="none" dirty="0" err="1">
                <a:solidFill>
                  <a:srgbClr val="E84E0F"/>
                </a:solidFill>
                <a:latin typeface="Poppins SemiBold"/>
                <a:ea typeface="Poppins SemiBold"/>
                <a:cs typeface="Poppins SemiBold"/>
                <a:sym typeface="Poppins SemiBold"/>
              </a:rPr>
              <a:t>rules</a:t>
            </a:r>
            <a:r>
              <a:rPr lang="fr-FR" sz="2100" b="0" i="0" u="none" strike="noStrike" cap="none" dirty="0">
                <a:solidFill>
                  <a:srgbClr val="E84E0F"/>
                </a:solidFill>
                <a:latin typeface="Poppins SemiBold"/>
                <a:ea typeface="Poppins SemiBold"/>
                <a:cs typeface="Poppins SemiBold"/>
                <a:sym typeface="Poppins SemiBold"/>
              </a:rPr>
              <a:t>? If </a:t>
            </a:r>
            <a:r>
              <a:rPr lang="fr-FR" sz="2100" b="0" i="0" u="none" strike="noStrike" cap="none" dirty="0" err="1">
                <a:solidFill>
                  <a:srgbClr val="E84E0F"/>
                </a:solidFill>
                <a:latin typeface="Poppins SemiBold"/>
                <a:ea typeface="Poppins SemiBold"/>
                <a:cs typeface="Poppins SemiBold"/>
                <a:sym typeface="Poppins SemiBold"/>
              </a:rPr>
              <a:t>so</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which</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ones</a:t>
            </a:r>
            <a:r>
              <a:rPr lang="fr-FR" sz="2100" b="0" i="0" u="none" strike="noStrike" cap="none" dirty="0">
                <a:solidFill>
                  <a:srgbClr val="E84E0F"/>
                </a:solidFill>
                <a:latin typeface="Poppins SemiBold"/>
                <a:ea typeface="Poppins SemiBold"/>
                <a:cs typeface="Poppins SemiBold"/>
                <a:sym typeface="Poppins SemiBold"/>
              </a:rPr>
              <a:t>? </a:t>
            </a:r>
            <a:endParaRPr sz="2100" b="0" i="0" u="none" strike="noStrike" cap="none" dirty="0">
              <a:solidFill>
                <a:srgbClr val="E84E0F"/>
              </a:solidFill>
              <a:latin typeface="Poppins SemiBold"/>
              <a:ea typeface="Poppins SemiBold"/>
              <a:cs typeface="Poppins SemiBold"/>
              <a:sym typeface="Poppins SemiBold"/>
            </a:endParaRPr>
          </a:p>
          <a:p>
            <a:pPr marL="0" marR="0" lvl="0" indent="0" algn="l" rtl="0">
              <a:spcBef>
                <a:spcPts val="0"/>
              </a:spcBef>
              <a:spcAft>
                <a:spcPts val="0"/>
              </a:spcAft>
              <a:buNone/>
            </a:pPr>
            <a:r>
              <a:rPr lang="fr-FR" sz="1600" b="0" i="0" u="none" strike="noStrike" cap="none" dirty="0">
                <a:solidFill>
                  <a:srgbClr val="FFFFFF"/>
                </a:solidFill>
                <a:latin typeface="Poppins SemiBold"/>
                <a:ea typeface="Poppins SemiBold"/>
                <a:cs typeface="Poppins SemiBold"/>
                <a:sym typeface="Poppins SemiBold"/>
              </a:rPr>
              <a:t>Contact: @secours-catholique.org  @secours-catholique.org</a:t>
            </a:r>
            <a:endParaRPr sz="1600" b="0" i="0" u="none" strike="noStrike" cap="none" dirty="0">
              <a:solidFill>
                <a:srgbClr val="000000"/>
              </a:solidFill>
              <a:latin typeface="Poppins SemiBold"/>
              <a:ea typeface="Poppins SemiBold"/>
              <a:cs typeface="Poppins SemiBold"/>
              <a:sym typeface="Poppins SemiBold"/>
            </a:endParaRPr>
          </a:p>
          <a:p>
            <a:pPr marL="0" marR="0" lvl="0" indent="0" algn="l" rtl="0">
              <a:spcBef>
                <a:spcPts val="0"/>
              </a:spcBef>
              <a:spcAft>
                <a:spcPts val="0"/>
              </a:spcAft>
              <a:buNone/>
            </a:pPr>
            <a:br>
              <a:rPr lang="fr-FR" sz="1400" b="0" i="0" u="none" strike="noStrike" cap="none" dirty="0">
                <a:solidFill>
                  <a:srgbClr val="FFFFFF"/>
                </a:solidFill>
                <a:latin typeface="Poppins SemiBold"/>
                <a:ea typeface="Poppins SemiBold"/>
                <a:cs typeface="Poppins SemiBold"/>
                <a:sym typeface="Poppins SemiBold"/>
              </a:rPr>
            </a:br>
            <a:endParaRPr sz="1400" b="0" i="0" u="none" strike="noStrike" cap="none" dirty="0">
              <a:solidFill>
                <a:srgbClr val="FFFFFF"/>
              </a:solidFill>
              <a:latin typeface="Poppins SemiBold"/>
              <a:ea typeface="Poppins SemiBold"/>
              <a:cs typeface="Poppins SemiBold"/>
              <a:sym typeface="Poppins SemiBold"/>
            </a:endParaRPr>
          </a:p>
        </p:txBody>
      </p:sp>
      <p:pic>
        <p:nvPicPr>
          <p:cNvPr id="433" name="Google Shape;433;p24" descr="Une image contenant noir, obscurité&#10;&#10;Description générée automatiquement"/>
          <p:cNvPicPr preferRelativeResize="0"/>
          <p:nvPr/>
        </p:nvPicPr>
        <p:blipFill rotWithShape="1">
          <a:blip r:embed="rId3">
            <a:alphaModFix/>
          </a:blip>
          <a:srcRect/>
          <a:stretch/>
        </p:blipFill>
        <p:spPr>
          <a:xfrm>
            <a:off x="7786449" y="4829223"/>
            <a:ext cx="1527135" cy="15271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24</a:t>
            </a:fld>
            <a:endParaRPr/>
          </a:p>
        </p:txBody>
      </p:sp>
      <p:sp>
        <p:nvSpPr>
          <p:cNvPr id="440" name="Google Shape;440;p2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41" name="Google Shape;441;p25"/>
          <p:cNvSpPr txBox="1"/>
          <p:nvPr/>
        </p:nvSpPr>
        <p:spPr>
          <a:xfrm>
            <a:off x="1524000" y="315101"/>
            <a:ext cx="9144000" cy="1477297"/>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200" b="1" i="0" u="none" strike="noStrike" cap="none">
                <a:solidFill>
                  <a:srgbClr val="FFFFFF"/>
                </a:solidFill>
                <a:latin typeface="Bebas Neue"/>
                <a:ea typeface="Bebas Neue"/>
                <a:cs typeface="Bebas Neue"/>
                <a:sym typeface="Bebas Neue"/>
              </a:rPr>
              <a:t>ETHICAL CONSIDERATION OF DATA</a:t>
            </a:r>
            <a:endParaRPr sz="4200" b="1" i="0" u="none" strike="noStrike" cap="none">
              <a:solidFill>
                <a:srgbClr val="FFFFFF"/>
              </a:solidFill>
              <a:latin typeface="Bebas Neue"/>
              <a:ea typeface="Bebas Neue"/>
              <a:cs typeface="Bebas Neue"/>
              <a:sym typeface="Bebas Neue"/>
            </a:endParaRPr>
          </a:p>
        </p:txBody>
      </p:sp>
      <p:sp>
        <p:nvSpPr>
          <p:cNvPr id="442" name="Google Shape;442;p25"/>
          <p:cNvSpPr/>
          <p:nvPr/>
        </p:nvSpPr>
        <p:spPr>
          <a:xfrm>
            <a:off x="2153000" y="1990600"/>
            <a:ext cx="8357700" cy="3962400"/>
          </a:xfrm>
          <a:prstGeom prst="rect">
            <a:avLst/>
          </a:prstGeom>
          <a:noFill/>
          <a:ln>
            <a:noFill/>
          </a:ln>
        </p:spPr>
        <p:txBody>
          <a:bodyPr spcFirstLastPara="1" wrap="square" lIns="91425" tIns="45700" rIns="91425" bIns="45700" anchor="t" anchorCtr="0">
            <a:noAutofit/>
          </a:bodyPr>
          <a:lstStyle/>
          <a:p>
            <a:pPr marL="12700" marR="0" lvl="0" indent="0" algn="l" rtl="0">
              <a:lnSpc>
                <a:spcPct val="90000"/>
              </a:lnSpc>
              <a:spcBef>
                <a:spcPts val="500"/>
              </a:spcBef>
              <a:spcAft>
                <a:spcPts val="0"/>
              </a:spcAft>
              <a:buNone/>
            </a:pPr>
            <a:r>
              <a:rPr lang="fr-FR" sz="2400" b="0" i="0" u="none" strike="noStrike" cap="none">
                <a:solidFill>
                  <a:srgbClr val="E84E0F"/>
                </a:solidFill>
                <a:latin typeface="Poppins"/>
                <a:ea typeface="Poppins"/>
                <a:cs typeface="Poppins"/>
                <a:sym typeface="Poppins"/>
              </a:rPr>
              <a:t>-Informed consent</a:t>
            </a:r>
            <a:endParaRPr sz="2400" b="0" i="0" u="none" strike="noStrike" cap="none">
              <a:solidFill>
                <a:srgbClr val="E84E0F"/>
              </a:solidFill>
              <a:latin typeface="Poppins"/>
              <a:ea typeface="Poppins"/>
              <a:cs typeface="Poppins"/>
              <a:sym typeface="Poppins"/>
            </a:endParaRPr>
          </a:p>
          <a:p>
            <a:pPr marL="12700" marR="0" lvl="0" indent="0" algn="l" rtl="0">
              <a:lnSpc>
                <a:spcPct val="90000"/>
              </a:lnSpc>
              <a:spcBef>
                <a:spcPts val="1000"/>
              </a:spcBef>
              <a:spcAft>
                <a:spcPts val="0"/>
              </a:spcAft>
              <a:buNone/>
            </a:pPr>
            <a:r>
              <a:rPr lang="fr-FR" sz="2400" b="0" i="0" u="none" strike="noStrike" cap="none">
                <a:solidFill>
                  <a:srgbClr val="E84E0F"/>
                </a:solidFill>
                <a:latin typeface="Poppins"/>
                <a:ea typeface="Poppins"/>
                <a:cs typeface="Poppins"/>
                <a:sym typeface="Poppins"/>
              </a:rPr>
              <a:t>-Do no harm</a:t>
            </a:r>
            <a:endParaRPr sz="2400" b="0" i="0" u="none" strike="noStrike" cap="none">
              <a:solidFill>
                <a:srgbClr val="E84E0F"/>
              </a:solidFill>
              <a:latin typeface="Poppins"/>
              <a:ea typeface="Poppins"/>
              <a:cs typeface="Poppins"/>
              <a:sym typeface="Poppins"/>
            </a:endParaRPr>
          </a:p>
          <a:p>
            <a:pPr marL="12700" marR="0" lvl="0" indent="0" algn="l" rtl="0">
              <a:lnSpc>
                <a:spcPct val="90000"/>
              </a:lnSpc>
              <a:spcBef>
                <a:spcPts val="1000"/>
              </a:spcBef>
              <a:spcAft>
                <a:spcPts val="0"/>
              </a:spcAft>
              <a:buNone/>
            </a:pPr>
            <a:r>
              <a:rPr lang="fr-FR" sz="2400" b="0" i="0" u="none" strike="noStrike" cap="none">
                <a:solidFill>
                  <a:srgbClr val="E84E0F"/>
                </a:solidFill>
                <a:latin typeface="Poppins"/>
                <a:ea typeface="Poppins"/>
                <a:cs typeface="Poppins"/>
                <a:sym typeface="Poppins"/>
              </a:rPr>
              <a:t>-Confidentiality </a:t>
            </a:r>
            <a:r>
              <a:rPr lang="fr-FR" sz="2400" b="0" i="0" u="none" strike="noStrike" cap="none">
                <a:solidFill>
                  <a:srgbClr val="000000"/>
                </a:solidFill>
                <a:latin typeface="Poppins"/>
                <a:ea typeface="Poppins"/>
                <a:cs typeface="Poppins"/>
                <a:sym typeface="Poppins"/>
              </a:rPr>
              <a:t>/ Anonymity / Privacy</a:t>
            </a:r>
            <a:endParaRPr sz="2400" b="0" i="0" u="none" strike="noStrike" cap="none">
              <a:solidFill>
                <a:srgbClr val="000000"/>
              </a:solidFill>
              <a:latin typeface="Poppins"/>
              <a:ea typeface="Poppins"/>
              <a:cs typeface="Poppins"/>
              <a:sym typeface="Poppins"/>
            </a:endParaRPr>
          </a:p>
          <a:p>
            <a:pPr marL="12700" marR="0" lvl="0" indent="0" algn="l" rtl="0">
              <a:lnSpc>
                <a:spcPct val="90000"/>
              </a:lnSpc>
              <a:spcBef>
                <a:spcPts val="1000"/>
              </a:spcBef>
              <a:spcAft>
                <a:spcPts val="0"/>
              </a:spcAft>
              <a:buNone/>
            </a:pPr>
            <a:r>
              <a:rPr lang="fr-FR" sz="2400" b="0" i="0" u="none" strike="noStrike" cap="none">
                <a:solidFill>
                  <a:srgbClr val="E84E0F"/>
                </a:solidFill>
                <a:latin typeface="Poppins"/>
                <a:ea typeface="Poppins"/>
                <a:cs typeface="Poppins"/>
                <a:sym typeface="Poppins"/>
              </a:rPr>
              <a:t>-Respect for the individual </a:t>
            </a:r>
            <a:r>
              <a:rPr lang="fr-FR" sz="2400" b="0" i="0" u="none" strike="noStrike" cap="none">
                <a:solidFill>
                  <a:srgbClr val="000000"/>
                </a:solidFill>
                <a:latin typeface="Poppins"/>
                <a:ea typeface="Poppins"/>
                <a:cs typeface="Poppins"/>
                <a:sym typeface="Poppins"/>
              </a:rPr>
              <a:t>(respect for their time, experience, feelings - link with acceptance)</a:t>
            </a:r>
            <a:endParaRPr sz="2400" b="0" i="0" u="none" strike="noStrike" cap="none">
              <a:solidFill>
                <a:srgbClr val="000000"/>
              </a:solidFill>
              <a:latin typeface="Poppins"/>
              <a:ea typeface="Poppins"/>
              <a:cs typeface="Poppins"/>
              <a:sym typeface="Poppins"/>
            </a:endParaRPr>
          </a:p>
          <a:p>
            <a:pPr marL="12700" marR="0" lvl="0" indent="0" algn="l" rtl="0">
              <a:lnSpc>
                <a:spcPct val="90000"/>
              </a:lnSpc>
              <a:spcBef>
                <a:spcPts val="1000"/>
              </a:spcBef>
              <a:spcAft>
                <a:spcPts val="0"/>
              </a:spcAft>
              <a:buNone/>
            </a:pPr>
            <a:r>
              <a:rPr lang="fr-FR" sz="2400" b="0" i="0" u="none" strike="noStrike" cap="none">
                <a:solidFill>
                  <a:srgbClr val="E84E0F"/>
                </a:solidFill>
                <a:latin typeface="Poppins"/>
                <a:ea typeface="Poppins"/>
                <a:cs typeface="Poppins"/>
                <a:sym typeface="Poppins"/>
              </a:rPr>
              <a:t>-Share results </a:t>
            </a:r>
            <a:r>
              <a:rPr lang="fr-FR" sz="2400" b="0" i="0" u="none" strike="noStrike" cap="none">
                <a:solidFill>
                  <a:srgbClr val="000000"/>
                </a:solidFill>
                <a:latin typeface="Poppins"/>
                <a:ea typeface="Poppins"/>
                <a:cs typeface="Poppins"/>
                <a:sym typeface="Poppins"/>
              </a:rPr>
              <a:t>(provide "closing the loop" feedback)</a:t>
            </a:r>
            <a:endParaRPr sz="2400" b="0" i="0" u="none" strike="noStrike" cap="none">
              <a:solidFill>
                <a:srgbClr val="000000"/>
              </a:solidFill>
              <a:latin typeface="Poppins"/>
              <a:ea typeface="Poppins"/>
              <a:cs typeface="Poppins"/>
              <a:sym typeface="Poppins"/>
            </a:endParaRPr>
          </a:p>
          <a:p>
            <a:pPr marL="12700" marR="0" lvl="0" indent="0" algn="l" rtl="0">
              <a:lnSpc>
                <a:spcPct val="90000"/>
              </a:lnSpc>
              <a:spcBef>
                <a:spcPts val="1000"/>
              </a:spcBef>
              <a:spcAft>
                <a:spcPts val="0"/>
              </a:spcAft>
              <a:buNone/>
            </a:pPr>
            <a:r>
              <a:rPr lang="fr-FR" sz="2400" b="0" i="0" u="none" strike="noStrike" cap="none">
                <a:solidFill>
                  <a:srgbClr val="E84E0F"/>
                </a:solidFill>
                <a:latin typeface="Poppins"/>
                <a:ea typeface="Poppins"/>
                <a:cs typeface="Poppins"/>
                <a:sym typeface="Poppins"/>
              </a:rPr>
              <a:t>-Physical protection </a:t>
            </a:r>
            <a:r>
              <a:rPr lang="fr-FR" sz="2400" b="0" i="0" u="none" strike="noStrike" cap="none">
                <a:solidFill>
                  <a:srgbClr val="000000"/>
                </a:solidFill>
                <a:latin typeface="Poppins"/>
                <a:ea typeface="Poppins"/>
                <a:cs typeface="Poppins"/>
                <a:sym typeface="Poppins"/>
              </a:rPr>
              <a:t>(limit access, no unintentional sharing)</a:t>
            </a:r>
            <a:endParaRPr sz="2400" b="0" i="0" u="none" strike="noStrike" cap="none">
              <a:solidFill>
                <a:srgbClr val="000000"/>
              </a:solidFill>
              <a:latin typeface="Poppins"/>
              <a:ea typeface="Poppins"/>
              <a:cs typeface="Poppins"/>
              <a:sym typeface="Poppins"/>
            </a:endParaRPr>
          </a:p>
          <a:p>
            <a:pPr marL="12700" marR="0" lvl="0" indent="0" algn="l" rtl="0">
              <a:lnSpc>
                <a:spcPct val="90000"/>
              </a:lnSpc>
              <a:spcBef>
                <a:spcPts val="1000"/>
              </a:spcBef>
              <a:spcAft>
                <a:spcPts val="0"/>
              </a:spcAft>
              <a:buNone/>
            </a:pPr>
            <a:r>
              <a:rPr lang="fr-FR" sz="2400" b="0" i="0" u="none" strike="noStrike" cap="none">
                <a:solidFill>
                  <a:srgbClr val="E84E0F"/>
                </a:solidFill>
                <a:latin typeface="Poppins"/>
                <a:ea typeface="Poppins"/>
                <a:cs typeface="Poppins"/>
                <a:sym typeface="Poppins"/>
              </a:rPr>
              <a:t>- Limit </a:t>
            </a:r>
            <a:r>
              <a:rPr lang="fr-FR" sz="2400" b="0" i="1" u="none" strike="noStrike" cap="none">
                <a:solidFill>
                  <a:srgbClr val="E84E0F"/>
                </a:solidFill>
                <a:latin typeface="Poppins"/>
                <a:ea typeface="Poppins"/>
                <a:cs typeface="Poppins"/>
                <a:sym typeface="Poppins"/>
              </a:rPr>
              <a:t>risks </a:t>
            </a:r>
            <a:r>
              <a:rPr lang="fr-FR" sz="2400" b="0" i="1" u="none" strike="noStrike" cap="none">
                <a:solidFill>
                  <a:srgbClr val="000000"/>
                </a:solidFill>
                <a:latin typeface="Poppins"/>
                <a:ea typeface="Poppins"/>
                <a:cs typeface="Poppins"/>
                <a:sym typeface="Poppins"/>
              </a:rPr>
              <a:t>(collect only what will be used)</a:t>
            </a:r>
            <a:endParaRPr sz="2400" b="0" i="0" u="none" strike="noStrike" cap="none">
              <a:solidFill>
                <a:srgbClr val="E84E0F"/>
              </a:solidFill>
              <a:latin typeface="Poppins"/>
              <a:ea typeface="Poppins"/>
              <a:cs typeface="Poppins"/>
              <a:sym typeface="Poppins"/>
            </a:endParaRPr>
          </a:p>
          <a:p>
            <a:pPr marL="0" marR="0" lvl="0" indent="0" algn="just" rtl="0">
              <a:spcBef>
                <a:spcPts val="1000"/>
              </a:spcBef>
              <a:spcAft>
                <a:spcPts val="1000"/>
              </a:spcAft>
              <a:buNone/>
            </a:pPr>
            <a:endParaRPr sz="2400" b="0" i="0" u="none" strike="noStrike" cap="none">
              <a:solidFill>
                <a:srgbClr val="262775"/>
              </a:solidFill>
              <a:latin typeface="Poppins"/>
              <a:ea typeface="Poppins"/>
              <a:cs typeface="Poppins"/>
              <a:sym typeface="Poppins"/>
            </a:endParaRPr>
          </a:p>
        </p:txBody>
      </p:sp>
      <p:cxnSp>
        <p:nvCxnSpPr>
          <p:cNvPr id="443" name="Google Shape;443;p25"/>
          <p:cNvCxnSpPr/>
          <p:nvPr/>
        </p:nvCxnSpPr>
        <p:spPr>
          <a:xfrm flipH="1">
            <a:off x="1897499" y="1868583"/>
            <a:ext cx="4200" cy="4735200"/>
          </a:xfrm>
          <a:prstGeom prst="straightConnector1">
            <a:avLst/>
          </a:prstGeom>
          <a:noFill/>
          <a:ln w="76200" cap="flat" cmpd="sng">
            <a:solidFill>
              <a:srgbClr val="E84E0F"/>
            </a:solidFill>
            <a:prstDash val="solid"/>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25</a:t>
            </a:fld>
            <a:endParaRPr/>
          </a:p>
        </p:txBody>
      </p:sp>
      <p:sp>
        <p:nvSpPr>
          <p:cNvPr id="450" name="Google Shape;450;p26"/>
          <p:cNvSpPr txBox="1"/>
          <p:nvPr/>
        </p:nvSpPr>
        <p:spPr>
          <a:xfrm>
            <a:off x="1851208" y="169088"/>
            <a:ext cx="8229000" cy="1062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700" b="1" i="0" u="none" strike="noStrike" cap="none">
                <a:solidFill>
                  <a:srgbClr val="E84E0F"/>
                </a:solidFill>
                <a:latin typeface="Bebas Neue"/>
                <a:ea typeface="Bebas Neue"/>
                <a:cs typeface="Bebas Neue"/>
                <a:sym typeface="Bebas Neue"/>
              </a:rPr>
              <a:t>DATA PROTECTION</a:t>
            </a:r>
            <a:endParaRPr sz="5700" b="0" i="0" u="none" strike="noStrike" cap="none">
              <a:solidFill>
                <a:srgbClr val="E84E0F"/>
              </a:solidFill>
              <a:latin typeface="Bebas Neue"/>
              <a:ea typeface="Bebas Neue"/>
              <a:cs typeface="Bebas Neue"/>
              <a:sym typeface="Bebas Neue"/>
            </a:endParaRPr>
          </a:p>
        </p:txBody>
      </p:sp>
      <p:sp>
        <p:nvSpPr>
          <p:cNvPr id="451" name="Google Shape;451;p26"/>
          <p:cNvSpPr/>
          <p:nvPr/>
        </p:nvSpPr>
        <p:spPr>
          <a:xfrm>
            <a:off x="2413704" y="4140574"/>
            <a:ext cx="20715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Do you hold sensitive data?</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Are they anonymized?</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Where they are stored (paper or digital)</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sp>
        <p:nvSpPr>
          <p:cNvPr id="452" name="Google Shape;452;p26"/>
          <p:cNvSpPr/>
          <p:nvPr/>
        </p:nvSpPr>
        <p:spPr>
          <a:xfrm>
            <a:off x="5017212" y="3339286"/>
            <a:ext cx="21960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If you use a platform/cloud, is it protected? </a:t>
            </a:r>
            <a:endParaRPr sz="1200" b="1"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600" b="0" i="0" u="none" strike="noStrike" cap="none">
                <a:solidFill>
                  <a:srgbClr val="262775"/>
                </a:solidFill>
                <a:latin typeface="Raleway"/>
                <a:ea typeface="Raleway"/>
                <a:cs typeface="Raleway"/>
                <a:sym typeface="Raleway"/>
              </a:rPr>
            </a:br>
            <a:endParaRPr sz="1600" b="0"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a:solidFill>
                  <a:srgbClr val="262775"/>
                </a:solidFill>
                <a:latin typeface="Raleway"/>
                <a:ea typeface="Raleway"/>
                <a:cs typeface="Raleway"/>
                <a:sym typeface="Raleway"/>
              </a:rPr>
            </a:br>
            <a:endParaRPr sz="1400" b="0" i="0" u="none" strike="noStrike" cap="none">
              <a:solidFill>
                <a:srgbClr val="262775"/>
              </a:solidFill>
              <a:latin typeface="Raleway"/>
              <a:ea typeface="Raleway"/>
              <a:cs typeface="Raleway"/>
              <a:sym typeface="Raleway"/>
            </a:endParaRPr>
          </a:p>
        </p:txBody>
      </p:sp>
      <p:sp>
        <p:nvSpPr>
          <p:cNvPr id="453" name="Google Shape;453;p26"/>
          <p:cNvSpPr/>
          <p:nvPr/>
        </p:nvSpPr>
        <p:spPr>
          <a:xfrm>
            <a:off x="7592889" y="4051549"/>
            <a:ext cx="2112900" cy="1385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200" b="1" i="0" u="none" strike="noStrike" cap="none">
                <a:solidFill>
                  <a:srgbClr val="262775"/>
                </a:solidFill>
                <a:latin typeface="Raleway"/>
                <a:ea typeface="Raleway"/>
                <a:cs typeface="Raleway"/>
                <a:sym typeface="Raleway"/>
              </a:rPr>
              <a:t>How long do we need to keep and store this data? Identify a time limit for data storage.</a:t>
            </a:r>
            <a:endParaRPr sz="12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600" b="1" i="0" u="none" strike="noStrike" cap="none">
                <a:solidFill>
                  <a:srgbClr val="262775"/>
                </a:solidFill>
                <a:latin typeface="Raleway"/>
                <a:ea typeface="Raleway"/>
                <a:cs typeface="Raleway"/>
                <a:sym typeface="Raleway"/>
              </a:rPr>
            </a:br>
            <a:endParaRPr sz="1600" b="1" i="0" u="none" strike="noStrike" cap="none">
              <a:solidFill>
                <a:srgbClr val="262775"/>
              </a:solidFill>
              <a:latin typeface="Raleway"/>
              <a:ea typeface="Raleway"/>
              <a:cs typeface="Raleway"/>
              <a:sym typeface="Raleway"/>
            </a:endParaRPr>
          </a:p>
          <a:p>
            <a:pPr marL="0" marR="0" lvl="0" indent="0" algn="just" rtl="0">
              <a:spcBef>
                <a:spcPts val="0"/>
              </a:spcBef>
              <a:spcAft>
                <a:spcPts val="0"/>
              </a:spcAft>
              <a:buNone/>
            </a:pPr>
            <a:br>
              <a:rPr lang="fr-FR" sz="1400" b="1" i="0" u="none" strike="noStrike" cap="none">
                <a:solidFill>
                  <a:srgbClr val="262775"/>
                </a:solidFill>
                <a:latin typeface="Raleway"/>
                <a:ea typeface="Raleway"/>
                <a:cs typeface="Raleway"/>
                <a:sym typeface="Raleway"/>
              </a:rPr>
            </a:br>
            <a:endParaRPr sz="1400" b="1" i="0" u="none" strike="noStrike" cap="none">
              <a:solidFill>
                <a:srgbClr val="262775"/>
              </a:solidFill>
              <a:latin typeface="Raleway"/>
              <a:ea typeface="Raleway"/>
              <a:cs typeface="Raleway"/>
              <a:sym typeface="Raleway"/>
            </a:endParaRPr>
          </a:p>
        </p:txBody>
      </p:sp>
      <p:pic>
        <p:nvPicPr>
          <p:cNvPr id="454" name="Google Shape;454;p26"/>
          <p:cNvPicPr preferRelativeResize="0"/>
          <p:nvPr/>
        </p:nvPicPr>
        <p:blipFill rotWithShape="1">
          <a:blip r:embed="rId3">
            <a:alphaModFix/>
          </a:blip>
          <a:srcRect/>
          <a:stretch/>
        </p:blipFill>
        <p:spPr>
          <a:xfrm>
            <a:off x="2973903" y="2956936"/>
            <a:ext cx="951113" cy="951113"/>
          </a:xfrm>
          <a:prstGeom prst="rect">
            <a:avLst/>
          </a:prstGeom>
          <a:noFill/>
          <a:ln>
            <a:noFill/>
          </a:ln>
        </p:spPr>
      </p:pic>
      <p:pic>
        <p:nvPicPr>
          <p:cNvPr id="455" name="Google Shape;455;p26"/>
          <p:cNvPicPr preferRelativeResize="0"/>
          <p:nvPr/>
        </p:nvPicPr>
        <p:blipFill rotWithShape="1">
          <a:blip r:embed="rId3">
            <a:alphaModFix/>
          </a:blip>
          <a:srcRect/>
          <a:stretch/>
        </p:blipFill>
        <p:spPr>
          <a:xfrm>
            <a:off x="5418148" y="2155705"/>
            <a:ext cx="951113" cy="951113"/>
          </a:xfrm>
          <a:prstGeom prst="rect">
            <a:avLst/>
          </a:prstGeom>
          <a:noFill/>
          <a:ln>
            <a:noFill/>
          </a:ln>
        </p:spPr>
      </p:pic>
      <p:pic>
        <p:nvPicPr>
          <p:cNvPr id="456" name="Google Shape;456;p26"/>
          <p:cNvPicPr preferRelativeResize="0"/>
          <p:nvPr/>
        </p:nvPicPr>
        <p:blipFill rotWithShape="1">
          <a:blip r:embed="rId3">
            <a:alphaModFix/>
          </a:blip>
          <a:srcRect/>
          <a:stretch/>
        </p:blipFill>
        <p:spPr>
          <a:xfrm>
            <a:off x="8128872" y="2956936"/>
            <a:ext cx="951113" cy="951113"/>
          </a:xfrm>
          <a:prstGeom prst="rect">
            <a:avLst/>
          </a:prstGeom>
          <a:noFill/>
          <a:ln>
            <a:noFill/>
          </a:ln>
        </p:spPr>
      </p:pic>
      <p:sp>
        <p:nvSpPr>
          <p:cNvPr id="457" name="Google Shape;457;p26"/>
          <p:cNvSpPr/>
          <p:nvPr/>
        </p:nvSpPr>
        <p:spPr>
          <a:xfrm>
            <a:off x="2562150" y="1081674"/>
            <a:ext cx="6990900" cy="795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0" i="0" u="none" strike="noStrike" cap="none">
                <a:solidFill>
                  <a:srgbClr val="E84E0F"/>
                </a:solidFill>
                <a:latin typeface="Arial"/>
                <a:ea typeface="Arial"/>
                <a:cs typeface="Arial"/>
                <a:sym typeface="Arial"/>
              </a:rPr>
              <a:t>Data protection must also be considered in terms of storage, accessibility and protection. </a:t>
            </a:r>
            <a:endParaRPr sz="1400" b="0" i="0" u="none" strike="noStrike" cap="none">
              <a:solidFill>
                <a:srgbClr val="E84E0F"/>
              </a:solidFill>
              <a:latin typeface="Arial"/>
              <a:ea typeface="Arial"/>
              <a:cs typeface="Arial"/>
              <a:sym typeface="Arial"/>
            </a:endParaRPr>
          </a:p>
          <a:p>
            <a:pPr marL="0" marR="0" lvl="0" indent="0" algn="ctr" rtl="0">
              <a:spcBef>
                <a:spcPts val="0"/>
              </a:spcBef>
              <a:spcAft>
                <a:spcPts val="0"/>
              </a:spcAft>
              <a:buNone/>
            </a:pPr>
            <a:r>
              <a:rPr lang="fr-FR" sz="1400" b="0" i="0" u="none" strike="noStrike" cap="none">
                <a:solidFill>
                  <a:srgbClr val="E84E0F"/>
                </a:solidFill>
                <a:latin typeface="Arial"/>
                <a:ea typeface="Arial"/>
                <a:cs typeface="Arial"/>
                <a:sym typeface="Arial"/>
              </a:rPr>
              <a:t>We need to ask ourselves, in light of the do no harm principle, but also national and international regulations (Europe: RGPD)</a:t>
            </a:r>
            <a:endParaRPr sz="1400" b="0" i="0" u="none" strike="noStrike" cap="none">
              <a:solidFill>
                <a:srgbClr val="E84E0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2"/>
        <p:cNvGrpSpPr/>
        <p:nvPr/>
      </p:nvGrpSpPr>
      <p:grpSpPr>
        <a:xfrm>
          <a:off x="0" y="0"/>
          <a:ext cx="0" cy="0"/>
          <a:chOff x="0" y="0"/>
          <a:chExt cx="0" cy="0"/>
        </a:xfrm>
      </p:grpSpPr>
      <p:sp>
        <p:nvSpPr>
          <p:cNvPr id="463" name="Google Shape;463;p2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sp>
        <p:nvSpPr>
          <p:cNvPr id="464" name="Google Shape;464;p27"/>
          <p:cNvSpPr txBox="1"/>
          <p:nvPr/>
        </p:nvSpPr>
        <p:spPr>
          <a:xfrm>
            <a:off x="1571325" y="861250"/>
            <a:ext cx="9096600" cy="227751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FFFFFF"/>
                </a:solidFill>
                <a:latin typeface="Bebas Neue"/>
                <a:ea typeface="Bebas Neue"/>
                <a:cs typeface="Bebas Neue"/>
                <a:sym typeface="Bebas Neue"/>
              </a:rPr>
              <a:t>III - ANALYSIS AND USE</a:t>
            </a:r>
            <a:endParaRPr sz="6800" b="1" i="0" u="none" strike="noStrike" cap="none">
              <a:solidFill>
                <a:srgbClr val="FFFFFF"/>
              </a:solidFill>
              <a:latin typeface="Bebas Neue"/>
              <a:ea typeface="Bebas Neue"/>
              <a:cs typeface="Bebas Neue"/>
              <a:sym typeface="Bebas Neue"/>
            </a:endParaRPr>
          </a:p>
        </p:txBody>
      </p:sp>
      <p:grpSp>
        <p:nvGrpSpPr>
          <p:cNvPr id="465" name="Google Shape;465;p27"/>
          <p:cNvGrpSpPr/>
          <p:nvPr/>
        </p:nvGrpSpPr>
        <p:grpSpPr>
          <a:xfrm>
            <a:off x="5148045" y="4947748"/>
            <a:ext cx="1895970" cy="1773731"/>
            <a:chOff x="3137400" y="1009650"/>
            <a:chExt cx="2869204" cy="2708400"/>
          </a:xfrm>
        </p:grpSpPr>
        <p:sp>
          <p:nvSpPr>
            <p:cNvPr id="466" name="Google Shape;466;p27"/>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467" name="Google Shape;467;p27"/>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2" name="Google Shape;472;p28"/>
          <p:cNvGrpSpPr/>
          <p:nvPr/>
        </p:nvGrpSpPr>
        <p:grpSpPr>
          <a:xfrm>
            <a:off x="5521618" y="1376207"/>
            <a:ext cx="364598" cy="776136"/>
            <a:chOff x="0" y="-38100"/>
            <a:chExt cx="513736" cy="1093612"/>
          </a:xfrm>
        </p:grpSpPr>
        <p:sp>
          <p:nvSpPr>
            <p:cNvPr id="473" name="Google Shape;473;p28"/>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74" name="Google Shape;474;p28"/>
            <p:cNvSpPr txBox="1"/>
            <p:nvPr/>
          </p:nvSpPr>
          <p:spPr>
            <a:xfrm>
              <a:off x="203200" y="-38100"/>
              <a:ext cx="107400" cy="9921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475" name="Google Shape;475;p28"/>
          <p:cNvGrpSpPr/>
          <p:nvPr/>
        </p:nvGrpSpPr>
        <p:grpSpPr>
          <a:xfrm>
            <a:off x="4696857" y="1261114"/>
            <a:ext cx="2014085" cy="735370"/>
            <a:chOff x="0" y="-57150"/>
            <a:chExt cx="1060938" cy="387363"/>
          </a:xfrm>
        </p:grpSpPr>
        <p:sp>
          <p:nvSpPr>
            <p:cNvPr id="476" name="Google Shape;476;p28"/>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77" name="Google Shape;477;p28"/>
            <p:cNvSpPr txBox="1"/>
            <p:nvPr/>
          </p:nvSpPr>
          <p:spPr>
            <a:xfrm>
              <a:off x="0" y="-57150"/>
              <a:ext cx="1060800" cy="3873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i="0" u="none" strike="noStrike" cap="none">
                  <a:solidFill>
                    <a:srgbClr val="FFFFFF"/>
                  </a:solidFill>
                  <a:latin typeface="Open Sans"/>
                  <a:ea typeface="Open Sans"/>
                  <a:cs typeface="Open Sans"/>
                  <a:sym typeface="Open Sans"/>
                </a:rPr>
                <a:t>MONITORING &amp; ASSESSMENT </a:t>
              </a:r>
              <a:endParaRPr sz="1400" b="0" i="0" u="none" strike="noStrike" cap="none">
                <a:solidFill>
                  <a:srgbClr val="000000"/>
                </a:solidFill>
                <a:latin typeface="Arial"/>
                <a:ea typeface="Arial"/>
                <a:cs typeface="Arial"/>
                <a:sym typeface="Arial"/>
              </a:endParaRPr>
            </a:p>
          </p:txBody>
        </p:sp>
      </p:grpSp>
      <p:grpSp>
        <p:nvGrpSpPr>
          <p:cNvPr id="478" name="Google Shape;478;p28"/>
          <p:cNvGrpSpPr/>
          <p:nvPr/>
        </p:nvGrpSpPr>
        <p:grpSpPr>
          <a:xfrm>
            <a:off x="6909082" y="5309651"/>
            <a:ext cx="727537" cy="642324"/>
            <a:chOff x="0" y="-19050"/>
            <a:chExt cx="812800" cy="717600"/>
          </a:xfrm>
        </p:grpSpPr>
        <p:sp>
          <p:nvSpPr>
            <p:cNvPr id="479" name="Google Shape;479;p2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80" name="Google Shape;480;p28"/>
            <p:cNvSpPr txBox="1"/>
            <p:nvPr/>
          </p:nvSpPr>
          <p:spPr>
            <a:xfrm>
              <a:off x="114300" y="-19050"/>
              <a:ext cx="584100" cy="7176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TRAME TdR EVALUATION</a:t>
              </a:r>
              <a:endParaRPr sz="1400" b="0" i="0" u="none" strike="noStrike" cap="none">
                <a:solidFill>
                  <a:srgbClr val="000000"/>
                </a:solidFill>
                <a:latin typeface="Arial"/>
                <a:ea typeface="Arial"/>
                <a:cs typeface="Arial"/>
                <a:sym typeface="Arial"/>
              </a:endParaRPr>
            </a:p>
          </p:txBody>
        </p:sp>
      </p:grpSp>
      <p:grpSp>
        <p:nvGrpSpPr>
          <p:cNvPr id="481" name="Google Shape;481;p28"/>
          <p:cNvGrpSpPr/>
          <p:nvPr/>
        </p:nvGrpSpPr>
        <p:grpSpPr>
          <a:xfrm>
            <a:off x="6909082" y="3706276"/>
            <a:ext cx="727537" cy="642324"/>
            <a:chOff x="0" y="-19050"/>
            <a:chExt cx="812800" cy="717600"/>
          </a:xfrm>
        </p:grpSpPr>
        <p:sp>
          <p:nvSpPr>
            <p:cNvPr id="482" name="Google Shape;482;p2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83" name="Google Shape;483;p28"/>
            <p:cNvSpPr txBox="1"/>
            <p:nvPr/>
          </p:nvSpPr>
          <p:spPr>
            <a:xfrm>
              <a:off x="114300" y="-19050"/>
              <a:ext cx="584100" cy="7176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REPORT FRAMES </a:t>
              </a:r>
              <a:endParaRPr sz="1400" b="0" i="0" u="none" strike="noStrike" cap="none">
                <a:solidFill>
                  <a:srgbClr val="000000"/>
                </a:solidFill>
                <a:latin typeface="Arial"/>
                <a:ea typeface="Arial"/>
                <a:cs typeface="Arial"/>
                <a:sym typeface="Arial"/>
              </a:endParaRPr>
            </a:p>
          </p:txBody>
        </p:sp>
      </p:grpSp>
      <p:grpSp>
        <p:nvGrpSpPr>
          <p:cNvPr id="484" name="Google Shape;484;p28"/>
          <p:cNvGrpSpPr/>
          <p:nvPr/>
        </p:nvGrpSpPr>
        <p:grpSpPr>
          <a:xfrm>
            <a:off x="5511932" y="2131905"/>
            <a:ext cx="364598" cy="441989"/>
            <a:chOff x="0" y="-38100"/>
            <a:chExt cx="513736" cy="622783"/>
          </a:xfrm>
        </p:grpSpPr>
        <p:sp>
          <p:nvSpPr>
            <p:cNvPr id="485" name="Google Shape;485;p28"/>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86" name="Google Shape;486;p28"/>
            <p:cNvSpPr txBox="1"/>
            <p:nvPr/>
          </p:nvSpPr>
          <p:spPr>
            <a:xfrm>
              <a:off x="203200" y="-38100"/>
              <a:ext cx="107400" cy="5211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cxnSp>
        <p:nvCxnSpPr>
          <p:cNvPr id="487" name="Google Shape;487;p28"/>
          <p:cNvCxnSpPr/>
          <p:nvPr/>
        </p:nvCxnSpPr>
        <p:spPr>
          <a:xfrm>
            <a:off x="5906783" y="2291442"/>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488" name="Google Shape;488;p28"/>
          <p:cNvGrpSpPr/>
          <p:nvPr/>
        </p:nvGrpSpPr>
        <p:grpSpPr>
          <a:xfrm>
            <a:off x="4696235" y="2104698"/>
            <a:ext cx="2014085" cy="332731"/>
            <a:chOff x="0" y="-28575"/>
            <a:chExt cx="1060938" cy="175269"/>
          </a:xfrm>
        </p:grpSpPr>
        <p:sp>
          <p:nvSpPr>
            <p:cNvPr id="489" name="Google Shape;489;p28"/>
            <p:cNvSpPr/>
            <p:nvPr/>
          </p:nvSpPr>
          <p:spPr>
            <a:xfrm>
              <a:off x="0" y="0"/>
              <a:ext cx="1060938" cy="146694"/>
            </a:xfrm>
            <a:custGeom>
              <a:avLst/>
              <a:gdLst/>
              <a:ahLst/>
              <a:cxnLst/>
              <a:rect l="l" t="t" r="r" b="b"/>
              <a:pathLst>
                <a:path w="1060938" h="146694" extrusionOk="0">
                  <a:moveTo>
                    <a:pt x="0" y="0"/>
                  </a:moveTo>
                  <a:lnTo>
                    <a:pt x="1060938" y="0"/>
                  </a:lnTo>
                  <a:lnTo>
                    <a:pt x="1060938" y="146694"/>
                  </a:lnTo>
                  <a:lnTo>
                    <a:pt x="0" y="146694"/>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90" name="Google Shape;490;p28"/>
            <p:cNvSpPr txBox="1"/>
            <p:nvPr/>
          </p:nvSpPr>
          <p:spPr>
            <a:xfrm>
              <a:off x="0" y="-28575"/>
              <a:ext cx="1060800" cy="175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COLLECTION </a:t>
              </a:r>
              <a:endParaRPr sz="1400" b="0" i="0" u="none" strike="noStrike" cap="none">
                <a:solidFill>
                  <a:srgbClr val="000000"/>
                </a:solidFill>
                <a:latin typeface="Arial"/>
                <a:ea typeface="Arial"/>
                <a:cs typeface="Arial"/>
                <a:sym typeface="Arial"/>
              </a:endParaRPr>
            </a:p>
          </p:txBody>
        </p:sp>
      </p:grpSp>
      <p:grpSp>
        <p:nvGrpSpPr>
          <p:cNvPr id="491" name="Google Shape;491;p28"/>
          <p:cNvGrpSpPr/>
          <p:nvPr/>
        </p:nvGrpSpPr>
        <p:grpSpPr>
          <a:xfrm>
            <a:off x="4696235" y="2532077"/>
            <a:ext cx="2014085" cy="509151"/>
            <a:chOff x="0" y="-28575"/>
            <a:chExt cx="1060938" cy="268200"/>
          </a:xfrm>
        </p:grpSpPr>
        <p:sp>
          <p:nvSpPr>
            <p:cNvPr id="492" name="Google Shape;492;p28"/>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93" name="Google Shape;493;p28"/>
            <p:cNvSpPr txBox="1"/>
            <p:nvPr/>
          </p:nvSpPr>
          <p:spPr>
            <a:xfrm>
              <a:off x="0" y="-28575"/>
              <a:ext cx="1060800" cy="268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CONTROL, VERIFICATION AND CLEANING</a:t>
              </a:r>
              <a:endParaRPr sz="1400" b="0" i="0" u="none" strike="noStrike" cap="none">
                <a:solidFill>
                  <a:srgbClr val="000000"/>
                </a:solidFill>
                <a:latin typeface="Arial"/>
                <a:ea typeface="Arial"/>
                <a:cs typeface="Arial"/>
                <a:sym typeface="Arial"/>
              </a:endParaRPr>
            </a:p>
          </p:txBody>
        </p:sp>
      </p:grpSp>
      <p:cxnSp>
        <p:nvCxnSpPr>
          <p:cNvPr id="494" name="Google Shape;494;p28"/>
          <p:cNvCxnSpPr/>
          <p:nvPr/>
        </p:nvCxnSpPr>
        <p:spPr>
          <a:xfrm>
            <a:off x="5937032" y="3297099"/>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495" name="Google Shape;495;p28"/>
          <p:cNvGrpSpPr/>
          <p:nvPr/>
        </p:nvGrpSpPr>
        <p:grpSpPr>
          <a:xfrm>
            <a:off x="4696857" y="3024976"/>
            <a:ext cx="2014085" cy="434544"/>
            <a:chOff x="0" y="-28575"/>
            <a:chExt cx="1060938" cy="228900"/>
          </a:xfrm>
        </p:grpSpPr>
        <p:sp>
          <p:nvSpPr>
            <p:cNvPr id="496" name="Google Shape;496;p28"/>
            <p:cNvSpPr/>
            <p:nvPr/>
          </p:nvSpPr>
          <p:spPr>
            <a:xfrm>
              <a:off x="0" y="0"/>
              <a:ext cx="1060938" cy="200241"/>
            </a:xfrm>
            <a:custGeom>
              <a:avLst/>
              <a:gdLst/>
              <a:ahLst/>
              <a:cxnLst/>
              <a:rect l="l" t="t" r="r" b="b"/>
              <a:pathLst>
                <a:path w="1060938" h="200241" extrusionOk="0">
                  <a:moveTo>
                    <a:pt x="0" y="0"/>
                  </a:moveTo>
                  <a:lnTo>
                    <a:pt x="1060938" y="0"/>
                  </a:lnTo>
                  <a:lnTo>
                    <a:pt x="1060938" y="200241"/>
                  </a:lnTo>
                  <a:lnTo>
                    <a:pt x="0" y="20024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97" name="Google Shape;497;p28"/>
            <p:cNvSpPr txBox="1"/>
            <p:nvPr/>
          </p:nvSpPr>
          <p:spPr>
            <a:xfrm>
              <a:off x="0" y="-28575"/>
              <a:ext cx="1060800" cy="228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COMPILATION / DASHBOARD UPDATE</a:t>
              </a:r>
              <a:endParaRPr sz="1400" b="0" i="0" u="none" strike="noStrike" cap="none">
                <a:solidFill>
                  <a:srgbClr val="000000"/>
                </a:solidFill>
                <a:latin typeface="Arial"/>
                <a:ea typeface="Arial"/>
                <a:cs typeface="Arial"/>
                <a:sym typeface="Arial"/>
              </a:endParaRPr>
            </a:p>
          </p:txBody>
        </p:sp>
      </p:grpSp>
      <p:grpSp>
        <p:nvGrpSpPr>
          <p:cNvPr id="498" name="Google Shape;498;p28"/>
          <p:cNvGrpSpPr/>
          <p:nvPr/>
        </p:nvGrpSpPr>
        <p:grpSpPr>
          <a:xfrm>
            <a:off x="4696857" y="3445499"/>
            <a:ext cx="2014085" cy="358293"/>
            <a:chOff x="0" y="-28575"/>
            <a:chExt cx="1060938" cy="188734"/>
          </a:xfrm>
        </p:grpSpPr>
        <p:sp>
          <p:nvSpPr>
            <p:cNvPr id="499" name="Google Shape;499;p28"/>
            <p:cNvSpPr/>
            <p:nvPr/>
          </p:nvSpPr>
          <p:spPr>
            <a:xfrm>
              <a:off x="0" y="0"/>
              <a:ext cx="1060938" cy="160159"/>
            </a:xfrm>
            <a:custGeom>
              <a:avLst/>
              <a:gdLst/>
              <a:ahLst/>
              <a:cxnLst/>
              <a:rect l="l" t="t" r="r" b="b"/>
              <a:pathLst>
                <a:path w="1060938" h="160159" extrusionOk="0">
                  <a:moveTo>
                    <a:pt x="0" y="0"/>
                  </a:moveTo>
                  <a:lnTo>
                    <a:pt x="1060938" y="0"/>
                  </a:lnTo>
                  <a:lnTo>
                    <a:pt x="1060938" y="160159"/>
                  </a:lnTo>
                  <a:lnTo>
                    <a:pt x="0" y="160159"/>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00" name="Google Shape;500;p28"/>
            <p:cNvSpPr txBox="1"/>
            <p:nvPr/>
          </p:nvSpPr>
          <p:spPr>
            <a:xfrm>
              <a:off x="0" y="-28575"/>
              <a:ext cx="1060800" cy="1887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PERIODIC FOLLOW-UP MEETING</a:t>
              </a:r>
              <a:endParaRPr sz="1400" b="0" i="0" u="none" strike="noStrike" cap="none">
                <a:solidFill>
                  <a:srgbClr val="000000"/>
                </a:solidFill>
                <a:latin typeface="Arial"/>
                <a:ea typeface="Arial"/>
                <a:cs typeface="Arial"/>
                <a:sym typeface="Arial"/>
              </a:endParaRPr>
            </a:p>
          </p:txBody>
        </p:sp>
      </p:grpSp>
      <p:grpSp>
        <p:nvGrpSpPr>
          <p:cNvPr id="501" name="Google Shape;501;p28"/>
          <p:cNvGrpSpPr/>
          <p:nvPr/>
        </p:nvGrpSpPr>
        <p:grpSpPr>
          <a:xfrm>
            <a:off x="6864616" y="1968536"/>
            <a:ext cx="727537" cy="642324"/>
            <a:chOff x="0" y="-19050"/>
            <a:chExt cx="812800" cy="717600"/>
          </a:xfrm>
        </p:grpSpPr>
        <p:sp>
          <p:nvSpPr>
            <p:cNvPr id="502" name="Google Shape;502;p2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03" name="Google Shape;503;p28"/>
            <p:cNvSpPr txBox="1"/>
            <p:nvPr/>
          </p:nvSpPr>
          <p:spPr>
            <a:xfrm>
              <a:off x="114300" y="-19050"/>
              <a:ext cx="584100" cy="7176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PROJECT DATABASE</a:t>
              </a:r>
              <a:endParaRPr sz="1400" b="0" i="0" u="none" strike="noStrike" cap="none">
                <a:solidFill>
                  <a:srgbClr val="000000"/>
                </a:solidFill>
                <a:latin typeface="Arial"/>
                <a:ea typeface="Arial"/>
                <a:cs typeface="Arial"/>
                <a:sym typeface="Arial"/>
              </a:endParaRPr>
            </a:p>
          </p:txBody>
        </p:sp>
      </p:grpSp>
      <p:grpSp>
        <p:nvGrpSpPr>
          <p:cNvPr id="504" name="Google Shape;504;p28"/>
          <p:cNvGrpSpPr/>
          <p:nvPr/>
        </p:nvGrpSpPr>
        <p:grpSpPr>
          <a:xfrm>
            <a:off x="2449965" y="1506817"/>
            <a:ext cx="364598" cy="776136"/>
            <a:chOff x="0" y="-38100"/>
            <a:chExt cx="513736" cy="1093612"/>
          </a:xfrm>
        </p:grpSpPr>
        <p:sp>
          <p:nvSpPr>
            <p:cNvPr id="505" name="Google Shape;505;p28"/>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06" name="Google Shape;506;p28"/>
            <p:cNvSpPr txBox="1"/>
            <p:nvPr/>
          </p:nvSpPr>
          <p:spPr>
            <a:xfrm>
              <a:off x="203200" y="-38100"/>
              <a:ext cx="107400" cy="9921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507" name="Google Shape;507;p28"/>
          <p:cNvGrpSpPr/>
          <p:nvPr/>
        </p:nvGrpSpPr>
        <p:grpSpPr>
          <a:xfrm>
            <a:off x="1647677" y="1382858"/>
            <a:ext cx="2014085" cy="735370"/>
            <a:chOff x="0" y="-57150"/>
            <a:chExt cx="1060938" cy="387363"/>
          </a:xfrm>
        </p:grpSpPr>
        <p:sp>
          <p:nvSpPr>
            <p:cNvPr id="508" name="Google Shape;508;p28"/>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09" name="Google Shape;509;p28"/>
            <p:cNvSpPr txBox="1"/>
            <p:nvPr/>
          </p:nvSpPr>
          <p:spPr>
            <a:xfrm>
              <a:off x="0" y="-57150"/>
              <a:ext cx="1060800" cy="3873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i="0" u="none" strike="noStrike" cap="none">
                  <a:solidFill>
                    <a:srgbClr val="FFFFFF"/>
                  </a:solidFill>
                  <a:latin typeface="Open Sans"/>
                  <a:ea typeface="Open Sans"/>
                  <a:cs typeface="Open Sans"/>
                  <a:sym typeface="Open Sans"/>
                </a:rPr>
                <a:t>START-UP</a:t>
              </a:r>
              <a:endParaRPr sz="1400" b="0" i="0" u="none" strike="noStrike" cap="none">
                <a:solidFill>
                  <a:srgbClr val="000000"/>
                </a:solidFill>
                <a:latin typeface="Arial"/>
                <a:ea typeface="Arial"/>
                <a:cs typeface="Arial"/>
                <a:sym typeface="Arial"/>
              </a:endParaRPr>
            </a:p>
          </p:txBody>
        </p:sp>
      </p:grpSp>
      <p:grpSp>
        <p:nvGrpSpPr>
          <p:cNvPr id="510" name="Google Shape;510;p28"/>
          <p:cNvGrpSpPr/>
          <p:nvPr/>
        </p:nvGrpSpPr>
        <p:grpSpPr>
          <a:xfrm>
            <a:off x="3838122" y="3706131"/>
            <a:ext cx="685759" cy="613539"/>
            <a:chOff x="0" y="-28575"/>
            <a:chExt cx="812800" cy="727200"/>
          </a:xfrm>
        </p:grpSpPr>
        <p:sp>
          <p:nvSpPr>
            <p:cNvPr id="511" name="Google Shape;511;p2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12" name="Google Shape;512;p28"/>
            <p:cNvSpPr txBox="1"/>
            <p:nvPr/>
          </p:nvSpPr>
          <p:spPr>
            <a:xfrm>
              <a:off x="114300" y="-28575"/>
              <a:ext cx="584100" cy="727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RACI</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M&amp;E PLAN</a:t>
              </a:r>
              <a:endParaRPr sz="1400" b="0" i="0" u="none" strike="noStrike" cap="none">
                <a:solidFill>
                  <a:srgbClr val="000000"/>
                </a:solidFill>
                <a:latin typeface="Arial"/>
                <a:ea typeface="Arial"/>
                <a:cs typeface="Arial"/>
                <a:sym typeface="Arial"/>
              </a:endParaRPr>
            </a:p>
          </p:txBody>
        </p:sp>
      </p:grpSp>
      <p:cxnSp>
        <p:nvCxnSpPr>
          <p:cNvPr id="513" name="Google Shape;513;p28"/>
          <p:cNvCxnSpPr/>
          <p:nvPr/>
        </p:nvCxnSpPr>
        <p:spPr>
          <a:xfrm>
            <a:off x="2896248" y="3188384"/>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14" name="Google Shape;514;p28"/>
          <p:cNvGrpSpPr/>
          <p:nvPr/>
        </p:nvGrpSpPr>
        <p:grpSpPr>
          <a:xfrm>
            <a:off x="1647678" y="2833440"/>
            <a:ext cx="2014085" cy="569520"/>
            <a:chOff x="0" y="-28575"/>
            <a:chExt cx="1060938" cy="300000"/>
          </a:xfrm>
        </p:grpSpPr>
        <p:sp>
          <p:nvSpPr>
            <p:cNvPr id="515" name="Google Shape;515;p28"/>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16" name="Google Shape;516;p28"/>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FINALIZING THE </a:t>
              </a:r>
              <a:r>
                <a:rPr lang="fr-FR" sz="850" b="1">
                  <a:solidFill>
                    <a:srgbClr val="2B2B72"/>
                  </a:solidFill>
                  <a:latin typeface="Open Sans"/>
                  <a:ea typeface="Open Sans"/>
                  <a:cs typeface="Open Sans"/>
                  <a:sym typeface="Open Sans"/>
                </a:rPr>
                <a:t>M</a:t>
              </a:r>
              <a:r>
                <a:rPr lang="fr-FR" sz="850" b="1" i="0" u="none" strike="noStrike" cap="none">
                  <a:solidFill>
                    <a:srgbClr val="2B2B72"/>
                  </a:solidFill>
                  <a:latin typeface="Open Sans"/>
                  <a:ea typeface="Open Sans"/>
                  <a:cs typeface="Open Sans"/>
                  <a:sym typeface="Open Sans"/>
                </a:rPr>
                <a:t>&amp;E PLAN</a:t>
              </a:r>
              <a:endParaRPr sz="1400" b="0" i="0" u="none" strike="noStrike" cap="none">
                <a:solidFill>
                  <a:srgbClr val="000000"/>
                </a:solidFill>
                <a:latin typeface="Arial"/>
                <a:ea typeface="Arial"/>
                <a:cs typeface="Arial"/>
                <a:sym typeface="Arial"/>
              </a:endParaRPr>
            </a:p>
          </p:txBody>
        </p:sp>
      </p:grpSp>
      <p:grpSp>
        <p:nvGrpSpPr>
          <p:cNvPr id="517" name="Google Shape;517;p28"/>
          <p:cNvGrpSpPr/>
          <p:nvPr/>
        </p:nvGrpSpPr>
        <p:grpSpPr>
          <a:xfrm>
            <a:off x="3838121" y="2248719"/>
            <a:ext cx="685759" cy="605439"/>
            <a:chOff x="0" y="-19050"/>
            <a:chExt cx="812800" cy="717600"/>
          </a:xfrm>
        </p:grpSpPr>
        <p:sp>
          <p:nvSpPr>
            <p:cNvPr id="518" name="Google Shape;518;p2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19" name="Google Shape;519;p28"/>
            <p:cNvSpPr txBox="1"/>
            <p:nvPr/>
          </p:nvSpPr>
          <p:spPr>
            <a:xfrm>
              <a:off x="114300" y="-19050"/>
              <a:ext cx="584100" cy="7176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450" b="1" i="0" u="none" strike="noStrike" cap="none">
                  <a:solidFill>
                    <a:srgbClr val="FFFFFF"/>
                  </a:solidFill>
                  <a:latin typeface="Open Sans"/>
                  <a:ea typeface="Open Sans"/>
                  <a:cs typeface="Open Sans"/>
                  <a:sym typeface="Open Sans"/>
                </a:rPr>
                <a:t>OPERATING PLAN OUTLINE</a:t>
              </a:r>
              <a:endParaRPr sz="1400" b="0" i="0" u="none" strike="noStrike" cap="none">
                <a:solidFill>
                  <a:srgbClr val="000000"/>
                </a:solidFill>
                <a:latin typeface="Arial"/>
                <a:ea typeface="Arial"/>
                <a:cs typeface="Arial"/>
                <a:sym typeface="Arial"/>
              </a:endParaRPr>
            </a:p>
          </p:txBody>
        </p:sp>
      </p:grpSp>
      <p:cxnSp>
        <p:nvCxnSpPr>
          <p:cNvPr id="520" name="Google Shape;520;p28"/>
          <p:cNvCxnSpPr/>
          <p:nvPr/>
        </p:nvCxnSpPr>
        <p:spPr>
          <a:xfrm>
            <a:off x="4171460" y="3294896"/>
            <a:ext cx="0" cy="409500"/>
          </a:xfrm>
          <a:prstGeom prst="straightConnector1">
            <a:avLst/>
          </a:prstGeom>
          <a:noFill/>
          <a:ln w="38100" cap="flat" cmpd="sng">
            <a:solidFill>
              <a:srgbClr val="CA4F1C"/>
            </a:solidFill>
            <a:prstDash val="dot"/>
            <a:round/>
            <a:headEnd type="none" w="sm" len="sm"/>
            <a:tailEnd type="stealth" w="med" len="med"/>
          </a:ln>
        </p:spPr>
      </p:cxnSp>
      <p:grpSp>
        <p:nvGrpSpPr>
          <p:cNvPr id="521" name="Google Shape;521;p28"/>
          <p:cNvGrpSpPr/>
          <p:nvPr/>
        </p:nvGrpSpPr>
        <p:grpSpPr>
          <a:xfrm>
            <a:off x="3838121" y="2872170"/>
            <a:ext cx="685759" cy="613539"/>
            <a:chOff x="0" y="-28575"/>
            <a:chExt cx="812800" cy="727200"/>
          </a:xfrm>
        </p:grpSpPr>
        <p:sp>
          <p:nvSpPr>
            <p:cNvPr id="522" name="Google Shape;522;p2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23" name="Google Shape;523;p28"/>
            <p:cNvSpPr txBox="1"/>
            <p:nvPr/>
          </p:nvSpPr>
          <p:spPr>
            <a:xfrm>
              <a:off x="114300" y="-28575"/>
              <a:ext cx="584100" cy="727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TRAME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M&amp;E PLAN</a:t>
              </a:r>
              <a:endParaRPr sz="1400" b="0" i="0" u="none" strike="noStrike" cap="none">
                <a:solidFill>
                  <a:srgbClr val="000000"/>
                </a:solidFill>
                <a:latin typeface="Arial"/>
                <a:ea typeface="Arial"/>
                <a:cs typeface="Arial"/>
                <a:sym typeface="Arial"/>
              </a:endParaRPr>
            </a:p>
          </p:txBody>
        </p:sp>
      </p:grpSp>
      <p:cxnSp>
        <p:nvCxnSpPr>
          <p:cNvPr id="524" name="Google Shape;524;p28"/>
          <p:cNvCxnSpPr/>
          <p:nvPr/>
        </p:nvCxnSpPr>
        <p:spPr>
          <a:xfrm>
            <a:off x="8942781" y="2579810"/>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25" name="Google Shape;525;p28"/>
          <p:cNvGrpSpPr/>
          <p:nvPr/>
        </p:nvGrpSpPr>
        <p:grpSpPr>
          <a:xfrm>
            <a:off x="7745758" y="2280865"/>
            <a:ext cx="2014085" cy="509151"/>
            <a:chOff x="0" y="-28575"/>
            <a:chExt cx="1060938" cy="268200"/>
          </a:xfrm>
        </p:grpSpPr>
        <p:sp>
          <p:nvSpPr>
            <p:cNvPr id="526" name="Google Shape;526;p28"/>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27" name="Google Shape;527;p28"/>
            <p:cNvSpPr txBox="1"/>
            <p:nvPr/>
          </p:nvSpPr>
          <p:spPr>
            <a:xfrm>
              <a:off x="0" y="-28575"/>
              <a:ext cx="1060800" cy="268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ANALYSIS </a:t>
              </a:r>
              <a:endParaRPr sz="1400" b="0" i="0" u="none" strike="noStrike" cap="none">
                <a:solidFill>
                  <a:srgbClr val="000000"/>
                </a:solidFill>
                <a:latin typeface="Arial"/>
                <a:ea typeface="Arial"/>
                <a:cs typeface="Arial"/>
                <a:sym typeface="Arial"/>
              </a:endParaRPr>
            </a:p>
          </p:txBody>
        </p:sp>
      </p:grpSp>
      <p:grpSp>
        <p:nvGrpSpPr>
          <p:cNvPr id="528" name="Google Shape;528;p28"/>
          <p:cNvGrpSpPr/>
          <p:nvPr/>
        </p:nvGrpSpPr>
        <p:grpSpPr>
          <a:xfrm>
            <a:off x="8604696" y="3126698"/>
            <a:ext cx="364598" cy="441989"/>
            <a:chOff x="0" y="-38100"/>
            <a:chExt cx="513736" cy="622783"/>
          </a:xfrm>
        </p:grpSpPr>
        <p:sp>
          <p:nvSpPr>
            <p:cNvPr id="529" name="Google Shape;529;p28"/>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30" name="Google Shape;530;p28"/>
            <p:cNvSpPr txBox="1"/>
            <p:nvPr/>
          </p:nvSpPr>
          <p:spPr>
            <a:xfrm>
              <a:off x="203200" y="-38100"/>
              <a:ext cx="107400" cy="5211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531" name="Google Shape;531;p28"/>
          <p:cNvGrpSpPr/>
          <p:nvPr/>
        </p:nvGrpSpPr>
        <p:grpSpPr>
          <a:xfrm>
            <a:off x="7776932" y="2799842"/>
            <a:ext cx="2014085" cy="561547"/>
            <a:chOff x="0" y="-28575"/>
            <a:chExt cx="1060938" cy="295800"/>
          </a:xfrm>
        </p:grpSpPr>
        <p:sp>
          <p:nvSpPr>
            <p:cNvPr id="532" name="Google Shape;532;p28"/>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33" name="Google Shape;533;p28"/>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USE OF ANALYZED DATA FOR PROJECT MANAGEMENT</a:t>
              </a:r>
              <a:endParaRPr sz="1400" b="0" i="0" u="none" strike="noStrike" cap="none">
                <a:solidFill>
                  <a:srgbClr val="000000"/>
                </a:solidFill>
                <a:latin typeface="Arial"/>
                <a:ea typeface="Arial"/>
                <a:cs typeface="Arial"/>
                <a:sym typeface="Arial"/>
              </a:endParaRPr>
            </a:p>
          </p:txBody>
        </p:sp>
      </p:grpSp>
      <p:grpSp>
        <p:nvGrpSpPr>
          <p:cNvPr id="534" name="Google Shape;534;p28"/>
          <p:cNvGrpSpPr/>
          <p:nvPr/>
        </p:nvGrpSpPr>
        <p:grpSpPr>
          <a:xfrm>
            <a:off x="7776932" y="3554162"/>
            <a:ext cx="2014085" cy="561547"/>
            <a:chOff x="0" y="-28575"/>
            <a:chExt cx="1060938" cy="295800"/>
          </a:xfrm>
        </p:grpSpPr>
        <p:sp>
          <p:nvSpPr>
            <p:cNvPr id="535" name="Google Shape;535;p28"/>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36" name="Google Shape;536;p28"/>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STEERING (MONITORING PROGRESS OF ACTIVITIES, ACHIEVEMENT OF INDICATORS, TARGETS, ETC.)</a:t>
              </a:r>
              <a:endParaRPr sz="1400" b="0" i="0" u="none" strike="noStrike" cap="none">
                <a:solidFill>
                  <a:srgbClr val="000000"/>
                </a:solidFill>
                <a:latin typeface="Arial"/>
                <a:ea typeface="Arial"/>
                <a:cs typeface="Arial"/>
                <a:sym typeface="Arial"/>
              </a:endParaRPr>
            </a:p>
          </p:txBody>
        </p:sp>
      </p:grpSp>
      <p:grpSp>
        <p:nvGrpSpPr>
          <p:cNvPr id="537" name="Google Shape;537;p28"/>
          <p:cNvGrpSpPr/>
          <p:nvPr/>
        </p:nvGrpSpPr>
        <p:grpSpPr>
          <a:xfrm>
            <a:off x="7776932" y="4108912"/>
            <a:ext cx="2014085" cy="561547"/>
            <a:chOff x="0" y="-28575"/>
            <a:chExt cx="1060938" cy="295800"/>
          </a:xfrm>
        </p:grpSpPr>
        <p:sp>
          <p:nvSpPr>
            <p:cNvPr id="538" name="Google Shape;538;p28"/>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39" name="Google Shape;539;p28"/>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DECISION-MAKING (READJUSTMENT, UPDATING, ALLOCATION OF RESOURCES, ETC.)</a:t>
              </a:r>
              <a:endParaRPr sz="1400" b="0" i="0" u="none" strike="noStrike" cap="none">
                <a:solidFill>
                  <a:srgbClr val="000000"/>
                </a:solidFill>
                <a:latin typeface="Arial"/>
                <a:ea typeface="Arial"/>
                <a:cs typeface="Arial"/>
                <a:sym typeface="Arial"/>
              </a:endParaRPr>
            </a:p>
          </p:txBody>
        </p:sp>
      </p:grpSp>
      <p:cxnSp>
        <p:nvCxnSpPr>
          <p:cNvPr id="540" name="Google Shape;540;p28"/>
          <p:cNvCxnSpPr/>
          <p:nvPr/>
        </p:nvCxnSpPr>
        <p:spPr>
          <a:xfrm>
            <a:off x="5967210" y="5639304"/>
            <a:ext cx="927600" cy="0"/>
          </a:xfrm>
          <a:prstGeom prst="straightConnector1">
            <a:avLst/>
          </a:prstGeom>
          <a:noFill/>
          <a:ln w="38100" cap="flat" cmpd="sng">
            <a:solidFill>
              <a:srgbClr val="CA4F1C"/>
            </a:solidFill>
            <a:prstDash val="dot"/>
            <a:round/>
            <a:headEnd type="none" w="sm" len="sm"/>
            <a:tailEnd type="stealth" w="med" len="med"/>
          </a:ln>
        </p:spPr>
      </p:cxnSp>
      <p:cxnSp>
        <p:nvCxnSpPr>
          <p:cNvPr id="541" name="Google Shape;541;p28"/>
          <p:cNvCxnSpPr/>
          <p:nvPr/>
        </p:nvCxnSpPr>
        <p:spPr>
          <a:xfrm>
            <a:off x="2896249" y="2573896"/>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42" name="Google Shape;542;p28"/>
          <p:cNvGrpSpPr/>
          <p:nvPr/>
        </p:nvGrpSpPr>
        <p:grpSpPr>
          <a:xfrm>
            <a:off x="1647678" y="2238421"/>
            <a:ext cx="2014085" cy="569520"/>
            <a:chOff x="0" y="-28575"/>
            <a:chExt cx="1060938" cy="300000"/>
          </a:xfrm>
        </p:grpSpPr>
        <p:sp>
          <p:nvSpPr>
            <p:cNvPr id="543" name="Google Shape;543;p28"/>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44" name="Google Shape;544;p28"/>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00" b="1" i="0" u="none" strike="noStrike" cap="none">
                  <a:solidFill>
                    <a:srgbClr val="2B2B72"/>
                  </a:solidFill>
                  <a:latin typeface="Open Sans"/>
                  <a:ea typeface="Open Sans"/>
                  <a:cs typeface="Open Sans"/>
                  <a:sym typeface="Open Sans"/>
                </a:rPr>
                <a:t>BUDGETED OPERATIONAL PROJECT PLANNING MEETING AND PRESENTATION OF THE </a:t>
              </a:r>
              <a:r>
                <a:rPr lang="fr-FR" sz="800" b="1">
                  <a:solidFill>
                    <a:srgbClr val="2B2B72"/>
                  </a:solidFill>
                  <a:latin typeface="Open Sans"/>
                  <a:ea typeface="Open Sans"/>
                  <a:cs typeface="Open Sans"/>
                  <a:sym typeface="Open Sans"/>
                </a:rPr>
                <a:t>M&amp;</a:t>
              </a:r>
              <a:r>
                <a:rPr lang="fr-FR" sz="800" b="1" i="0" u="none" strike="noStrike" cap="none">
                  <a:solidFill>
                    <a:srgbClr val="2B2B72"/>
                  </a:solidFill>
                  <a:latin typeface="Open Sans"/>
                  <a:ea typeface="Open Sans"/>
                  <a:cs typeface="Open Sans"/>
                  <a:sym typeface="Open Sans"/>
                </a:rPr>
                <a:t>E </a:t>
              </a:r>
              <a:endParaRPr sz="1400" b="0" i="0" u="none" strike="noStrike" cap="none">
                <a:solidFill>
                  <a:srgbClr val="000000"/>
                </a:solidFill>
                <a:latin typeface="Arial"/>
                <a:ea typeface="Arial"/>
                <a:cs typeface="Arial"/>
                <a:sym typeface="Arial"/>
              </a:endParaRPr>
            </a:p>
          </p:txBody>
        </p:sp>
      </p:grpSp>
      <p:cxnSp>
        <p:nvCxnSpPr>
          <p:cNvPr id="545" name="Google Shape;545;p28"/>
          <p:cNvCxnSpPr/>
          <p:nvPr/>
        </p:nvCxnSpPr>
        <p:spPr>
          <a:xfrm>
            <a:off x="2910538" y="5510628"/>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46" name="Google Shape;546;p28"/>
          <p:cNvGrpSpPr/>
          <p:nvPr/>
        </p:nvGrpSpPr>
        <p:grpSpPr>
          <a:xfrm>
            <a:off x="3838122" y="5171580"/>
            <a:ext cx="685759" cy="613539"/>
            <a:chOff x="0" y="-28575"/>
            <a:chExt cx="812800" cy="727200"/>
          </a:xfrm>
        </p:grpSpPr>
        <p:sp>
          <p:nvSpPr>
            <p:cNvPr id="547" name="Google Shape;547;p2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48" name="Google Shape;548;p28"/>
            <p:cNvSpPr txBox="1"/>
            <p:nvPr/>
          </p:nvSpPr>
          <p:spPr>
            <a:xfrm>
              <a:off x="114300" y="-28575"/>
              <a:ext cx="584100" cy="727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BOARD LAYOUT</a:t>
              </a:r>
              <a:endParaRPr sz="1400" b="0" i="0" u="none" strike="noStrike" cap="none">
                <a:solidFill>
                  <a:srgbClr val="000000"/>
                </a:solidFill>
                <a:latin typeface="Arial"/>
                <a:ea typeface="Arial"/>
                <a:cs typeface="Arial"/>
                <a:sym typeface="Arial"/>
              </a:endParaRPr>
            </a:p>
          </p:txBody>
        </p:sp>
      </p:grpSp>
      <p:grpSp>
        <p:nvGrpSpPr>
          <p:cNvPr id="549" name="Google Shape;549;p28"/>
          <p:cNvGrpSpPr/>
          <p:nvPr/>
        </p:nvGrpSpPr>
        <p:grpSpPr>
          <a:xfrm>
            <a:off x="1647678" y="3545985"/>
            <a:ext cx="2014085" cy="569520"/>
            <a:chOff x="0" y="-28575"/>
            <a:chExt cx="1060938" cy="300000"/>
          </a:xfrm>
        </p:grpSpPr>
        <p:sp>
          <p:nvSpPr>
            <p:cNvPr id="550" name="Google Shape;550;p28"/>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51" name="Google Shape;551;p28"/>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DEFINITION OF ROLES AND RESPONSIBILITIES IN S&amp;E (RACI)</a:t>
              </a:r>
              <a:endParaRPr sz="1400" b="0" i="0" u="none" strike="noStrike" cap="none">
                <a:solidFill>
                  <a:srgbClr val="000000"/>
                </a:solidFill>
                <a:latin typeface="Arial"/>
                <a:ea typeface="Arial"/>
                <a:cs typeface="Arial"/>
                <a:sym typeface="Arial"/>
              </a:endParaRPr>
            </a:p>
          </p:txBody>
        </p:sp>
      </p:grpSp>
      <p:grpSp>
        <p:nvGrpSpPr>
          <p:cNvPr id="552" name="Google Shape;552;p28"/>
          <p:cNvGrpSpPr/>
          <p:nvPr/>
        </p:nvGrpSpPr>
        <p:grpSpPr>
          <a:xfrm>
            <a:off x="1647678" y="4104969"/>
            <a:ext cx="2014085" cy="569520"/>
            <a:chOff x="0" y="-28575"/>
            <a:chExt cx="1060938" cy="300000"/>
          </a:xfrm>
        </p:grpSpPr>
        <p:sp>
          <p:nvSpPr>
            <p:cNvPr id="553" name="Google Shape;553;p28"/>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54" name="Google Shape;554;p28"/>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DEFINITION OF COLLECTION TOOLS AND VERIFICATION SOURCES (SOV)</a:t>
              </a:r>
              <a:endParaRPr sz="1400" b="0" i="0" u="none" strike="noStrike" cap="none">
                <a:solidFill>
                  <a:srgbClr val="000000"/>
                </a:solidFill>
                <a:latin typeface="Arial"/>
                <a:ea typeface="Arial"/>
                <a:cs typeface="Arial"/>
                <a:sym typeface="Arial"/>
              </a:endParaRPr>
            </a:p>
          </p:txBody>
        </p:sp>
      </p:grpSp>
      <p:grpSp>
        <p:nvGrpSpPr>
          <p:cNvPr id="555" name="Google Shape;555;p28"/>
          <p:cNvGrpSpPr/>
          <p:nvPr/>
        </p:nvGrpSpPr>
        <p:grpSpPr>
          <a:xfrm>
            <a:off x="1652547" y="5222403"/>
            <a:ext cx="2014085" cy="569520"/>
            <a:chOff x="0" y="-28575"/>
            <a:chExt cx="1060938" cy="300000"/>
          </a:xfrm>
        </p:grpSpPr>
        <p:sp>
          <p:nvSpPr>
            <p:cNvPr id="556" name="Google Shape;556;p28"/>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57" name="Google Shape;557;p28"/>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DASHBOARD SETTINGS</a:t>
              </a:r>
              <a:endParaRPr sz="1400" b="0" i="0" u="none" strike="noStrike" cap="none">
                <a:solidFill>
                  <a:srgbClr val="000000"/>
                </a:solidFill>
                <a:latin typeface="Arial"/>
                <a:ea typeface="Arial"/>
                <a:cs typeface="Arial"/>
                <a:sym typeface="Arial"/>
              </a:endParaRPr>
            </a:p>
          </p:txBody>
        </p:sp>
      </p:grpSp>
      <p:grpSp>
        <p:nvGrpSpPr>
          <p:cNvPr id="558" name="Google Shape;558;p28"/>
          <p:cNvGrpSpPr/>
          <p:nvPr/>
        </p:nvGrpSpPr>
        <p:grpSpPr>
          <a:xfrm>
            <a:off x="1652547" y="4662841"/>
            <a:ext cx="2014085" cy="569520"/>
            <a:chOff x="0" y="-28575"/>
            <a:chExt cx="1060938" cy="300000"/>
          </a:xfrm>
        </p:grpSpPr>
        <p:sp>
          <p:nvSpPr>
            <p:cNvPr id="559" name="Google Shape;559;p28"/>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60" name="Google Shape;560;p28"/>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a:solidFill>
                    <a:srgbClr val="2B2B72"/>
                  </a:solidFill>
                  <a:latin typeface="Open Sans"/>
                  <a:ea typeface="Open Sans"/>
                  <a:cs typeface="Open Sans"/>
                  <a:sym typeface="Open Sans"/>
                </a:rPr>
                <a:t>M</a:t>
              </a:r>
              <a:r>
                <a:rPr lang="fr-FR" sz="850" b="1" i="0" u="none" strike="noStrike" cap="none">
                  <a:solidFill>
                    <a:srgbClr val="2B2B72"/>
                  </a:solidFill>
                  <a:latin typeface="Open Sans"/>
                  <a:ea typeface="Open Sans"/>
                  <a:cs typeface="Open Sans"/>
                  <a:sym typeface="Open Sans"/>
                </a:rPr>
                <a:t>&amp;E CAPACITY-BUILDING PLAN (INTERNAL TEAM AND PARTNERS)</a:t>
              </a:r>
              <a:endParaRPr sz="1400" b="0" i="0" u="none" strike="noStrike" cap="none">
                <a:solidFill>
                  <a:srgbClr val="000000"/>
                </a:solidFill>
                <a:latin typeface="Arial"/>
                <a:ea typeface="Arial"/>
                <a:cs typeface="Arial"/>
                <a:sym typeface="Arial"/>
              </a:endParaRPr>
            </a:p>
          </p:txBody>
        </p:sp>
      </p:grpSp>
      <p:grpSp>
        <p:nvGrpSpPr>
          <p:cNvPr id="561" name="Google Shape;561;p28"/>
          <p:cNvGrpSpPr/>
          <p:nvPr/>
        </p:nvGrpSpPr>
        <p:grpSpPr>
          <a:xfrm>
            <a:off x="1647677" y="5774557"/>
            <a:ext cx="2014085" cy="569520"/>
            <a:chOff x="0" y="-28575"/>
            <a:chExt cx="1060938" cy="300000"/>
          </a:xfrm>
        </p:grpSpPr>
        <p:sp>
          <p:nvSpPr>
            <p:cNvPr id="562" name="Google Shape;562;p28"/>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63" name="Google Shape;563;p28"/>
            <p:cNvSpPr txBox="1"/>
            <p:nvPr/>
          </p:nvSpPr>
          <p:spPr>
            <a:xfrm>
              <a:off x="0" y="-28575"/>
              <a:ext cx="1060800" cy="3000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LAUNCH OF BASELINE STUDY</a:t>
              </a:r>
              <a:endParaRPr sz="1400" b="0" i="0" u="none" strike="noStrike" cap="none">
                <a:solidFill>
                  <a:srgbClr val="000000"/>
                </a:solidFill>
                <a:latin typeface="Arial"/>
                <a:ea typeface="Arial"/>
                <a:cs typeface="Arial"/>
                <a:sym typeface="Arial"/>
              </a:endParaRPr>
            </a:p>
          </p:txBody>
        </p:sp>
      </p:grpSp>
      <p:grpSp>
        <p:nvGrpSpPr>
          <p:cNvPr id="564" name="Google Shape;564;p28"/>
          <p:cNvGrpSpPr/>
          <p:nvPr/>
        </p:nvGrpSpPr>
        <p:grpSpPr>
          <a:xfrm>
            <a:off x="8601693" y="1507587"/>
            <a:ext cx="364598" cy="776136"/>
            <a:chOff x="0" y="-38100"/>
            <a:chExt cx="513736" cy="1093612"/>
          </a:xfrm>
        </p:grpSpPr>
        <p:sp>
          <p:nvSpPr>
            <p:cNvPr id="565" name="Google Shape;565;p28"/>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66" name="Google Shape;566;p28"/>
            <p:cNvSpPr txBox="1"/>
            <p:nvPr/>
          </p:nvSpPr>
          <p:spPr>
            <a:xfrm>
              <a:off x="203200" y="-38100"/>
              <a:ext cx="107400" cy="9921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567" name="Google Shape;567;p28"/>
          <p:cNvGrpSpPr/>
          <p:nvPr/>
        </p:nvGrpSpPr>
        <p:grpSpPr>
          <a:xfrm>
            <a:off x="7753969" y="1382858"/>
            <a:ext cx="2014085" cy="735370"/>
            <a:chOff x="0" y="-57150"/>
            <a:chExt cx="1060938" cy="387363"/>
          </a:xfrm>
        </p:grpSpPr>
        <p:sp>
          <p:nvSpPr>
            <p:cNvPr id="568" name="Google Shape;568;p28"/>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69" name="Google Shape;569;p28"/>
            <p:cNvSpPr txBox="1"/>
            <p:nvPr/>
          </p:nvSpPr>
          <p:spPr>
            <a:xfrm>
              <a:off x="0" y="-57150"/>
              <a:ext cx="1060800" cy="3873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i="0" u="none" strike="noStrike" cap="none">
                  <a:solidFill>
                    <a:srgbClr val="FFFFFF"/>
                  </a:solidFill>
                  <a:latin typeface="Open Sans"/>
                  <a:ea typeface="Open Sans"/>
                  <a:cs typeface="Open Sans"/>
                  <a:sym typeface="Open Sans"/>
                </a:rPr>
                <a:t>MANAGEMENT</a:t>
              </a:r>
              <a:endParaRPr sz="1400" b="0" i="0" u="none" strike="noStrike" cap="none">
                <a:solidFill>
                  <a:srgbClr val="000000"/>
                </a:solidFill>
                <a:latin typeface="Arial"/>
                <a:ea typeface="Arial"/>
                <a:cs typeface="Arial"/>
                <a:sym typeface="Arial"/>
              </a:endParaRPr>
            </a:p>
          </p:txBody>
        </p:sp>
      </p:grpSp>
      <p:grpSp>
        <p:nvGrpSpPr>
          <p:cNvPr id="570" name="Google Shape;570;p28"/>
          <p:cNvGrpSpPr/>
          <p:nvPr/>
        </p:nvGrpSpPr>
        <p:grpSpPr>
          <a:xfrm>
            <a:off x="4709220" y="4304334"/>
            <a:ext cx="2014085" cy="561547"/>
            <a:chOff x="0" y="-28575"/>
            <a:chExt cx="1060938" cy="295800"/>
          </a:xfrm>
        </p:grpSpPr>
        <p:sp>
          <p:nvSpPr>
            <p:cNvPr id="571" name="Google Shape;571;p28"/>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72" name="Google Shape;572;p28"/>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QUARTERLY PROGRESS REPORT AND ANNUAL REPORT (Q4)</a:t>
              </a:r>
              <a:endParaRPr sz="1400" b="0" i="0" u="none" strike="noStrike" cap="none">
                <a:solidFill>
                  <a:srgbClr val="000000"/>
                </a:solidFill>
                <a:latin typeface="Arial"/>
                <a:ea typeface="Arial"/>
                <a:cs typeface="Arial"/>
                <a:sym typeface="Arial"/>
              </a:endParaRPr>
            </a:p>
          </p:txBody>
        </p:sp>
      </p:grpSp>
      <p:grpSp>
        <p:nvGrpSpPr>
          <p:cNvPr id="573" name="Google Shape;573;p28"/>
          <p:cNvGrpSpPr/>
          <p:nvPr/>
        </p:nvGrpSpPr>
        <p:grpSpPr>
          <a:xfrm>
            <a:off x="4709220" y="4858263"/>
            <a:ext cx="2014085" cy="561547"/>
            <a:chOff x="0" y="-28575"/>
            <a:chExt cx="1060938" cy="295800"/>
          </a:xfrm>
        </p:grpSpPr>
        <p:sp>
          <p:nvSpPr>
            <p:cNvPr id="574" name="Google Shape;574;p28"/>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75" name="Google Shape;575;p28"/>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EXTERNAL REPORTS (DONORS, NATIONAL AUTHORITIES, CONSULTATION FRAMEWORK, ETC.)</a:t>
              </a:r>
              <a:endParaRPr sz="1400" b="0" i="0" u="none" strike="noStrike" cap="none">
                <a:solidFill>
                  <a:srgbClr val="000000"/>
                </a:solidFill>
                <a:latin typeface="Arial"/>
                <a:ea typeface="Arial"/>
                <a:cs typeface="Arial"/>
                <a:sym typeface="Arial"/>
              </a:endParaRPr>
            </a:p>
          </p:txBody>
        </p:sp>
      </p:grpSp>
      <p:grpSp>
        <p:nvGrpSpPr>
          <p:cNvPr id="576" name="Google Shape;576;p28"/>
          <p:cNvGrpSpPr/>
          <p:nvPr/>
        </p:nvGrpSpPr>
        <p:grpSpPr>
          <a:xfrm>
            <a:off x="4709220" y="5396075"/>
            <a:ext cx="2014085" cy="428849"/>
            <a:chOff x="0" y="-28575"/>
            <a:chExt cx="1060938" cy="225900"/>
          </a:xfrm>
        </p:grpSpPr>
        <p:sp>
          <p:nvSpPr>
            <p:cNvPr id="577" name="Google Shape;577;p28"/>
            <p:cNvSpPr/>
            <p:nvPr/>
          </p:nvSpPr>
          <p:spPr>
            <a:xfrm>
              <a:off x="0" y="0"/>
              <a:ext cx="1060938" cy="197315"/>
            </a:xfrm>
            <a:custGeom>
              <a:avLst/>
              <a:gdLst/>
              <a:ahLst/>
              <a:cxnLst/>
              <a:rect l="l" t="t" r="r" b="b"/>
              <a:pathLst>
                <a:path w="1060938" h="197315" extrusionOk="0">
                  <a:moveTo>
                    <a:pt x="0" y="0"/>
                  </a:moveTo>
                  <a:lnTo>
                    <a:pt x="1060938" y="0"/>
                  </a:lnTo>
                  <a:lnTo>
                    <a:pt x="1060938" y="197315"/>
                  </a:lnTo>
                  <a:lnTo>
                    <a:pt x="0" y="197315"/>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78" name="Google Shape;578;p28"/>
            <p:cNvSpPr txBox="1"/>
            <p:nvPr/>
          </p:nvSpPr>
          <p:spPr>
            <a:xfrm>
              <a:off x="0" y="-28575"/>
              <a:ext cx="1060800" cy="225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INTERIM EVALUATION </a:t>
              </a:r>
              <a:r>
                <a:rPr lang="fr-FR" sz="850" b="1" i="1" u="none" strike="noStrike" cap="none">
                  <a:solidFill>
                    <a:srgbClr val="2B2B72"/>
                  </a:solidFill>
                  <a:latin typeface="Open Sans"/>
                  <a:ea typeface="Open Sans"/>
                  <a:cs typeface="Open Sans"/>
                  <a:sym typeface="Open Sans"/>
                </a:rPr>
                <a:t>(PROJECT LASTING AT LEAST 3 YEARS)</a:t>
              </a:r>
              <a:endParaRPr sz="1400" b="0" i="0" u="none" strike="noStrike" cap="none">
                <a:solidFill>
                  <a:srgbClr val="000000"/>
                </a:solidFill>
                <a:latin typeface="Arial"/>
                <a:ea typeface="Arial"/>
                <a:cs typeface="Arial"/>
                <a:sym typeface="Arial"/>
              </a:endParaRPr>
            </a:p>
          </p:txBody>
        </p:sp>
      </p:grpSp>
      <p:grpSp>
        <p:nvGrpSpPr>
          <p:cNvPr id="579" name="Google Shape;579;p28"/>
          <p:cNvGrpSpPr/>
          <p:nvPr/>
        </p:nvGrpSpPr>
        <p:grpSpPr>
          <a:xfrm>
            <a:off x="7776932" y="4662842"/>
            <a:ext cx="2014085" cy="561547"/>
            <a:chOff x="0" y="-28575"/>
            <a:chExt cx="1060938" cy="295800"/>
          </a:xfrm>
        </p:grpSpPr>
        <p:sp>
          <p:nvSpPr>
            <p:cNvPr id="580" name="Google Shape;580;p28"/>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81" name="Google Shape;581;p28"/>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INFORMATION SHARING, PARTICIPATORY APPROACH WITH STAKEHOLDERS</a:t>
              </a:r>
              <a:endParaRPr sz="1400" b="0" i="0" u="none" strike="noStrike" cap="none">
                <a:solidFill>
                  <a:srgbClr val="000000"/>
                </a:solidFill>
                <a:latin typeface="Arial"/>
                <a:ea typeface="Arial"/>
                <a:cs typeface="Arial"/>
                <a:sym typeface="Arial"/>
              </a:endParaRPr>
            </a:p>
          </p:txBody>
        </p:sp>
      </p:grpSp>
      <p:grpSp>
        <p:nvGrpSpPr>
          <p:cNvPr id="582" name="Google Shape;582;p28"/>
          <p:cNvGrpSpPr/>
          <p:nvPr/>
        </p:nvGrpSpPr>
        <p:grpSpPr>
          <a:xfrm>
            <a:off x="7776932" y="5230289"/>
            <a:ext cx="2014085" cy="561547"/>
            <a:chOff x="0" y="-28575"/>
            <a:chExt cx="1060938" cy="295800"/>
          </a:xfrm>
        </p:grpSpPr>
        <p:sp>
          <p:nvSpPr>
            <p:cNvPr id="583" name="Google Shape;583;p28"/>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84" name="Google Shape;584;p28"/>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ADVOCACY AND INFLUENCE, EXTERNAL COMMUNICATION</a:t>
              </a:r>
              <a:endParaRPr sz="1400" b="0" i="0" u="none" strike="noStrike" cap="none">
                <a:solidFill>
                  <a:srgbClr val="000000"/>
                </a:solidFill>
                <a:latin typeface="Arial"/>
                <a:ea typeface="Arial"/>
                <a:cs typeface="Arial"/>
                <a:sym typeface="Arial"/>
              </a:endParaRPr>
            </a:p>
          </p:txBody>
        </p:sp>
      </p:grpSp>
      <p:grpSp>
        <p:nvGrpSpPr>
          <p:cNvPr id="585" name="Google Shape;585;p28"/>
          <p:cNvGrpSpPr/>
          <p:nvPr/>
        </p:nvGrpSpPr>
        <p:grpSpPr>
          <a:xfrm>
            <a:off x="7776932" y="5846706"/>
            <a:ext cx="2014085" cy="509151"/>
            <a:chOff x="0" y="-28575"/>
            <a:chExt cx="1060938" cy="268200"/>
          </a:xfrm>
        </p:grpSpPr>
        <p:sp>
          <p:nvSpPr>
            <p:cNvPr id="586" name="Google Shape;586;p28"/>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87" name="Google Shape;587;p28"/>
            <p:cNvSpPr txBox="1"/>
            <p:nvPr/>
          </p:nvSpPr>
          <p:spPr>
            <a:xfrm>
              <a:off x="0" y="-28575"/>
              <a:ext cx="1060800" cy="268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ANNUAL PARTICIPATORY BALANCE SHEET</a:t>
              </a:r>
              <a:endParaRPr sz="1400" b="0" i="0" u="none" strike="noStrike" cap="none">
                <a:solidFill>
                  <a:srgbClr val="000000"/>
                </a:solidFill>
                <a:latin typeface="Arial"/>
                <a:ea typeface="Arial"/>
                <a:cs typeface="Arial"/>
                <a:sym typeface="Arial"/>
              </a:endParaRPr>
            </a:p>
          </p:txBody>
        </p:sp>
      </p:grpSp>
      <p:grpSp>
        <p:nvGrpSpPr>
          <p:cNvPr id="588" name="Google Shape;588;p28"/>
          <p:cNvGrpSpPr/>
          <p:nvPr/>
        </p:nvGrpSpPr>
        <p:grpSpPr>
          <a:xfrm>
            <a:off x="2472439" y="2894492"/>
            <a:ext cx="364598" cy="644516"/>
            <a:chOff x="0" y="-38100"/>
            <a:chExt cx="513736" cy="908153"/>
          </a:xfrm>
        </p:grpSpPr>
        <p:sp>
          <p:nvSpPr>
            <p:cNvPr id="589" name="Google Shape;589;p28"/>
            <p:cNvSpPr/>
            <p:nvPr/>
          </p:nvSpPr>
          <p:spPr>
            <a:xfrm>
              <a:off x="0" y="0"/>
              <a:ext cx="513736" cy="870053"/>
            </a:xfrm>
            <a:custGeom>
              <a:avLst/>
              <a:gdLst/>
              <a:ahLst/>
              <a:cxnLst/>
              <a:rect l="l" t="t" r="r" b="b"/>
              <a:pathLst>
                <a:path w="513736" h="870053" extrusionOk="0">
                  <a:moveTo>
                    <a:pt x="256868" y="870053"/>
                  </a:moveTo>
                  <a:lnTo>
                    <a:pt x="0" y="463653"/>
                  </a:lnTo>
                  <a:lnTo>
                    <a:pt x="203200" y="463653"/>
                  </a:lnTo>
                  <a:lnTo>
                    <a:pt x="203200" y="0"/>
                  </a:lnTo>
                  <a:lnTo>
                    <a:pt x="310536" y="0"/>
                  </a:lnTo>
                  <a:lnTo>
                    <a:pt x="310536" y="463653"/>
                  </a:lnTo>
                  <a:lnTo>
                    <a:pt x="513736" y="463653"/>
                  </a:lnTo>
                  <a:lnTo>
                    <a:pt x="256868" y="87005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90" name="Google Shape;590;p28"/>
            <p:cNvSpPr txBox="1"/>
            <p:nvPr/>
          </p:nvSpPr>
          <p:spPr>
            <a:xfrm>
              <a:off x="203200" y="-38100"/>
              <a:ext cx="107400" cy="8067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591" name="Google Shape;591;p28"/>
          <p:cNvGrpSpPr/>
          <p:nvPr/>
        </p:nvGrpSpPr>
        <p:grpSpPr>
          <a:xfrm>
            <a:off x="5520996" y="3864450"/>
            <a:ext cx="364598" cy="499551"/>
            <a:chOff x="0" y="-38100"/>
            <a:chExt cx="513736" cy="703890"/>
          </a:xfrm>
        </p:grpSpPr>
        <p:sp>
          <p:nvSpPr>
            <p:cNvPr id="592" name="Google Shape;592;p28"/>
            <p:cNvSpPr/>
            <p:nvPr/>
          </p:nvSpPr>
          <p:spPr>
            <a:xfrm>
              <a:off x="0" y="0"/>
              <a:ext cx="513736" cy="665790"/>
            </a:xfrm>
            <a:custGeom>
              <a:avLst/>
              <a:gdLst/>
              <a:ahLst/>
              <a:cxnLst/>
              <a:rect l="l" t="t" r="r" b="b"/>
              <a:pathLst>
                <a:path w="513736" h="665790" extrusionOk="0">
                  <a:moveTo>
                    <a:pt x="256868" y="665790"/>
                  </a:moveTo>
                  <a:lnTo>
                    <a:pt x="0" y="259390"/>
                  </a:lnTo>
                  <a:lnTo>
                    <a:pt x="203200" y="259390"/>
                  </a:lnTo>
                  <a:lnTo>
                    <a:pt x="203200" y="0"/>
                  </a:lnTo>
                  <a:lnTo>
                    <a:pt x="310536" y="0"/>
                  </a:lnTo>
                  <a:lnTo>
                    <a:pt x="310536" y="259390"/>
                  </a:lnTo>
                  <a:lnTo>
                    <a:pt x="513736" y="259390"/>
                  </a:lnTo>
                  <a:lnTo>
                    <a:pt x="256868" y="665790"/>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93" name="Google Shape;593;p28"/>
            <p:cNvSpPr txBox="1"/>
            <p:nvPr/>
          </p:nvSpPr>
          <p:spPr>
            <a:xfrm>
              <a:off x="203200" y="-38100"/>
              <a:ext cx="107400" cy="60240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cxnSp>
        <p:nvCxnSpPr>
          <p:cNvPr id="594" name="Google Shape;594;p28"/>
          <p:cNvCxnSpPr/>
          <p:nvPr/>
        </p:nvCxnSpPr>
        <p:spPr>
          <a:xfrm>
            <a:off x="5957921" y="4035993"/>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595" name="Google Shape;595;p28"/>
          <p:cNvGrpSpPr/>
          <p:nvPr/>
        </p:nvGrpSpPr>
        <p:grpSpPr>
          <a:xfrm>
            <a:off x="4709220" y="3792413"/>
            <a:ext cx="2014085" cy="413728"/>
            <a:chOff x="0" y="-28575"/>
            <a:chExt cx="1060938" cy="217935"/>
          </a:xfrm>
        </p:grpSpPr>
        <p:sp>
          <p:nvSpPr>
            <p:cNvPr id="596" name="Google Shape;596;p28"/>
            <p:cNvSpPr/>
            <p:nvPr/>
          </p:nvSpPr>
          <p:spPr>
            <a:xfrm>
              <a:off x="0" y="0"/>
              <a:ext cx="1060938" cy="189360"/>
            </a:xfrm>
            <a:custGeom>
              <a:avLst/>
              <a:gdLst/>
              <a:ahLst/>
              <a:cxnLst/>
              <a:rect l="l" t="t" r="r" b="b"/>
              <a:pathLst>
                <a:path w="1060938" h="189360" extrusionOk="0">
                  <a:moveTo>
                    <a:pt x="0" y="0"/>
                  </a:moveTo>
                  <a:lnTo>
                    <a:pt x="1060938" y="0"/>
                  </a:lnTo>
                  <a:lnTo>
                    <a:pt x="1060938" y="189360"/>
                  </a:lnTo>
                  <a:lnTo>
                    <a:pt x="0" y="189360"/>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97" name="Google Shape;597;p28"/>
            <p:cNvSpPr txBox="1"/>
            <p:nvPr/>
          </p:nvSpPr>
          <p:spPr>
            <a:xfrm>
              <a:off x="0" y="-28575"/>
              <a:ext cx="1060800" cy="217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USE OF DATA FOR REPORTING</a:t>
              </a:r>
              <a:endParaRPr sz="1400" b="0" i="0" u="none" strike="noStrike" cap="none">
                <a:solidFill>
                  <a:srgbClr val="000000"/>
                </a:solidFill>
                <a:latin typeface="Arial"/>
                <a:ea typeface="Arial"/>
                <a:cs typeface="Arial"/>
                <a:sym typeface="Arial"/>
              </a:endParaRPr>
            </a:p>
          </p:txBody>
        </p:sp>
      </p:grpSp>
      <p:grpSp>
        <p:nvGrpSpPr>
          <p:cNvPr id="598" name="Google Shape;598;p28"/>
          <p:cNvGrpSpPr/>
          <p:nvPr/>
        </p:nvGrpSpPr>
        <p:grpSpPr>
          <a:xfrm>
            <a:off x="4709220" y="5846706"/>
            <a:ext cx="2014085" cy="561547"/>
            <a:chOff x="0" y="-28575"/>
            <a:chExt cx="1060938" cy="295800"/>
          </a:xfrm>
        </p:grpSpPr>
        <p:sp>
          <p:nvSpPr>
            <p:cNvPr id="599" name="Google Shape;599;p28"/>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00" name="Google Shape;600;p28"/>
            <p:cNvSpPr txBox="1"/>
            <p:nvPr/>
          </p:nvSpPr>
          <p:spPr>
            <a:xfrm>
              <a:off x="0" y="-28575"/>
              <a:ext cx="1060800" cy="295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INFORMATION SHARING AND STAKEHOLDER FEEDBACK</a:t>
              </a:r>
              <a:endParaRPr sz="1400" b="0" i="0" u="none" strike="noStrike" cap="none">
                <a:solidFill>
                  <a:srgbClr val="000000"/>
                </a:solidFill>
                <a:latin typeface="Arial"/>
                <a:ea typeface="Arial"/>
                <a:cs typeface="Arial"/>
                <a:sym typeface="Arial"/>
              </a:endParaRPr>
            </a:p>
          </p:txBody>
        </p:sp>
      </p:grpSp>
      <p:grpSp>
        <p:nvGrpSpPr>
          <p:cNvPr id="601" name="Google Shape;601;p28"/>
          <p:cNvGrpSpPr/>
          <p:nvPr/>
        </p:nvGrpSpPr>
        <p:grpSpPr>
          <a:xfrm>
            <a:off x="6885505" y="2976139"/>
            <a:ext cx="685759" cy="613539"/>
            <a:chOff x="0" y="-28575"/>
            <a:chExt cx="812800" cy="727200"/>
          </a:xfrm>
        </p:grpSpPr>
        <p:sp>
          <p:nvSpPr>
            <p:cNvPr id="602" name="Google Shape;602;p2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03" name="Google Shape;603;p28"/>
            <p:cNvSpPr txBox="1"/>
            <p:nvPr/>
          </p:nvSpPr>
          <p:spPr>
            <a:xfrm>
              <a:off x="114300" y="-28575"/>
              <a:ext cx="584100" cy="727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BOARD LAYOUT</a:t>
              </a:r>
              <a:endParaRPr sz="1400" b="0" i="0" u="none" strike="noStrike" cap="none">
                <a:solidFill>
                  <a:srgbClr val="000000"/>
                </a:solidFill>
                <a:latin typeface="Arial"/>
                <a:ea typeface="Arial"/>
                <a:cs typeface="Arial"/>
                <a:sym typeface="Arial"/>
              </a:endParaRPr>
            </a:p>
          </p:txBody>
        </p:sp>
      </p:grpSp>
      <p:grpSp>
        <p:nvGrpSpPr>
          <p:cNvPr id="604" name="Google Shape;604;p28"/>
          <p:cNvGrpSpPr/>
          <p:nvPr/>
        </p:nvGrpSpPr>
        <p:grpSpPr>
          <a:xfrm>
            <a:off x="9891254" y="2258850"/>
            <a:ext cx="685759" cy="613539"/>
            <a:chOff x="0" y="-28575"/>
            <a:chExt cx="812800" cy="727200"/>
          </a:xfrm>
        </p:grpSpPr>
        <p:sp>
          <p:nvSpPr>
            <p:cNvPr id="605" name="Google Shape;605;p2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06" name="Google Shape;606;p28"/>
            <p:cNvSpPr txBox="1"/>
            <p:nvPr/>
          </p:nvSpPr>
          <p:spPr>
            <a:xfrm>
              <a:off x="114300" y="-28575"/>
              <a:ext cx="584100" cy="7272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BOARD LAYOUT</a:t>
              </a:r>
              <a:endParaRPr sz="1400" b="0" i="0" u="none" strike="noStrike" cap="none">
                <a:solidFill>
                  <a:srgbClr val="000000"/>
                </a:solidFill>
                <a:latin typeface="Arial"/>
                <a:ea typeface="Arial"/>
                <a:cs typeface="Arial"/>
                <a:sym typeface="Arial"/>
              </a:endParaRPr>
            </a:p>
          </p:txBody>
        </p:sp>
      </p:grpSp>
      <p:sp>
        <p:nvSpPr>
          <p:cNvPr id="607" name="Google Shape;607;p28"/>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IMPLEMENTATION PHASE</a:t>
            </a:r>
            <a:endParaRPr sz="6300" b="1" i="0" u="none" strike="noStrike" cap="none">
              <a:solidFill>
                <a:srgbClr val="FFFFFF"/>
              </a:solidFill>
              <a:latin typeface="Bebas Neue"/>
              <a:ea typeface="Bebas Neue"/>
              <a:cs typeface="Bebas Neue"/>
              <a:sym typeface="Bebas Neue"/>
            </a:endParaRPr>
          </a:p>
        </p:txBody>
      </p:sp>
      <p:sp>
        <p:nvSpPr>
          <p:cNvPr id="608" name="Google Shape;608;p28"/>
          <p:cNvSpPr/>
          <p:nvPr/>
        </p:nvSpPr>
        <p:spPr>
          <a:xfrm>
            <a:off x="7704150" y="2216375"/>
            <a:ext cx="2075100" cy="12693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28</a:t>
            </a:fld>
            <a:endParaRPr/>
          </a:p>
        </p:txBody>
      </p:sp>
      <p:sp>
        <p:nvSpPr>
          <p:cNvPr id="615" name="Google Shape;615;p29"/>
          <p:cNvSpPr txBox="1"/>
          <p:nvPr/>
        </p:nvSpPr>
        <p:spPr>
          <a:xfrm>
            <a:off x="2367150" y="113669"/>
            <a:ext cx="7457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DATA CYCLE</a:t>
            </a:r>
            <a:endParaRPr sz="8200" b="1" i="0" u="none" strike="noStrike" cap="none">
              <a:solidFill>
                <a:srgbClr val="E84E0F"/>
              </a:solidFill>
              <a:latin typeface="Bebas Neue"/>
              <a:ea typeface="Bebas Neue"/>
              <a:cs typeface="Bebas Neue"/>
              <a:sym typeface="Bebas Neue"/>
            </a:endParaRPr>
          </a:p>
        </p:txBody>
      </p:sp>
      <p:sp>
        <p:nvSpPr>
          <p:cNvPr id="616" name="Google Shape;616;p29"/>
          <p:cNvSpPr txBox="1"/>
          <p:nvPr/>
        </p:nvSpPr>
        <p:spPr>
          <a:xfrm>
            <a:off x="8371775" y="6443000"/>
            <a:ext cx="1161300" cy="338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000" b="0" i="1" u="none" strike="noStrike" cap="none">
                <a:solidFill>
                  <a:srgbClr val="262775"/>
                </a:solidFill>
                <a:latin typeface="Arial"/>
                <a:ea typeface="Arial"/>
                <a:cs typeface="Arial"/>
                <a:sym typeface="Arial"/>
              </a:rPr>
              <a:t>source CartONG</a:t>
            </a:r>
            <a:endParaRPr sz="1000" b="0" i="1" u="none" strike="noStrike" cap="none">
              <a:solidFill>
                <a:srgbClr val="262775"/>
              </a:solidFill>
              <a:latin typeface="Arial"/>
              <a:ea typeface="Arial"/>
              <a:cs typeface="Arial"/>
              <a:sym typeface="Arial"/>
            </a:endParaRPr>
          </a:p>
        </p:txBody>
      </p:sp>
      <p:pic>
        <p:nvPicPr>
          <p:cNvPr id="617" name="Google Shape;617;p29" title="2_3_data_mngt_cycle_EN.png"/>
          <p:cNvPicPr preferRelativeResize="0"/>
          <p:nvPr/>
        </p:nvPicPr>
        <p:blipFill>
          <a:blip r:embed="rId3">
            <a:alphaModFix/>
          </a:blip>
          <a:stretch>
            <a:fillRect/>
          </a:stretch>
        </p:blipFill>
        <p:spPr>
          <a:xfrm>
            <a:off x="2157950" y="1144875"/>
            <a:ext cx="7666898" cy="5379550"/>
          </a:xfrm>
          <a:prstGeom prst="rect">
            <a:avLst/>
          </a:prstGeom>
          <a:noFill/>
          <a:ln>
            <a:noFill/>
          </a:ln>
        </p:spPr>
      </p:pic>
      <p:sp>
        <p:nvSpPr>
          <p:cNvPr id="618" name="Google Shape;618;p29"/>
          <p:cNvSpPr/>
          <p:nvPr/>
        </p:nvSpPr>
        <p:spPr>
          <a:xfrm>
            <a:off x="2309875" y="2414525"/>
            <a:ext cx="2628000" cy="40860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sp>
        <p:nvSpPr>
          <p:cNvPr id="625" name="Google Shape;625;p30"/>
          <p:cNvSpPr/>
          <p:nvPr/>
        </p:nvSpPr>
        <p:spPr>
          <a:xfrm>
            <a:off x="2571000" y="1623375"/>
            <a:ext cx="7639800" cy="13851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0" i="0" u="none" strike="noStrike" cap="none">
                <a:solidFill>
                  <a:srgbClr val="E84E0F"/>
                </a:solidFill>
                <a:latin typeface="Poppins Medium"/>
                <a:ea typeface="Poppins Medium"/>
                <a:cs typeface="Poppins Medium"/>
                <a:sym typeface="Poppins Medium"/>
              </a:rPr>
              <a:t>Data analysis is </a:t>
            </a:r>
            <a:r>
              <a:rPr lang="fr-FR" sz="2000" b="0" i="0" u="none" strike="noStrike" cap="none">
                <a:solidFill>
                  <a:srgbClr val="262626"/>
                </a:solidFill>
                <a:latin typeface="Poppins Medium"/>
                <a:ea typeface="Poppins Medium"/>
                <a:cs typeface="Poppins Medium"/>
                <a:sym typeface="Poppins Medium"/>
              </a:rPr>
              <a:t>the application of techniques applied to data to </a:t>
            </a:r>
            <a:r>
              <a:rPr lang="fr-FR" sz="2000" b="0" i="0" u="none" strike="noStrike" cap="none">
                <a:solidFill>
                  <a:srgbClr val="E84E0F"/>
                </a:solidFill>
                <a:latin typeface="Poppins Medium"/>
                <a:ea typeface="Poppins Medium"/>
                <a:cs typeface="Poppins Medium"/>
                <a:sym typeface="Poppins Medium"/>
              </a:rPr>
              <a:t>reveal useful information and support decision-making.</a:t>
            </a:r>
            <a:endParaRPr sz="2000" b="0" i="0" u="none" strike="noStrike" cap="none">
              <a:solidFill>
                <a:srgbClr val="E84E0F"/>
              </a:solidFill>
              <a:latin typeface="Poppins Medium"/>
              <a:ea typeface="Poppins Medium"/>
              <a:cs typeface="Poppins Medium"/>
              <a:sym typeface="Poppins Medium"/>
            </a:endParaRPr>
          </a:p>
          <a:p>
            <a:pPr marL="0" marR="0" lvl="0" indent="0" algn="just" rtl="0">
              <a:lnSpc>
                <a:spcPct val="90000"/>
              </a:lnSpc>
              <a:spcBef>
                <a:spcPts val="1000"/>
              </a:spcBef>
              <a:spcAft>
                <a:spcPts val="0"/>
              </a:spcAft>
              <a:buNone/>
            </a:pPr>
            <a:endParaRPr sz="2000" b="0" i="0" u="none" strike="noStrike" cap="none">
              <a:solidFill>
                <a:srgbClr val="E84E0F"/>
              </a:solidFill>
              <a:latin typeface="Poppins Medium"/>
              <a:ea typeface="Poppins Medium"/>
              <a:cs typeface="Poppins Medium"/>
              <a:sym typeface="Poppins Medium"/>
            </a:endParaRPr>
          </a:p>
          <a:p>
            <a:pPr marL="0" marR="0" lvl="0" indent="0" algn="just" rtl="0">
              <a:lnSpc>
                <a:spcPct val="90000"/>
              </a:lnSpc>
              <a:spcBef>
                <a:spcPts val="1000"/>
              </a:spcBef>
              <a:spcAft>
                <a:spcPts val="0"/>
              </a:spcAft>
              <a:buNone/>
            </a:pPr>
            <a:r>
              <a:rPr lang="fr-FR" sz="2000" b="0" i="0" u="none" strike="noStrike" cap="none">
                <a:solidFill>
                  <a:srgbClr val="262626"/>
                </a:solidFill>
                <a:latin typeface="Poppins Medium"/>
                <a:ea typeface="Poppins Medium"/>
                <a:cs typeface="Poppins Medium"/>
                <a:sym typeface="Poppins Medium"/>
              </a:rPr>
              <a:t>-After data collection, each individual data item can be assembled into a "dataset" and, using data analysis techniques, provide useful information.</a:t>
            </a:r>
            <a:endParaRPr sz="2000" b="0" i="0" u="none" strike="noStrike" cap="none">
              <a:solidFill>
                <a:srgbClr val="262626"/>
              </a:solidFill>
              <a:latin typeface="Poppins Medium"/>
              <a:ea typeface="Poppins Medium"/>
              <a:cs typeface="Poppins Medium"/>
              <a:sym typeface="Poppins Medium"/>
            </a:endParaRPr>
          </a:p>
          <a:p>
            <a:pPr marL="0" marR="0" lvl="0" indent="0" algn="just" rtl="0">
              <a:lnSpc>
                <a:spcPct val="90000"/>
              </a:lnSpc>
              <a:spcBef>
                <a:spcPts val="1000"/>
              </a:spcBef>
              <a:spcAft>
                <a:spcPts val="0"/>
              </a:spcAft>
              <a:buNone/>
            </a:pPr>
            <a:endParaRPr sz="2000" b="0" i="0" u="none" strike="noStrike" cap="none">
              <a:solidFill>
                <a:srgbClr val="262626"/>
              </a:solidFill>
              <a:latin typeface="Poppins Medium"/>
              <a:ea typeface="Poppins Medium"/>
              <a:cs typeface="Poppins Medium"/>
              <a:sym typeface="Poppins Medium"/>
            </a:endParaRPr>
          </a:p>
          <a:p>
            <a:pPr marL="0" marR="0" lvl="0" indent="0" algn="just" rtl="0">
              <a:lnSpc>
                <a:spcPct val="90000"/>
              </a:lnSpc>
              <a:spcBef>
                <a:spcPts val="1000"/>
              </a:spcBef>
              <a:spcAft>
                <a:spcPts val="0"/>
              </a:spcAft>
              <a:buNone/>
            </a:pPr>
            <a:r>
              <a:rPr lang="fr-FR" sz="2000" b="0" i="0" u="none" strike="noStrike" cap="none">
                <a:solidFill>
                  <a:srgbClr val="E84E0F"/>
                </a:solidFill>
                <a:latin typeface="Poppins Medium"/>
                <a:ea typeface="Poppins Medium"/>
                <a:cs typeface="Poppins Medium"/>
                <a:sym typeface="Poppins Medium"/>
              </a:rPr>
              <a:t>The information uncovered by data analysis can then be used to facilitate decision-making.</a:t>
            </a:r>
            <a:endParaRPr sz="2000" b="0" i="0" u="none" strike="noStrike" cap="none">
              <a:solidFill>
                <a:srgbClr val="E84E0F"/>
              </a:solidFill>
              <a:latin typeface="Poppins Medium"/>
              <a:ea typeface="Poppins Medium"/>
              <a:cs typeface="Poppins Medium"/>
              <a:sym typeface="Poppins Medium"/>
            </a:endParaRPr>
          </a:p>
          <a:p>
            <a:pPr marL="0" marR="0" lvl="0" indent="0" algn="l" rtl="0">
              <a:spcBef>
                <a:spcPts val="1000"/>
              </a:spcBef>
              <a:spcAft>
                <a:spcPts val="0"/>
              </a:spcAft>
              <a:buNone/>
            </a:pPr>
            <a:endParaRPr sz="2000" b="0" i="0" u="none" strike="noStrike" cap="none">
              <a:solidFill>
                <a:srgbClr val="E84E0F"/>
              </a:solidFill>
              <a:latin typeface="Poppins Medium"/>
              <a:ea typeface="Poppins Medium"/>
              <a:cs typeface="Poppins Medium"/>
              <a:sym typeface="Poppins Medium"/>
            </a:endParaRPr>
          </a:p>
          <a:p>
            <a:pPr marL="0" marR="0" lvl="0" indent="0" algn="l" rtl="0">
              <a:spcBef>
                <a:spcPts val="1000"/>
              </a:spcBef>
              <a:spcAft>
                <a:spcPts val="0"/>
              </a:spcAft>
              <a:buNone/>
            </a:pPr>
            <a:endParaRPr sz="2000" b="0" i="1" u="none" strike="noStrike" cap="none">
              <a:solidFill>
                <a:srgbClr val="E84E0F"/>
              </a:solidFill>
              <a:latin typeface="Poppins Medium"/>
              <a:ea typeface="Poppins Medium"/>
              <a:cs typeface="Poppins Medium"/>
              <a:sym typeface="Poppins Medium"/>
            </a:endParaRPr>
          </a:p>
          <a:p>
            <a:pPr marL="0" marR="0" lvl="0" indent="0" algn="l" rtl="0">
              <a:spcBef>
                <a:spcPts val="1000"/>
              </a:spcBef>
              <a:spcAft>
                <a:spcPts val="0"/>
              </a:spcAft>
              <a:buNone/>
            </a:pPr>
            <a:r>
              <a:rPr lang="fr-FR" sz="2000" b="0" i="0" u="none" strike="noStrike" cap="none">
                <a:solidFill>
                  <a:srgbClr val="FFFFFF"/>
                </a:solidFill>
                <a:latin typeface="Poppins Medium"/>
                <a:ea typeface="Poppins Medium"/>
                <a:cs typeface="Poppins Medium"/>
                <a:sym typeface="Poppins Medium"/>
              </a:rPr>
              <a:t>Contact: @secours-catholique.org  @secours-catholique.org</a:t>
            </a:r>
            <a:endParaRPr sz="2000" b="0" i="0" u="none" strike="noStrike" cap="none">
              <a:solidFill>
                <a:srgbClr val="000000"/>
              </a:solidFill>
              <a:latin typeface="Poppins Medium"/>
              <a:ea typeface="Poppins Medium"/>
              <a:cs typeface="Poppins Medium"/>
              <a:sym typeface="Poppins Medium"/>
            </a:endParaRPr>
          </a:p>
          <a:p>
            <a:pPr marL="0" marR="0" lvl="0" indent="0" algn="l" rtl="0">
              <a:spcBef>
                <a:spcPts val="1000"/>
              </a:spcBef>
              <a:spcAft>
                <a:spcPts val="1000"/>
              </a:spcAft>
              <a:buNone/>
            </a:pPr>
            <a:br>
              <a:rPr lang="fr-FR" sz="2000" b="0" i="0" u="none" strike="noStrike" cap="none">
                <a:solidFill>
                  <a:srgbClr val="FFFFFF"/>
                </a:solidFill>
                <a:latin typeface="Poppins Medium"/>
                <a:ea typeface="Poppins Medium"/>
                <a:cs typeface="Poppins Medium"/>
                <a:sym typeface="Poppins Medium"/>
              </a:rPr>
            </a:br>
            <a:endParaRPr sz="2000" b="0" i="0" u="none" strike="noStrike" cap="none">
              <a:solidFill>
                <a:srgbClr val="FFFFFF"/>
              </a:solidFill>
              <a:latin typeface="Poppins Medium"/>
              <a:ea typeface="Poppins Medium"/>
              <a:cs typeface="Poppins Medium"/>
              <a:sym typeface="Poppins Medium"/>
            </a:endParaRPr>
          </a:p>
        </p:txBody>
      </p:sp>
      <p:cxnSp>
        <p:nvCxnSpPr>
          <p:cNvPr id="626" name="Google Shape;626;p30"/>
          <p:cNvCxnSpPr/>
          <p:nvPr/>
        </p:nvCxnSpPr>
        <p:spPr>
          <a:xfrm flipH="1">
            <a:off x="2214024" y="1554183"/>
            <a:ext cx="4200" cy="4735200"/>
          </a:xfrm>
          <a:prstGeom prst="straightConnector1">
            <a:avLst/>
          </a:prstGeom>
          <a:noFill/>
          <a:ln w="76200" cap="flat" cmpd="sng">
            <a:solidFill>
              <a:srgbClr val="E84E0F"/>
            </a:solidFill>
            <a:prstDash val="solid"/>
            <a:round/>
            <a:headEnd type="none" w="sm" len="sm"/>
            <a:tailEnd type="none" w="sm" len="sm"/>
          </a:ln>
        </p:spPr>
      </p:cxnSp>
      <p:sp>
        <p:nvSpPr>
          <p:cNvPr id="627" name="Google Shape;627;p30"/>
          <p:cNvSpPr txBox="1"/>
          <p:nvPr/>
        </p:nvSpPr>
        <p:spPr>
          <a:xfrm>
            <a:off x="1524000" y="315100"/>
            <a:ext cx="9144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200" b="1" i="0" u="none" strike="noStrike" cap="none">
                <a:solidFill>
                  <a:srgbClr val="FFFFFF"/>
                </a:solidFill>
                <a:latin typeface="Bebas Neue"/>
                <a:ea typeface="Bebas Neue"/>
                <a:cs typeface="Bebas Neue"/>
                <a:sym typeface="Bebas Neue"/>
              </a:rPr>
              <a:t>DATA ANALYSIS</a:t>
            </a:r>
            <a:endParaRPr sz="42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a:t>
            </a:fld>
            <a:endParaRPr/>
          </a:p>
        </p:txBody>
      </p:sp>
      <p:sp>
        <p:nvSpPr>
          <p:cNvPr id="201" name="Google Shape;201;p4"/>
          <p:cNvSpPr txBox="1"/>
          <p:nvPr/>
        </p:nvSpPr>
        <p:spPr>
          <a:xfrm>
            <a:off x="2413725" y="315094"/>
            <a:ext cx="7457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AGENDA</a:t>
            </a:r>
            <a:endParaRPr sz="8200" b="1" i="0" u="none" strike="noStrike" cap="none">
              <a:solidFill>
                <a:srgbClr val="E84E0F"/>
              </a:solidFill>
              <a:latin typeface="Bebas Neue"/>
              <a:ea typeface="Bebas Neue"/>
              <a:cs typeface="Bebas Neue"/>
              <a:sym typeface="Bebas Neue"/>
            </a:endParaRPr>
          </a:p>
        </p:txBody>
      </p:sp>
      <p:sp>
        <p:nvSpPr>
          <p:cNvPr id="202" name="Google Shape;202;p4"/>
          <p:cNvSpPr/>
          <p:nvPr/>
        </p:nvSpPr>
        <p:spPr>
          <a:xfrm>
            <a:off x="3877775" y="3039700"/>
            <a:ext cx="59937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 - Data collection (continued) / focus on questionnaires</a:t>
            </a:r>
            <a:endParaRPr sz="1900" b="1" i="0" u="none" strike="noStrike" cap="none">
              <a:solidFill>
                <a:srgbClr val="262775"/>
              </a:solidFill>
              <a:latin typeface="Arial"/>
              <a:ea typeface="Arial"/>
              <a:cs typeface="Arial"/>
              <a:sym typeface="Arial"/>
            </a:endParaRPr>
          </a:p>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II- Data control</a:t>
            </a:r>
            <a:endParaRPr sz="1900" b="1" i="0" u="none" strike="noStrike" cap="none">
              <a:solidFill>
                <a:srgbClr val="262775"/>
              </a:solidFill>
              <a:latin typeface="Arial"/>
              <a:ea typeface="Arial"/>
              <a:cs typeface="Arial"/>
              <a:sym typeface="Arial"/>
            </a:endParaRPr>
          </a:p>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III- Analysis and use</a:t>
            </a:r>
            <a:endParaRPr sz="1900" b="1" i="0" u="none" strike="noStrike" cap="none">
              <a:solidFill>
                <a:srgbClr val="262775"/>
              </a:solidFill>
              <a:latin typeface="Arial"/>
              <a:ea typeface="Arial"/>
              <a:cs typeface="Arial"/>
              <a:sym typeface="Arial"/>
            </a:endParaRPr>
          </a:p>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IV- Information path</a:t>
            </a:r>
            <a:endParaRPr sz="1900" b="1" i="0" u="none" strike="noStrike" cap="none">
              <a:solidFill>
                <a:srgbClr val="262775"/>
              </a:solidFill>
              <a:latin typeface="Arial"/>
              <a:ea typeface="Arial"/>
              <a:cs typeface="Arial"/>
              <a:sym typeface="Arial"/>
            </a:endParaRPr>
          </a:p>
          <a:p>
            <a:pPr marL="0" marR="0" lvl="0" indent="0" algn="l" rtl="0">
              <a:lnSpc>
                <a:spcPct val="115000"/>
              </a:lnSpc>
              <a:spcBef>
                <a:spcPts val="1200"/>
              </a:spcBef>
              <a:spcAft>
                <a:spcPts val="0"/>
              </a:spcAft>
              <a:buNone/>
            </a:pPr>
            <a:endParaRPr sz="1900" b="1" i="0" u="none" strike="noStrike" cap="none">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rgbClr val="262775"/>
              </a:solidFill>
              <a:latin typeface="Arial"/>
              <a:ea typeface="Arial"/>
              <a:cs typeface="Arial"/>
              <a:sym typeface="Arial"/>
            </a:endParaRPr>
          </a:p>
        </p:txBody>
      </p:sp>
      <p:sp>
        <p:nvSpPr>
          <p:cNvPr id="203" name="Google Shape;203;p4" descr="Flèche : courbe légère avec un remplissage uni"/>
          <p:cNvSpPr/>
          <p:nvPr/>
        </p:nvSpPr>
        <p:spPr>
          <a:xfrm>
            <a:off x="2726642" y="3048000"/>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4" descr="Flèche : courbe légère avec un remplissage uni"/>
          <p:cNvSpPr/>
          <p:nvPr/>
        </p:nvSpPr>
        <p:spPr>
          <a:xfrm>
            <a:off x="2713842" y="3815097"/>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4" descr="Flèche : courbe légère avec un remplissage uni"/>
          <p:cNvSpPr/>
          <p:nvPr/>
        </p:nvSpPr>
        <p:spPr>
          <a:xfrm>
            <a:off x="2713842" y="4379574"/>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4" descr="Flèche : courbe légère avec un remplissage uni"/>
          <p:cNvSpPr/>
          <p:nvPr/>
        </p:nvSpPr>
        <p:spPr>
          <a:xfrm>
            <a:off x="2726642" y="4877274"/>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30</a:t>
            </a:fld>
            <a:endParaRPr/>
          </a:p>
        </p:txBody>
      </p:sp>
      <p:sp>
        <p:nvSpPr>
          <p:cNvPr id="634" name="Google Shape;634;p31"/>
          <p:cNvSpPr/>
          <p:nvPr/>
        </p:nvSpPr>
        <p:spPr>
          <a:xfrm>
            <a:off x="2571000" y="1623375"/>
            <a:ext cx="7639800" cy="1385100"/>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90000"/>
              </a:lnSpc>
              <a:spcBef>
                <a:spcPts val="0"/>
              </a:spcBef>
              <a:spcAft>
                <a:spcPts val="0"/>
              </a:spcAft>
              <a:buClr>
                <a:srgbClr val="E84E0F"/>
              </a:buClr>
              <a:buSzPts val="2000"/>
              <a:buFont typeface="Poppins"/>
              <a:buChar char="-"/>
            </a:pPr>
            <a:r>
              <a:rPr lang="fr-FR" sz="2000" b="0" i="0" u="sng" strike="noStrike" cap="none">
                <a:solidFill>
                  <a:srgbClr val="E84E0F"/>
                </a:solidFill>
                <a:latin typeface="Poppins"/>
                <a:ea typeface="Poppins"/>
                <a:cs typeface="Poppins"/>
                <a:sym typeface="Poppins"/>
              </a:rPr>
              <a:t>Tab 2</a:t>
            </a:r>
            <a:r>
              <a:rPr lang="fr-FR" sz="2000" b="0" i="0" u="none" strike="noStrike" cap="none">
                <a:solidFill>
                  <a:srgbClr val="000000"/>
                </a:solidFill>
                <a:latin typeface="Poppins"/>
                <a:ea typeface="Poppins"/>
                <a:cs typeface="Poppins"/>
                <a:sym typeface="Poppins"/>
              </a:rPr>
              <a:t>. Summary and analysis allows you to identify and visualize certain cross-referenced data.</a:t>
            </a:r>
            <a:endParaRPr sz="2000" b="0" i="0" u="none" strike="noStrike" cap="none">
              <a:solidFill>
                <a:srgbClr val="000000"/>
              </a:solidFill>
              <a:latin typeface="Poppins"/>
              <a:ea typeface="Poppins"/>
              <a:cs typeface="Poppins"/>
              <a:sym typeface="Poppins"/>
            </a:endParaRPr>
          </a:p>
          <a:p>
            <a:pPr marL="457200" marR="0" lvl="0" indent="-355600" algn="just" rtl="0">
              <a:lnSpc>
                <a:spcPct val="90000"/>
              </a:lnSpc>
              <a:spcBef>
                <a:spcPts val="1000"/>
              </a:spcBef>
              <a:spcAft>
                <a:spcPts val="0"/>
              </a:spcAft>
              <a:buClr>
                <a:srgbClr val="E84E0F"/>
              </a:buClr>
              <a:buSzPts val="2000"/>
              <a:buFont typeface="Poppins"/>
              <a:buChar char="-"/>
            </a:pPr>
            <a:r>
              <a:rPr lang="fr-FR" sz="2000" b="0" i="0" u="none" strike="noStrike" cap="none">
                <a:solidFill>
                  <a:srgbClr val="000000"/>
                </a:solidFill>
                <a:latin typeface="Poppins"/>
                <a:ea typeface="Poppins"/>
                <a:cs typeface="Poppins"/>
                <a:sym typeface="Poppins"/>
              </a:rPr>
              <a:t>Further analysis may be required.</a:t>
            </a:r>
            <a:endParaRPr sz="2000" b="0" i="0" u="none" strike="noStrike" cap="none">
              <a:solidFill>
                <a:srgbClr val="000000"/>
              </a:solidFill>
              <a:latin typeface="Poppins"/>
              <a:ea typeface="Poppins"/>
              <a:cs typeface="Poppins"/>
              <a:sym typeface="Poppins"/>
            </a:endParaRPr>
          </a:p>
          <a:p>
            <a:pPr marL="457200" marR="0" lvl="0" indent="0" algn="just" rtl="0">
              <a:lnSpc>
                <a:spcPct val="90000"/>
              </a:lnSpc>
              <a:spcBef>
                <a:spcPts val="1000"/>
              </a:spcBef>
              <a:spcAft>
                <a:spcPts val="0"/>
              </a:spcAft>
              <a:buNone/>
            </a:pPr>
            <a:endParaRPr sz="2000" b="0" i="0" u="none" strike="noStrike" cap="none">
              <a:solidFill>
                <a:srgbClr val="000000"/>
              </a:solidFill>
              <a:latin typeface="Poppins"/>
              <a:ea typeface="Poppins"/>
              <a:cs typeface="Poppins"/>
              <a:sym typeface="Poppins"/>
            </a:endParaRPr>
          </a:p>
          <a:p>
            <a:pPr marL="457200" marR="0" lvl="0" indent="-355600" algn="just" rtl="0">
              <a:lnSpc>
                <a:spcPct val="90000"/>
              </a:lnSpc>
              <a:spcBef>
                <a:spcPts val="1000"/>
              </a:spcBef>
              <a:spcAft>
                <a:spcPts val="0"/>
              </a:spcAft>
              <a:buClr>
                <a:srgbClr val="E84E0F"/>
              </a:buClr>
              <a:buSzPts val="2000"/>
              <a:buFont typeface="Poppins"/>
              <a:buChar char="-"/>
            </a:pPr>
            <a:r>
              <a:rPr lang="fr-FR" sz="2000" b="0" i="0" u="none" strike="noStrike" cap="none">
                <a:solidFill>
                  <a:srgbClr val="000000"/>
                </a:solidFill>
                <a:latin typeface="Poppins"/>
                <a:ea typeface="Poppins"/>
                <a:cs typeface="Poppins"/>
                <a:sym typeface="Poppins"/>
              </a:rPr>
              <a:t>Data without analysis can mean anything and everything, so it's important to put them </a:t>
            </a:r>
            <a:r>
              <a:rPr lang="fr-FR" sz="2000" b="0" i="0" u="sng" strike="noStrike" cap="none">
                <a:solidFill>
                  <a:srgbClr val="E84E0F"/>
                </a:solidFill>
                <a:latin typeface="Poppins"/>
                <a:ea typeface="Poppins"/>
                <a:cs typeface="Poppins"/>
                <a:sym typeface="Poppins"/>
              </a:rPr>
              <a:t>into dialogue. </a:t>
            </a:r>
            <a:r>
              <a:rPr lang="fr-FR" sz="2000" b="0" i="0" u="none" strike="noStrike" cap="none">
                <a:solidFill>
                  <a:srgbClr val="000000"/>
                </a:solidFill>
                <a:latin typeface="Poppins"/>
                <a:ea typeface="Poppins"/>
                <a:cs typeface="Poppins"/>
                <a:sym typeface="Poppins"/>
              </a:rPr>
              <a:t>It's a question of putting certain information into perspective, </a:t>
            </a:r>
            <a:r>
              <a:rPr lang="fr-FR" sz="2000" b="0" i="0" u="sng" strike="noStrike" cap="none">
                <a:solidFill>
                  <a:srgbClr val="E84E0F"/>
                </a:solidFill>
                <a:latin typeface="Poppins"/>
                <a:ea typeface="Poppins"/>
                <a:cs typeface="Poppins"/>
                <a:sym typeface="Poppins"/>
              </a:rPr>
              <a:t>cross-referencing </a:t>
            </a:r>
            <a:r>
              <a:rPr lang="fr-FR" sz="2000" b="0" i="0" u="none" strike="noStrike" cap="none">
                <a:solidFill>
                  <a:srgbClr val="000000"/>
                </a:solidFill>
                <a:latin typeface="Poppins"/>
                <a:ea typeface="Poppins"/>
                <a:cs typeface="Poppins"/>
                <a:sym typeface="Poppins"/>
              </a:rPr>
              <a:t>it </a:t>
            </a:r>
            <a:r>
              <a:rPr lang="fr-FR" sz="2000" b="0" i="0" u="sng" strike="noStrike" cap="none">
                <a:solidFill>
                  <a:srgbClr val="E84E0F"/>
                </a:solidFill>
                <a:latin typeface="Poppins"/>
                <a:ea typeface="Poppins"/>
                <a:cs typeface="Poppins"/>
                <a:sym typeface="Poppins"/>
              </a:rPr>
              <a:t>with qualitative information and arguing </a:t>
            </a:r>
            <a:r>
              <a:rPr lang="fr-FR" sz="2000" b="0" i="0" u="none" strike="noStrike" cap="none">
                <a:solidFill>
                  <a:srgbClr val="000000"/>
                </a:solidFill>
                <a:latin typeface="Poppins"/>
                <a:ea typeface="Poppins"/>
                <a:cs typeface="Poppins"/>
                <a:sym typeface="Poppins"/>
              </a:rPr>
              <a:t>it to make it relevant and coherent. </a:t>
            </a:r>
            <a:endParaRPr sz="2000" b="0" i="0" u="none" strike="noStrike" cap="none">
              <a:solidFill>
                <a:srgbClr val="000000"/>
              </a:solidFill>
              <a:latin typeface="Poppins"/>
              <a:ea typeface="Poppins"/>
              <a:cs typeface="Poppins"/>
              <a:sym typeface="Poppins"/>
            </a:endParaRPr>
          </a:p>
          <a:p>
            <a:pPr marL="457200" marR="0" lvl="0" indent="-355600" algn="just" rtl="0">
              <a:lnSpc>
                <a:spcPct val="90000"/>
              </a:lnSpc>
              <a:spcBef>
                <a:spcPts val="1000"/>
              </a:spcBef>
              <a:spcAft>
                <a:spcPts val="0"/>
              </a:spcAft>
              <a:buClr>
                <a:srgbClr val="E84E0F"/>
              </a:buClr>
              <a:buSzPts val="2000"/>
              <a:buFont typeface="Poppins"/>
              <a:buChar char="-"/>
            </a:pPr>
            <a:r>
              <a:rPr lang="fr-FR" sz="2000" b="0" i="0" u="none" strike="noStrike" cap="none">
                <a:solidFill>
                  <a:srgbClr val="000000"/>
                </a:solidFill>
                <a:latin typeface="Poppins"/>
                <a:ea typeface="Poppins"/>
                <a:cs typeface="Poppins"/>
                <a:sym typeface="Poppins"/>
              </a:rPr>
              <a:t>The dialogue must be based on </a:t>
            </a:r>
            <a:r>
              <a:rPr lang="fr-FR" sz="2000" b="0" i="0" u="sng" strike="noStrike" cap="none">
                <a:solidFill>
                  <a:srgbClr val="E84E0F"/>
                </a:solidFill>
                <a:latin typeface="Poppins"/>
                <a:ea typeface="Poppins"/>
                <a:cs typeface="Poppins"/>
                <a:sym typeface="Poppins"/>
              </a:rPr>
              <a:t>a participatory approach involving </a:t>
            </a:r>
            <a:r>
              <a:rPr lang="fr-FR" sz="2000" b="0" i="0" u="none" strike="noStrike" cap="none">
                <a:solidFill>
                  <a:srgbClr val="000000"/>
                </a:solidFill>
                <a:latin typeface="Poppins"/>
                <a:ea typeface="Poppins"/>
                <a:cs typeface="Poppins"/>
                <a:sym typeface="Poppins"/>
              </a:rPr>
              <a:t>the various stakeholders.</a:t>
            </a:r>
            <a:endParaRPr sz="2000" b="0" i="0" u="none" strike="noStrike" cap="none">
              <a:solidFill>
                <a:srgbClr val="000000"/>
              </a:solidFill>
              <a:latin typeface="Poppins"/>
              <a:ea typeface="Poppins"/>
              <a:cs typeface="Poppins"/>
              <a:sym typeface="Poppins"/>
            </a:endParaRPr>
          </a:p>
          <a:p>
            <a:pPr marL="0" marR="0" lvl="0" indent="0" algn="l" rtl="0">
              <a:spcBef>
                <a:spcPts val="1000"/>
              </a:spcBef>
              <a:spcAft>
                <a:spcPts val="0"/>
              </a:spcAft>
              <a:buNone/>
            </a:pPr>
            <a:endParaRPr sz="2000" b="0" i="0" u="none" strike="noStrike" cap="none">
              <a:solidFill>
                <a:srgbClr val="E84E0F"/>
              </a:solidFill>
              <a:latin typeface="Poppins"/>
              <a:ea typeface="Poppins"/>
              <a:cs typeface="Poppins"/>
              <a:sym typeface="Poppins"/>
            </a:endParaRPr>
          </a:p>
          <a:p>
            <a:pPr marL="0" marR="0" lvl="0" indent="0" algn="l" rtl="0">
              <a:spcBef>
                <a:spcPts val="1000"/>
              </a:spcBef>
              <a:spcAft>
                <a:spcPts val="0"/>
              </a:spcAft>
              <a:buNone/>
            </a:pPr>
            <a:endParaRPr sz="2000" b="0" i="1" u="none" strike="noStrike" cap="none">
              <a:solidFill>
                <a:srgbClr val="E84E0F"/>
              </a:solidFill>
              <a:latin typeface="Poppins"/>
              <a:ea typeface="Poppins"/>
              <a:cs typeface="Poppins"/>
              <a:sym typeface="Poppins"/>
            </a:endParaRPr>
          </a:p>
          <a:p>
            <a:pPr marL="0" marR="0" lvl="0" indent="0" algn="l" rtl="0">
              <a:spcBef>
                <a:spcPts val="1000"/>
              </a:spcBef>
              <a:spcAft>
                <a:spcPts val="0"/>
              </a:spcAft>
              <a:buNone/>
            </a:pPr>
            <a:r>
              <a:rPr lang="fr-FR" sz="2000" b="0" i="0" u="none" strike="noStrike" cap="none">
                <a:solidFill>
                  <a:srgbClr val="FFFFFF"/>
                </a:solidFill>
                <a:latin typeface="Poppins"/>
                <a:ea typeface="Poppins"/>
                <a:cs typeface="Poppins"/>
                <a:sym typeface="Poppins"/>
              </a:rPr>
              <a:t>Contact: @secours-catholique.org  @secours-catholique.org</a:t>
            </a:r>
            <a:endParaRPr sz="2000" b="0" i="0" u="none" strike="noStrike" cap="none">
              <a:solidFill>
                <a:srgbClr val="000000"/>
              </a:solidFill>
              <a:latin typeface="Poppins"/>
              <a:ea typeface="Poppins"/>
              <a:cs typeface="Poppins"/>
              <a:sym typeface="Poppins"/>
            </a:endParaRPr>
          </a:p>
          <a:p>
            <a:pPr marL="0" marR="0" lvl="0" indent="0" algn="l" rtl="0">
              <a:spcBef>
                <a:spcPts val="1000"/>
              </a:spcBef>
              <a:spcAft>
                <a:spcPts val="1000"/>
              </a:spcAft>
              <a:buNone/>
            </a:pPr>
            <a:br>
              <a:rPr lang="fr-FR" sz="2000" b="0" i="0" u="none" strike="noStrike" cap="none">
                <a:solidFill>
                  <a:srgbClr val="FFFFFF"/>
                </a:solidFill>
                <a:latin typeface="Poppins"/>
                <a:ea typeface="Poppins"/>
                <a:cs typeface="Poppins"/>
                <a:sym typeface="Poppins"/>
              </a:rPr>
            </a:br>
            <a:endParaRPr sz="2000" b="0" i="0" u="none" strike="noStrike" cap="none">
              <a:solidFill>
                <a:srgbClr val="FFFFFF"/>
              </a:solidFill>
              <a:latin typeface="Poppins"/>
              <a:ea typeface="Poppins"/>
              <a:cs typeface="Poppins"/>
              <a:sym typeface="Poppins"/>
            </a:endParaRPr>
          </a:p>
        </p:txBody>
      </p:sp>
      <p:cxnSp>
        <p:nvCxnSpPr>
          <p:cNvPr id="635" name="Google Shape;635;p31"/>
          <p:cNvCxnSpPr/>
          <p:nvPr/>
        </p:nvCxnSpPr>
        <p:spPr>
          <a:xfrm flipH="1">
            <a:off x="2214024" y="1554183"/>
            <a:ext cx="4200" cy="4735200"/>
          </a:xfrm>
          <a:prstGeom prst="straightConnector1">
            <a:avLst/>
          </a:prstGeom>
          <a:noFill/>
          <a:ln w="76200" cap="flat" cmpd="sng">
            <a:solidFill>
              <a:srgbClr val="E84E0F"/>
            </a:solidFill>
            <a:prstDash val="solid"/>
            <a:round/>
            <a:headEnd type="none" w="sm" len="sm"/>
            <a:tailEnd type="none" w="sm" len="sm"/>
          </a:ln>
        </p:spPr>
      </p:cxnSp>
      <p:sp>
        <p:nvSpPr>
          <p:cNvPr id="636" name="Google Shape;636;p31"/>
          <p:cNvSpPr txBox="1"/>
          <p:nvPr/>
        </p:nvSpPr>
        <p:spPr>
          <a:xfrm>
            <a:off x="1524000" y="315100"/>
            <a:ext cx="9144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200" b="1" i="0" u="none" strike="noStrike" cap="none">
                <a:solidFill>
                  <a:srgbClr val="FFFFFF"/>
                </a:solidFill>
                <a:latin typeface="Bebas Neue"/>
                <a:ea typeface="Bebas Neue"/>
                <a:cs typeface="Bebas Neue"/>
                <a:sym typeface="Bebas Neue"/>
              </a:rPr>
              <a:t>DATA ANALYSIS - How do I do it?</a:t>
            </a:r>
            <a:endParaRPr sz="42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31</a:t>
            </a:fld>
            <a:endParaRPr/>
          </a:p>
        </p:txBody>
      </p:sp>
      <p:sp>
        <p:nvSpPr>
          <p:cNvPr id="643" name="Google Shape;643;p32"/>
          <p:cNvSpPr/>
          <p:nvPr/>
        </p:nvSpPr>
        <p:spPr>
          <a:xfrm>
            <a:off x="2571000" y="1201325"/>
            <a:ext cx="7639800" cy="618600"/>
          </a:xfrm>
          <a:prstGeom prst="rect">
            <a:avLst/>
          </a:prstGeom>
          <a:noFill/>
          <a:ln>
            <a:noFill/>
          </a:ln>
        </p:spPr>
        <p:txBody>
          <a:bodyPr spcFirstLastPara="1" wrap="square" lIns="91425" tIns="45700" rIns="91425" bIns="45700" anchor="t" anchorCtr="0">
            <a:noAutofit/>
          </a:bodyPr>
          <a:lstStyle/>
          <a:p>
            <a:pPr marL="457200" marR="0" lvl="0" indent="-349250" algn="just" rtl="0">
              <a:lnSpc>
                <a:spcPct val="90000"/>
              </a:lnSpc>
              <a:spcBef>
                <a:spcPts val="1000"/>
              </a:spcBef>
              <a:spcAft>
                <a:spcPts val="0"/>
              </a:spcAft>
              <a:buClr>
                <a:srgbClr val="E84E0F"/>
              </a:buClr>
              <a:buSzPts val="1900"/>
              <a:buFont typeface="Poppins"/>
              <a:buChar char="-"/>
            </a:pPr>
            <a:r>
              <a:rPr lang="fr-FR" sz="1900" b="1" i="0" u="none" strike="noStrike" cap="none">
                <a:solidFill>
                  <a:srgbClr val="E84E0F"/>
                </a:solidFill>
                <a:latin typeface="Poppins"/>
                <a:ea typeface="Poppins"/>
                <a:cs typeface="Poppins"/>
                <a:sym typeface="Poppins"/>
              </a:rPr>
              <a:t>Follow-up of beneficiaries/people reached</a:t>
            </a:r>
            <a:endParaRPr sz="1900" b="1" i="0" u="none" strike="noStrike" cap="none">
              <a:solidFill>
                <a:srgbClr val="E84E0F"/>
              </a:solidFill>
              <a:latin typeface="Poppins"/>
              <a:ea typeface="Poppins"/>
              <a:cs typeface="Poppins"/>
              <a:sym typeface="Poppins"/>
            </a:endParaRPr>
          </a:p>
          <a:p>
            <a:pPr marL="0" marR="0" lvl="0" indent="0" algn="just" rtl="0">
              <a:lnSpc>
                <a:spcPct val="90000"/>
              </a:lnSpc>
              <a:spcBef>
                <a:spcPts val="1000"/>
              </a:spcBef>
              <a:spcAft>
                <a:spcPts val="0"/>
              </a:spcAft>
              <a:buNone/>
            </a:pPr>
            <a:r>
              <a:rPr lang="fr-FR" sz="1300" b="0" i="0" u="none" strike="noStrike" cap="none">
                <a:solidFill>
                  <a:srgbClr val="262626"/>
                </a:solidFill>
                <a:latin typeface="Poppins"/>
                <a:ea typeface="Poppins"/>
                <a:cs typeface="Poppins"/>
                <a:sym typeface="Poppins"/>
              </a:rPr>
              <a:t>A mis parcours de votre projet, voici les données concernant le profil genre des enfants touchées par le projet. What do you observe? How do you analyze and interpret this information? What kind of decisions need to be made for the project's future?</a:t>
            </a:r>
            <a:endParaRPr sz="1300" b="0" i="0" u="none" strike="noStrike" cap="none">
              <a:solidFill>
                <a:srgbClr val="262626"/>
              </a:solidFill>
              <a:latin typeface="Poppins"/>
              <a:ea typeface="Poppins"/>
              <a:cs typeface="Poppins"/>
              <a:sym typeface="Poppins"/>
            </a:endParaRPr>
          </a:p>
          <a:p>
            <a:pPr marL="0" marR="0" lvl="0" indent="0" algn="just" rtl="0">
              <a:lnSpc>
                <a:spcPct val="90000"/>
              </a:lnSpc>
              <a:spcBef>
                <a:spcPts val="1000"/>
              </a:spcBef>
              <a:spcAft>
                <a:spcPts val="0"/>
              </a:spcAft>
              <a:buNone/>
            </a:pPr>
            <a:endParaRPr sz="1900" b="1" i="0" u="none" strike="noStrike" cap="none">
              <a:solidFill>
                <a:srgbClr val="E84E0F"/>
              </a:solidFill>
              <a:latin typeface="Poppins"/>
              <a:ea typeface="Poppins"/>
              <a:cs typeface="Poppins"/>
              <a:sym typeface="Poppins"/>
            </a:endParaRPr>
          </a:p>
          <a:p>
            <a:pPr marL="0" marR="0" lvl="0" indent="0" algn="just" rtl="0">
              <a:lnSpc>
                <a:spcPct val="90000"/>
              </a:lnSpc>
              <a:spcBef>
                <a:spcPts val="1000"/>
              </a:spcBef>
              <a:spcAft>
                <a:spcPts val="0"/>
              </a:spcAft>
              <a:buNone/>
            </a:pPr>
            <a:endParaRPr sz="1900" b="1" i="0" u="none" strike="noStrike" cap="none">
              <a:solidFill>
                <a:srgbClr val="E84E0F"/>
              </a:solidFill>
              <a:latin typeface="Poppins"/>
              <a:ea typeface="Poppins"/>
              <a:cs typeface="Poppins"/>
              <a:sym typeface="Poppins"/>
            </a:endParaRPr>
          </a:p>
          <a:p>
            <a:pPr marL="0" marR="0" lvl="0" indent="0" algn="l" rtl="0">
              <a:spcBef>
                <a:spcPts val="1000"/>
              </a:spcBef>
              <a:spcAft>
                <a:spcPts val="0"/>
              </a:spcAft>
              <a:buNone/>
            </a:pPr>
            <a:endParaRPr sz="1900" b="0" i="0" u="none" strike="noStrike" cap="none">
              <a:solidFill>
                <a:srgbClr val="E84E0F"/>
              </a:solidFill>
              <a:latin typeface="Poppins"/>
              <a:ea typeface="Poppins"/>
              <a:cs typeface="Poppins"/>
              <a:sym typeface="Poppins"/>
            </a:endParaRPr>
          </a:p>
          <a:p>
            <a:pPr marL="0" marR="0" lvl="0" indent="0" algn="l" rtl="0">
              <a:spcBef>
                <a:spcPts val="1000"/>
              </a:spcBef>
              <a:spcAft>
                <a:spcPts val="0"/>
              </a:spcAft>
              <a:buNone/>
            </a:pPr>
            <a:endParaRPr sz="1900" b="0" i="1" u="none" strike="noStrike" cap="none">
              <a:solidFill>
                <a:srgbClr val="E84E0F"/>
              </a:solidFill>
              <a:latin typeface="Poppins"/>
              <a:ea typeface="Poppins"/>
              <a:cs typeface="Poppins"/>
              <a:sym typeface="Poppins"/>
            </a:endParaRPr>
          </a:p>
          <a:p>
            <a:pPr marL="0" marR="0" lvl="0" indent="0" algn="l" rtl="0">
              <a:spcBef>
                <a:spcPts val="1000"/>
              </a:spcBef>
              <a:spcAft>
                <a:spcPts val="0"/>
              </a:spcAft>
              <a:buNone/>
            </a:pPr>
            <a:endParaRPr sz="1900" b="0" i="0" u="none" strike="noStrike" cap="none">
              <a:solidFill>
                <a:srgbClr val="E84E0F"/>
              </a:solidFill>
              <a:latin typeface="Poppins"/>
              <a:ea typeface="Poppins"/>
              <a:cs typeface="Poppins"/>
              <a:sym typeface="Poppins"/>
            </a:endParaRPr>
          </a:p>
          <a:p>
            <a:pPr marL="0" marR="0" lvl="0" indent="0" algn="l" rtl="0">
              <a:spcBef>
                <a:spcPts val="1000"/>
              </a:spcBef>
              <a:spcAft>
                <a:spcPts val="1000"/>
              </a:spcAft>
              <a:buNone/>
            </a:pPr>
            <a:br>
              <a:rPr lang="fr-FR" sz="1900" b="0" i="0" u="none" strike="noStrike" cap="none">
                <a:solidFill>
                  <a:srgbClr val="E84E0F"/>
                </a:solidFill>
                <a:latin typeface="Poppins"/>
                <a:ea typeface="Poppins"/>
                <a:cs typeface="Poppins"/>
                <a:sym typeface="Poppins"/>
              </a:rPr>
            </a:br>
            <a:endParaRPr sz="1900" b="0" i="0" u="none" strike="noStrike" cap="none">
              <a:solidFill>
                <a:srgbClr val="E84E0F"/>
              </a:solidFill>
              <a:latin typeface="Poppins"/>
              <a:ea typeface="Poppins"/>
              <a:cs typeface="Poppins"/>
              <a:sym typeface="Poppins"/>
            </a:endParaRPr>
          </a:p>
        </p:txBody>
      </p:sp>
      <p:cxnSp>
        <p:nvCxnSpPr>
          <p:cNvPr id="644" name="Google Shape;644;p32"/>
          <p:cNvCxnSpPr/>
          <p:nvPr/>
        </p:nvCxnSpPr>
        <p:spPr>
          <a:xfrm flipH="1">
            <a:off x="2214024" y="1554183"/>
            <a:ext cx="4200" cy="4735200"/>
          </a:xfrm>
          <a:prstGeom prst="straightConnector1">
            <a:avLst/>
          </a:prstGeom>
          <a:noFill/>
          <a:ln w="76200" cap="flat" cmpd="sng">
            <a:solidFill>
              <a:srgbClr val="E84E0F"/>
            </a:solidFill>
            <a:prstDash val="solid"/>
            <a:round/>
            <a:headEnd type="none" w="sm" len="sm"/>
            <a:tailEnd type="none" w="sm" len="sm"/>
          </a:ln>
        </p:spPr>
      </p:cxnSp>
      <p:sp>
        <p:nvSpPr>
          <p:cNvPr id="645" name="Google Shape;645;p32"/>
          <p:cNvSpPr txBox="1"/>
          <p:nvPr/>
        </p:nvSpPr>
        <p:spPr>
          <a:xfrm>
            <a:off x="1524000" y="315100"/>
            <a:ext cx="9144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200" b="1" i="0" u="none" strike="noStrike" cap="none">
                <a:solidFill>
                  <a:srgbClr val="FFFFFF"/>
                </a:solidFill>
                <a:latin typeface="Bebas Neue"/>
                <a:ea typeface="Bebas Neue"/>
                <a:cs typeface="Bebas Neue"/>
                <a:sym typeface="Bebas Neue"/>
              </a:rPr>
              <a:t>DATA ANALYSIS - Example</a:t>
            </a:r>
            <a:endParaRPr sz="4200" b="1" i="0" u="none" strike="noStrike" cap="none">
              <a:solidFill>
                <a:srgbClr val="FFFFFF"/>
              </a:solidFill>
              <a:latin typeface="Bebas Neue"/>
              <a:ea typeface="Bebas Neue"/>
              <a:cs typeface="Bebas Neue"/>
              <a:sym typeface="Bebas Neue"/>
            </a:endParaRPr>
          </a:p>
        </p:txBody>
      </p:sp>
      <p:pic>
        <p:nvPicPr>
          <p:cNvPr id="646" name="Google Shape;646;p32" title="Graphique"/>
          <p:cNvPicPr preferRelativeResize="0"/>
          <p:nvPr/>
        </p:nvPicPr>
        <p:blipFill>
          <a:blip r:embed="rId3">
            <a:alphaModFix/>
          </a:blip>
          <a:stretch>
            <a:fillRect/>
          </a:stretch>
        </p:blipFill>
        <p:spPr>
          <a:xfrm>
            <a:off x="3607925" y="2597525"/>
            <a:ext cx="6078951" cy="37588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3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32</a:t>
            </a:fld>
            <a:endParaRPr/>
          </a:p>
        </p:txBody>
      </p:sp>
      <p:sp>
        <p:nvSpPr>
          <p:cNvPr id="653" name="Google Shape;653;p33"/>
          <p:cNvSpPr/>
          <p:nvPr/>
        </p:nvSpPr>
        <p:spPr>
          <a:xfrm>
            <a:off x="1823501" y="1786800"/>
            <a:ext cx="6504000" cy="5071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0" i="0" u="none" strike="noStrike" cap="none" dirty="0">
                <a:solidFill>
                  <a:srgbClr val="262775"/>
                </a:solidFill>
                <a:latin typeface="Poppins"/>
                <a:ea typeface="Poppins"/>
                <a:cs typeface="Poppins"/>
                <a:sym typeface="Poppins"/>
              </a:rPr>
              <a:t>On tab 2 of the case </a:t>
            </a:r>
            <a:r>
              <a:rPr lang="fr-FR" sz="1800" b="0" i="0" u="none" strike="noStrike" cap="none" dirty="0" err="1">
                <a:solidFill>
                  <a:srgbClr val="262775"/>
                </a:solidFill>
                <a:latin typeface="Poppins"/>
                <a:ea typeface="Poppins"/>
                <a:cs typeface="Poppins"/>
                <a:sym typeface="Poppins"/>
              </a:rPr>
              <a:t>study</a:t>
            </a:r>
            <a:r>
              <a:rPr lang="fr-FR" sz="1800" b="0" i="0" u="none" strike="noStrike" cap="none" dirty="0">
                <a:solidFill>
                  <a:srgbClr val="262775"/>
                </a:solidFill>
                <a:latin typeface="Poppins"/>
                <a:ea typeface="Poppins"/>
                <a:cs typeface="Poppins"/>
                <a:sym typeface="Poppins"/>
              </a:rPr>
              <a:t> </a:t>
            </a:r>
            <a:r>
              <a:rPr lang="fr-FR" sz="1800" b="0" i="0" u="none" strike="noStrike" cap="none" dirty="0" err="1">
                <a:solidFill>
                  <a:srgbClr val="262775"/>
                </a:solidFill>
                <a:latin typeface="Poppins"/>
                <a:ea typeface="Poppins"/>
                <a:cs typeface="Poppins"/>
                <a:sym typeface="Poppins"/>
              </a:rPr>
              <a:t>dashboard</a:t>
            </a:r>
            <a:r>
              <a:rPr lang="fr-FR" sz="1800" b="0" i="0" u="none" strike="noStrike" cap="none" dirty="0">
                <a:solidFill>
                  <a:srgbClr val="262775"/>
                </a:solidFill>
                <a:latin typeface="Poppins"/>
                <a:ea typeface="Poppins"/>
                <a:cs typeface="Poppins"/>
                <a:sym typeface="Poppins"/>
              </a:rPr>
              <a:t>, </a:t>
            </a:r>
            <a:r>
              <a:rPr lang="fr-FR" sz="1800" b="0" i="0" u="none" strike="noStrike" cap="none" dirty="0" err="1">
                <a:solidFill>
                  <a:srgbClr val="262775"/>
                </a:solidFill>
                <a:latin typeface="Poppins"/>
                <a:ea typeface="Poppins"/>
                <a:cs typeface="Poppins"/>
                <a:sym typeface="Poppins"/>
              </a:rPr>
              <a:t>analyze</a:t>
            </a:r>
            <a:r>
              <a:rPr lang="fr-FR" sz="1800" b="0" i="0" u="none" strike="noStrike" cap="none" dirty="0">
                <a:solidFill>
                  <a:srgbClr val="262775"/>
                </a:solidFill>
                <a:latin typeface="Poppins"/>
                <a:ea typeface="Poppins"/>
                <a:cs typeface="Poppins"/>
                <a:sym typeface="Poppins"/>
              </a:rPr>
              <a:t> the </a:t>
            </a:r>
            <a:r>
              <a:rPr lang="fr-FR" sz="1800" b="0" i="0" u="none" strike="noStrike" cap="none" dirty="0" err="1">
                <a:solidFill>
                  <a:srgbClr val="262775"/>
                </a:solidFill>
                <a:latin typeface="Poppins"/>
                <a:ea typeface="Poppins"/>
                <a:cs typeface="Poppins"/>
                <a:sym typeface="Poppins"/>
              </a:rPr>
              <a:t>various</a:t>
            </a:r>
            <a:r>
              <a:rPr lang="fr-FR" sz="1800" b="0" i="0" u="none" strike="noStrike" cap="none" dirty="0">
                <a:solidFill>
                  <a:srgbClr val="262775"/>
                </a:solidFill>
                <a:latin typeface="Poppins"/>
                <a:ea typeface="Poppins"/>
                <a:cs typeface="Poppins"/>
                <a:sym typeface="Poppins"/>
              </a:rPr>
              <a:t> items of information.</a:t>
            </a:r>
            <a:endParaRPr sz="1800" b="0" i="0" u="none" strike="noStrike" cap="none" dirty="0">
              <a:solidFill>
                <a:srgbClr val="262775"/>
              </a:solidFill>
              <a:latin typeface="Poppins"/>
              <a:ea typeface="Poppins"/>
              <a:cs typeface="Poppins"/>
              <a:sym typeface="Poppins"/>
            </a:endParaRPr>
          </a:p>
          <a:p>
            <a:pPr marL="0" marR="0" lvl="0" indent="0" algn="just" rtl="0">
              <a:spcBef>
                <a:spcPts val="0"/>
              </a:spcBef>
              <a:spcAft>
                <a:spcPts val="0"/>
              </a:spcAft>
              <a:buNone/>
            </a:pPr>
            <a:endParaRPr sz="1800" b="0" i="0" u="none" strike="noStrike" cap="none" dirty="0">
              <a:solidFill>
                <a:srgbClr val="262775"/>
              </a:solidFill>
              <a:latin typeface="Poppins"/>
              <a:ea typeface="Poppins"/>
              <a:cs typeface="Poppins"/>
              <a:sym typeface="Poppins"/>
            </a:endParaRPr>
          </a:p>
          <a:p>
            <a:pPr marL="0" marR="0" lvl="0" indent="0" algn="just" rtl="0">
              <a:spcBef>
                <a:spcPts val="0"/>
              </a:spcBef>
              <a:spcAft>
                <a:spcPts val="0"/>
              </a:spcAft>
              <a:buNone/>
            </a:pPr>
            <a:r>
              <a:rPr lang="fr-FR" sz="1800" b="0" i="0" u="sng" strike="noStrike" cap="none" dirty="0">
                <a:solidFill>
                  <a:srgbClr val="262775"/>
                </a:solidFill>
                <a:latin typeface="Poppins"/>
                <a:ea typeface="Poppins"/>
                <a:cs typeface="Poppins"/>
                <a:sym typeface="Poppins"/>
              </a:rPr>
              <a:t>Fill the "narrative indications" boxes </a:t>
            </a:r>
            <a:r>
              <a:rPr lang="fr-FR" sz="1800" b="0" i="0" u="none" strike="noStrike" cap="none" dirty="0" err="1">
                <a:solidFill>
                  <a:srgbClr val="262775"/>
                </a:solidFill>
                <a:latin typeface="Poppins"/>
                <a:ea typeface="Poppins"/>
                <a:cs typeface="Poppins"/>
                <a:sym typeface="Poppins"/>
              </a:rPr>
              <a:t>with</a:t>
            </a:r>
            <a:r>
              <a:rPr lang="fr-FR" sz="1800" b="0" i="0" u="none" strike="noStrike" cap="none" dirty="0">
                <a:solidFill>
                  <a:srgbClr val="262775"/>
                </a:solidFill>
                <a:latin typeface="Poppins"/>
                <a:ea typeface="Poppins"/>
                <a:cs typeface="Poppins"/>
                <a:sym typeface="Poppins"/>
              </a:rPr>
              <a:t> information, possible </a:t>
            </a:r>
            <a:r>
              <a:rPr lang="fr-FR" sz="1800" b="0" i="0" u="none" strike="noStrike" cap="none" dirty="0" err="1">
                <a:solidFill>
                  <a:srgbClr val="262775"/>
                </a:solidFill>
                <a:latin typeface="Poppins"/>
                <a:ea typeface="Poppins"/>
                <a:cs typeface="Poppins"/>
                <a:sym typeface="Poppins"/>
              </a:rPr>
              <a:t>explanations</a:t>
            </a:r>
            <a:r>
              <a:rPr lang="fr-FR" sz="1800" b="0" i="0" u="none" strike="noStrike" cap="none" dirty="0">
                <a:solidFill>
                  <a:srgbClr val="262775"/>
                </a:solidFill>
                <a:latin typeface="Poppins"/>
                <a:ea typeface="Poppins"/>
                <a:cs typeface="Poppins"/>
                <a:sym typeface="Poppins"/>
              </a:rPr>
              <a:t>, questions and possible </a:t>
            </a:r>
            <a:r>
              <a:rPr lang="fr-FR" sz="1800" b="0" i="0" u="none" strike="noStrike" cap="none" dirty="0" err="1">
                <a:solidFill>
                  <a:srgbClr val="262775"/>
                </a:solidFill>
                <a:latin typeface="Poppins"/>
                <a:ea typeface="Poppins"/>
                <a:cs typeface="Poppins"/>
                <a:sym typeface="Poppins"/>
              </a:rPr>
              <a:t>decisions</a:t>
            </a:r>
            <a:r>
              <a:rPr lang="fr-FR" sz="1800" b="0" i="0" u="none" strike="noStrike" cap="none" dirty="0">
                <a:solidFill>
                  <a:srgbClr val="262775"/>
                </a:solidFill>
                <a:latin typeface="Poppins"/>
                <a:ea typeface="Poppins"/>
                <a:cs typeface="Poppins"/>
                <a:sym typeface="Poppins"/>
              </a:rPr>
              <a:t>.</a:t>
            </a:r>
            <a:endParaRPr sz="1800" b="0" i="0" u="none" strike="noStrike" cap="none" dirty="0">
              <a:solidFill>
                <a:srgbClr val="262775"/>
              </a:solidFill>
              <a:latin typeface="Poppins"/>
              <a:ea typeface="Poppins"/>
              <a:cs typeface="Poppins"/>
              <a:sym typeface="Poppins"/>
            </a:endParaRPr>
          </a:p>
          <a:p>
            <a:pPr marL="0" marR="0" lvl="0" indent="0" algn="just" rtl="0">
              <a:spcBef>
                <a:spcPts val="0"/>
              </a:spcBef>
              <a:spcAft>
                <a:spcPts val="0"/>
              </a:spcAft>
              <a:buNone/>
            </a:pPr>
            <a:endParaRPr sz="1800" b="0" i="0" u="none" strike="noStrike" cap="none" dirty="0">
              <a:solidFill>
                <a:srgbClr val="262775"/>
              </a:solidFill>
              <a:latin typeface="Poppins"/>
              <a:ea typeface="Poppins"/>
              <a:cs typeface="Poppins"/>
              <a:sym typeface="Poppins"/>
            </a:endParaRPr>
          </a:p>
          <a:p>
            <a:pPr marL="0" marR="0" lvl="0" indent="0" algn="just" rtl="0">
              <a:spcBef>
                <a:spcPts val="0"/>
              </a:spcBef>
              <a:spcAft>
                <a:spcPts val="0"/>
              </a:spcAft>
              <a:buNone/>
            </a:pPr>
            <a:r>
              <a:rPr lang="fr-FR" sz="1800" u="sng" dirty="0">
                <a:solidFill>
                  <a:srgbClr val="262775"/>
                </a:solidFill>
                <a:latin typeface="Poppins"/>
                <a:ea typeface="Poppins"/>
                <a:cs typeface="Poppins"/>
                <a:sym typeface="Poppins"/>
              </a:rPr>
              <a:t>Propose a </a:t>
            </a:r>
            <a:r>
              <a:rPr lang="fr-FR" sz="1800" u="sng" dirty="0" err="1">
                <a:solidFill>
                  <a:srgbClr val="262775"/>
                </a:solidFill>
                <a:latin typeface="Poppins"/>
                <a:ea typeface="Poppins"/>
                <a:cs typeface="Poppins"/>
                <a:sym typeface="Poppins"/>
              </a:rPr>
              <a:t>project</a:t>
            </a:r>
            <a:r>
              <a:rPr lang="fr-FR" sz="1800" u="sng" dirty="0">
                <a:solidFill>
                  <a:srgbClr val="262775"/>
                </a:solidFill>
                <a:latin typeface="Poppins"/>
                <a:ea typeface="Poppins"/>
                <a:cs typeface="Poppins"/>
                <a:sym typeface="Poppins"/>
              </a:rPr>
              <a:t> </a:t>
            </a:r>
            <a:r>
              <a:rPr lang="fr-FR" sz="1800" u="sng" dirty="0" err="1">
                <a:solidFill>
                  <a:srgbClr val="262775"/>
                </a:solidFill>
                <a:latin typeface="Poppins"/>
                <a:ea typeface="Poppins"/>
                <a:cs typeface="Poppins"/>
                <a:sym typeface="Poppins"/>
              </a:rPr>
              <a:t>status</a:t>
            </a:r>
            <a:r>
              <a:rPr lang="fr-FR" sz="1800" u="sng" dirty="0">
                <a:solidFill>
                  <a:srgbClr val="262775"/>
                </a:solidFill>
                <a:latin typeface="Poppins"/>
                <a:ea typeface="Poppins"/>
                <a:cs typeface="Poppins"/>
                <a:sym typeface="Poppins"/>
              </a:rPr>
              <a:t> report </a:t>
            </a:r>
            <a:r>
              <a:rPr lang="fr-FR" sz="1800" dirty="0" err="1">
                <a:solidFill>
                  <a:srgbClr val="262775"/>
                </a:solidFill>
                <a:latin typeface="Poppins"/>
                <a:ea typeface="Poppins"/>
                <a:cs typeface="Poppins"/>
                <a:sym typeface="Poppins"/>
              </a:rPr>
              <a:t>based</a:t>
            </a:r>
            <a:r>
              <a:rPr lang="fr-FR" sz="1800" dirty="0">
                <a:solidFill>
                  <a:srgbClr val="262775"/>
                </a:solidFill>
                <a:latin typeface="Poppins"/>
                <a:ea typeface="Poppins"/>
                <a:cs typeface="Poppins"/>
                <a:sym typeface="Poppins"/>
              </a:rPr>
              <a:t> on the information </a:t>
            </a:r>
            <a:r>
              <a:rPr lang="fr-FR" sz="1800" dirty="0" err="1">
                <a:solidFill>
                  <a:srgbClr val="262775"/>
                </a:solidFill>
                <a:latin typeface="Poppins"/>
                <a:ea typeface="Poppins"/>
                <a:cs typeface="Poppins"/>
                <a:sym typeface="Poppins"/>
              </a:rPr>
              <a:t>reviewed</a:t>
            </a:r>
            <a:r>
              <a:rPr lang="fr-FR" sz="1800" dirty="0">
                <a:solidFill>
                  <a:srgbClr val="262775"/>
                </a:solidFill>
                <a:latin typeface="Poppins"/>
                <a:ea typeface="Poppins"/>
                <a:cs typeface="Poppins"/>
                <a:sym typeface="Poppins"/>
              </a:rPr>
              <a:t> and </a:t>
            </a:r>
            <a:r>
              <a:rPr lang="fr-FR" sz="1800" dirty="0" err="1">
                <a:solidFill>
                  <a:srgbClr val="262775"/>
                </a:solidFill>
                <a:latin typeface="Poppins"/>
                <a:ea typeface="Poppins"/>
                <a:cs typeface="Poppins"/>
                <a:sym typeface="Poppins"/>
              </a:rPr>
              <a:t>analyzed</a:t>
            </a:r>
            <a:r>
              <a:rPr lang="fr-FR" sz="1800" dirty="0">
                <a:solidFill>
                  <a:srgbClr val="262775"/>
                </a:solidFill>
                <a:latin typeface="Poppins"/>
                <a:ea typeface="Poppins"/>
                <a:cs typeface="Poppins"/>
                <a:sym typeface="Poppins"/>
              </a:rPr>
              <a:t>.</a:t>
            </a:r>
            <a:endParaRPr sz="1800" dirty="0">
              <a:solidFill>
                <a:srgbClr val="262775"/>
              </a:solidFill>
              <a:latin typeface="Poppins"/>
              <a:ea typeface="Poppins"/>
              <a:cs typeface="Poppins"/>
              <a:sym typeface="Poppins"/>
            </a:endParaRPr>
          </a:p>
          <a:p>
            <a:pPr marL="0" marR="0" lvl="0" indent="0" algn="just" rtl="0">
              <a:spcBef>
                <a:spcPts val="0"/>
              </a:spcBef>
              <a:spcAft>
                <a:spcPts val="0"/>
              </a:spcAft>
              <a:buNone/>
            </a:pPr>
            <a:r>
              <a:rPr lang="fr-FR" sz="1800" dirty="0">
                <a:solidFill>
                  <a:srgbClr val="262775"/>
                </a:solidFill>
                <a:latin typeface="Poppins"/>
                <a:ea typeface="Poppins"/>
                <a:cs typeface="Poppins"/>
                <a:sym typeface="Poppins"/>
              </a:rPr>
              <a:t>You </a:t>
            </a:r>
            <a:r>
              <a:rPr lang="fr-FR" sz="1800" dirty="0" err="1">
                <a:solidFill>
                  <a:srgbClr val="262775"/>
                </a:solidFill>
                <a:latin typeface="Poppins"/>
                <a:ea typeface="Poppins"/>
                <a:cs typeface="Poppins"/>
                <a:sym typeface="Poppins"/>
              </a:rPr>
              <a:t>may</a:t>
            </a:r>
            <a:r>
              <a:rPr lang="fr-FR" sz="1800" dirty="0">
                <a:solidFill>
                  <a:srgbClr val="262775"/>
                </a:solidFill>
                <a:latin typeface="Poppins"/>
                <a:ea typeface="Poppins"/>
                <a:cs typeface="Poppins"/>
                <a:sym typeface="Poppins"/>
              </a:rPr>
              <a:t> </a:t>
            </a:r>
            <a:r>
              <a:rPr lang="fr-FR" sz="1800" dirty="0" err="1">
                <a:solidFill>
                  <a:srgbClr val="262775"/>
                </a:solidFill>
                <a:latin typeface="Poppins"/>
                <a:ea typeface="Poppins"/>
                <a:cs typeface="Poppins"/>
                <a:sym typeface="Poppins"/>
              </a:rPr>
              <a:t>also</a:t>
            </a:r>
            <a:r>
              <a:rPr lang="fr-FR" sz="1800" dirty="0">
                <a:solidFill>
                  <a:srgbClr val="262775"/>
                </a:solidFill>
                <a:latin typeface="Poppins"/>
                <a:ea typeface="Poppins"/>
                <a:cs typeface="Poppins"/>
                <a:sym typeface="Poppins"/>
              </a:rPr>
              <a:t> </a:t>
            </a:r>
            <a:r>
              <a:rPr lang="fr-FR" sz="1800" u="sng" dirty="0" err="1">
                <a:solidFill>
                  <a:srgbClr val="262775"/>
                </a:solidFill>
                <a:latin typeface="Poppins"/>
                <a:ea typeface="Poppins"/>
                <a:cs typeface="Poppins"/>
                <a:sym typeface="Poppins"/>
              </a:rPr>
              <a:t>identify</a:t>
            </a:r>
            <a:r>
              <a:rPr lang="fr-FR" sz="1800" u="sng" dirty="0">
                <a:solidFill>
                  <a:srgbClr val="262775"/>
                </a:solidFill>
                <a:latin typeface="Poppins"/>
                <a:ea typeface="Poppins"/>
                <a:cs typeface="Poppins"/>
                <a:sym typeface="Poppins"/>
              </a:rPr>
              <a:t> issues </a:t>
            </a:r>
            <a:r>
              <a:rPr lang="fr-FR" sz="1800" u="sng" dirty="0" err="1">
                <a:solidFill>
                  <a:srgbClr val="262775"/>
                </a:solidFill>
                <a:latin typeface="Poppins"/>
                <a:ea typeface="Poppins"/>
                <a:cs typeface="Poppins"/>
                <a:sym typeface="Poppins"/>
              </a:rPr>
              <a:t>related</a:t>
            </a:r>
            <a:r>
              <a:rPr lang="fr-FR" sz="1800" u="sng" dirty="0">
                <a:solidFill>
                  <a:srgbClr val="262775"/>
                </a:solidFill>
                <a:latin typeface="Poppins"/>
                <a:ea typeface="Poppins"/>
                <a:cs typeface="Poppins"/>
                <a:sym typeface="Poppins"/>
              </a:rPr>
              <a:t> to the </a:t>
            </a:r>
            <a:r>
              <a:rPr lang="fr-FR" sz="1800" u="sng" dirty="0" err="1">
                <a:solidFill>
                  <a:srgbClr val="262775"/>
                </a:solidFill>
                <a:latin typeface="Poppins"/>
                <a:ea typeface="Poppins"/>
                <a:cs typeface="Poppins"/>
                <a:sym typeface="Poppins"/>
              </a:rPr>
              <a:t>dashboard</a:t>
            </a:r>
            <a:r>
              <a:rPr lang="fr-FR" sz="1800" u="sng" dirty="0">
                <a:solidFill>
                  <a:srgbClr val="262775"/>
                </a:solidFill>
                <a:latin typeface="Poppins"/>
                <a:ea typeface="Poppins"/>
                <a:cs typeface="Poppins"/>
                <a:sym typeface="Poppins"/>
              </a:rPr>
              <a:t> format: </a:t>
            </a:r>
            <a:r>
              <a:rPr lang="fr-FR" sz="1800" dirty="0">
                <a:solidFill>
                  <a:srgbClr val="262775"/>
                </a:solidFill>
                <a:latin typeface="Poppins"/>
                <a:ea typeface="Poppins"/>
                <a:cs typeface="Poppins"/>
                <a:sym typeface="Poppins"/>
              </a:rPr>
              <a:t>for </a:t>
            </a:r>
            <a:r>
              <a:rPr lang="fr-FR" sz="1800" dirty="0" err="1">
                <a:solidFill>
                  <a:srgbClr val="262775"/>
                </a:solidFill>
                <a:latin typeface="Poppins"/>
                <a:ea typeface="Poppins"/>
                <a:cs typeface="Poppins"/>
                <a:sym typeface="Poppins"/>
              </a:rPr>
              <a:t>example</a:t>
            </a:r>
            <a:r>
              <a:rPr lang="fr-FR" sz="1800" dirty="0">
                <a:solidFill>
                  <a:srgbClr val="262775"/>
                </a:solidFill>
                <a:latin typeface="Poppins"/>
                <a:ea typeface="Poppins"/>
                <a:cs typeface="Poppins"/>
                <a:sym typeface="Poppins"/>
              </a:rPr>
              <a:t>, </a:t>
            </a:r>
            <a:r>
              <a:rPr lang="fr-FR" sz="1800" dirty="0" err="1">
                <a:solidFill>
                  <a:srgbClr val="262775"/>
                </a:solidFill>
                <a:latin typeface="Poppins"/>
                <a:ea typeface="Poppins"/>
                <a:cs typeface="Poppins"/>
                <a:sym typeface="Poppins"/>
              </a:rPr>
              <a:t>what</a:t>
            </a:r>
            <a:r>
              <a:rPr lang="fr-FR" sz="1800" dirty="0">
                <a:solidFill>
                  <a:srgbClr val="262775"/>
                </a:solidFill>
                <a:latin typeface="Poppins"/>
                <a:ea typeface="Poppins"/>
                <a:cs typeface="Poppins"/>
                <a:sym typeface="Poppins"/>
              </a:rPr>
              <a:t> information </a:t>
            </a:r>
            <a:r>
              <a:rPr lang="fr-FR" sz="1800" dirty="0" err="1">
                <a:solidFill>
                  <a:srgbClr val="262775"/>
                </a:solidFill>
                <a:latin typeface="Poppins"/>
                <a:ea typeface="Poppins"/>
                <a:cs typeface="Poppins"/>
                <a:sym typeface="Poppins"/>
              </a:rPr>
              <a:t>would</a:t>
            </a:r>
            <a:r>
              <a:rPr lang="fr-FR" sz="1800" dirty="0">
                <a:solidFill>
                  <a:srgbClr val="262775"/>
                </a:solidFill>
                <a:latin typeface="Poppins"/>
                <a:ea typeface="Poppins"/>
                <a:cs typeface="Poppins"/>
                <a:sym typeface="Poppins"/>
              </a:rPr>
              <a:t> have been </a:t>
            </a:r>
            <a:r>
              <a:rPr lang="fr-FR" sz="1800" dirty="0" err="1">
                <a:solidFill>
                  <a:srgbClr val="262775"/>
                </a:solidFill>
                <a:latin typeface="Poppins"/>
                <a:ea typeface="Poppins"/>
                <a:cs typeface="Poppins"/>
                <a:sym typeface="Poppins"/>
              </a:rPr>
              <a:t>useful</a:t>
            </a:r>
            <a:r>
              <a:rPr lang="fr-FR" sz="1800" dirty="0">
                <a:solidFill>
                  <a:srgbClr val="262775"/>
                </a:solidFill>
                <a:latin typeface="Poppins"/>
                <a:ea typeface="Poppins"/>
                <a:cs typeface="Poppins"/>
                <a:sym typeface="Poppins"/>
              </a:rPr>
              <a:t> to </a:t>
            </a:r>
            <a:r>
              <a:rPr lang="fr-FR" sz="1800" dirty="0" err="1">
                <a:solidFill>
                  <a:srgbClr val="262775"/>
                </a:solidFill>
                <a:latin typeface="Poppins"/>
                <a:ea typeface="Poppins"/>
                <a:cs typeface="Poppins"/>
                <a:sym typeface="Poppins"/>
              </a:rPr>
              <a:t>include</a:t>
            </a:r>
            <a:r>
              <a:rPr lang="fr-FR" sz="1800" dirty="0">
                <a:solidFill>
                  <a:srgbClr val="262775"/>
                </a:solidFill>
                <a:latin typeface="Poppins"/>
                <a:ea typeface="Poppins"/>
                <a:cs typeface="Poppins"/>
                <a:sym typeface="Poppins"/>
              </a:rPr>
              <a:t> or </a:t>
            </a:r>
            <a:r>
              <a:rPr lang="fr-FR" sz="1800" dirty="0" err="1">
                <a:solidFill>
                  <a:srgbClr val="262775"/>
                </a:solidFill>
                <a:latin typeface="Poppins"/>
                <a:ea typeface="Poppins"/>
                <a:cs typeface="Poppins"/>
                <a:sym typeface="Poppins"/>
              </a:rPr>
              <a:t>visualize</a:t>
            </a:r>
            <a:r>
              <a:rPr lang="fr-FR" sz="1800" dirty="0">
                <a:solidFill>
                  <a:srgbClr val="262775"/>
                </a:solidFill>
                <a:latin typeface="Poppins"/>
                <a:ea typeface="Poppins"/>
                <a:cs typeface="Poppins"/>
                <a:sym typeface="Poppins"/>
              </a:rPr>
              <a:t>.</a:t>
            </a:r>
            <a:endParaRPr sz="1800" dirty="0">
              <a:solidFill>
                <a:srgbClr val="262775"/>
              </a:solidFill>
              <a:latin typeface="Poppins"/>
              <a:ea typeface="Poppins"/>
              <a:cs typeface="Poppins"/>
              <a:sym typeface="Poppins"/>
            </a:endParaRPr>
          </a:p>
          <a:p>
            <a:pPr marL="0" marR="0" lvl="0" indent="0" algn="just" rtl="0">
              <a:spcBef>
                <a:spcPts val="0"/>
              </a:spcBef>
              <a:spcAft>
                <a:spcPts val="0"/>
              </a:spcAft>
              <a:buNone/>
            </a:pPr>
            <a:endParaRPr sz="1800" b="0" i="0" u="none" strike="noStrike" cap="none" dirty="0">
              <a:solidFill>
                <a:srgbClr val="262775"/>
              </a:solidFill>
              <a:latin typeface="Poppins"/>
              <a:ea typeface="Poppins"/>
              <a:cs typeface="Poppins"/>
              <a:sym typeface="Poppins"/>
            </a:endParaRPr>
          </a:p>
          <a:p>
            <a:pPr marL="0" marR="0" lvl="0" indent="0" algn="just" rtl="0">
              <a:spcBef>
                <a:spcPts val="0"/>
              </a:spcBef>
              <a:spcAft>
                <a:spcPts val="0"/>
              </a:spcAft>
              <a:buNone/>
            </a:pPr>
            <a:endParaRPr sz="1800" b="0" i="0" u="none" strike="noStrike" cap="none" dirty="0">
              <a:solidFill>
                <a:srgbClr val="262775"/>
              </a:solidFill>
              <a:latin typeface="Poppins"/>
              <a:ea typeface="Poppins"/>
              <a:cs typeface="Poppins"/>
              <a:sym typeface="Poppins"/>
            </a:endParaRPr>
          </a:p>
          <a:p>
            <a:pPr marL="0" marR="0" lvl="0" indent="0" algn="just" rtl="0">
              <a:spcBef>
                <a:spcPts val="0"/>
              </a:spcBef>
              <a:spcAft>
                <a:spcPts val="0"/>
              </a:spcAft>
              <a:buNone/>
            </a:pPr>
            <a:r>
              <a:rPr lang="fr-FR" sz="1800" b="0" i="0" u="none" strike="noStrike" cap="none" dirty="0" err="1">
                <a:solidFill>
                  <a:srgbClr val="E84E0F"/>
                </a:solidFill>
                <a:latin typeface="Poppins"/>
                <a:ea typeface="Poppins"/>
                <a:cs typeface="Poppins"/>
                <a:sym typeface="Poppins"/>
              </a:rPr>
              <a:t>Present</a:t>
            </a:r>
            <a:r>
              <a:rPr lang="fr-FR" sz="1800" b="0" i="0" u="none" strike="noStrike" cap="none" dirty="0">
                <a:solidFill>
                  <a:srgbClr val="E84E0F"/>
                </a:solidFill>
                <a:latin typeface="Poppins"/>
                <a:ea typeface="Poppins"/>
                <a:cs typeface="Poppins"/>
                <a:sym typeface="Poppins"/>
              </a:rPr>
              <a:t> </a:t>
            </a:r>
            <a:r>
              <a:rPr lang="fr-FR" sz="1800" b="0" i="0" u="none" strike="noStrike" cap="none" dirty="0" err="1">
                <a:solidFill>
                  <a:srgbClr val="E84E0F"/>
                </a:solidFill>
                <a:latin typeface="Poppins"/>
                <a:ea typeface="Poppins"/>
                <a:cs typeface="Poppins"/>
                <a:sym typeface="Poppins"/>
              </a:rPr>
              <a:t>your</a:t>
            </a:r>
            <a:r>
              <a:rPr lang="fr-FR" sz="1800" b="0" i="0" u="none" strike="noStrike" cap="none" dirty="0">
                <a:solidFill>
                  <a:srgbClr val="E84E0F"/>
                </a:solidFill>
                <a:latin typeface="Poppins"/>
                <a:ea typeface="Poppins"/>
                <a:cs typeface="Poppins"/>
                <a:sym typeface="Poppins"/>
              </a:rPr>
              <a:t> </a:t>
            </a:r>
            <a:r>
              <a:rPr lang="fr-FR" sz="1800" b="0" i="0" u="none" strike="noStrike" cap="none" dirty="0" err="1">
                <a:solidFill>
                  <a:srgbClr val="E84E0F"/>
                </a:solidFill>
                <a:latin typeface="Poppins"/>
                <a:ea typeface="Poppins"/>
                <a:cs typeface="Poppins"/>
                <a:sym typeface="Poppins"/>
              </a:rPr>
              <a:t>findings</a:t>
            </a:r>
            <a:r>
              <a:rPr lang="fr-FR" sz="1800" b="0" i="0" u="none" strike="noStrike" cap="none" dirty="0">
                <a:solidFill>
                  <a:srgbClr val="E84E0F"/>
                </a:solidFill>
                <a:latin typeface="Poppins"/>
                <a:ea typeface="Poppins"/>
                <a:cs typeface="Poppins"/>
                <a:sym typeface="Poppins"/>
              </a:rPr>
              <a:t> in </a:t>
            </a:r>
            <a:r>
              <a:rPr lang="fr-FR" sz="1800" b="0" i="0" u="none" strike="noStrike" cap="none" dirty="0" err="1">
                <a:solidFill>
                  <a:srgbClr val="E84E0F"/>
                </a:solidFill>
                <a:latin typeface="Poppins"/>
                <a:ea typeface="Poppins"/>
                <a:cs typeface="Poppins"/>
                <a:sym typeface="Poppins"/>
              </a:rPr>
              <a:t>plenary</a:t>
            </a:r>
            <a:r>
              <a:rPr lang="fr-FR" sz="1800" b="0" i="0" u="none" strike="noStrike" cap="none" dirty="0">
                <a:solidFill>
                  <a:srgbClr val="E84E0F"/>
                </a:solidFill>
                <a:latin typeface="Poppins"/>
                <a:ea typeface="Poppins"/>
                <a:cs typeface="Poppins"/>
                <a:sym typeface="Poppins"/>
              </a:rPr>
              <a:t> (5 minutes per group)</a:t>
            </a:r>
            <a:endParaRPr sz="1600" b="0" i="0" u="none" strike="noStrike" cap="none" dirty="0">
              <a:solidFill>
                <a:srgbClr val="E84E0F"/>
              </a:solidFill>
              <a:latin typeface="Poppins"/>
              <a:ea typeface="Poppins"/>
              <a:cs typeface="Poppins"/>
              <a:sym typeface="Poppins"/>
            </a:endParaRPr>
          </a:p>
        </p:txBody>
      </p:sp>
      <p:sp>
        <p:nvSpPr>
          <p:cNvPr id="654" name="Google Shape;654;p33"/>
          <p:cNvSpPr txBox="1"/>
          <p:nvPr/>
        </p:nvSpPr>
        <p:spPr>
          <a:xfrm>
            <a:off x="1523925" y="315100"/>
            <a:ext cx="9144000" cy="1000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EXERCISE - CASE STUDIES</a:t>
            </a:r>
            <a:endParaRPr sz="6500" b="1" i="0" u="none" strike="noStrike" cap="none">
              <a:solidFill>
                <a:srgbClr val="262775"/>
              </a:solidFill>
              <a:latin typeface="Bebas Neue"/>
              <a:ea typeface="Bebas Neue"/>
              <a:cs typeface="Bebas Neue"/>
              <a:sym typeface="Bebas Neue"/>
            </a:endParaRPr>
          </a:p>
        </p:txBody>
      </p:sp>
      <p:cxnSp>
        <p:nvCxnSpPr>
          <p:cNvPr id="655" name="Google Shape;655;p33"/>
          <p:cNvCxnSpPr/>
          <p:nvPr/>
        </p:nvCxnSpPr>
        <p:spPr>
          <a:xfrm>
            <a:off x="1597974" y="1447808"/>
            <a:ext cx="0" cy="3962400"/>
          </a:xfrm>
          <a:prstGeom prst="straightConnector1">
            <a:avLst/>
          </a:prstGeom>
          <a:noFill/>
          <a:ln w="76200" cap="flat" cmpd="sng">
            <a:solidFill>
              <a:srgbClr val="E84E0F"/>
            </a:solidFill>
            <a:prstDash val="solid"/>
            <a:round/>
            <a:headEnd type="none" w="sm" len="sm"/>
            <a:tailEnd type="none" w="sm" len="sm"/>
          </a:ln>
        </p:spPr>
      </p:cxnSp>
      <p:pic>
        <p:nvPicPr>
          <p:cNvPr id="656" name="Google Shape;656;p33" descr="Une image contenant noir, obscurité&#10;&#10;Description générée automatiquement"/>
          <p:cNvPicPr preferRelativeResize="0"/>
          <p:nvPr/>
        </p:nvPicPr>
        <p:blipFill rotWithShape="1">
          <a:blip r:embed="rId3">
            <a:alphaModFix/>
          </a:blip>
          <a:srcRect/>
          <a:stretch/>
        </p:blipFill>
        <p:spPr>
          <a:xfrm>
            <a:off x="7903719" y="6059682"/>
            <a:ext cx="697283" cy="697283"/>
          </a:xfrm>
          <a:prstGeom prst="rect">
            <a:avLst/>
          </a:prstGeom>
          <a:noFill/>
          <a:ln>
            <a:noFill/>
          </a:ln>
        </p:spPr>
      </p:pic>
      <p:sp>
        <p:nvSpPr>
          <p:cNvPr id="657" name="Google Shape;657;p33"/>
          <p:cNvSpPr txBox="1"/>
          <p:nvPr/>
        </p:nvSpPr>
        <p:spPr>
          <a:xfrm>
            <a:off x="5148795" y="6223681"/>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15 minutes.</a:t>
            </a:r>
            <a:endParaRPr sz="1800" b="1" i="0" u="none" strike="noStrike" cap="none">
              <a:solidFill>
                <a:srgbClr val="000000"/>
              </a:solidFill>
              <a:latin typeface="Arial"/>
              <a:ea typeface="Arial"/>
              <a:cs typeface="Arial"/>
              <a:sym typeface="Arial"/>
            </a:endParaRPr>
          </a:p>
        </p:txBody>
      </p:sp>
      <p:sp>
        <p:nvSpPr>
          <p:cNvPr id="658" name="Google Shape;658;p33"/>
          <p:cNvSpPr txBox="1"/>
          <p:nvPr/>
        </p:nvSpPr>
        <p:spPr>
          <a:xfrm>
            <a:off x="3507699" y="1315600"/>
            <a:ext cx="3680100" cy="615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Two working groups</a:t>
            </a:r>
            <a:endParaRPr sz="2800" b="0" i="0" u="none" strike="noStrike" cap="none">
              <a:solidFill>
                <a:srgbClr val="E84E0F"/>
              </a:solidFill>
              <a:latin typeface="Bebas Neue"/>
              <a:ea typeface="Bebas Neue"/>
              <a:cs typeface="Bebas Neue"/>
              <a:sym typeface="Bebas Neue"/>
            </a:endParaRPr>
          </a:p>
        </p:txBody>
      </p:sp>
      <p:pic>
        <p:nvPicPr>
          <p:cNvPr id="659" name="Google Shape;659;p33" descr="Une image contenant noir, obscurité&#10;&#10;Description générée automatiquement"/>
          <p:cNvPicPr preferRelativeResize="0"/>
          <p:nvPr/>
        </p:nvPicPr>
        <p:blipFill rotWithShape="1">
          <a:blip r:embed="rId4">
            <a:alphaModFix/>
          </a:blip>
          <a:srcRect/>
          <a:stretch/>
        </p:blipFill>
        <p:spPr>
          <a:xfrm>
            <a:off x="8601008" y="1408700"/>
            <a:ext cx="1527135" cy="15271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33</a:t>
            </a:fld>
            <a:endParaRPr/>
          </a:p>
        </p:txBody>
      </p:sp>
      <p:sp>
        <p:nvSpPr>
          <p:cNvPr id="666" name="Google Shape;666;p34"/>
          <p:cNvSpPr/>
          <p:nvPr/>
        </p:nvSpPr>
        <p:spPr>
          <a:xfrm>
            <a:off x="2029330" y="1569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667" name="Google Shape;667;p34"/>
          <p:cNvSpPr/>
          <p:nvPr/>
        </p:nvSpPr>
        <p:spPr>
          <a:xfrm>
            <a:off x="2905925" y="1924409"/>
            <a:ext cx="6872400" cy="238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0" i="0" u="none" strike="noStrike" cap="none" dirty="0">
                <a:solidFill>
                  <a:srgbClr val="E84E0F"/>
                </a:solidFill>
                <a:latin typeface="Poppins SemiBold"/>
                <a:ea typeface="Poppins SemiBold"/>
                <a:cs typeface="Poppins SemiBold"/>
                <a:sym typeface="Poppins SemiBold"/>
              </a:rPr>
              <a:t>How do </a:t>
            </a:r>
            <a:r>
              <a:rPr lang="fr-FR" sz="2100" b="0" i="0" u="none" strike="noStrike" cap="none" dirty="0" err="1">
                <a:solidFill>
                  <a:srgbClr val="E84E0F"/>
                </a:solidFill>
                <a:latin typeface="Poppins SemiBold"/>
                <a:ea typeface="Poppins SemiBold"/>
                <a:cs typeface="Poppins SemiBold"/>
                <a:sym typeface="Poppins SemiBold"/>
              </a:rPr>
              <a:t>you</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think</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you</a:t>
            </a:r>
            <a:r>
              <a:rPr lang="fr-FR" sz="2100" b="0" i="0" u="none" strike="noStrike" cap="none" dirty="0">
                <a:solidFill>
                  <a:srgbClr val="E84E0F"/>
                </a:solidFill>
                <a:latin typeface="Poppins SemiBold"/>
                <a:ea typeface="Poppins SemiBold"/>
                <a:cs typeface="Poppins SemiBold"/>
                <a:sym typeface="Poppins SemiBold"/>
              </a:rPr>
              <a:t> can use the information </a:t>
            </a:r>
            <a:r>
              <a:rPr lang="fr-FR" sz="2100" b="0" i="0" u="none" strike="noStrike" cap="none" dirty="0" err="1">
                <a:solidFill>
                  <a:srgbClr val="E84E0F"/>
                </a:solidFill>
                <a:latin typeface="Poppins SemiBold"/>
                <a:ea typeface="Poppins SemiBold"/>
                <a:cs typeface="Poppins SemiBold"/>
                <a:sym typeface="Poppins SemiBold"/>
              </a:rPr>
              <a:t>you've</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gathered</a:t>
            </a:r>
            <a:r>
              <a:rPr lang="fr-FR" sz="2100" b="0" i="0" u="none" strike="noStrike" cap="none" dirty="0">
                <a:solidFill>
                  <a:srgbClr val="E84E0F"/>
                </a:solidFill>
                <a:latin typeface="Poppins SemiBold"/>
                <a:ea typeface="Poppins SemiBold"/>
                <a:cs typeface="Poppins SemiBold"/>
                <a:sym typeface="Poppins SemiBold"/>
              </a:rPr>
              <a:t> in the ES (</a:t>
            </a:r>
            <a:r>
              <a:rPr lang="fr-FR" sz="2100" b="0" i="0" u="none" strike="noStrike" cap="none" dirty="0" err="1">
                <a:solidFill>
                  <a:srgbClr val="E84E0F"/>
                </a:solidFill>
                <a:latin typeface="Poppins SemiBold"/>
                <a:ea typeface="Poppins SemiBold"/>
                <a:cs typeface="Poppins SemiBold"/>
                <a:sym typeface="Poppins SemiBold"/>
              </a:rPr>
              <a:t>illustrated</a:t>
            </a:r>
            <a:r>
              <a:rPr lang="fr-FR" sz="2100" b="0" i="0" u="none" strike="noStrike" cap="none" dirty="0">
                <a:solidFill>
                  <a:srgbClr val="E84E0F"/>
                </a:solidFill>
                <a:latin typeface="Poppins SemiBold"/>
                <a:ea typeface="Poppins SemiBold"/>
                <a:cs typeface="Poppins SemiBold"/>
                <a:sym typeface="Poppins SemiBold"/>
              </a:rPr>
              <a:t> in the </a:t>
            </a:r>
            <a:r>
              <a:rPr lang="fr-FR" sz="2100" b="0" i="0" u="none" strike="noStrike" cap="none" dirty="0" err="1">
                <a:solidFill>
                  <a:srgbClr val="E84E0F"/>
                </a:solidFill>
                <a:latin typeface="Poppins SemiBold"/>
                <a:ea typeface="Poppins SemiBold"/>
                <a:cs typeface="Poppins SemiBold"/>
                <a:sym typeface="Poppins SemiBold"/>
              </a:rPr>
              <a:t>dashboard</a:t>
            </a:r>
            <a:r>
              <a:rPr lang="fr-FR" sz="2100" b="0" i="0" u="none" strike="noStrike" cap="none" dirty="0">
                <a:solidFill>
                  <a:srgbClr val="E84E0F"/>
                </a:solidFill>
                <a:latin typeface="Poppins SemiBold"/>
                <a:ea typeface="Poppins SemiBold"/>
                <a:cs typeface="Poppins SemiBold"/>
                <a:sym typeface="Poppins SemiBold"/>
              </a:rPr>
              <a:t>)?</a:t>
            </a:r>
            <a:endParaRPr sz="2100" b="0" i="0" u="none" strike="noStrike" cap="none" dirty="0">
              <a:solidFill>
                <a:srgbClr val="E84E0F"/>
              </a:solidFill>
              <a:latin typeface="Poppins SemiBold"/>
              <a:ea typeface="Poppins SemiBold"/>
              <a:cs typeface="Poppins SemiBold"/>
              <a:sym typeface="Poppins SemiBold"/>
            </a:endParaRPr>
          </a:p>
          <a:p>
            <a:pPr marL="0" marR="0" lvl="0" indent="0" algn="l" rtl="0">
              <a:spcBef>
                <a:spcPts val="0"/>
              </a:spcBef>
              <a:spcAft>
                <a:spcPts val="0"/>
              </a:spcAft>
              <a:buNone/>
            </a:pPr>
            <a:r>
              <a:rPr lang="fr-FR" sz="2100" b="0" i="0" u="none" strike="noStrike" cap="none" dirty="0">
                <a:solidFill>
                  <a:srgbClr val="E84E0F"/>
                </a:solidFill>
                <a:latin typeface="Poppins SemiBold"/>
                <a:ea typeface="Poppins SemiBold"/>
                <a:cs typeface="Poppins SemiBold"/>
                <a:sym typeface="Poppins SemiBold"/>
              </a:rPr>
              <a:t>As a </a:t>
            </a:r>
            <a:r>
              <a:rPr lang="fr-FR" sz="2100" b="0" i="0" u="none" strike="noStrike" cap="none" dirty="0" err="1">
                <a:solidFill>
                  <a:srgbClr val="E84E0F"/>
                </a:solidFill>
                <a:latin typeface="Poppins SemiBold"/>
                <a:ea typeface="Poppins SemiBold"/>
                <a:cs typeface="Poppins SemiBold"/>
                <a:sym typeface="Poppins SemiBold"/>
              </a:rPr>
              <a:t>project</a:t>
            </a:r>
            <a:r>
              <a:rPr lang="fr-FR" sz="2100" b="0" i="0" u="none" strike="noStrike" cap="none" dirty="0">
                <a:solidFill>
                  <a:srgbClr val="E84E0F"/>
                </a:solidFill>
                <a:latin typeface="Poppins SemiBold"/>
                <a:ea typeface="Poppins SemiBold"/>
                <a:cs typeface="Poppins SemiBold"/>
                <a:sym typeface="Poppins SemiBold"/>
              </a:rPr>
              <a:t> manager, how can </a:t>
            </a:r>
            <a:r>
              <a:rPr lang="fr-FR" sz="2100" b="0" i="0" u="none" strike="noStrike" cap="none" dirty="0" err="1">
                <a:solidFill>
                  <a:srgbClr val="E84E0F"/>
                </a:solidFill>
                <a:latin typeface="Poppins SemiBold"/>
                <a:ea typeface="Poppins SemiBold"/>
                <a:cs typeface="Poppins SemiBold"/>
                <a:sym typeface="Poppins SemiBold"/>
              </a:rPr>
              <a:t>this</a:t>
            </a:r>
            <a:r>
              <a:rPr lang="fr-FR" sz="2100" b="0" i="0" u="none" strike="noStrike" cap="none" dirty="0">
                <a:solidFill>
                  <a:srgbClr val="E84E0F"/>
                </a:solidFill>
                <a:latin typeface="Poppins SemiBold"/>
                <a:ea typeface="Poppins SemiBold"/>
                <a:cs typeface="Poppins SemiBold"/>
                <a:sym typeface="Poppins SemiBold"/>
              </a:rPr>
              <a:t> information help </a:t>
            </a:r>
            <a:r>
              <a:rPr lang="fr-FR" sz="2100" b="0" i="0" u="none" strike="noStrike" cap="none" dirty="0" err="1">
                <a:solidFill>
                  <a:srgbClr val="E84E0F"/>
                </a:solidFill>
                <a:latin typeface="Poppins SemiBold"/>
                <a:ea typeface="Poppins SemiBold"/>
                <a:cs typeface="Poppins SemiBold"/>
                <a:sym typeface="Poppins SemiBold"/>
              </a:rPr>
              <a:t>you</a:t>
            </a:r>
            <a:r>
              <a:rPr lang="fr-FR" sz="2100" b="0" i="0" u="none" strike="noStrike" cap="none" dirty="0">
                <a:solidFill>
                  <a:srgbClr val="E84E0F"/>
                </a:solidFill>
                <a:latin typeface="Poppins SemiBold"/>
                <a:ea typeface="Poppins SemiBold"/>
                <a:cs typeface="Poppins SemiBold"/>
                <a:sym typeface="Poppins SemiBold"/>
              </a:rPr>
              <a:t> manage </a:t>
            </a:r>
            <a:r>
              <a:rPr lang="fr-FR" sz="2100" b="0" i="0" u="none" strike="noStrike" cap="none" dirty="0" err="1">
                <a:solidFill>
                  <a:srgbClr val="E84E0F"/>
                </a:solidFill>
                <a:latin typeface="Poppins SemiBold"/>
                <a:ea typeface="Poppins SemiBold"/>
                <a:cs typeface="Poppins SemiBold"/>
                <a:sym typeface="Poppins SemiBold"/>
              </a:rPr>
              <a:t>your</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project</a:t>
            </a:r>
            <a:r>
              <a:rPr lang="fr-FR" sz="2100" b="0" i="0" u="none" strike="noStrike" cap="none" dirty="0">
                <a:solidFill>
                  <a:srgbClr val="E84E0F"/>
                </a:solidFill>
                <a:latin typeface="Poppins SemiBold"/>
                <a:ea typeface="Poppins SemiBold"/>
                <a:cs typeface="Poppins SemiBold"/>
                <a:sym typeface="Poppins SemiBold"/>
              </a:rPr>
              <a:t>?</a:t>
            </a:r>
            <a:endParaRPr sz="2100" b="0" i="0" u="none" strike="noStrike" cap="none" dirty="0">
              <a:solidFill>
                <a:srgbClr val="E84E0F"/>
              </a:solidFill>
              <a:latin typeface="Poppins SemiBold"/>
              <a:ea typeface="Poppins SemiBold"/>
              <a:cs typeface="Poppins SemiBold"/>
              <a:sym typeface="Poppins SemiBold"/>
            </a:endParaRPr>
          </a:p>
          <a:p>
            <a:pPr marL="0" marR="0" lvl="0" indent="0" algn="l" rtl="0">
              <a:spcBef>
                <a:spcPts val="0"/>
              </a:spcBef>
              <a:spcAft>
                <a:spcPts val="0"/>
              </a:spcAft>
              <a:buNone/>
            </a:pPr>
            <a:endParaRPr sz="2100" b="0" i="0" u="none" strike="noStrike" cap="none" dirty="0">
              <a:solidFill>
                <a:srgbClr val="E84E0F"/>
              </a:solidFill>
              <a:latin typeface="Poppins SemiBold"/>
              <a:ea typeface="Poppins SemiBold"/>
              <a:cs typeface="Poppins SemiBold"/>
              <a:sym typeface="Poppins SemiBold"/>
            </a:endParaRPr>
          </a:p>
          <a:p>
            <a:pPr marL="0" marR="0" lvl="0" indent="0" algn="l" rtl="0">
              <a:spcBef>
                <a:spcPts val="0"/>
              </a:spcBef>
              <a:spcAft>
                <a:spcPts val="0"/>
              </a:spcAft>
              <a:buNone/>
            </a:pPr>
            <a:r>
              <a:rPr lang="fr-FR" sz="2100" b="0" i="0" u="none" strike="noStrike" cap="none" dirty="0" err="1">
                <a:solidFill>
                  <a:srgbClr val="E84E0F"/>
                </a:solidFill>
                <a:latin typeface="Poppins SemiBold"/>
                <a:ea typeface="Poppins SemiBold"/>
                <a:cs typeface="Poppins SemiBold"/>
                <a:sym typeface="Poppins SemiBold"/>
              </a:rPr>
              <a:t>What</a:t>
            </a:r>
            <a:r>
              <a:rPr lang="fr-FR" sz="2100" b="0" i="0" u="none" strike="noStrike" cap="none" dirty="0">
                <a:solidFill>
                  <a:srgbClr val="E84E0F"/>
                </a:solidFill>
                <a:latin typeface="Poppins SemiBold"/>
                <a:ea typeface="Poppins SemiBold"/>
                <a:cs typeface="Poppins SemiBold"/>
                <a:sym typeface="Poppins SemiBold"/>
              </a:rPr>
              <a:t> are </a:t>
            </a:r>
            <a:r>
              <a:rPr lang="fr-FR" sz="2100" b="0" i="0" u="none" strike="noStrike" cap="none" dirty="0" err="1">
                <a:solidFill>
                  <a:srgbClr val="E84E0F"/>
                </a:solidFill>
                <a:latin typeface="Poppins SemiBold"/>
                <a:ea typeface="Poppins SemiBold"/>
                <a:cs typeface="Poppins SemiBold"/>
                <a:sym typeface="Poppins SemiBold"/>
              </a:rPr>
              <a:t>you</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going</a:t>
            </a:r>
            <a:r>
              <a:rPr lang="fr-FR" sz="2100" b="0" i="0" u="none" strike="noStrike" cap="none" dirty="0">
                <a:solidFill>
                  <a:srgbClr val="E84E0F"/>
                </a:solidFill>
                <a:latin typeface="Poppins SemiBold"/>
                <a:ea typeface="Poppins SemiBold"/>
                <a:cs typeface="Poppins SemiBold"/>
                <a:sym typeface="Poppins SemiBold"/>
              </a:rPr>
              <a:t> to do </a:t>
            </a:r>
            <a:r>
              <a:rPr lang="fr-FR" sz="2100" b="0" i="0" u="none" strike="noStrike" cap="none" dirty="0" err="1">
                <a:solidFill>
                  <a:srgbClr val="E84E0F"/>
                </a:solidFill>
                <a:latin typeface="Poppins SemiBold"/>
                <a:ea typeface="Poppins SemiBold"/>
                <a:cs typeface="Poppins SemiBold"/>
                <a:sym typeface="Poppins SemiBold"/>
              </a:rPr>
              <a:t>with</a:t>
            </a:r>
            <a:r>
              <a:rPr lang="fr-FR" sz="2100" b="0" i="0" u="none" strike="noStrike" cap="none" dirty="0">
                <a:solidFill>
                  <a:srgbClr val="E84E0F"/>
                </a:solidFill>
                <a:latin typeface="Poppins SemiBold"/>
                <a:ea typeface="Poppins SemiBold"/>
                <a:cs typeface="Poppins SemiBold"/>
                <a:sym typeface="Poppins SemiBold"/>
              </a:rPr>
              <a:t> </a:t>
            </a:r>
            <a:r>
              <a:rPr lang="fr-FR" sz="2100" b="0" i="0" u="none" strike="noStrike" cap="none" dirty="0" err="1">
                <a:solidFill>
                  <a:srgbClr val="E84E0F"/>
                </a:solidFill>
                <a:latin typeface="Poppins SemiBold"/>
                <a:ea typeface="Poppins SemiBold"/>
                <a:cs typeface="Poppins SemiBold"/>
                <a:sym typeface="Poppins SemiBold"/>
              </a:rPr>
              <a:t>this</a:t>
            </a:r>
            <a:r>
              <a:rPr lang="fr-FR" sz="2100" b="0" i="0" u="none" strike="noStrike" cap="none" dirty="0">
                <a:solidFill>
                  <a:srgbClr val="E84E0F"/>
                </a:solidFill>
                <a:latin typeface="Poppins SemiBold"/>
                <a:ea typeface="Poppins SemiBold"/>
                <a:cs typeface="Poppins SemiBold"/>
                <a:sym typeface="Poppins SemiBold"/>
              </a:rPr>
              <a:t> information?</a:t>
            </a:r>
            <a:endParaRPr sz="2100" b="0" i="0" u="none" strike="noStrike" cap="none" dirty="0">
              <a:solidFill>
                <a:srgbClr val="E84E0F"/>
              </a:solidFill>
              <a:latin typeface="Poppins SemiBold"/>
              <a:ea typeface="Poppins SemiBold"/>
              <a:cs typeface="Poppins SemiBold"/>
              <a:sym typeface="Poppins SemiBold"/>
            </a:endParaRPr>
          </a:p>
          <a:p>
            <a:pPr marL="0" marR="0" lvl="0" indent="0" algn="l" rtl="0">
              <a:spcBef>
                <a:spcPts val="0"/>
              </a:spcBef>
              <a:spcAft>
                <a:spcPts val="0"/>
              </a:spcAft>
              <a:buNone/>
            </a:pPr>
            <a:r>
              <a:rPr lang="fr-FR" sz="1600" b="0" i="0" u="none" strike="noStrike" cap="none" dirty="0">
                <a:solidFill>
                  <a:srgbClr val="FFFFFF"/>
                </a:solidFill>
                <a:latin typeface="Poppins SemiBold"/>
                <a:ea typeface="Poppins SemiBold"/>
                <a:cs typeface="Poppins SemiBold"/>
                <a:sym typeface="Poppins SemiBold"/>
              </a:rPr>
              <a:t>Contact: @secours-catholique.org  @secours-catholique.org</a:t>
            </a:r>
            <a:endParaRPr sz="1600" b="0" i="0" u="none" strike="noStrike" cap="none" dirty="0">
              <a:solidFill>
                <a:srgbClr val="000000"/>
              </a:solidFill>
              <a:latin typeface="Poppins SemiBold"/>
              <a:ea typeface="Poppins SemiBold"/>
              <a:cs typeface="Poppins SemiBold"/>
              <a:sym typeface="Poppins SemiBold"/>
            </a:endParaRPr>
          </a:p>
          <a:p>
            <a:pPr marL="0" marR="0" lvl="0" indent="0" algn="l" rtl="0">
              <a:spcBef>
                <a:spcPts val="0"/>
              </a:spcBef>
              <a:spcAft>
                <a:spcPts val="0"/>
              </a:spcAft>
              <a:buNone/>
            </a:pPr>
            <a:br>
              <a:rPr lang="fr-FR" sz="1400" b="0" i="0" u="none" strike="noStrike" cap="none" dirty="0">
                <a:solidFill>
                  <a:srgbClr val="FFFFFF"/>
                </a:solidFill>
                <a:latin typeface="Poppins SemiBold"/>
                <a:ea typeface="Poppins SemiBold"/>
                <a:cs typeface="Poppins SemiBold"/>
                <a:sym typeface="Poppins SemiBold"/>
              </a:rPr>
            </a:br>
            <a:endParaRPr sz="1400" b="0" i="0" u="none" strike="noStrike" cap="none" dirty="0">
              <a:solidFill>
                <a:srgbClr val="FFFFFF"/>
              </a:solidFill>
              <a:latin typeface="Poppins SemiBold"/>
              <a:ea typeface="Poppins SemiBold"/>
              <a:cs typeface="Poppins SemiBold"/>
              <a:sym typeface="Poppins SemiBold"/>
            </a:endParaRPr>
          </a:p>
        </p:txBody>
      </p:sp>
      <p:sp>
        <p:nvSpPr>
          <p:cNvPr id="668" name="Google Shape;668;p34"/>
          <p:cNvSpPr txBox="1"/>
          <p:nvPr/>
        </p:nvSpPr>
        <p:spPr>
          <a:xfrm>
            <a:off x="1524000" y="315100"/>
            <a:ext cx="9144000" cy="9234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800" b="1" i="0" u="none" strike="noStrike" cap="none">
                <a:solidFill>
                  <a:srgbClr val="FFFFFF"/>
                </a:solidFill>
                <a:latin typeface="Bebas Neue"/>
                <a:ea typeface="Bebas Neue"/>
                <a:cs typeface="Bebas Neue"/>
                <a:sym typeface="Bebas Neue"/>
              </a:rPr>
              <a:t>USES - EXCHANGE TIME</a:t>
            </a:r>
            <a:endParaRPr sz="6000" b="1" i="0" u="none" strike="noStrike" cap="none">
              <a:solidFill>
                <a:srgbClr val="FFFFFF"/>
              </a:solidFill>
              <a:latin typeface="Bebas Neue"/>
              <a:ea typeface="Bebas Neue"/>
              <a:cs typeface="Bebas Neue"/>
              <a:sym typeface="Bebas Neue"/>
            </a:endParaRPr>
          </a:p>
        </p:txBody>
      </p:sp>
      <p:pic>
        <p:nvPicPr>
          <p:cNvPr id="669" name="Google Shape;669;p34" descr="Une image contenant noir, obscurité&#10;&#10;Description générée automatiquement"/>
          <p:cNvPicPr preferRelativeResize="0"/>
          <p:nvPr/>
        </p:nvPicPr>
        <p:blipFill rotWithShape="1">
          <a:blip r:embed="rId3">
            <a:alphaModFix/>
          </a:blip>
          <a:srcRect/>
          <a:stretch/>
        </p:blipFill>
        <p:spPr>
          <a:xfrm>
            <a:off x="7786449" y="4829223"/>
            <a:ext cx="1527135" cy="15271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34</a:t>
            </a:fld>
            <a:endParaRPr/>
          </a:p>
        </p:txBody>
      </p:sp>
      <p:sp>
        <p:nvSpPr>
          <p:cNvPr id="676" name="Google Shape;676;p35"/>
          <p:cNvSpPr txBox="1"/>
          <p:nvPr/>
        </p:nvSpPr>
        <p:spPr>
          <a:xfrm>
            <a:off x="1523925" y="315100"/>
            <a:ext cx="9144000" cy="1000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USES</a:t>
            </a:r>
            <a:endParaRPr sz="6500" b="1" i="0" u="none" strike="noStrike" cap="none">
              <a:solidFill>
                <a:srgbClr val="262775"/>
              </a:solidFill>
              <a:latin typeface="Bebas Neue"/>
              <a:ea typeface="Bebas Neue"/>
              <a:cs typeface="Bebas Neue"/>
              <a:sym typeface="Bebas Neue"/>
            </a:endParaRPr>
          </a:p>
        </p:txBody>
      </p:sp>
      <p:sp>
        <p:nvSpPr>
          <p:cNvPr id="677" name="Google Shape;677;p35"/>
          <p:cNvSpPr/>
          <p:nvPr/>
        </p:nvSpPr>
        <p:spPr>
          <a:xfrm>
            <a:off x="1790500" y="1900629"/>
            <a:ext cx="2619900" cy="859800"/>
          </a:xfrm>
          <a:prstGeom prst="rect">
            <a:avLst/>
          </a:prstGeom>
          <a:solidFill>
            <a:srgbClr val="B7B7B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300" b="0" i="0" u="none" strike="noStrike" cap="none">
                <a:solidFill>
                  <a:srgbClr val="FFFFFF"/>
                </a:solidFill>
                <a:latin typeface="Arial"/>
                <a:ea typeface="Arial"/>
                <a:cs typeface="Arial"/>
                <a:sym typeface="Arial"/>
              </a:rPr>
              <a:t>Steering (monitoring progress of activities, achievement of indicators, targets, etc.)</a:t>
            </a:r>
            <a:endParaRPr sz="1300" b="0" i="0" u="none" strike="noStrike" cap="none">
              <a:solidFill>
                <a:srgbClr val="FFFFFF"/>
              </a:solidFill>
              <a:latin typeface="Arial"/>
              <a:ea typeface="Arial"/>
              <a:cs typeface="Arial"/>
              <a:sym typeface="Arial"/>
            </a:endParaRPr>
          </a:p>
        </p:txBody>
      </p:sp>
      <p:sp>
        <p:nvSpPr>
          <p:cNvPr id="678" name="Google Shape;678;p35"/>
          <p:cNvSpPr/>
          <p:nvPr/>
        </p:nvSpPr>
        <p:spPr>
          <a:xfrm>
            <a:off x="1790500" y="5780195"/>
            <a:ext cx="2619900" cy="494700"/>
          </a:xfrm>
          <a:prstGeom prst="rect">
            <a:avLst/>
          </a:prstGeom>
          <a:solidFill>
            <a:srgbClr val="B7B7B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300" b="0" i="0" u="none" strike="noStrike" cap="none">
                <a:solidFill>
                  <a:srgbClr val="FFFFFF"/>
                </a:solidFill>
                <a:latin typeface="Arial"/>
                <a:ea typeface="Arial"/>
                <a:cs typeface="Arial"/>
                <a:sym typeface="Arial"/>
              </a:rPr>
              <a:t>Advocacy and influence, external communication</a:t>
            </a:r>
            <a:endParaRPr sz="1300" b="0" i="0" u="none" strike="noStrike" cap="none">
              <a:solidFill>
                <a:srgbClr val="FFFFFF"/>
              </a:solidFill>
              <a:latin typeface="Arial"/>
              <a:ea typeface="Arial"/>
              <a:cs typeface="Arial"/>
              <a:sym typeface="Arial"/>
            </a:endParaRPr>
          </a:p>
        </p:txBody>
      </p:sp>
      <p:sp>
        <p:nvSpPr>
          <p:cNvPr id="679" name="Google Shape;679;p35"/>
          <p:cNvSpPr/>
          <p:nvPr/>
        </p:nvSpPr>
        <p:spPr>
          <a:xfrm>
            <a:off x="1790500" y="2845237"/>
            <a:ext cx="2619900" cy="859800"/>
          </a:xfrm>
          <a:prstGeom prst="rect">
            <a:avLst/>
          </a:prstGeom>
          <a:solidFill>
            <a:srgbClr val="B7B7B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300" b="0" i="0" u="none" strike="noStrike" cap="none">
                <a:solidFill>
                  <a:srgbClr val="FFFFFF"/>
                </a:solidFill>
                <a:latin typeface="Arial"/>
                <a:ea typeface="Arial"/>
                <a:cs typeface="Arial"/>
                <a:sym typeface="Arial"/>
              </a:rPr>
              <a:t>Decision-making (readjustment, updating, allocation of resources, etc.)</a:t>
            </a:r>
            <a:endParaRPr sz="1300" b="0" i="0" u="none" strike="noStrike" cap="none">
              <a:solidFill>
                <a:srgbClr val="FFFFFF"/>
              </a:solidFill>
              <a:latin typeface="Arial"/>
              <a:ea typeface="Arial"/>
              <a:cs typeface="Arial"/>
              <a:sym typeface="Arial"/>
            </a:endParaRPr>
          </a:p>
        </p:txBody>
      </p:sp>
      <p:sp>
        <p:nvSpPr>
          <p:cNvPr id="680" name="Google Shape;680;p35"/>
          <p:cNvSpPr/>
          <p:nvPr/>
        </p:nvSpPr>
        <p:spPr>
          <a:xfrm>
            <a:off x="1790500" y="4788218"/>
            <a:ext cx="2619900" cy="494700"/>
          </a:xfrm>
          <a:prstGeom prst="rect">
            <a:avLst/>
          </a:prstGeom>
          <a:solidFill>
            <a:srgbClr val="B7B7B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300" b="0" i="0" u="none" strike="noStrike" cap="none">
                <a:solidFill>
                  <a:srgbClr val="FFFFFF"/>
                </a:solidFill>
                <a:latin typeface="Arial"/>
                <a:ea typeface="Arial"/>
                <a:cs typeface="Arial"/>
                <a:sym typeface="Arial"/>
              </a:rPr>
              <a:t>Annual participatory review</a:t>
            </a:r>
            <a:endParaRPr sz="1300" b="0" i="0" u="none" strike="noStrike" cap="none">
              <a:solidFill>
                <a:srgbClr val="FFFFFF"/>
              </a:solidFill>
              <a:latin typeface="Arial"/>
              <a:ea typeface="Arial"/>
              <a:cs typeface="Arial"/>
              <a:sym typeface="Arial"/>
            </a:endParaRPr>
          </a:p>
        </p:txBody>
      </p:sp>
      <p:sp>
        <p:nvSpPr>
          <p:cNvPr id="681" name="Google Shape;681;p35"/>
          <p:cNvSpPr/>
          <p:nvPr/>
        </p:nvSpPr>
        <p:spPr>
          <a:xfrm>
            <a:off x="1790500" y="4018446"/>
            <a:ext cx="2619900" cy="706500"/>
          </a:xfrm>
          <a:prstGeom prst="rect">
            <a:avLst/>
          </a:prstGeom>
          <a:solidFill>
            <a:srgbClr val="B7B7B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300" b="0" i="0" u="none" strike="noStrike" cap="none">
                <a:solidFill>
                  <a:srgbClr val="FFFFFF"/>
                </a:solidFill>
                <a:latin typeface="Arial"/>
                <a:ea typeface="Arial"/>
                <a:cs typeface="Arial"/>
                <a:sym typeface="Arial"/>
              </a:rPr>
              <a:t>Information sharing, participatory approach with stakeholders</a:t>
            </a:r>
            <a:endParaRPr sz="1300" b="0" i="0" u="none" strike="noStrike" cap="none">
              <a:solidFill>
                <a:srgbClr val="FFFFFF"/>
              </a:solidFill>
              <a:latin typeface="Arial"/>
              <a:ea typeface="Arial"/>
              <a:cs typeface="Arial"/>
              <a:sym typeface="Arial"/>
            </a:endParaRPr>
          </a:p>
        </p:txBody>
      </p:sp>
      <p:sp>
        <p:nvSpPr>
          <p:cNvPr id="682" name="Google Shape;682;p35"/>
          <p:cNvSpPr/>
          <p:nvPr/>
        </p:nvSpPr>
        <p:spPr>
          <a:xfrm>
            <a:off x="1790500" y="1010800"/>
            <a:ext cx="2619900" cy="1086000"/>
          </a:xfrm>
          <a:prstGeom prst="downArrowCallout">
            <a:avLst>
              <a:gd name="adj1" fmla="val 25000"/>
              <a:gd name="adj2" fmla="val 25000"/>
              <a:gd name="adj3" fmla="val 25000"/>
              <a:gd name="adj4" fmla="val 6497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300" b="1" i="0" u="none" strike="noStrike" cap="none">
                <a:solidFill>
                  <a:srgbClr val="000000"/>
                </a:solidFill>
                <a:latin typeface="Arial"/>
                <a:ea typeface="Arial"/>
                <a:cs typeface="Arial"/>
                <a:sym typeface="Arial"/>
              </a:rPr>
              <a:t>Use of analyzed data for project management</a:t>
            </a:r>
            <a:endParaRPr sz="1300" b="1" i="0" u="none" strike="noStrike" cap="none">
              <a:solidFill>
                <a:srgbClr val="000000"/>
              </a:solidFill>
              <a:latin typeface="Arial"/>
              <a:ea typeface="Arial"/>
              <a:cs typeface="Arial"/>
              <a:sym typeface="Arial"/>
            </a:endParaRPr>
          </a:p>
        </p:txBody>
      </p:sp>
      <p:sp>
        <p:nvSpPr>
          <p:cNvPr id="683" name="Google Shape;683;p35" descr="Flèche : courbe légère avec un remplissage uni"/>
          <p:cNvSpPr/>
          <p:nvPr/>
        </p:nvSpPr>
        <p:spPr>
          <a:xfrm>
            <a:off x="4410392" y="2171725"/>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4" name="Google Shape;684;p35" descr="Flèche : courbe légère avec un remplissage uni"/>
          <p:cNvSpPr/>
          <p:nvPr/>
        </p:nvSpPr>
        <p:spPr>
          <a:xfrm>
            <a:off x="4410392" y="3046538"/>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5" name="Google Shape;685;p35" descr="Flèche : courbe légère avec un remplissage uni"/>
          <p:cNvSpPr/>
          <p:nvPr/>
        </p:nvSpPr>
        <p:spPr>
          <a:xfrm>
            <a:off x="4410392" y="4143938"/>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6" name="Google Shape;686;p35" descr="Flèche : courbe légère avec un remplissage uni"/>
          <p:cNvSpPr/>
          <p:nvPr/>
        </p:nvSpPr>
        <p:spPr>
          <a:xfrm>
            <a:off x="4410392" y="4935300"/>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7" name="Google Shape;687;p35" descr="Flèche : courbe légère avec un remplissage uni"/>
          <p:cNvSpPr/>
          <p:nvPr/>
        </p:nvSpPr>
        <p:spPr>
          <a:xfrm>
            <a:off x="4410392" y="5798950"/>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8" name="Google Shape;688;p35"/>
          <p:cNvSpPr/>
          <p:nvPr/>
        </p:nvSpPr>
        <p:spPr>
          <a:xfrm>
            <a:off x="5484700" y="1361575"/>
            <a:ext cx="4882200" cy="2142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69999" marR="0" lvl="0" indent="-269999" algn="l" rtl="0">
              <a:spcBef>
                <a:spcPts val="0"/>
              </a:spcBef>
              <a:spcAft>
                <a:spcPts val="0"/>
              </a:spcAft>
              <a:buClr>
                <a:srgbClr val="262775"/>
              </a:buClr>
              <a:buSzPts val="1400"/>
              <a:buFont typeface="Arial"/>
              <a:buChar char="-"/>
            </a:pPr>
            <a:r>
              <a:rPr lang="fr-FR" sz="1400" b="0" i="0" u="none" strike="noStrike" cap="none">
                <a:solidFill>
                  <a:srgbClr val="262775"/>
                </a:solidFill>
                <a:latin typeface="Arial"/>
                <a:ea typeface="Arial"/>
                <a:cs typeface="Arial"/>
                <a:sym typeface="Arial"/>
              </a:rPr>
              <a:t>Use action plan management and progress monitoring information. What decisions should be taken for activities that are significantly behind schedule? </a:t>
            </a:r>
            <a:endParaRPr sz="1400" b="0" i="0" u="none" strike="noStrike" cap="none">
              <a:solidFill>
                <a:srgbClr val="262775"/>
              </a:solidFill>
              <a:latin typeface="Arial"/>
              <a:ea typeface="Arial"/>
              <a:cs typeface="Arial"/>
              <a:sym typeface="Arial"/>
            </a:endParaRPr>
          </a:p>
          <a:p>
            <a:pPr marL="269999" marR="0" lvl="0" indent="-269999" algn="l" rtl="0">
              <a:spcBef>
                <a:spcPts val="0"/>
              </a:spcBef>
              <a:spcAft>
                <a:spcPts val="0"/>
              </a:spcAft>
              <a:buClr>
                <a:srgbClr val="262775"/>
              </a:buClr>
              <a:buSzPts val="1400"/>
              <a:buFont typeface="Arial"/>
              <a:buChar char="-"/>
            </a:pPr>
            <a:r>
              <a:rPr lang="fr-FR" sz="1400" b="0" i="0" u="none" strike="noStrike" cap="none">
                <a:solidFill>
                  <a:srgbClr val="262775"/>
                </a:solidFill>
                <a:latin typeface="Arial"/>
                <a:ea typeface="Arial"/>
                <a:cs typeface="Arial"/>
                <a:sym typeface="Arial"/>
              </a:rPr>
              <a:t>Make decisions regarding budget consumption</a:t>
            </a:r>
            <a:endParaRPr sz="1400" b="0" i="0" u="none" strike="noStrike" cap="none">
              <a:solidFill>
                <a:srgbClr val="262775"/>
              </a:solidFill>
              <a:latin typeface="Arial"/>
              <a:ea typeface="Arial"/>
              <a:cs typeface="Arial"/>
              <a:sym typeface="Arial"/>
            </a:endParaRPr>
          </a:p>
          <a:p>
            <a:pPr marL="269999" marR="0" lvl="0" indent="-269999" algn="l" rtl="0">
              <a:spcBef>
                <a:spcPts val="0"/>
              </a:spcBef>
              <a:spcAft>
                <a:spcPts val="0"/>
              </a:spcAft>
              <a:buClr>
                <a:srgbClr val="262775"/>
              </a:buClr>
              <a:buSzPts val="1400"/>
              <a:buFont typeface="Arial"/>
              <a:buChar char="-"/>
            </a:pPr>
            <a:r>
              <a:rPr lang="fr-FR" sz="1400" b="0" i="0" u="none" strike="noStrike" cap="none">
                <a:solidFill>
                  <a:srgbClr val="262775"/>
                </a:solidFill>
                <a:latin typeface="Arial"/>
                <a:ea typeface="Arial"/>
                <a:cs typeface="Arial"/>
                <a:sym typeface="Arial"/>
              </a:rPr>
              <a:t>Check the relevance of indicators</a:t>
            </a:r>
            <a:endParaRPr sz="1400" b="0" i="0" u="none" strike="noStrike" cap="none">
              <a:solidFill>
                <a:srgbClr val="262775"/>
              </a:solidFill>
              <a:latin typeface="Arial"/>
              <a:ea typeface="Arial"/>
              <a:cs typeface="Arial"/>
              <a:sym typeface="Arial"/>
            </a:endParaRPr>
          </a:p>
          <a:p>
            <a:pPr marL="269999" marR="0" lvl="0" indent="-269999" algn="l" rtl="0">
              <a:spcBef>
                <a:spcPts val="0"/>
              </a:spcBef>
              <a:spcAft>
                <a:spcPts val="0"/>
              </a:spcAft>
              <a:buClr>
                <a:srgbClr val="262775"/>
              </a:buClr>
              <a:buSzPts val="1400"/>
              <a:buFont typeface="Arial"/>
              <a:buChar char="-"/>
            </a:pPr>
            <a:r>
              <a:rPr lang="fr-FR" sz="1400" b="0" i="0" u="none" strike="noStrike" cap="none">
                <a:solidFill>
                  <a:srgbClr val="262775"/>
                </a:solidFill>
                <a:latin typeface="Arial"/>
                <a:ea typeface="Arial"/>
                <a:cs typeface="Arial"/>
                <a:sym typeface="Arial"/>
              </a:rPr>
              <a:t>Redirect activities if necessary</a:t>
            </a:r>
            <a:endParaRPr sz="1400" b="0" i="0" u="none" strike="noStrike" cap="none">
              <a:solidFill>
                <a:srgbClr val="262775"/>
              </a:solidFill>
              <a:latin typeface="Arial"/>
              <a:ea typeface="Arial"/>
              <a:cs typeface="Arial"/>
              <a:sym typeface="Arial"/>
            </a:endParaRPr>
          </a:p>
        </p:txBody>
      </p:sp>
      <p:sp>
        <p:nvSpPr>
          <p:cNvPr id="689" name="Google Shape;689;p35"/>
          <p:cNvSpPr txBox="1"/>
          <p:nvPr/>
        </p:nvSpPr>
        <p:spPr>
          <a:xfrm>
            <a:off x="5484700" y="3805425"/>
            <a:ext cx="4882200" cy="104641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269999" marR="0" lvl="0" indent="-269999" algn="l" rtl="0">
              <a:spcBef>
                <a:spcPts val="0"/>
              </a:spcBef>
              <a:spcAft>
                <a:spcPts val="0"/>
              </a:spcAft>
              <a:buClr>
                <a:srgbClr val="262775"/>
              </a:buClr>
              <a:buSzPts val="1400"/>
              <a:buFont typeface="Arial"/>
              <a:buChar char="-"/>
            </a:pPr>
            <a:r>
              <a:rPr lang="fr-FR" sz="1400" b="0" i="0" u="none" strike="noStrike" cap="none">
                <a:solidFill>
                  <a:srgbClr val="262775"/>
                </a:solidFill>
                <a:latin typeface="Arial"/>
                <a:ea typeface="Arial"/>
                <a:cs typeface="Arial"/>
                <a:sym typeface="Arial"/>
              </a:rPr>
              <a:t>Communicate information to partners and share information (explain delays, progress, results, etc.).</a:t>
            </a:r>
            <a:endParaRPr sz="1400" b="0" i="0" u="none" strike="noStrike" cap="none">
              <a:solidFill>
                <a:srgbClr val="262775"/>
              </a:solidFill>
              <a:latin typeface="Arial"/>
              <a:ea typeface="Arial"/>
              <a:cs typeface="Arial"/>
              <a:sym typeface="Arial"/>
            </a:endParaRPr>
          </a:p>
          <a:p>
            <a:pPr marL="269999" marR="0" lvl="0" indent="-269999" algn="l" rtl="0">
              <a:spcBef>
                <a:spcPts val="0"/>
              </a:spcBef>
              <a:spcAft>
                <a:spcPts val="0"/>
              </a:spcAft>
              <a:buClr>
                <a:srgbClr val="262775"/>
              </a:buClr>
              <a:buSzPts val="1400"/>
              <a:buFont typeface="Arial"/>
              <a:buChar char="-"/>
            </a:pPr>
            <a:r>
              <a:rPr lang="fr-FR" sz="1400" b="0" i="0" u="none" strike="noStrike" cap="none">
                <a:solidFill>
                  <a:srgbClr val="262775"/>
                </a:solidFill>
                <a:latin typeface="Arial"/>
                <a:ea typeface="Arial"/>
                <a:cs typeface="Arial"/>
                <a:sym typeface="Arial"/>
              </a:rPr>
              <a:t>Ensure accountability to partners and transparency</a:t>
            </a:r>
            <a:endParaRPr sz="1400" b="0" i="0" u="none" strike="noStrike" cap="none">
              <a:solidFill>
                <a:srgbClr val="262775"/>
              </a:solidFill>
              <a:latin typeface="Arial"/>
              <a:ea typeface="Arial"/>
              <a:cs typeface="Arial"/>
              <a:sym typeface="Arial"/>
            </a:endParaRPr>
          </a:p>
          <a:p>
            <a:pPr marL="269999" marR="0" lvl="0" indent="-269999" algn="l" rtl="0">
              <a:spcBef>
                <a:spcPts val="0"/>
              </a:spcBef>
              <a:spcAft>
                <a:spcPts val="0"/>
              </a:spcAft>
              <a:buClr>
                <a:srgbClr val="262775"/>
              </a:buClr>
              <a:buSzPts val="1400"/>
              <a:buFont typeface="Arial"/>
              <a:buChar char="-"/>
            </a:pPr>
            <a:r>
              <a:rPr lang="fr-FR" sz="1400" b="0" i="0" u="none" strike="noStrike" cap="none">
                <a:solidFill>
                  <a:srgbClr val="262775"/>
                </a:solidFill>
                <a:latin typeface="Arial"/>
                <a:ea typeface="Arial"/>
                <a:cs typeface="Arial"/>
                <a:sym typeface="Arial"/>
              </a:rPr>
              <a:t>Contribute to horizontal and collective management</a:t>
            </a:r>
            <a:endParaRPr sz="1400" b="0" i="0" u="none" strike="noStrike" cap="none">
              <a:solidFill>
                <a:srgbClr val="262775"/>
              </a:solidFill>
              <a:latin typeface="Arial"/>
              <a:ea typeface="Arial"/>
              <a:cs typeface="Arial"/>
              <a:sym typeface="Arial"/>
            </a:endParaRPr>
          </a:p>
        </p:txBody>
      </p:sp>
      <p:sp>
        <p:nvSpPr>
          <p:cNvPr id="690" name="Google Shape;690;p35"/>
          <p:cNvSpPr txBox="1"/>
          <p:nvPr/>
        </p:nvSpPr>
        <p:spPr>
          <a:xfrm>
            <a:off x="5484700" y="5450050"/>
            <a:ext cx="4882200" cy="830966"/>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269999" marR="0" lvl="0" indent="-269999" algn="l" rtl="0">
              <a:spcBef>
                <a:spcPts val="0"/>
              </a:spcBef>
              <a:spcAft>
                <a:spcPts val="0"/>
              </a:spcAft>
              <a:buClr>
                <a:srgbClr val="262775"/>
              </a:buClr>
              <a:buSzPts val="1400"/>
              <a:buFont typeface="Arial"/>
              <a:buChar char="-"/>
            </a:pPr>
            <a:r>
              <a:rPr lang="fr-FR" sz="1400" b="0" i="0" u="none" strike="noStrike" cap="none">
                <a:solidFill>
                  <a:srgbClr val="262775"/>
                </a:solidFill>
                <a:latin typeface="Arial"/>
                <a:ea typeface="Arial"/>
                <a:cs typeface="Arial"/>
                <a:sym typeface="Arial"/>
              </a:rPr>
              <a:t>Use data to inform, influence and advocate: your data and statistics on the people affected/concerned (school enrolment rates, results achieved...).</a:t>
            </a:r>
            <a:endParaRPr sz="1400" b="0" i="0" u="none" strike="noStrike" cap="none">
              <a:solidFill>
                <a:srgbClr val="262775"/>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5"/>
        <p:cNvGrpSpPr/>
        <p:nvPr/>
      </p:nvGrpSpPr>
      <p:grpSpPr>
        <a:xfrm>
          <a:off x="0" y="0"/>
          <a:ext cx="0" cy="0"/>
          <a:chOff x="0" y="0"/>
          <a:chExt cx="0" cy="0"/>
        </a:xfrm>
      </p:grpSpPr>
      <p:sp>
        <p:nvSpPr>
          <p:cNvPr id="696" name="Google Shape;696;p3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35</a:t>
            </a:fld>
            <a:endParaRPr/>
          </a:p>
        </p:txBody>
      </p:sp>
      <p:sp>
        <p:nvSpPr>
          <p:cNvPr id="697" name="Google Shape;697;p36"/>
          <p:cNvSpPr txBox="1"/>
          <p:nvPr/>
        </p:nvSpPr>
        <p:spPr>
          <a:xfrm>
            <a:off x="1571325" y="861250"/>
            <a:ext cx="9096600" cy="227751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FFFFFF"/>
                </a:solidFill>
                <a:latin typeface="Bebas Neue"/>
                <a:ea typeface="Bebas Neue"/>
                <a:cs typeface="Bebas Neue"/>
                <a:sym typeface="Bebas Neue"/>
              </a:rPr>
              <a:t>III - INFORMATION PATH</a:t>
            </a:r>
            <a:endParaRPr sz="6800" b="1" i="0" u="none" strike="noStrike" cap="none">
              <a:solidFill>
                <a:srgbClr val="FFFFFF"/>
              </a:solidFill>
              <a:latin typeface="Bebas Neue"/>
              <a:ea typeface="Bebas Neue"/>
              <a:cs typeface="Bebas Neue"/>
              <a:sym typeface="Bebas Neue"/>
            </a:endParaRPr>
          </a:p>
        </p:txBody>
      </p:sp>
      <p:grpSp>
        <p:nvGrpSpPr>
          <p:cNvPr id="698" name="Google Shape;698;p36"/>
          <p:cNvGrpSpPr/>
          <p:nvPr/>
        </p:nvGrpSpPr>
        <p:grpSpPr>
          <a:xfrm>
            <a:off x="5148045" y="4947748"/>
            <a:ext cx="1895970" cy="1773731"/>
            <a:chOff x="3137400" y="1009650"/>
            <a:chExt cx="2869204" cy="2708400"/>
          </a:xfrm>
        </p:grpSpPr>
        <p:sp>
          <p:nvSpPr>
            <p:cNvPr id="699" name="Google Shape;699;p36"/>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700" name="Google Shape;700;p36"/>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3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36</a:t>
            </a:fld>
            <a:endParaRPr/>
          </a:p>
        </p:txBody>
      </p:sp>
      <p:sp>
        <p:nvSpPr>
          <p:cNvPr id="707" name="Google Shape;707;p37"/>
          <p:cNvSpPr/>
          <p:nvPr/>
        </p:nvSpPr>
        <p:spPr>
          <a:xfrm>
            <a:off x="2685300" y="1554175"/>
            <a:ext cx="7639800" cy="19806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0" i="0" u="none" strike="noStrike" cap="none">
                <a:solidFill>
                  <a:srgbClr val="262626"/>
                </a:solidFill>
                <a:latin typeface="Poppins"/>
                <a:ea typeface="Poppins"/>
                <a:cs typeface="Poppins"/>
                <a:sym typeface="Poppins"/>
              </a:rPr>
              <a:t>The point of a monitoring-evaluation system and data management is to </a:t>
            </a:r>
            <a:r>
              <a:rPr lang="fr-FR" sz="2000" b="0" i="0" u="sng" strike="noStrike" cap="none">
                <a:solidFill>
                  <a:srgbClr val="E84E0F"/>
                </a:solidFill>
                <a:latin typeface="Poppins"/>
                <a:ea typeface="Poppins"/>
                <a:cs typeface="Poppins"/>
                <a:sym typeface="Poppins"/>
              </a:rPr>
              <a:t>circulate information.</a:t>
            </a:r>
            <a:endParaRPr sz="2000" b="0" i="0" u="sng" strike="noStrike" cap="none">
              <a:solidFill>
                <a:srgbClr val="E84E0F"/>
              </a:solidFill>
              <a:latin typeface="Poppins"/>
              <a:ea typeface="Poppins"/>
              <a:cs typeface="Poppins"/>
              <a:sym typeface="Poppins"/>
            </a:endParaRPr>
          </a:p>
          <a:p>
            <a:pPr marL="0" marR="0" lvl="0" indent="0" algn="just" rtl="0">
              <a:lnSpc>
                <a:spcPct val="90000"/>
              </a:lnSpc>
              <a:spcBef>
                <a:spcPts val="1000"/>
              </a:spcBef>
              <a:spcAft>
                <a:spcPts val="0"/>
              </a:spcAft>
              <a:buNone/>
            </a:pPr>
            <a:endParaRPr sz="2000" b="0" i="0" u="none" strike="noStrike" cap="none">
              <a:solidFill>
                <a:srgbClr val="262626"/>
              </a:solidFill>
              <a:latin typeface="Poppins"/>
              <a:ea typeface="Poppins"/>
              <a:cs typeface="Poppins"/>
              <a:sym typeface="Poppins"/>
            </a:endParaRPr>
          </a:p>
          <a:p>
            <a:pPr marL="0" marR="0" lvl="0" indent="0" algn="just" rtl="0">
              <a:lnSpc>
                <a:spcPct val="90000"/>
              </a:lnSpc>
              <a:spcBef>
                <a:spcPts val="1000"/>
              </a:spcBef>
              <a:spcAft>
                <a:spcPts val="0"/>
              </a:spcAft>
              <a:buNone/>
            </a:pPr>
            <a:r>
              <a:rPr lang="fr-FR" sz="2000" b="0" i="0" u="none" strike="noStrike" cap="none">
                <a:solidFill>
                  <a:srgbClr val="262626"/>
                </a:solidFill>
                <a:latin typeface="Poppins"/>
                <a:ea typeface="Poppins"/>
                <a:cs typeface="Poppins"/>
                <a:sym typeface="Poppins"/>
              </a:rPr>
              <a:t>It is therefore essential to clearly define the data and information flow in the </a:t>
            </a:r>
            <a:r>
              <a:rPr lang="fr-FR" sz="2000">
                <a:solidFill>
                  <a:srgbClr val="262626"/>
                </a:solidFill>
                <a:latin typeface="Poppins"/>
                <a:ea typeface="Poppins"/>
                <a:cs typeface="Poppins"/>
                <a:sym typeface="Poppins"/>
              </a:rPr>
              <a:t>M&amp;E</a:t>
            </a:r>
            <a:r>
              <a:rPr lang="fr-FR" sz="2000" b="0" i="0" u="none" strike="noStrike" cap="none">
                <a:solidFill>
                  <a:srgbClr val="262626"/>
                </a:solidFill>
                <a:latin typeface="Poppins"/>
                <a:ea typeface="Poppins"/>
                <a:cs typeface="Poppins"/>
                <a:sym typeface="Poppins"/>
              </a:rPr>
              <a:t> plan (document word).</a:t>
            </a:r>
            <a:endParaRPr sz="2000" b="0" i="0" u="none" strike="noStrike" cap="none">
              <a:solidFill>
                <a:srgbClr val="262626"/>
              </a:solidFill>
              <a:latin typeface="Poppins"/>
              <a:ea typeface="Poppins"/>
              <a:cs typeface="Poppins"/>
              <a:sym typeface="Poppins"/>
            </a:endParaRPr>
          </a:p>
          <a:p>
            <a:pPr marL="0" marR="0" lvl="0" indent="0" algn="just" rtl="0">
              <a:lnSpc>
                <a:spcPct val="90000"/>
              </a:lnSpc>
              <a:spcBef>
                <a:spcPts val="1000"/>
              </a:spcBef>
              <a:spcAft>
                <a:spcPts val="0"/>
              </a:spcAft>
              <a:buNone/>
            </a:pPr>
            <a:endParaRPr sz="2000" b="0" i="0" u="none" strike="noStrike" cap="none">
              <a:solidFill>
                <a:srgbClr val="262626"/>
              </a:solidFill>
              <a:latin typeface="Poppins"/>
              <a:ea typeface="Poppins"/>
              <a:cs typeface="Poppins"/>
              <a:sym typeface="Poppins"/>
            </a:endParaRPr>
          </a:p>
          <a:p>
            <a:pPr marL="0" marR="0" lvl="0" indent="0" algn="l" rtl="0">
              <a:spcBef>
                <a:spcPts val="1000"/>
              </a:spcBef>
              <a:spcAft>
                <a:spcPts val="0"/>
              </a:spcAft>
              <a:buNone/>
            </a:pPr>
            <a:r>
              <a:rPr lang="fr-FR" sz="2000" b="0" i="0" u="none" strike="noStrike" cap="none">
                <a:solidFill>
                  <a:srgbClr val="FFFFFF"/>
                </a:solidFill>
                <a:latin typeface="Poppins"/>
                <a:ea typeface="Poppins"/>
                <a:cs typeface="Poppins"/>
                <a:sym typeface="Poppins"/>
              </a:rPr>
              <a:t>Contact: @secours-catholique.org  @secours-catholique.org</a:t>
            </a:r>
            <a:endParaRPr sz="2000" b="0" i="0" u="none" strike="noStrike" cap="none">
              <a:solidFill>
                <a:srgbClr val="000000"/>
              </a:solidFill>
              <a:latin typeface="Poppins"/>
              <a:ea typeface="Poppins"/>
              <a:cs typeface="Poppins"/>
              <a:sym typeface="Poppins"/>
            </a:endParaRPr>
          </a:p>
          <a:p>
            <a:pPr marL="0" marR="0" lvl="0" indent="0" algn="l" rtl="0">
              <a:spcBef>
                <a:spcPts val="1000"/>
              </a:spcBef>
              <a:spcAft>
                <a:spcPts val="0"/>
              </a:spcAft>
              <a:buNone/>
            </a:pPr>
            <a:br>
              <a:rPr lang="fr-FR" sz="2000" b="0" i="0" u="none" strike="noStrike" cap="none">
                <a:solidFill>
                  <a:srgbClr val="FFFFFF"/>
                </a:solidFill>
                <a:latin typeface="Poppins"/>
                <a:ea typeface="Poppins"/>
                <a:cs typeface="Poppins"/>
                <a:sym typeface="Poppins"/>
              </a:rPr>
            </a:br>
            <a:r>
              <a:rPr lang="fr-FR" sz="1300" b="0" i="0" u="none" strike="noStrike" cap="none">
                <a:solidFill>
                  <a:srgbClr val="000000"/>
                </a:solidFill>
                <a:latin typeface="Arial"/>
                <a:ea typeface="Arial"/>
                <a:cs typeface="Arial"/>
                <a:sym typeface="Arial"/>
              </a:rPr>
              <a:t>Who takes part in the analysis?</a:t>
            </a:r>
            <a:endParaRPr sz="1300" b="0" i="0" u="none" strike="noStrike" cap="none">
              <a:solidFill>
                <a:srgbClr val="000000"/>
              </a:solidFill>
              <a:latin typeface="Arial"/>
              <a:ea typeface="Arial"/>
              <a:cs typeface="Arial"/>
              <a:sym typeface="Arial"/>
            </a:endParaRPr>
          </a:p>
          <a:p>
            <a:pPr marL="0" marR="0" lvl="0" indent="0" algn="l" rtl="0">
              <a:spcBef>
                <a:spcPts val="1000"/>
              </a:spcBef>
              <a:spcAft>
                <a:spcPts val="1000"/>
              </a:spcAft>
              <a:buNone/>
            </a:pPr>
            <a:endParaRPr sz="2000" b="0" i="0" u="none" strike="noStrike" cap="none">
              <a:solidFill>
                <a:srgbClr val="FFFFFF"/>
              </a:solidFill>
              <a:latin typeface="Poppins"/>
              <a:ea typeface="Poppins"/>
              <a:cs typeface="Poppins"/>
              <a:sym typeface="Poppins"/>
            </a:endParaRPr>
          </a:p>
        </p:txBody>
      </p:sp>
      <p:cxnSp>
        <p:nvCxnSpPr>
          <p:cNvPr id="708" name="Google Shape;708;p37"/>
          <p:cNvCxnSpPr/>
          <p:nvPr/>
        </p:nvCxnSpPr>
        <p:spPr>
          <a:xfrm flipH="1">
            <a:off x="2214024" y="1554183"/>
            <a:ext cx="4200" cy="4735200"/>
          </a:xfrm>
          <a:prstGeom prst="straightConnector1">
            <a:avLst/>
          </a:prstGeom>
          <a:noFill/>
          <a:ln w="76200" cap="flat" cmpd="sng">
            <a:solidFill>
              <a:srgbClr val="E84E0F"/>
            </a:solidFill>
            <a:prstDash val="solid"/>
            <a:round/>
            <a:headEnd type="none" w="sm" len="sm"/>
            <a:tailEnd type="none" w="sm" len="sm"/>
          </a:ln>
        </p:spPr>
      </p:cxnSp>
      <p:sp>
        <p:nvSpPr>
          <p:cNvPr id="709" name="Google Shape;709;p37"/>
          <p:cNvSpPr txBox="1"/>
          <p:nvPr/>
        </p:nvSpPr>
        <p:spPr>
          <a:xfrm>
            <a:off x="1524000" y="315100"/>
            <a:ext cx="9144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200" b="1" i="0" u="none" strike="noStrike" cap="none">
                <a:solidFill>
                  <a:srgbClr val="FFFFFF"/>
                </a:solidFill>
                <a:latin typeface="Bebas Neue"/>
                <a:ea typeface="Bebas Neue"/>
                <a:cs typeface="Bebas Neue"/>
                <a:sym typeface="Bebas Neue"/>
              </a:rPr>
              <a:t>DATA AND INFORMATION PATH</a:t>
            </a:r>
            <a:endParaRPr sz="4200" b="1" i="0" u="none" strike="noStrike" cap="none">
              <a:solidFill>
                <a:srgbClr val="FFFFFF"/>
              </a:solidFill>
              <a:latin typeface="Bebas Neue"/>
              <a:ea typeface="Bebas Neue"/>
              <a:cs typeface="Bebas Neue"/>
              <a:sym typeface="Bebas Neue"/>
            </a:endParaRPr>
          </a:p>
        </p:txBody>
      </p:sp>
      <p:sp>
        <p:nvSpPr>
          <p:cNvPr id="710" name="Google Shape;710;p37"/>
          <p:cNvSpPr/>
          <p:nvPr/>
        </p:nvSpPr>
        <p:spPr>
          <a:xfrm>
            <a:off x="2685300" y="4217750"/>
            <a:ext cx="1362000" cy="1083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000000"/>
                </a:solidFill>
                <a:latin typeface="Arial"/>
                <a:ea typeface="Arial"/>
                <a:cs typeface="Arial"/>
                <a:sym typeface="Arial"/>
              </a:rPr>
              <a:t>Who holds the information?</a:t>
            </a:r>
            <a:endParaRPr sz="1400" b="0" i="0" u="none" strike="noStrike" cap="none">
              <a:solidFill>
                <a:srgbClr val="000000"/>
              </a:solidFill>
              <a:latin typeface="Arial"/>
              <a:ea typeface="Arial"/>
              <a:cs typeface="Arial"/>
              <a:sym typeface="Arial"/>
            </a:endParaRPr>
          </a:p>
        </p:txBody>
      </p:sp>
      <p:sp>
        <p:nvSpPr>
          <p:cNvPr id="711" name="Google Shape;711;p37"/>
          <p:cNvSpPr/>
          <p:nvPr/>
        </p:nvSpPr>
        <p:spPr>
          <a:xfrm>
            <a:off x="3911975" y="4217750"/>
            <a:ext cx="1362000" cy="1083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000000"/>
                </a:solidFill>
                <a:latin typeface="Arial"/>
                <a:ea typeface="Arial"/>
                <a:cs typeface="Arial"/>
                <a:sym typeface="Arial"/>
              </a:rPr>
              <a:t>Who does he give it to?</a:t>
            </a:r>
            <a:endParaRPr sz="1400" b="0" i="0" u="none" strike="noStrike" cap="none">
              <a:solidFill>
                <a:srgbClr val="000000"/>
              </a:solidFill>
              <a:latin typeface="Arial"/>
              <a:ea typeface="Arial"/>
              <a:cs typeface="Arial"/>
              <a:sym typeface="Arial"/>
            </a:endParaRPr>
          </a:p>
        </p:txBody>
      </p:sp>
      <p:sp>
        <p:nvSpPr>
          <p:cNvPr id="712" name="Google Shape;712;p37"/>
          <p:cNvSpPr/>
          <p:nvPr/>
        </p:nvSpPr>
        <p:spPr>
          <a:xfrm>
            <a:off x="4994750" y="4217750"/>
            <a:ext cx="1362000" cy="1083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300" b="0" i="0" u="none" strike="noStrike" cap="none">
                <a:solidFill>
                  <a:srgbClr val="000000"/>
                </a:solidFill>
                <a:latin typeface="Arial"/>
                <a:ea typeface="Arial"/>
                <a:cs typeface="Arial"/>
                <a:sym typeface="Arial"/>
              </a:rPr>
              <a:t>Who records the data </a:t>
            </a:r>
            <a:r>
              <a:rPr lang="fr-FR" sz="900" b="0" i="1" u="none" strike="noStrike" cap="none">
                <a:solidFill>
                  <a:srgbClr val="000000"/>
                </a:solidFill>
                <a:latin typeface="Arial"/>
                <a:ea typeface="Arial"/>
                <a:cs typeface="Arial"/>
                <a:sym typeface="Arial"/>
              </a:rPr>
              <a:t>(DB/Dashboard)</a:t>
            </a:r>
            <a:r>
              <a:rPr lang="fr-FR" sz="1300" b="0" i="0" u="none" strike="noStrike" cap="none">
                <a:solidFill>
                  <a:srgbClr val="000000"/>
                </a:solidFill>
                <a:latin typeface="Arial"/>
                <a:ea typeface="Arial"/>
                <a:cs typeface="Arial"/>
                <a:sym typeface="Arial"/>
              </a:rPr>
              <a:t>?</a:t>
            </a:r>
            <a:endParaRPr sz="1300" b="0" i="0" u="none" strike="noStrike" cap="none">
              <a:solidFill>
                <a:srgbClr val="000000"/>
              </a:solidFill>
              <a:latin typeface="Arial"/>
              <a:ea typeface="Arial"/>
              <a:cs typeface="Arial"/>
              <a:sym typeface="Arial"/>
            </a:endParaRPr>
          </a:p>
        </p:txBody>
      </p:sp>
      <p:sp>
        <p:nvSpPr>
          <p:cNvPr id="713" name="Google Shape;713;p37"/>
          <p:cNvSpPr/>
          <p:nvPr/>
        </p:nvSpPr>
        <p:spPr>
          <a:xfrm>
            <a:off x="6096000" y="4217750"/>
            <a:ext cx="1362000" cy="1083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300" b="0" i="0" u="none" strike="noStrike" cap="none">
                <a:solidFill>
                  <a:srgbClr val="000000"/>
                </a:solidFill>
                <a:latin typeface="Arial"/>
                <a:ea typeface="Arial"/>
                <a:cs typeface="Arial"/>
                <a:sym typeface="Arial"/>
              </a:rPr>
              <a:t>Who takes part in the analysis?</a:t>
            </a:r>
            <a:endParaRPr sz="1300" b="0" i="0" u="none" strike="noStrike" cap="none">
              <a:solidFill>
                <a:srgbClr val="000000"/>
              </a:solidFill>
              <a:latin typeface="Arial"/>
              <a:ea typeface="Arial"/>
              <a:cs typeface="Arial"/>
              <a:sym typeface="Arial"/>
            </a:endParaRPr>
          </a:p>
        </p:txBody>
      </p:sp>
      <p:sp>
        <p:nvSpPr>
          <p:cNvPr id="714" name="Google Shape;714;p37"/>
          <p:cNvSpPr/>
          <p:nvPr/>
        </p:nvSpPr>
        <p:spPr>
          <a:xfrm>
            <a:off x="7255525" y="4217750"/>
            <a:ext cx="1362000" cy="1083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00" b="0" i="0" u="none" strike="noStrike" cap="none">
                <a:solidFill>
                  <a:srgbClr val="000000"/>
                </a:solidFill>
                <a:latin typeface="Arial"/>
                <a:ea typeface="Arial"/>
                <a:cs typeface="Arial"/>
                <a:sym typeface="Arial"/>
              </a:rPr>
              <a:t>Who do we send information to?</a:t>
            </a:r>
            <a:endParaRPr sz="1100" b="0" i="0" u="none" strike="noStrike" cap="none">
              <a:solidFill>
                <a:srgbClr val="000000"/>
              </a:solidFill>
              <a:latin typeface="Arial"/>
              <a:ea typeface="Arial"/>
              <a:cs typeface="Arial"/>
              <a:sym typeface="Arial"/>
            </a:endParaRPr>
          </a:p>
        </p:txBody>
      </p:sp>
      <p:sp>
        <p:nvSpPr>
          <p:cNvPr id="715" name="Google Shape;715;p37"/>
          <p:cNvSpPr/>
          <p:nvPr/>
        </p:nvSpPr>
        <p:spPr>
          <a:xfrm>
            <a:off x="8415050" y="4217750"/>
            <a:ext cx="1424100" cy="1083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Who do we give information back to?</a:t>
            </a:r>
            <a:endParaRPr sz="1200" b="0" i="0" u="none" strike="noStrike" cap="none">
              <a:solidFill>
                <a:srgbClr val="000000"/>
              </a:solidFill>
              <a:latin typeface="Arial"/>
              <a:ea typeface="Arial"/>
              <a:cs typeface="Arial"/>
              <a:sym typeface="Arial"/>
            </a:endParaRPr>
          </a:p>
        </p:txBody>
      </p:sp>
      <p:pic>
        <p:nvPicPr>
          <p:cNvPr id="716" name="Google Shape;716;p37" title="attention.png"/>
          <p:cNvPicPr preferRelativeResize="0"/>
          <p:nvPr/>
        </p:nvPicPr>
        <p:blipFill rotWithShape="1">
          <a:blip r:embed="rId3">
            <a:alphaModFix/>
          </a:blip>
          <a:srcRect/>
          <a:stretch/>
        </p:blipFill>
        <p:spPr>
          <a:xfrm>
            <a:off x="8728350" y="3429000"/>
            <a:ext cx="831300" cy="831300"/>
          </a:xfrm>
          <a:prstGeom prst="rect">
            <a:avLst/>
          </a:prstGeom>
          <a:noFill/>
          <a:ln>
            <a:noFill/>
          </a:ln>
        </p:spPr>
      </p:pic>
      <p:sp>
        <p:nvSpPr>
          <p:cNvPr id="717" name="Google Shape;717;p37"/>
          <p:cNvSpPr txBox="1"/>
          <p:nvPr/>
        </p:nvSpPr>
        <p:spPr>
          <a:xfrm>
            <a:off x="8431950" y="5349450"/>
            <a:ext cx="1424100" cy="959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fr-FR" sz="1200" b="0" i="0" u="none" strike="noStrike" cap="none">
                <a:solidFill>
                  <a:srgbClr val="E84E0F"/>
                </a:solidFill>
                <a:latin typeface="Arial"/>
                <a:ea typeface="Arial"/>
                <a:cs typeface="Arial"/>
                <a:sym typeface="Arial"/>
              </a:rPr>
              <a:t>This step is often overlooked, yet it is essential to the principle of accountability.</a:t>
            </a:r>
            <a:endParaRPr sz="1200" b="0" i="0" u="none" strike="noStrike" cap="none">
              <a:solidFill>
                <a:srgbClr val="E84E0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8"/>
          <p:cNvSpPr/>
          <p:nvPr/>
        </p:nvSpPr>
        <p:spPr>
          <a:xfrm>
            <a:off x="2164600" y="1292300"/>
            <a:ext cx="1352100" cy="76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Monthly - no later than the XXth of each month </a:t>
            </a:r>
            <a:endParaRPr sz="1000" b="0" i="0" u="none" strike="noStrike" cap="none">
              <a:solidFill>
                <a:srgbClr val="000000"/>
              </a:solidFill>
              <a:latin typeface="Arial"/>
              <a:ea typeface="Arial"/>
              <a:cs typeface="Arial"/>
              <a:sym typeface="Arial"/>
            </a:endParaRPr>
          </a:p>
        </p:txBody>
      </p:sp>
      <p:sp>
        <p:nvSpPr>
          <p:cNvPr id="723" name="Google Shape;723;p38"/>
          <p:cNvSpPr/>
          <p:nvPr/>
        </p:nvSpPr>
        <p:spPr>
          <a:xfrm>
            <a:off x="1505100" y="1392567"/>
            <a:ext cx="643800" cy="356100"/>
          </a:xfrm>
          <a:prstGeom prst="roundRect">
            <a:avLst>
              <a:gd name="adj" fmla="val 16667"/>
            </a:avLst>
          </a:prstGeom>
          <a:solidFill>
            <a:srgbClr val="F7A4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When?</a:t>
            </a:r>
            <a:endParaRPr sz="900" b="0" i="0" u="none" strike="noStrike" cap="none">
              <a:solidFill>
                <a:srgbClr val="000000"/>
              </a:solidFill>
              <a:latin typeface="Arial"/>
              <a:ea typeface="Arial"/>
              <a:cs typeface="Arial"/>
              <a:sym typeface="Arial"/>
            </a:endParaRPr>
          </a:p>
        </p:txBody>
      </p:sp>
      <p:sp>
        <p:nvSpPr>
          <p:cNvPr id="724" name="Google Shape;724;p38"/>
          <p:cNvSpPr/>
          <p:nvPr/>
        </p:nvSpPr>
        <p:spPr>
          <a:xfrm>
            <a:off x="2137150" y="2146767"/>
            <a:ext cx="1407000" cy="3036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38"/>
          <p:cNvSpPr/>
          <p:nvPr/>
        </p:nvSpPr>
        <p:spPr>
          <a:xfrm>
            <a:off x="6564925" y="2541233"/>
            <a:ext cx="1303200" cy="210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Sharing the dashboard - </a:t>
            </a:r>
            <a:r>
              <a:rPr lang="fr-FR" sz="1000">
                <a:solidFill>
                  <a:srgbClr val="262775"/>
                </a:solidFill>
              </a:rPr>
              <a:t>Country Direction</a:t>
            </a:r>
            <a:endParaRPr sz="1000" b="0" i="0" u="none" strike="noStrike" cap="none">
              <a:solidFill>
                <a:srgbClr val="262775"/>
              </a:solidFill>
              <a:latin typeface="Arial"/>
              <a:ea typeface="Arial"/>
              <a:cs typeface="Arial"/>
              <a:sym typeface="Arial"/>
            </a:endParaRPr>
          </a:p>
        </p:txBody>
      </p:sp>
      <p:sp>
        <p:nvSpPr>
          <p:cNvPr id="726" name="Google Shape;726;p38"/>
          <p:cNvSpPr/>
          <p:nvPr/>
        </p:nvSpPr>
        <p:spPr>
          <a:xfrm>
            <a:off x="1505100" y="2747500"/>
            <a:ext cx="643800" cy="356100"/>
          </a:xfrm>
          <a:prstGeom prst="roundRect">
            <a:avLst>
              <a:gd name="adj" fmla="val 16667"/>
            </a:avLst>
          </a:prstGeom>
          <a:solidFill>
            <a:srgbClr val="F7A4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Wha</a:t>
            </a:r>
            <a:r>
              <a:rPr lang="fr-FR" sz="900"/>
              <a:t>t</a:t>
            </a:r>
            <a:r>
              <a:rPr lang="fr-FR" sz="900" b="0" i="0" u="none" strike="noStrike" cap="none">
                <a:solidFill>
                  <a:srgbClr val="000000"/>
                </a:solidFill>
                <a:latin typeface="Arial"/>
                <a:ea typeface="Arial"/>
                <a:cs typeface="Arial"/>
                <a:sym typeface="Arial"/>
              </a:rPr>
              <a:t>?</a:t>
            </a:r>
            <a:endParaRPr sz="900" b="0" i="0" u="none" strike="noStrike" cap="none">
              <a:solidFill>
                <a:srgbClr val="000000"/>
              </a:solidFill>
              <a:latin typeface="Arial"/>
              <a:ea typeface="Arial"/>
              <a:cs typeface="Arial"/>
              <a:sym typeface="Arial"/>
            </a:endParaRPr>
          </a:p>
        </p:txBody>
      </p:sp>
      <p:sp>
        <p:nvSpPr>
          <p:cNvPr id="727" name="Google Shape;727;p38"/>
          <p:cNvSpPr/>
          <p:nvPr/>
        </p:nvSpPr>
        <p:spPr>
          <a:xfrm>
            <a:off x="1505100" y="4805800"/>
            <a:ext cx="643800" cy="356100"/>
          </a:xfrm>
          <a:prstGeom prst="roundRect">
            <a:avLst>
              <a:gd name="adj" fmla="val 16667"/>
            </a:avLst>
          </a:prstGeom>
          <a:solidFill>
            <a:srgbClr val="F7A4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Who?</a:t>
            </a:r>
            <a:endParaRPr sz="900" b="0" i="0" u="none" strike="noStrike" cap="none">
              <a:solidFill>
                <a:srgbClr val="000000"/>
              </a:solidFill>
              <a:latin typeface="Arial"/>
              <a:ea typeface="Arial"/>
              <a:cs typeface="Arial"/>
              <a:sym typeface="Arial"/>
            </a:endParaRPr>
          </a:p>
        </p:txBody>
      </p:sp>
      <p:sp>
        <p:nvSpPr>
          <p:cNvPr id="728" name="Google Shape;728;p38"/>
          <p:cNvSpPr/>
          <p:nvPr/>
        </p:nvSpPr>
        <p:spPr>
          <a:xfrm>
            <a:off x="2137150" y="2541200"/>
            <a:ext cx="1407000" cy="210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Dashboard update: tab 3 (action plan), tab 4 </a:t>
            </a:r>
            <a:r>
              <a:rPr lang="fr-FR" sz="1000" b="0" i="0" u="none" strike="noStrike" cap="none">
                <a:solidFill>
                  <a:srgbClr val="262775"/>
                </a:solidFill>
                <a:latin typeface="Arial"/>
                <a:ea typeface="Arial"/>
                <a:cs typeface="Arial"/>
                <a:sym typeface="Arial"/>
              </a:rPr>
              <a:t>(indicator tracking) </a:t>
            </a:r>
            <a:endParaRPr sz="1000" b="0" i="0" u="none" strike="noStrike" cap="none">
              <a:solidFill>
                <a:srgbClr val="000000"/>
              </a:solidFill>
              <a:latin typeface="Arial"/>
              <a:ea typeface="Arial"/>
              <a:cs typeface="Arial"/>
              <a:sym typeface="Arial"/>
            </a:endParaRPr>
          </a:p>
        </p:txBody>
      </p:sp>
      <p:sp>
        <p:nvSpPr>
          <p:cNvPr id="729" name="Google Shape;729;p38"/>
          <p:cNvSpPr/>
          <p:nvPr/>
        </p:nvSpPr>
        <p:spPr>
          <a:xfrm>
            <a:off x="2137150" y="4747300"/>
            <a:ext cx="1407000" cy="1044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Project manager (in collaboration with </a:t>
            </a:r>
            <a:r>
              <a:rPr lang="fr-FR" sz="1000"/>
              <a:t>MEAL</a:t>
            </a:r>
            <a:r>
              <a:rPr lang="fr-FR" sz="1000" b="0" i="0" u="none" strike="noStrike" cap="none">
                <a:solidFill>
                  <a:srgbClr val="000000"/>
                </a:solidFill>
                <a:latin typeface="Arial"/>
                <a:ea typeface="Arial"/>
                <a:cs typeface="Arial"/>
                <a:sym typeface="Arial"/>
              </a:rPr>
              <a:t> manager?)</a:t>
            </a:r>
            <a:endParaRPr sz="1000" b="0" i="0" u="none" strike="noStrike" cap="none">
              <a:solidFill>
                <a:srgbClr val="000000"/>
              </a:solidFill>
              <a:latin typeface="Arial"/>
              <a:ea typeface="Arial"/>
              <a:cs typeface="Arial"/>
              <a:sym typeface="Arial"/>
            </a:endParaRPr>
          </a:p>
        </p:txBody>
      </p:sp>
      <p:sp>
        <p:nvSpPr>
          <p:cNvPr id="730" name="Google Shape;730;p38"/>
          <p:cNvSpPr/>
          <p:nvPr/>
        </p:nvSpPr>
        <p:spPr>
          <a:xfrm>
            <a:off x="3613075" y="1292300"/>
            <a:ext cx="1407000" cy="76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Monthly - no later than the XXth of each month </a:t>
            </a:r>
            <a:endParaRPr sz="1000" b="0" i="0" u="none" strike="noStrike" cap="none">
              <a:solidFill>
                <a:srgbClr val="000000"/>
              </a:solidFill>
              <a:latin typeface="Arial"/>
              <a:ea typeface="Arial"/>
              <a:cs typeface="Arial"/>
              <a:sym typeface="Arial"/>
            </a:endParaRPr>
          </a:p>
        </p:txBody>
      </p:sp>
      <p:sp>
        <p:nvSpPr>
          <p:cNvPr id="731" name="Google Shape;731;p38"/>
          <p:cNvSpPr/>
          <p:nvPr/>
        </p:nvSpPr>
        <p:spPr>
          <a:xfrm>
            <a:off x="3613075" y="2541167"/>
            <a:ext cx="1407000" cy="210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Dialogue and data analysis - monthly project follow-up meeting.</a:t>
            </a:r>
            <a:endParaRPr sz="10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Complete the "analysis" boxes in Tab 2 (balance sheet and analysis)</a:t>
            </a:r>
            <a:endParaRPr sz="1000" b="0" i="0" u="none" strike="noStrike" cap="none">
              <a:solidFill>
                <a:srgbClr val="000000"/>
              </a:solidFill>
              <a:latin typeface="Arial"/>
              <a:ea typeface="Arial"/>
              <a:cs typeface="Arial"/>
              <a:sym typeface="Arial"/>
            </a:endParaRPr>
          </a:p>
        </p:txBody>
      </p:sp>
      <p:sp>
        <p:nvSpPr>
          <p:cNvPr id="732" name="Google Shape;732;p38"/>
          <p:cNvSpPr/>
          <p:nvPr/>
        </p:nvSpPr>
        <p:spPr>
          <a:xfrm>
            <a:off x="3613075" y="4747300"/>
            <a:ext cx="1476000" cy="1568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Project team members, support teams and operational partners involved, regional team (optional participants /Project </a:t>
            </a:r>
            <a:endParaRPr sz="900" b="0" i="0" u="none" strike="noStrike" cap="none">
              <a:solidFill>
                <a:srgbClr val="000000"/>
              </a:solidFill>
              <a:latin typeface="Arial"/>
              <a:ea typeface="Arial"/>
              <a:cs typeface="Arial"/>
              <a:sym typeface="Arial"/>
            </a:endParaRPr>
          </a:p>
        </p:txBody>
      </p:sp>
      <p:sp>
        <p:nvSpPr>
          <p:cNvPr id="733" name="Google Shape;733;p38"/>
          <p:cNvSpPr/>
          <p:nvPr/>
        </p:nvSpPr>
        <p:spPr>
          <a:xfrm>
            <a:off x="3613075" y="2146733"/>
            <a:ext cx="1407000" cy="3036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38"/>
          <p:cNvSpPr/>
          <p:nvPr/>
        </p:nvSpPr>
        <p:spPr>
          <a:xfrm>
            <a:off x="5116450" y="1292300"/>
            <a:ext cx="1407000" cy="715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Quarterly - no later than the XXth of each quarter </a:t>
            </a:r>
            <a:endParaRPr sz="1000" b="0" i="0" u="none" strike="noStrike" cap="none">
              <a:solidFill>
                <a:srgbClr val="000000"/>
              </a:solidFill>
              <a:latin typeface="Arial"/>
              <a:ea typeface="Arial"/>
              <a:cs typeface="Arial"/>
              <a:sym typeface="Arial"/>
            </a:endParaRPr>
          </a:p>
        </p:txBody>
      </p:sp>
      <p:sp>
        <p:nvSpPr>
          <p:cNvPr id="735" name="Google Shape;735;p38"/>
          <p:cNvSpPr/>
          <p:nvPr/>
        </p:nvSpPr>
        <p:spPr>
          <a:xfrm>
            <a:off x="5088999" y="2122767"/>
            <a:ext cx="1407000" cy="3036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38"/>
          <p:cNvSpPr/>
          <p:nvPr/>
        </p:nvSpPr>
        <p:spPr>
          <a:xfrm>
            <a:off x="5089000" y="2541233"/>
            <a:ext cx="1407000" cy="210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Dialogue/reconciliation tab 5, budget monitoring, and accounting data, complete comments column</a:t>
            </a:r>
            <a:endParaRPr sz="1000" b="0" i="0" u="none" strike="noStrike" cap="none">
              <a:solidFill>
                <a:srgbClr val="000000"/>
              </a:solidFill>
              <a:latin typeface="Arial"/>
              <a:ea typeface="Arial"/>
              <a:cs typeface="Arial"/>
              <a:sym typeface="Arial"/>
            </a:endParaRPr>
          </a:p>
        </p:txBody>
      </p:sp>
      <p:sp>
        <p:nvSpPr>
          <p:cNvPr id="737" name="Google Shape;737;p38"/>
          <p:cNvSpPr/>
          <p:nvPr/>
        </p:nvSpPr>
        <p:spPr>
          <a:xfrm>
            <a:off x="5116450" y="4765700"/>
            <a:ext cx="1407000" cy="1568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The project manager and administrative manager</a:t>
            </a:r>
            <a:endParaRPr sz="1000" b="0" i="0" u="none" strike="noStrike" cap="none">
              <a:solidFill>
                <a:srgbClr val="000000"/>
              </a:solidFill>
              <a:latin typeface="Arial"/>
              <a:ea typeface="Arial"/>
              <a:cs typeface="Arial"/>
              <a:sym typeface="Arial"/>
            </a:endParaRPr>
          </a:p>
        </p:txBody>
      </p:sp>
      <p:sp>
        <p:nvSpPr>
          <p:cNvPr id="738" name="Google Shape;738;p38"/>
          <p:cNvSpPr/>
          <p:nvPr/>
        </p:nvSpPr>
        <p:spPr>
          <a:xfrm>
            <a:off x="6619825" y="4952567"/>
            <a:ext cx="1214100" cy="1382100"/>
          </a:xfrm>
          <a:prstGeom prst="rect">
            <a:avLst/>
          </a:prstGeom>
          <a:solidFill>
            <a:srgbClr val="FFFFFF"/>
          </a:solidFill>
          <a:ln w="12700" cap="flat" cmpd="sng">
            <a:solidFill>
              <a:srgbClr val="42719B"/>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b="1"/>
              <a:t>from</a:t>
            </a:r>
            <a:r>
              <a:rPr lang="fr-FR" sz="900" b="1" i="0" u="none" strike="noStrike" cap="none">
                <a:solidFill>
                  <a:srgbClr val="000000"/>
                </a:solidFill>
                <a:latin typeface="Arial"/>
                <a:ea typeface="Arial"/>
                <a:cs typeface="Arial"/>
                <a:sym typeface="Arial"/>
              </a:rPr>
              <a:t> </a:t>
            </a:r>
            <a:r>
              <a:rPr lang="fr-FR" sz="900" b="0" i="0" u="none" strike="noStrike" cap="none">
                <a:solidFill>
                  <a:srgbClr val="000000"/>
                </a:solidFill>
                <a:latin typeface="Arial"/>
                <a:ea typeface="Arial"/>
                <a:cs typeface="Arial"/>
                <a:sym typeface="Arial"/>
              </a:rPr>
              <a:t>: Project managers</a:t>
            </a:r>
            <a:endParaRPr sz="9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900"/>
              <a:t>to </a:t>
            </a:r>
            <a:r>
              <a:rPr lang="fr-FR" sz="900" b="0" i="0" u="none" strike="noStrike" cap="none">
                <a:solidFill>
                  <a:srgbClr val="000000"/>
                </a:solidFill>
                <a:latin typeface="Arial"/>
                <a:ea typeface="Arial"/>
                <a:cs typeface="Arial"/>
                <a:sym typeface="Arial"/>
              </a:rPr>
              <a:t>: Country </a:t>
            </a:r>
            <a:r>
              <a:rPr lang="fr-FR" sz="900"/>
              <a:t>Director</a:t>
            </a:r>
            <a:endParaRPr sz="9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900" b="1" i="0" u="none" strike="noStrike" cap="none">
                <a:solidFill>
                  <a:srgbClr val="000000"/>
                </a:solidFill>
                <a:latin typeface="Calibri"/>
                <a:ea typeface="Calibri"/>
                <a:cs typeface="Calibri"/>
                <a:sym typeface="Calibri"/>
              </a:rPr>
              <a:t>cc</a:t>
            </a:r>
            <a:r>
              <a:rPr lang="fr-FR" sz="900" b="0" i="0" u="none" strike="noStrike" cap="none">
                <a:solidFill>
                  <a:srgbClr val="000000"/>
                </a:solidFill>
                <a:latin typeface="Calibri"/>
                <a:ea typeface="Calibri"/>
                <a:cs typeface="Calibri"/>
                <a:sym typeface="Calibri"/>
              </a:rPr>
              <a:t>: Administrative manager, logistics manager? partners?xxxx</a:t>
            </a:r>
            <a:endParaRPr sz="9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38"/>
          <p:cNvSpPr/>
          <p:nvPr/>
        </p:nvSpPr>
        <p:spPr>
          <a:xfrm>
            <a:off x="7950475" y="1292300"/>
            <a:ext cx="1248300" cy="76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Quarterly - no later than the XXth of each quarter</a:t>
            </a:r>
            <a:endParaRPr sz="1000" b="0" i="0" u="none" strike="noStrike" cap="none">
              <a:solidFill>
                <a:srgbClr val="000000"/>
              </a:solidFill>
              <a:latin typeface="Arial"/>
              <a:ea typeface="Arial"/>
              <a:cs typeface="Arial"/>
              <a:sym typeface="Arial"/>
            </a:endParaRPr>
          </a:p>
        </p:txBody>
      </p:sp>
      <p:sp>
        <p:nvSpPr>
          <p:cNvPr id="740" name="Google Shape;740;p38"/>
          <p:cNvSpPr/>
          <p:nvPr/>
        </p:nvSpPr>
        <p:spPr>
          <a:xfrm>
            <a:off x="6619825" y="1266967"/>
            <a:ext cx="1248300" cy="76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Monthly - no later than the XXth of each month </a:t>
            </a:r>
            <a:endParaRPr sz="1000" b="0" i="0" u="none" strike="noStrike" cap="none">
              <a:solidFill>
                <a:srgbClr val="000000"/>
              </a:solidFill>
              <a:latin typeface="Arial"/>
              <a:ea typeface="Arial"/>
              <a:cs typeface="Arial"/>
              <a:sym typeface="Arial"/>
            </a:endParaRPr>
          </a:p>
        </p:txBody>
      </p:sp>
      <p:sp>
        <p:nvSpPr>
          <p:cNvPr id="741" name="Google Shape;741;p38"/>
          <p:cNvSpPr/>
          <p:nvPr/>
        </p:nvSpPr>
        <p:spPr>
          <a:xfrm>
            <a:off x="7923025" y="2542567"/>
            <a:ext cx="1303200" cy="210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Sharing the dashboard (in addition to the quarterly report) with </a:t>
            </a:r>
            <a:r>
              <a:rPr lang="fr-FR" sz="1000"/>
              <a:t>Director of Programs and Technical Resources</a:t>
            </a:r>
            <a:endParaRPr sz="1000" b="0" i="0" u="none" strike="noStrike" cap="none">
              <a:solidFill>
                <a:srgbClr val="000000"/>
              </a:solidFill>
              <a:latin typeface="Arial"/>
              <a:ea typeface="Arial"/>
              <a:cs typeface="Arial"/>
              <a:sym typeface="Arial"/>
            </a:endParaRPr>
          </a:p>
        </p:txBody>
      </p:sp>
      <p:sp>
        <p:nvSpPr>
          <p:cNvPr id="742" name="Google Shape;742;p38"/>
          <p:cNvSpPr/>
          <p:nvPr/>
        </p:nvSpPr>
        <p:spPr>
          <a:xfrm>
            <a:off x="7950475" y="4952567"/>
            <a:ext cx="1214100" cy="1363500"/>
          </a:xfrm>
          <a:prstGeom prst="rect">
            <a:avLst/>
          </a:prstGeom>
          <a:solidFill>
            <a:srgbClr val="FFFFFF"/>
          </a:solidFill>
          <a:ln w="12700" cap="flat" cmpd="sng">
            <a:solidFill>
              <a:srgbClr val="42719B"/>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b="1"/>
              <a:t>from</a:t>
            </a:r>
            <a:r>
              <a:rPr lang="fr-FR" sz="900" b="1" i="0" u="none" strike="noStrike" cap="none">
                <a:solidFill>
                  <a:srgbClr val="000000"/>
                </a:solidFill>
                <a:latin typeface="Arial"/>
                <a:ea typeface="Arial"/>
                <a:cs typeface="Arial"/>
                <a:sym typeface="Arial"/>
              </a:rPr>
              <a:t> </a:t>
            </a:r>
            <a:r>
              <a:rPr lang="fr-FR" sz="900" b="0" i="0" u="none" strike="noStrike" cap="none">
                <a:solidFill>
                  <a:srgbClr val="000000"/>
                </a:solidFill>
                <a:latin typeface="Arial"/>
                <a:ea typeface="Arial"/>
                <a:cs typeface="Arial"/>
                <a:sym typeface="Arial"/>
              </a:rPr>
              <a:t>: </a:t>
            </a:r>
            <a:r>
              <a:rPr lang="fr-FR" sz="900">
                <a:solidFill>
                  <a:srgbClr val="262775"/>
                </a:solidFill>
              </a:rPr>
              <a:t>Country Director</a:t>
            </a:r>
            <a:r>
              <a:rPr lang="fr-FR" sz="900" b="0" i="0" u="none" strike="noStrike" cap="none">
                <a:solidFill>
                  <a:srgbClr val="000000"/>
                </a:solidFill>
                <a:latin typeface="Arial"/>
                <a:ea typeface="Arial"/>
                <a:cs typeface="Arial"/>
                <a:sym typeface="Arial"/>
              </a:rPr>
              <a:t> </a:t>
            </a:r>
            <a:endParaRPr sz="900" b="0" i="0" u="none" strike="noStrike" cap="none">
              <a:solidFill>
                <a:srgbClr val="262775"/>
              </a:solidFill>
              <a:highlight>
                <a:srgbClr val="FFFF00"/>
              </a:highlight>
              <a:latin typeface="Arial"/>
              <a:ea typeface="Arial"/>
              <a:cs typeface="Arial"/>
              <a:sym typeface="Arial"/>
            </a:endParaRPr>
          </a:p>
          <a:p>
            <a:pPr marL="0" marR="0" lvl="0" indent="0" algn="l" rtl="0">
              <a:spcBef>
                <a:spcPts val="0"/>
              </a:spcBef>
              <a:spcAft>
                <a:spcPts val="0"/>
              </a:spcAft>
              <a:buNone/>
            </a:pPr>
            <a:r>
              <a:rPr lang="fr-FR" sz="900"/>
              <a:t>to</a:t>
            </a:r>
            <a:r>
              <a:rPr lang="fr-FR" sz="900" b="0" i="0" u="none" strike="noStrike" cap="none">
                <a:solidFill>
                  <a:srgbClr val="000000"/>
                </a:solidFill>
                <a:latin typeface="Arial"/>
                <a:ea typeface="Arial"/>
                <a:cs typeface="Arial"/>
                <a:sym typeface="Arial"/>
              </a:rPr>
              <a:t> : Regional Programs Coordinator</a:t>
            </a:r>
            <a:endParaRPr sz="9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900" b="1" i="0" u="none" strike="noStrike" cap="none">
                <a:solidFill>
                  <a:srgbClr val="000000"/>
                </a:solidFill>
                <a:latin typeface="Calibri"/>
                <a:ea typeface="Calibri"/>
                <a:cs typeface="Calibri"/>
                <a:sym typeface="Calibri"/>
              </a:rPr>
              <a:t>cc</a:t>
            </a:r>
            <a:r>
              <a:rPr lang="fr-FR" sz="900" b="0" i="0" u="none" strike="noStrike" cap="none">
                <a:solidFill>
                  <a:srgbClr val="000000"/>
                </a:solidFill>
                <a:latin typeface="Calibri"/>
                <a:ea typeface="Calibri"/>
                <a:cs typeface="Calibri"/>
                <a:sym typeface="Calibri"/>
              </a:rPr>
              <a:t>: </a:t>
            </a:r>
            <a:r>
              <a:rPr lang="fr-FR" sz="900">
                <a:latin typeface="Calibri"/>
                <a:ea typeface="Calibri"/>
                <a:cs typeface="Calibri"/>
                <a:sym typeface="Calibri"/>
              </a:rPr>
              <a:t>Regional Finance and Support Services Coordinator</a:t>
            </a:r>
            <a:endParaRPr sz="9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900" b="0" i="0" u="none" strike="noStrike" cap="none">
              <a:solidFill>
                <a:srgbClr val="000000"/>
              </a:solidFill>
              <a:latin typeface="Arial"/>
              <a:ea typeface="Arial"/>
              <a:cs typeface="Arial"/>
              <a:sym typeface="Arial"/>
            </a:endParaRPr>
          </a:p>
        </p:txBody>
      </p:sp>
      <p:sp>
        <p:nvSpPr>
          <p:cNvPr id="743" name="Google Shape;743;p38"/>
          <p:cNvSpPr/>
          <p:nvPr/>
        </p:nvSpPr>
        <p:spPr>
          <a:xfrm>
            <a:off x="6564925" y="2122767"/>
            <a:ext cx="1303200" cy="3036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38"/>
          <p:cNvSpPr/>
          <p:nvPr/>
        </p:nvSpPr>
        <p:spPr>
          <a:xfrm>
            <a:off x="7923025" y="2147433"/>
            <a:ext cx="1303200" cy="3036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38"/>
          <p:cNvSpPr/>
          <p:nvPr/>
        </p:nvSpPr>
        <p:spPr>
          <a:xfrm>
            <a:off x="9281125" y="1292300"/>
            <a:ext cx="1248300" cy="76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Quarterly - no later than the XXth of each quarter</a:t>
            </a:r>
            <a:endParaRPr sz="1000" b="0" i="0" u="none" strike="noStrike" cap="none">
              <a:solidFill>
                <a:srgbClr val="000000"/>
              </a:solidFill>
              <a:latin typeface="Arial"/>
              <a:ea typeface="Arial"/>
              <a:cs typeface="Arial"/>
              <a:sym typeface="Arial"/>
            </a:endParaRPr>
          </a:p>
        </p:txBody>
      </p:sp>
      <p:sp>
        <p:nvSpPr>
          <p:cNvPr id="746" name="Google Shape;746;p38"/>
          <p:cNvSpPr/>
          <p:nvPr/>
        </p:nvSpPr>
        <p:spPr>
          <a:xfrm>
            <a:off x="9253675" y="2542567"/>
            <a:ext cx="1303200" cy="210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dirty="0">
                <a:solidFill>
                  <a:srgbClr val="000000"/>
                </a:solidFill>
                <a:latin typeface="Arial"/>
                <a:ea typeface="Arial"/>
                <a:cs typeface="Arial"/>
                <a:sym typeface="Arial"/>
              </a:rPr>
              <a:t>Sharing feedback, </a:t>
            </a:r>
            <a:r>
              <a:rPr lang="fr-FR" sz="1000" b="0" i="0" u="none" strike="noStrike" cap="none" dirty="0" err="1">
                <a:solidFill>
                  <a:srgbClr val="000000"/>
                </a:solidFill>
                <a:latin typeface="Arial"/>
                <a:ea typeface="Arial"/>
                <a:cs typeface="Arial"/>
                <a:sym typeface="Arial"/>
              </a:rPr>
              <a:t>comments</a:t>
            </a:r>
            <a:r>
              <a:rPr lang="fr-FR" sz="1000" b="0" i="0" u="none" strike="noStrike" cap="none" dirty="0">
                <a:solidFill>
                  <a:srgbClr val="000000"/>
                </a:solidFill>
                <a:latin typeface="Arial"/>
                <a:ea typeface="Arial"/>
                <a:cs typeface="Arial"/>
                <a:sym typeface="Arial"/>
              </a:rPr>
              <a:t>, questions, </a:t>
            </a:r>
            <a:r>
              <a:rPr lang="fr-FR" sz="1000" b="0" i="0" u="none" strike="noStrike" cap="none" dirty="0" err="1">
                <a:solidFill>
                  <a:srgbClr val="000000"/>
                </a:solidFill>
                <a:latin typeface="Arial"/>
                <a:ea typeface="Arial"/>
                <a:cs typeface="Arial"/>
                <a:sym typeface="Arial"/>
              </a:rPr>
              <a:t>analysis</a:t>
            </a:r>
            <a:r>
              <a:rPr lang="fr-FR" sz="1000" b="0" i="0" u="none" strike="noStrike" cap="none" dirty="0">
                <a:solidFill>
                  <a:srgbClr val="000000"/>
                </a:solidFill>
                <a:latin typeface="Arial"/>
                <a:ea typeface="Arial"/>
                <a:cs typeface="Arial"/>
                <a:sym typeface="Arial"/>
              </a:rPr>
              <a:t>, </a:t>
            </a:r>
            <a:r>
              <a:rPr lang="fr-FR" sz="1000" b="0" i="0" u="none" strike="noStrike" cap="none" dirty="0" err="1">
                <a:solidFill>
                  <a:srgbClr val="000000"/>
                </a:solidFill>
                <a:latin typeface="Arial"/>
                <a:ea typeface="Arial"/>
                <a:cs typeface="Arial"/>
                <a:sym typeface="Arial"/>
              </a:rPr>
              <a:t>needs</a:t>
            </a:r>
            <a:r>
              <a:rPr lang="fr-FR" sz="1000" b="0" i="0" u="none" strike="noStrike" cap="none" dirty="0">
                <a:solidFill>
                  <a:srgbClr val="000000"/>
                </a:solidFill>
                <a:latin typeface="Arial"/>
                <a:ea typeface="Arial"/>
                <a:cs typeface="Arial"/>
                <a:sym typeface="Arial"/>
              </a:rPr>
              <a:t>, </a:t>
            </a:r>
            <a:r>
              <a:rPr lang="fr-FR" sz="1000" b="0" i="0" u="none" strike="noStrike" cap="none" dirty="0" err="1">
                <a:solidFill>
                  <a:srgbClr val="000000"/>
                </a:solidFill>
                <a:latin typeface="Arial"/>
                <a:ea typeface="Arial"/>
                <a:cs typeface="Arial"/>
                <a:sym typeface="Arial"/>
              </a:rPr>
              <a:t>from</a:t>
            </a:r>
            <a:r>
              <a:rPr lang="fr-FR" sz="1000" b="0" i="0" u="none" strike="noStrike" cap="none" dirty="0">
                <a:solidFill>
                  <a:srgbClr val="000000"/>
                </a:solidFill>
                <a:latin typeface="Arial"/>
                <a:ea typeface="Arial"/>
                <a:cs typeface="Arial"/>
                <a:sym typeface="Arial"/>
              </a:rPr>
              <a:t> international management to the </a:t>
            </a:r>
            <a:r>
              <a:rPr lang="fr-FR" sz="1000" b="0" i="0" u="none" strike="noStrike" cap="none" dirty="0" err="1">
                <a:solidFill>
                  <a:srgbClr val="000000"/>
                </a:solidFill>
                <a:latin typeface="Arial"/>
                <a:ea typeface="Arial"/>
                <a:cs typeface="Arial"/>
                <a:sym typeface="Arial"/>
              </a:rPr>
              <a:t>project</a:t>
            </a:r>
            <a:r>
              <a:rPr lang="fr-FR" sz="1000" b="0" i="0" u="none" strike="noStrike" cap="none" dirty="0">
                <a:solidFill>
                  <a:srgbClr val="000000"/>
                </a:solidFill>
                <a:latin typeface="Arial"/>
                <a:ea typeface="Arial"/>
                <a:cs typeface="Arial"/>
                <a:sym typeface="Arial"/>
              </a:rPr>
              <a:t> team</a:t>
            </a:r>
            <a:endParaRPr sz="1000" b="0" i="0" u="none" strike="noStrike" cap="none" dirty="0">
              <a:solidFill>
                <a:srgbClr val="000000"/>
              </a:solidFill>
              <a:latin typeface="Arial"/>
              <a:ea typeface="Arial"/>
              <a:cs typeface="Arial"/>
              <a:sym typeface="Arial"/>
            </a:endParaRPr>
          </a:p>
        </p:txBody>
      </p:sp>
      <p:sp>
        <p:nvSpPr>
          <p:cNvPr id="747" name="Google Shape;747;p38"/>
          <p:cNvSpPr/>
          <p:nvPr/>
        </p:nvSpPr>
        <p:spPr>
          <a:xfrm>
            <a:off x="9281125" y="4952567"/>
            <a:ext cx="1303200" cy="1214400"/>
          </a:xfrm>
          <a:prstGeom prst="rect">
            <a:avLst/>
          </a:prstGeom>
          <a:solidFill>
            <a:srgbClr val="FFFFFF"/>
          </a:solidFill>
          <a:ln w="12700" cap="flat" cmpd="sng">
            <a:solidFill>
              <a:srgbClr val="42719B"/>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b="1" dirty="0" err="1">
                <a:solidFill>
                  <a:srgbClr val="FF0000"/>
                </a:solidFill>
              </a:rPr>
              <a:t>from</a:t>
            </a:r>
            <a:r>
              <a:rPr lang="fr-FR" sz="900" b="1" dirty="0">
                <a:solidFill>
                  <a:srgbClr val="FF0000"/>
                </a:solidFill>
              </a:rPr>
              <a:t> </a:t>
            </a:r>
            <a:r>
              <a:rPr lang="fr-FR" sz="900" b="0" i="0" u="none" strike="noStrike" cap="none" dirty="0">
                <a:solidFill>
                  <a:srgbClr val="FF0000"/>
                </a:solidFill>
                <a:latin typeface="Arial"/>
                <a:ea typeface="Arial"/>
                <a:cs typeface="Arial"/>
                <a:sym typeface="Arial"/>
              </a:rPr>
              <a:t>: </a:t>
            </a:r>
            <a:r>
              <a:rPr lang="fr-FR" sz="900" b="0" i="0" u="none" strike="noStrike" cap="none" dirty="0" err="1">
                <a:solidFill>
                  <a:srgbClr val="FF0000"/>
                </a:solidFill>
                <a:latin typeface="Arial"/>
                <a:ea typeface="Arial"/>
                <a:cs typeface="Arial"/>
                <a:sym typeface="Arial"/>
              </a:rPr>
              <a:t>Regional</a:t>
            </a:r>
            <a:r>
              <a:rPr lang="fr-FR" sz="900" b="0" i="0" u="none" strike="noStrike" cap="none" dirty="0">
                <a:solidFill>
                  <a:srgbClr val="FF0000"/>
                </a:solidFill>
                <a:latin typeface="Arial"/>
                <a:ea typeface="Arial"/>
                <a:cs typeface="Arial"/>
                <a:sym typeface="Arial"/>
              </a:rPr>
              <a:t> </a:t>
            </a:r>
            <a:r>
              <a:rPr lang="fr-FR" sz="900" dirty="0">
                <a:solidFill>
                  <a:srgbClr val="FF0000"/>
                </a:solidFill>
              </a:rPr>
              <a:t>Programs </a:t>
            </a:r>
            <a:r>
              <a:rPr lang="fr-FR" sz="900" dirty="0" err="1">
                <a:solidFill>
                  <a:srgbClr val="FF0000"/>
                </a:solidFill>
              </a:rPr>
              <a:t>C</a:t>
            </a:r>
            <a:r>
              <a:rPr lang="fr-FR" sz="900" b="0" i="0" u="none" strike="noStrike" cap="none" dirty="0" err="1">
                <a:solidFill>
                  <a:srgbClr val="FF0000"/>
                </a:solidFill>
                <a:latin typeface="Arial"/>
                <a:ea typeface="Arial"/>
                <a:cs typeface="Arial"/>
                <a:sym typeface="Arial"/>
              </a:rPr>
              <a:t>oordinator</a:t>
            </a:r>
            <a:endParaRPr sz="900" b="0" i="0" u="none" strike="noStrike" cap="none" dirty="0">
              <a:solidFill>
                <a:srgbClr val="FF0000"/>
              </a:solidFill>
              <a:latin typeface="Arial"/>
              <a:ea typeface="Arial"/>
              <a:cs typeface="Arial"/>
              <a:sym typeface="Arial"/>
            </a:endParaRPr>
          </a:p>
          <a:p>
            <a:pPr marL="0" marR="0" lvl="0" indent="0" algn="l" rtl="0">
              <a:spcBef>
                <a:spcPts val="0"/>
              </a:spcBef>
              <a:spcAft>
                <a:spcPts val="0"/>
              </a:spcAft>
              <a:buNone/>
            </a:pPr>
            <a:r>
              <a:rPr lang="fr-FR" sz="900" dirty="0">
                <a:solidFill>
                  <a:srgbClr val="FF0000"/>
                </a:solidFill>
              </a:rPr>
              <a:t>to</a:t>
            </a:r>
            <a:r>
              <a:rPr lang="fr-FR" sz="900" b="0" i="0" u="none" strike="noStrike" cap="none" dirty="0">
                <a:solidFill>
                  <a:srgbClr val="FF0000"/>
                </a:solidFill>
                <a:latin typeface="Arial"/>
                <a:ea typeface="Arial"/>
                <a:cs typeface="Arial"/>
                <a:sym typeface="Arial"/>
              </a:rPr>
              <a:t> : Project Manager</a:t>
            </a:r>
            <a:endParaRPr sz="900" b="0" i="0" u="none" strike="noStrike" cap="none" dirty="0">
              <a:solidFill>
                <a:srgbClr val="FF0000"/>
              </a:solidFill>
              <a:latin typeface="Arial"/>
              <a:ea typeface="Arial"/>
              <a:cs typeface="Arial"/>
              <a:sym typeface="Arial"/>
            </a:endParaRPr>
          </a:p>
          <a:p>
            <a:pPr marL="0" marR="0" lvl="0" indent="0" algn="l" rtl="0">
              <a:spcBef>
                <a:spcPts val="0"/>
              </a:spcBef>
              <a:spcAft>
                <a:spcPts val="0"/>
              </a:spcAft>
              <a:buNone/>
            </a:pPr>
            <a:r>
              <a:rPr lang="fr-FR" sz="900" b="1" i="0" u="none" strike="noStrike" cap="none" dirty="0">
                <a:solidFill>
                  <a:srgbClr val="FF0000"/>
                </a:solidFill>
                <a:latin typeface="Calibri"/>
                <a:ea typeface="Calibri"/>
                <a:cs typeface="Calibri"/>
                <a:sym typeface="Calibri"/>
              </a:rPr>
              <a:t>cc</a:t>
            </a:r>
            <a:r>
              <a:rPr lang="fr-FR" sz="900" b="0" i="0" u="none" strike="noStrike" cap="none" dirty="0">
                <a:solidFill>
                  <a:srgbClr val="FF0000"/>
                </a:solidFill>
                <a:latin typeface="Calibri"/>
                <a:ea typeface="Calibri"/>
                <a:cs typeface="Calibri"/>
                <a:sym typeface="Calibri"/>
              </a:rPr>
              <a:t>: </a:t>
            </a:r>
            <a:r>
              <a:rPr lang="fr-FR" sz="900" dirty="0">
                <a:solidFill>
                  <a:srgbClr val="FF0000"/>
                </a:solidFill>
                <a:latin typeface="Calibri"/>
                <a:ea typeface="Calibri"/>
                <a:cs typeface="Calibri"/>
                <a:sym typeface="Calibri"/>
              </a:rPr>
              <a:t>Country</a:t>
            </a:r>
            <a:r>
              <a:rPr lang="fr-FR" sz="900" b="0" i="0" u="none" strike="noStrike" cap="none" dirty="0">
                <a:solidFill>
                  <a:srgbClr val="FF0000"/>
                </a:solidFill>
                <a:latin typeface="Calibri"/>
                <a:ea typeface="Calibri"/>
                <a:cs typeface="Calibri"/>
                <a:sym typeface="Calibri"/>
              </a:rPr>
              <a:t> </a:t>
            </a:r>
            <a:r>
              <a:rPr lang="fr-FR" sz="900" b="0" i="0" u="none" strike="noStrike" cap="none" dirty="0" err="1">
                <a:solidFill>
                  <a:srgbClr val="FF0000"/>
                </a:solidFill>
                <a:latin typeface="Calibri"/>
                <a:ea typeface="Calibri"/>
                <a:cs typeface="Calibri"/>
                <a:sym typeface="Calibri"/>
              </a:rPr>
              <a:t>Director</a:t>
            </a:r>
            <a:r>
              <a:rPr lang="fr-FR" sz="900" b="0" i="0" u="none" strike="noStrike" cap="none" dirty="0">
                <a:solidFill>
                  <a:srgbClr val="FF0000"/>
                </a:solidFill>
                <a:latin typeface="Calibri"/>
                <a:ea typeface="Calibri"/>
                <a:cs typeface="Calibri"/>
                <a:sym typeface="Calibri"/>
              </a:rPr>
              <a:t> </a:t>
            </a:r>
            <a:endParaRPr sz="900" b="0" i="0" u="none" strike="noStrike" cap="none" dirty="0">
              <a:solidFill>
                <a:srgbClr val="FF0000"/>
              </a:solidFill>
              <a:latin typeface="Arial"/>
              <a:ea typeface="Arial"/>
              <a:cs typeface="Arial"/>
              <a:sym typeface="Arial"/>
            </a:endParaRPr>
          </a:p>
          <a:p>
            <a:pPr marL="0" marR="0" lvl="0" indent="0" algn="l" rtl="0">
              <a:spcBef>
                <a:spcPts val="0"/>
              </a:spcBef>
              <a:spcAft>
                <a:spcPts val="0"/>
              </a:spcAft>
              <a:buNone/>
            </a:pPr>
            <a:endParaRPr sz="900" b="0" i="0" u="none" strike="noStrike" cap="none" dirty="0">
              <a:solidFill>
                <a:srgbClr val="000000"/>
              </a:solidFill>
              <a:latin typeface="Arial"/>
              <a:ea typeface="Arial"/>
              <a:cs typeface="Arial"/>
              <a:sym typeface="Arial"/>
            </a:endParaRPr>
          </a:p>
        </p:txBody>
      </p:sp>
      <p:sp>
        <p:nvSpPr>
          <p:cNvPr id="748" name="Google Shape;748;p38"/>
          <p:cNvSpPr/>
          <p:nvPr/>
        </p:nvSpPr>
        <p:spPr>
          <a:xfrm>
            <a:off x="9226225" y="2147433"/>
            <a:ext cx="1303200" cy="3036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38"/>
          <p:cNvSpPr txBox="1"/>
          <p:nvPr/>
        </p:nvSpPr>
        <p:spPr>
          <a:xfrm>
            <a:off x="1524000" y="10300"/>
            <a:ext cx="9144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200" b="1" i="0" u="none" strike="noStrike" cap="none">
                <a:solidFill>
                  <a:srgbClr val="FFFFFF"/>
                </a:solidFill>
                <a:latin typeface="Bebas Neue"/>
                <a:ea typeface="Bebas Neue"/>
                <a:cs typeface="Bebas Neue"/>
                <a:sym typeface="Bebas Neue"/>
              </a:rPr>
              <a:t>DATA AND INFORMATION PATH</a:t>
            </a:r>
            <a:endParaRPr sz="4200" b="1" i="0" u="none" strike="noStrike" cap="none">
              <a:solidFill>
                <a:srgbClr val="FFFFFF"/>
              </a:solidFill>
              <a:latin typeface="Bebas Neue"/>
              <a:ea typeface="Bebas Neue"/>
              <a:cs typeface="Bebas Neue"/>
              <a:sym typeface="Bebas Neue"/>
            </a:endParaRPr>
          </a:p>
        </p:txBody>
      </p:sp>
      <p:sp>
        <p:nvSpPr>
          <p:cNvPr id="750" name="Google Shape;750;p38"/>
          <p:cNvSpPr txBox="1"/>
          <p:nvPr/>
        </p:nvSpPr>
        <p:spPr>
          <a:xfrm>
            <a:off x="1505100" y="774375"/>
            <a:ext cx="5524800" cy="4926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2000" b="0" i="0" u="none" strike="noStrike" cap="none">
                <a:solidFill>
                  <a:srgbClr val="E84E0F"/>
                </a:solidFill>
                <a:latin typeface="Arial"/>
                <a:ea typeface="Arial"/>
                <a:cs typeface="Arial"/>
                <a:sym typeface="Arial"/>
              </a:rPr>
              <a:t>Example - Dashboard</a:t>
            </a:r>
            <a:endParaRPr sz="2000" b="0" i="0" u="none" strike="noStrike" cap="none">
              <a:solidFill>
                <a:srgbClr val="E84E0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39"/>
          <p:cNvSpPr/>
          <p:nvPr/>
        </p:nvSpPr>
        <p:spPr>
          <a:xfrm>
            <a:off x="1505100" y="1392567"/>
            <a:ext cx="643800" cy="356100"/>
          </a:xfrm>
          <a:prstGeom prst="roundRect">
            <a:avLst>
              <a:gd name="adj" fmla="val 16667"/>
            </a:avLst>
          </a:prstGeom>
          <a:solidFill>
            <a:srgbClr val="F7A4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When?</a:t>
            </a:r>
            <a:endParaRPr sz="900" b="0" i="0" u="none" strike="noStrike" cap="none">
              <a:solidFill>
                <a:srgbClr val="000000"/>
              </a:solidFill>
              <a:latin typeface="Arial"/>
              <a:ea typeface="Arial"/>
              <a:cs typeface="Arial"/>
              <a:sym typeface="Arial"/>
            </a:endParaRPr>
          </a:p>
        </p:txBody>
      </p:sp>
      <p:sp>
        <p:nvSpPr>
          <p:cNvPr id="756" name="Google Shape;756;p39"/>
          <p:cNvSpPr/>
          <p:nvPr/>
        </p:nvSpPr>
        <p:spPr>
          <a:xfrm>
            <a:off x="1505100" y="2747500"/>
            <a:ext cx="643800" cy="356100"/>
          </a:xfrm>
          <a:prstGeom prst="roundRect">
            <a:avLst>
              <a:gd name="adj" fmla="val 16667"/>
            </a:avLst>
          </a:prstGeom>
          <a:solidFill>
            <a:srgbClr val="F7A4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Wha</a:t>
            </a:r>
            <a:r>
              <a:rPr lang="fr-FR" sz="900"/>
              <a:t>t?</a:t>
            </a:r>
            <a:endParaRPr sz="900" b="0" i="0" u="none" strike="noStrike" cap="none">
              <a:solidFill>
                <a:srgbClr val="000000"/>
              </a:solidFill>
              <a:latin typeface="Arial"/>
              <a:ea typeface="Arial"/>
              <a:cs typeface="Arial"/>
              <a:sym typeface="Arial"/>
            </a:endParaRPr>
          </a:p>
        </p:txBody>
      </p:sp>
      <p:sp>
        <p:nvSpPr>
          <p:cNvPr id="757" name="Google Shape;757;p39"/>
          <p:cNvSpPr/>
          <p:nvPr/>
        </p:nvSpPr>
        <p:spPr>
          <a:xfrm>
            <a:off x="1505100" y="4805800"/>
            <a:ext cx="643800" cy="356100"/>
          </a:xfrm>
          <a:prstGeom prst="roundRect">
            <a:avLst>
              <a:gd name="adj" fmla="val 16667"/>
            </a:avLst>
          </a:prstGeom>
          <a:solidFill>
            <a:srgbClr val="F7A4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000000"/>
                </a:solidFill>
                <a:latin typeface="Arial"/>
                <a:ea typeface="Arial"/>
                <a:cs typeface="Arial"/>
                <a:sym typeface="Arial"/>
              </a:rPr>
              <a:t>Who?</a:t>
            </a:r>
            <a:endParaRPr sz="900" b="0" i="0" u="none" strike="noStrike" cap="none">
              <a:solidFill>
                <a:srgbClr val="000000"/>
              </a:solidFill>
              <a:latin typeface="Arial"/>
              <a:ea typeface="Arial"/>
              <a:cs typeface="Arial"/>
              <a:sym typeface="Arial"/>
            </a:endParaRPr>
          </a:p>
        </p:txBody>
      </p:sp>
      <p:sp>
        <p:nvSpPr>
          <p:cNvPr id="758" name="Google Shape;758;p39"/>
          <p:cNvSpPr/>
          <p:nvPr/>
        </p:nvSpPr>
        <p:spPr>
          <a:xfrm>
            <a:off x="2164600" y="1292300"/>
            <a:ext cx="1352100" cy="76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Quarterly - no later than XX </a:t>
            </a:r>
            <a:endParaRPr sz="1000" b="0" i="0" u="none" strike="noStrike" cap="none">
              <a:solidFill>
                <a:srgbClr val="000000"/>
              </a:solidFill>
              <a:latin typeface="Arial"/>
              <a:ea typeface="Arial"/>
              <a:cs typeface="Arial"/>
              <a:sym typeface="Arial"/>
            </a:endParaRPr>
          </a:p>
        </p:txBody>
      </p:sp>
      <p:sp>
        <p:nvSpPr>
          <p:cNvPr id="759" name="Google Shape;759;p39"/>
          <p:cNvSpPr/>
          <p:nvPr/>
        </p:nvSpPr>
        <p:spPr>
          <a:xfrm>
            <a:off x="2137150" y="2146767"/>
            <a:ext cx="1407000" cy="3036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39"/>
          <p:cNvSpPr/>
          <p:nvPr/>
        </p:nvSpPr>
        <p:spPr>
          <a:xfrm>
            <a:off x="2137150" y="2439600"/>
            <a:ext cx="1407000" cy="210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Complete quarterly progress report (cumulative report T1/T2/T3/T4)</a:t>
            </a:r>
            <a:endParaRPr sz="1000" b="0" i="0" u="none" strike="noStrike" cap="none">
              <a:solidFill>
                <a:srgbClr val="000000"/>
              </a:solidFill>
              <a:latin typeface="Arial"/>
              <a:ea typeface="Arial"/>
              <a:cs typeface="Arial"/>
              <a:sym typeface="Arial"/>
            </a:endParaRPr>
          </a:p>
        </p:txBody>
      </p:sp>
      <p:sp>
        <p:nvSpPr>
          <p:cNvPr id="761" name="Google Shape;761;p39"/>
          <p:cNvSpPr/>
          <p:nvPr/>
        </p:nvSpPr>
        <p:spPr>
          <a:xfrm>
            <a:off x="2137150" y="4645700"/>
            <a:ext cx="1407000" cy="686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The project manager </a:t>
            </a:r>
            <a:endParaRPr sz="1000" b="0" i="0" u="none" strike="noStrike" cap="none">
              <a:solidFill>
                <a:srgbClr val="000000"/>
              </a:solidFill>
              <a:latin typeface="Arial"/>
              <a:ea typeface="Arial"/>
              <a:cs typeface="Arial"/>
              <a:sym typeface="Arial"/>
            </a:endParaRPr>
          </a:p>
        </p:txBody>
      </p:sp>
      <p:sp>
        <p:nvSpPr>
          <p:cNvPr id="762" name="Google Shape;762;p39"/>
          <p:cNvSpPr/>
          <p:nvPr/>
        </p:nvSpPr>
        <p:spPr>
          <a:xfrm>
            <a:off x="2233600" y="5327400"/>
            <a:ext cx="1214100" cy="1382100"/>
          </a:xfrm>
          <a:prstGeom prst="rect">
            <a:avLst/>
          </a:prstGeom>
          <a:solidFill>
            <a:srgbClr val="FFFFFF"/>
          </a:solidFill>
          <a:ln w="12700" cap="flat" cmpd="sng">
            <a:solidFill>
              <a:srgbClr val="42719B"/>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b="1"/>
              <a:t>from</a:t>
            </a:r>
            <a:r>
              <a:rPr lang="fr-FR" sz="900" b="1" i="0" u="none" strike="noStrike" cap="none">
                <a:solidFill>
                  <a:srgbClr val="000000"/>
                </a:solidFill>
                <a:latin typeface="Arial"/>
                <a:ea typeface="Arial"/>
                <a:cs typeface="Arial"/>
                <a:sym typeface="Arial"/>
              </a:rPr>
              <a:t> </a:t>
            </a:r>
            <a:r>
              <a:rPr lang="fr-FR" sz="900" b="0" i="0" u="none" strike="noStrike" cap="none">
                <a:solidFill>
                  <a:srgbClr val="000000"/>
                </a:solidFill>
                <a:latin typeface="Arial"/>
                <a:ea typeface="Arial"/>
                <a:cs typeface="Arial"/>
                <a:sym typeface="Arial"/>
              </a:rPr>
              <a:t>: Project managers</a:t>
            </a:r>
            <a:endParaRPr sz="9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900"/>
              <a:t>to</a:t>
            </a:r>
            <a:r>
              <a:rPr lang="fr-FR" sz="900" b="0" i="0" u="none" strike="noStrike" cap="none">
                <a:solidFill>
                  <a:srgbClr val="000000"/>
                </a:solidFill>
                <a:latin typeface="Arial"/>
                <a:ea typeface="Arial"/>
                <a:cs typeface="Arial"/>
                <a:sym typeface="Arial"/>
              </a:rPr>
              <a:t> : </a:t>
            </a:r>
            <a:r>
              <a:rPr lang="fr-FR" sz="900">
                <a:solidFill>
                  <a:srgbClr val="262775"/>
                </a:solidFill>
              </a:rPr>
              <a:t>CD</a:t>
            </a:r>
            <a:endParaRPr sz="9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r>
              <a:rPr lang="fr-FR" sz="900" b="1" i="0" u="none" strike="noStrike" cap="none">
                <a:solidFill>
                  <a:srgbClr val="000000"/>
                </a:solidFill>
                <a:latin typeface="Calibri"/>
                <a:ea typeface="Calibri"/>
                <a:cs typeface="Calibri"/>
                <a:sym typeface="Calibri"/>
              </a:rPr>
              <a:t>cc </a:t>
            </a:r>
            <a:r>
              <a:rPr lang="fr-FR" sz="900" b="0" i="0" u="none" strike="noStrike" cap="none">
                <a:solidFill>
                  <a:srgbClr val="000000"/>
                </a:solidFill>
                <a:latin typeface="Calibri"/>
                <a:ea typeface="Calibri"/>
                <a:cs typeface="Calibri"/>
                <a:sym typeface="Calibri"/>
              </a:rPr>
              <a:t>: </a:t>
            </a:r>
            <a:endParaRPr sz="9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39"/>
          <p:cNvSpPr/>
          <p:nvPr/>
        </p:nvSpPr>
        <p:spPr>
          <a:xfrm>
            <a:off x="5157050" y="1292300"/>
            <a:ext cx="1352100" cy="76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Quarterly - no later than XX </a:t>
            </a:r>
            <a:endParaRPr sz="1000" b="0" i="0" u="none" strike="noStrike" cap="none">
              <a:solidFill>
                <a:srgbClr val="000000"/>
              </a:solidFill>
              <a:latin typeface="Arial"/>
              <a:ea typeface="Arial"/>
              <a:cs typeface="Arial"/>
              <a:sym typeface="Arial"/>
            </a:endParaRPr>
          </a:p>
        </p:txBody>
      </p:sp>
      <p:sp>
        <p:nvSpPr>
          <p:cNvPr id="764" name="Google Shape;764;p39"/>
          <p:cNvSpPr/>
          <p:nvPr/>
        </p:nvSpPr>
        <p:spPr>
          <a:xfrm>
            <a:off x="5129600" y="2146767"/>
            <a:ext cx="1407000" cy="3036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39"/>
          <p:cNvSpPr/>
          <p:nvPr/>
        </p:nvSpPr>
        <p:spPr>
          <a:xfrm>
            <a:off x="5129600" y="2439600"/>
            <a:ext cx="1407000" cy="210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Review of quarterly report by regional programs coordinator</a:t>
            </a:r>
            <a:endParaRPr sz="1000" b="0" i="0" u="none" strike="noStrike" cap="none">
              <a:solidFill>
                <a:srgbClr val="000000"/>
              </a:solidFill>
              <a:latin typeface="Arial"/>
              <a:ea typeface="Arial"/>
              <a:cs typeface="Arial"/>
              <a:sym typeface="Arial"/>
            </a:endParaRPr>
          </a:p>
        </p:txBody>
      </p:sp>
      <p:sp>
        <p:nvSpPr>
          <p:cNvPr id="766" name="Google Shape;766;p39"/>
          <p:cNvSpPr/>
          <p:nvPr/>
        </p:nvSpPr>
        <p:spPr>
          <a:xfrm>
            <a:off x="5129600" y="4645700"/>
            <a:ext cx="1407000" cy="686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The regional progra</a:t>
            </a:r>
            <a:r>
              <a:rPr lang="fr-FR" sz="1000"/>
              <a:t>ms</a:t>
            </a:r>
            <a:r>
              <a:rPr lang="fr-FR" sz="1000" b="0" i="0" u="none" strike="noStrike" cap="none">
                <a:solidFill>
                  <a:srgbClr val="000000"/>
                </a:solidFill>
                <a:latin typeface="Arial"/>
                <a:ea typeface="Arial"/>
                <a:cs typeface="Arial"/>
                <a:sym typeface="Arial"/>
              </a:rPr>
              <a:t> coordinator</a:t>
            </a:r>
            <a:endParaRPr sz="1000" b="0" i="0" u="none" strike="noStrike" cap="none">
              <a:solidFill>
                <a:srgbClr val="000000"/>
              </a:solidFill>
              <a:latin typeface="Arial"/>
              <a:ea typeface="Arial"/>
              <a:cs typeface="Arial"/>
              <a:sym typeface="Arial"/>
            </a:endParaRPr>
          </a:p>
        </p:txBody>
      </p:sp>
      <p:sp>
        <p:nvSpPr>
          <p:cNvPr id="767" name="Google Shape;767;p39"/>
          <p:cNvSpPr/>
          <p:nvPr/>
        </p:nvSpPr>
        <p:spPr>
          <a:xfrm>
            <a:off x="6674850" y="1292300"/>
            <a:ext cx="1352100" cy="76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Quarterly - no later than XX </a:t>
            </a:r>
            <a:endParaRPr sz="1000" b="0" i="0" u="none" strike="noStrike" cap="none">
              <a:solidFill>
                <a:srgbClr val="000000"/>
              </a:solidFill>
              <a:latin typeface="Arial"/>
              <a:ea typeface="Arial"/>
              <a:cs typeface="Arial"/>
              <a:sym typeface="Arial"/>
            </a:endParaRPr>
          </a:p>
        </p:txBody>
      </p:sp>
      <p:sp>
        <p:nvSpPr>
          <p:cNvPr id="768" name="Google Shape;768;p39"/>
          <p:cNvSpPr/>
          <p:nvPr/>
        </p:nvSpPr>
        <p:spPr>
          <a:xfrm>
            <a:off x="6647400" y="2146767"/>
            <a:ext cx="1407000" cy="3036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39"/>
          <p:cNvSpPr/>
          <p:nvPr/>
        </p:nvSpPr>
        <p:spPr>
          <a:xfrm>
            <a:off x="6647400" y="2439600"/>
            <a:ext cx="1407000" cy="210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262775"/>
                </a:solidFill>
                <a:latin typeface="Arial"/>
                <a:ea typeface="Arial"/>
                <a:cs typeface="Arial"/>
                <a:sym typeface="Arial"/>
              </a:rPr>
              <a:t>Sharing feedback, comments, questions, analysis, needs, from international management to the project team</a:t>
            </a:r>
            <a:endParaRPr sz="1000" b="0" i="0" u="none" strike="noStrike" cap="none">
              <a:solidFill>
                <a:srgbClr val="262775"/>
              </a:solidFill>
              <a:latin typeface="Arial"/>
              <a:ea typeface="Arial"/>
              <a:cs typeface="Arial"/>
              <a:sym typeface="Arial"/>
            </a:endParaRPr>
          </a:p>
          <a:p>
            <a:pPr marL="0" marR="0" lvl="0" indent="0" algn="ctr" rtl="0">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770" name="Google Shape;770;p39"/>
          <p:cNvSpPr/>
          <p:nvPr/>
        </p:nvSpPr>
        <p:spPr>
          <a:xfrm>
            <a:off x="6647400" y="4645700"/>
            <a:ext cx="1407000" cy="686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The regional progr</a:t>
            </a:r>
            <a:r>
              <a:rPr lang="fr-FR" sz="1000"/>
              <a:t>ams</a:t>
            </a:r>
            <a:r>
              <a:rPr lang="fr-FR" sz="1000" b="0" i="0" u="none" strike="noStrike" cap="none">
                <a:solidFill>
                  <a:srgbClr val="000000"/>
                </a:solidFill>
                <a:latin typeface="Arial"/>
                <a:ea typeface="Arial"/>
                <a:cs typeface="Arial"/>
                <a:sym typeface="Arial"/>
              </a:rPr>
              <a:t> coordinator</a:t>
            </a:r>
            <a:endParaRPr sz="1000" b="0" i="0" u="none" strike="noStrike" cap="none">
              <a:solidFill>
                <a:srgbClr val="000000"/>
              </a:solidFill>
              <a:latin typeface="Arial"/>
              <a:ea typeface="Arial"/>
              <a:cs typeface="Arial"/>
              <a:sym typeface="Arial"/>
            </a:endParaRPr>
          </a:p>
        </p:txBody>
      </p:sp>
      <p:sp>
        <p:nvSpPr>
          <p:cNvPr id="771" name="Google Shape;771;p39"/>
          <p:cNvSpPr/>
          <p:nvPr/>
        </p:nvSpPr>
        <p:spPr>
          <a:xfrm>
            <a:off x="6699300" y="5429000"/>
            <a:ext cx="1303200" cy="1214400"/>
          </a:xfrm>
          <a:prstGeom prst="rect">
            <a:avLst/>
          </a:prstGeom>
          <a:solidFill>
            <a:srgbClr val="FFFFFF"/>
          </a:solidFill>
          <a:ln w="12700" cap="flat" cmpd="sng">
            <a:solidFill>
              <a:srgbClr val="42719B"/>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b="1" i="0" u="none" strike="noStrike" cap="none" dirty="0" err="1">
                <a:solidFill>
                  <a:srgbClr val="FF0000"/>
                </a:solidFill>
                <a:latin typeface="Arial"/>
                <a:ea typeface="Arial"/>
                <a:cs typeface="Arial"/>
                <a:sym typeface="Arial"/>
              </a:rPr>
              <a:t>from</a:t>
            </a:r>
            <a:r>
              <a:rPr lang="fr-FR" sz="900" b="1" i="0" u="none" strike="noStrike" cap="none" dirty="0">
                <a:solidFill>
                  <a:srgbClr val="FF0000"/>
                </a:solidFill>
                <a:latin typeface="Arial"/>
                <a:ea typeface="Arial"/>
                <a:cs typeface="Arial"/>
                <a:sym typeface="Arial"/>
              </a:rPr>
              <a:t> </a:t>
            </a:r>
            <a:r>
              <a:rPr lang="fr-FR" sz="900" b="0" i="0" u="none" strike="noStrike" cap="none" dirty="0">
                <a:solidFill>
                  <a:srgbClr val="FF0000"/>
                </a:solidFill>
                <a:latin typeface="Arial"/>
                <a:ea typeface="Arial"/>
                <a:cs typeface="Arial"/>
                <a:sym typeface="Arial"/>
              </a:rPr>
              <a:t>: </a:t>
            </a:r>
            <a:r>
              <a:rPr lang="fr-FR" sz="900" b="0" i="0" u="none" strike="noStrike" cap="none" dirty="0" err="1">
                <a:solidFill>
                  <a:srgbClr val="FF0000"/>
                </a:solidFill>
                <a:latin typeface="Arial"/>
                <a:ea typeface="Arial"/>
                <a:cs typeface="Arial"/>
                <a:sym typeface="Arial"/>
              </a:rPr>
              <a:t>Regional</a:t>
            </a:r>
            <a:r>
              <a:rPr lang="fr-FR" sz="900" b="0" i="0" u="none" strike="noStrike" cap="none" dirty="0">
                <a:solidFill>
                  <a:srgbClr val="FF0000"/>
                </a:solidFill>
                <a:latin typeface="Arial"/>
                <a:ea typeface="Arial"/>
                <a:cs typeface="Arial"/>
                <a:sym typeface="Arial"/>
              </a:rPr>
              <a:t> Programs </a:t>
            </a:r>
            <a:r>
              <a:rPr lang="fr-FR" sz="900" dirty="0" err="1">
                <a:solidFill>
                  <a:srgbClr val="FF0000"/>
                </a:solidFill>
              </a:rPr>
              <a:t>C</a:t>
            </a:r>
            <a:r>
              <a:rPr lang="fr-FR" sz="900" b="0" i="0" u="none" strike="noStrike" cap="none" dirty="0" err="1">
                <a:solidFill>
                  <a:srgbClr val="FF0000"/>
                </a:solidFill>
                <a:latin typeface="Arial"/>
                <a:ea typeface="Arial"/>
                <a:cs typeface="Arial"/>
                <a:sym typeface="Arial"/>
              </a:rPr>
              <a:t>oordinator</a:t>
            </a:r>
            <a:endParaRPr sz="900" b="0" i="0" u="none" strike="noStrike" cap="none" dirty="0">
              <a:solidFill>
                <a:srgbClr val="FF0000"/>
              </a:solidFill>
              <a:latin typeface="Arial"/>
              <a:ea typeface="Arial"/>
              <a:cs typeface="Arial"/>
              <a:sym typeface="Arial"/>
            </a:endParaRPr>
          </a:p>
          <a:p>
            <a:pPr marL="0" marR="0" lvl="0" indent="0" algn="l" rtl="0">
              <a:spcBef>
                <a:spcPts val="0"/>
              </a:spcBef>
              <a:spcAft>
                <a:spcPts val="0"/>
              </a:spcAft>
              <a:buNone/>
            </a:pPr>
            <a:r>
              <a:rPr lang="fr-FR" sz="900" dirty="0">
                <a:solidFill>
                  <a:srgbClr val="FF0000"/>
                </a:solidFill>
              </a:rPr>
              <a:t>to</a:t>
            </a:r>
            <a:r>
              <a:rPr lang="fr-FR" sz="900" b="0" i="0" u="none" strike="noStrike" cap="none" dirty="0">
                <a:solidFill>
                  <a:srgbClr val="FF0000"/>
                </a:solidFill>
                <a:latin typeface="Arial"/>
                <a:ea typeface="Arial"/>
                <a:cs typeface="Arial"/>
                <a:sym typeface="Arial"/>
              </a:rPr>
              <a:t> : Project Manager</a:t>
            </a:r>
            <a:endParaRPr sz="900" b="0" i="0" u="none" strike="noStrike" cap="none" dirty="0">
              <a:solidFill>
                <a:srgbClr val="FF0000"/>
              </a:solidFill>
              <a:latin typeface="Arial"/>
              <a:ea typeface="Arial"/>
              <a:cs typeface="Arial"/>
              <a:sym typeface="Arial"/>
            </a:endParaRPr>
          </a:p>
          <a:p>
            <a:pPr marL="0" marR="0" lvl="0" indent="0" algn="l" rtl="0">
              <a:spcBef>
                <a:spcPts val="0"/>
              </a:spcBef>
              <a:spcAft>
                <a:spcPts val="0"/>
              </a:spcAft>
              <a:buNone/>
            </a:pPr>
            <a:r>
              <a:rPr lang="fr-FR" sz="900" b="1" i="0" u="none" strike="noStrike" cap="none" dirty="0">
                <a:solidFill>
                  <a:srgbClr val="FF0000"/>
                </a:solidFill>
                <a:latin typeface="Calibri"/>
                <a:ea typeface="Calibri"/>
                <a:cs typeface="Calibri"/>
                <a:sym typeface="Calibri"/>
              </a:rPr>
              <a:t>cc</a:t>
            </a:r>
            <a:r>
              <a:rPr lang="fr-FR" sz="900" b="0" i="0" u="none" strike="noStrike" cap="none" dirty="0">
                <a:solidFill>
                  <a:srgbClr val="FF0000"/>
                </a:solidFill>
                <a:latin typeface="Calibri"/>
                <a:ea typeface="Calibri"/>
                <a:cs typeface="Calibri"/>
                <a:sym typeface="Calibri"/>
              </a:rPr>
              <a:t>: </a:t>
            </a:r>
            <a:r>
              <a:rPr lang="fr-FR" sz="900" dirty="0">
                <a:solidFill>
                  <a:srgbClr val="FF0000"/>
                </a:solidFill>
                <a:latin typeface="Calibri"/>
                <a:ea typeface="Calibri"/>
                <a:cs typeface="Calibri"/>
                <a:sym typeface="Calibri"/>
              </a:rPr>
              <a:t>Country </a:t>
            </a:r>
            <a:r>
              <a:rPr lang="fr-FR" sz="900" dirty="0" err="1">
                <a:solidFill>
                  <a:srgbClr val="FF0000"/>
                </a:solidFill>
                <a:latin typeface="Calibri"/>
                <a:ea typeface="Calibri"/>
                <a:cs typeface="Calibri"/>
                <a:sym typeface="Calibri"/>
              </a:rPr>
              <a:t>Director</a:t>
            </a:r>
            <a:r>
              <a:rPr lang="fr-FR" sz="900" b="0" i="0" u="none" strike="noStrike" cap="none" dirty="0">
                <a:solidFill>
                  <a:srgbClr val="FF0000"/>
                </a:solidFill>
                <a:latin typeface="Calibri"/>
                <a:ea typeface="Calibri"/>
                <a:cs typeface="Calibri"/>
                <a:sym typeface="Calibri"/>
              </a:rPr>
              <a:t> + XXXXXX</a:t>
            </a:r>
            <a:endParaRPr sz="900" b="0" i="0" u="none" strike="noStrike" cap="none" dirty="0">
              <a:solidFill>
                <a:srgbClr val="FF0000"/>
              </a:solidFill>
              <a:latin typeface="Arial"/>
              <a:ea typeface="Arial"/>
              <a:cs typeface="Arial"/>
              <a:sym typeface="Arial"/>
            </a:endParaRPr>
          </a:p>
          <a:p>
            <a:pPr marL="0" marR="0" lvl="0" indent="0" algn="l" rtl="0">
              <a:spcBef>
                <a:spcPts val="0"/>
              </a:spcBef>
              <a:spcAft>
                <a:spcPts val="0"/>
              </a:spcAft>
              <a:buNone/>
            </a:pPr>
            <a:endParaRPr sz="900" b="0" i="0" u="none" strike="noStrike" cap="none" dirty="0">
              <a:solidFill>
                <a:srgbClr val="000000"/>
              </a:solidFill>
              <a:latin typeface="Arial"/>
              <a:ea typeface="Arial"/>
              <a:cs typeface="Arial"/>
              <a:sym typeface="Arial"/>
            </a:endParaRPr>
          </a:p>
        </p:txBody>
      </p:sp>
      <p:sp>
        <p:nvSpPr>
          <p:cNvPr id="772" name="Google Shape;772;p39"/>
          <p:cNvSpPr/>
          <p:nvPr/>
        </p:nvSpPr>
        <p:spPr>
          <a:xfrm>
            <a:off x="3674550" y="1292300"/>
            <a:ext cx="1352100" cy="76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Quarterly - no later than XX </a:t>
            </a:r>
            <a:endParaRPr sz="1000" b="0" i="0" u="none" strike="noStrike" cap="none">
              <a:solidFill>
                <a:srgbClr val="000000"/>
              </a:solidFill>
              <a:latin typeface="Arial"/>
              <a:ea typeface="Arial"/>
              <a:cs typeface="Arial"/>
              <a:sym typeface="Arial"/>
            </a:endParaRPr>
          </a:p>
        </p:txBody>
      </p:sp>
      <p:sp>
        <p:nvSpPr>
          <p:cNvPr id="773" name="Google Shape;773;p39"/>
          <p:cNvSpPr/>
          <p:nvPr/>
        </p:nvSpPr>
        <p:spPr>
          <a:xfrm>
            <a:off x="3647100" y="2146767"/>
            <a:ext cx="1407000" cy="303600"/>
          </a:xfrm>
          <a:prstGeom prst="rightArrow">
            <a:avLst>
              <a:gd name="adj1" fmla="val 50000"/>
              <a:gd name="adj2" fmla="val 50000"/>
            </a:avLst>
          </a:prstGeom>
          <a:solidFill>
            <a:srgbClr val="2627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39"/>
          <p:cNvSpPr/>
          <p:nvPr/>
        </p:nvSpPr>
        <p:spPr>
          <a:xfrm>
            <a:off x="3647100" y="2439600"/>
            <a:ext cx="1407000" cy="210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b="0" i="0" u="none" strike="noStrike" cap="none">
                <a:solidFill>
                  <a:srgbClr val="000000"/>
                </a:solidFill>
                <a:latin typeface="Arial"/>
                <a:ea typeface="Arial"/>
                <a:cs typeface="Arial"/>
                <a:sym typeface="Arial"/>
              </a:rPr>
              <a:t>Review and compilation of quarterly progress reports </a:t>
            </a:r>
            <a:endParaRPr sz="1000" b="0" i="0" u="none" strike="noStrike" cap="none">
              <a:solidFill>
                <a:srgbClr val="000000"/>
              </a:solidFill>
              <a:latin typeface="Arial"/>
              <a:ea typeface="Arial"/>
              <a:cs typeface="Arial"/>
              <a:sym typeface="Arial"/>
            </a:endParaRPr>
          </a:p>
        </p:txBody>
      </p:sp>
      <p:sp>
        <p:nvSpPr>
          <p:cNvPr id="775" name="Google Shape;775;p39"/>
          <p:cNvSpPr/>
          <p:nvPr/>
        </p:nvSpPr>
        <p:spPr>
          <a:xfrm>
            <a:off x="3647100" y="4645700"/>
            <a:ext cx="1407000" cy="686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000"/>
              <a:t>CD</a:t>
            </a:r>
            <a:endParaRPr sz="1000" b="0" i="0" u="none" strike="noStrike" cap="none">
              <a:solidFill>
                <a:srgbClr val="000000"/>
              </a:solidFill>
              <a:latin typeface="Arial"/>
              <a:ea typeface="Arial"/>
              <a:cs typeface="Arial"/>
              <a:sym typeface="Arial"/>
            </a:endParaRPr>
          </a:p>
        </p:txBody>
      </p:sp>
      <p:sp>
        <p:nvSpPr>
          <p:cNvPr id="776" name="Google Shape;776;p39"/>
          <p:cNvSpPr/>
          <p:nvPr/>
        </p:nvSpPr>
        <p:spPr>
          <a:xfrm>
            <a:off x="3743550" y="5327400"/>
            <a:ext cx="1214100" cy="1382100"/>
          </a:xfrm>
          <a:prstGeom prst="rect">
            <a:avLst/>
          </a:prstGeom>
          <a:solidFill>
            <a:srgbClr val="FFFFFF"/>
          </a:solidFill>
          <a:ln w="12700" cap="flat" cmpd="sng">
            <a:solidFill>
              <a:srgbClr val="42719B"/>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b="1"/>
              <a:t>from</a:t>
            </a:r>
            <a:r>
              <a:rPr lang="fr-FR" sz="900" b="1" i="0" u="none" strike="noStrike" cap="none">
                <a:solidFill>
                  <a:srgbClr val="000000"/>
                </a:solidFill>
                <a:latin typeface="Arial"/>
                <a:ea typeface="Arial"/>
                <a:cs typeface="Arial"/>
                <a:sym typeface="Arial"/>
              </a:rPr>
              <a:t> </a:t>
            </a:r>
            <a:r>
              <a:rPr lang="fr-FR" sz="900" b="0" i="0" u="none" strike="noStrike" cap="none">
                <a:solidFill>
                  <a:srgbClr val="000000"/>
                </a:solidFill>
                <a:latin typeface="Arial"/>
                <a:ea typeface="Arial"/>
                <a:cs typeface="Arial"/>
                <a:sym typeface="Arial"/>
              </a:rPr>
              <a:t>: </a:t>
            </a:r>
            <a:r>
              <a:rPr lang="fr-FR" sz="900"/>
              <a:t>CD</a:t>
            </a:r>
            <a:endParaRPr sz="9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900"/>
              <a:t>to</a:t>
            </a:r>
            <a:r>
              <a:rPr lang="fr-FR" sz="900" b="0" i="0" u="none" strike="noStrike" cap="none">
                <a:solidFill>
                  <a:srgbClr val="000000"/>
                </a:solidFill>
                <a:latin typeface="Arial"/>
                <a:ea typeface="Arial"/>
                <a:cs typeface="Arial"/>
                <a:sym typeface="Arial"/>
              </a:rPr>
              <a:t> : </a:t>
            </a:r>
            <a:r>
              <a:rPr lang="fr-FR" sz="900" b="0" i="0" u="none" strike="noStrike" cap="none">
                <a:solidFill>
                  <a:srgbClr val="262775"/>
                </a:solidFill>
                <a:latin typeface="Arial"/>
                <a:ea typeface="Arial"/>
                <a:cs typeface="Arial"/>
                <a:sym typeface="Arial"/>
              </a:rPr>
              <a:t>Regional Programs Coordinator and </a:t>
            </a:r>
            <a:r>
              <a:rPr lang="fr-FR" sz="900">
                <a:solidFill>
                  <a:srgbClr val="262775"/>
                </a:solidFill>
              </a:rPr>
              <a:t>Director Programs and Technical Resources </a:t>
            </a:r>
            <a:endParaRPr sz="9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r>
              <a:rPr lang="fr-FR" sz="900" b="1" i="0" u="none" strike="noStrike" cap="none">
                <a:solidFill>
                  <a:srgbClr val="000000"/>
                </a:solidFill>
                <a:latin typeface="Calibri"/>
                <a:ea typeface="Calibri"/>
                <a:cs typeface="Calibri"/>
                <a:sym typeface="Calibri"/>
              </a:rPr>
              <a:t>cc </a:t>
            </a:r>
            <a:r>
              <a:rPr lang="fr-FR" sz="900" b="0" i="0" u="none" strike="noStrike" cap="none">
                <a:solidFill>
                  <a:srgbClr val="000000"/>
                </a:solidFill>
                <a:latin typeface="Calibri"/>
                <a:ea typeface="Calibri"/>
                <a:cs typeface="Calibri"/>
                <a:sym typeface="Calibri"/>
              </a:rPr>
              <a:t>: </a:t>
            </a:r>
            <a:endParaRPr sz="9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39"/>
          <p:cNvSpPr txBox="1"/>
          <p:nvPr/>
        </p:nvSpPr>
        <p:spPr>
          <a:xfrm>
            <a:off x="1524000" y="0"/>
            <a:ext cx="9144000" cy="8313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4200" b="1" i="0" u="none" strike="noStrike" cap="none">
                <a:solidFill>
                  <a:srgbClr val="FFFFFF"/>
                </a:solidFill>
                <a:latin typeface="Bebas Neue"/>
                <a:ea typeface="Bebas Neue"/>
                <a:cs typeface="Bebas Neue"/>
                <a:sym typeface="Bebas Neue"/>
              </a:rPr>
              <a:t>DATA AND INFORMATION PATH</a:t>
            </a:r>
            <a:endParaRPr sz="4200" b="1" i="0" u="none" strike="noStrike" cap="none">
              <a:solidFill>
                <a:srgbClr val="FFFFFF"/>
              </a:solidFill>
              <a:latin typeface="Bebas Neue"/>
              <a:ea typeface="Bebas Neue"/>
              <a:cs typeface="Bebas Neue"/>
              <a:sym typeface="Bebas Neue"/>
            </a:endParaRPr>
          </a:p>
        </p:txBody>
      </p:sp>
      <p:sp>
        <p:nvSpPr>
          <p:cNvPr id="778" name="Google Shape;778;p39"/>
          <p:cNvSpPr txBox="1"/>
          <p:nvPr/>
        </p:nvSpPr>
        <p:spPr>
          <a:xfrm>
            <a:off x="1524000" y="723500"/>
            <a:ext cx="5524800" cy="4926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2000" b="0" i="0" u="none" strike="noStrike" cap="none">
                <a:solidFill>
                  <a:srgbClr val="E84E0F"/>
                </a:solidFill>
                <a:latin typeface="Arial"/>
                <a:ea typeface="Arial"/>
                <a:cs typeface="Arial"/>
                <a:sym typeface="Arial"/>
              </a:rPr>
              <a:t>Example - Dashboard</a:t>
            </a:r>
            <a:endParaRPr sz="2000" b="0" i="0" u="none" strike="noStrike" cap="none">
              <a:solidFill>
                <a:srgbClr val="E84E0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4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39</a:t>
            </a:fld>
            <a:endParaRPr/>
          </a:p>
        </p:txBody>
      </p:sp>
      <p:sp>
        <p:nvSpPr>
          <p:cNvPr id="785" name="Google Shape;785;p40"/>
          <p:cNvSpPr/>
          <p:nvPr/>
        </p:nvSpPr>
        <p:spPr>
          <a:xfrm>
            <a:off x="2658000" y="2263950"/>
            <a:ext cx="5271300" cy="2548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0" i="0" u="none" strike="noStrike" cap="none" dirty="0">
                <a:solidFill>
                  <a:srgbClr val="262775"/>
                </a:solidFill>
                <a:latin typeface="Poppins"/>
                <a:ea typeface="Poppins"/>
                <a:cs typeface="Poppins"/>
                <a:sym typeface="Poppins"/>
              </a:rPr>
              <a:t>In the </a:t>
            </a:r>
            <a:r>
              <a:rPr lang="fr-FR" sz="1800" dirty="0">
                <a:solidFill>
                  <a:srgbClr val="262775"/>
                </a:solidFill>
                <a:latin typeface="Poppins"/>
                <a:ea typeface="Poppins"/>
                <a:cs typeface="Poppins"/>
                <a:sym typeface="Poppins"/>
              </a:rPr>
              <a:t>M&amp;</a:t>
            </a:r>
            <a:r>
              <a:rPr lang="fr-FR" sz="1800" b="0" i="0" u="none" strike="noStrike" cap="none" dirty="0">
                <a:solidFill>
                  <a:srgbClr val="262775"/>
                </a:solidFill>
                <a:latin typeface="Poppins"/>
                <a:ea typeface="Poppins"/>
                <a:cs typeface="Poppins"/>
                <a:sym typeface="Poppins"/>
              </a:rPr>
              <a:t>E plan (</a:t>
            </a:r>
            <a:r>
              <a:rPr lang="fr-FR" sz="1800" b="0" i="0" u="none" strike="noStrike" cap="none" dirty="0" err="1">
                <a:solidFill>
                  <a:srgbClr val="262775"/>
                </a:solidFill>
                <a:latin typeface="Poppins"/>
                <a:ea typeface="Poppins"/>
                <a:cs typeface="Poppins"/>
                <a:sym typeface="Poppins"/>
              </a:rPr>
              <a:t>word</a:t>
            </a:r>
            <a:r>
              <a:rPr lang="fr-FR" sz="1800" b="0" i="0" u="none" strike="noStrike" cap="none" dirty="0">
                <a:solidFill>
                  <a:srgbClr val="262775"/>
                </a:solidFill>
                <a:latin typeface="Poppins"/>
                <a:ea typeface="Poppins"/>
                <a:cs typeface="Poppins"/>
                <a:sym typeface="Poppins"/>
              </a:rPr>
              <a:t> document), section 4.2 information management; </a:t>
            </a:r>
            <a:r>
              <a:rPr lang="fr-FR" sz="1800" b="0" i="0" u="none" strike="noStrike" cap="none" dirty="0" err="1">
                <a:solidFill>
                  <a:srgbClr val="262775"/>
                </a:solidFill>
                <a:latin typeface="Poppins"/>
                <a:ea typeface="Poppins"/>
                <a:cs typeface="Poppins"/>
                <a:sym typeface="Poppins"/>
              </a:rPr>
              <a:t>diagram</a:t>
            </a:r>
            <a:r>
              <a:rPr lang="fr-FR" sz="1800" b="0" i="0" u="none" strike="noStrike" cap="none" dirty="0">
                <a:solidFill>
                  <a:srgbClr val="262775"/>
                </a:solidFill>
                <a:latin typeface="Poppins"/>
                <a:ea typeface="Poppins"/>
                <a:cs typeface="Poppins"/>
                <a:sym typeface="Poppins"/>
              </a:rPr>
              <a:t> the data and information </a:t>
            </a:r>
            <a:r>
              <a:rPr lang="fr-FR" sz="1800" b="0" i="0" u="none" strike="noStrike" cap="none" dirty="0" err="1">
                <a:solidFill>
                  <a:srgbClr val="262775"/>
                </a:solidFill>
                <a:latin typeface="Poppins"/>
                <a:ea typeface="Poppins"/>
                <a:cs typeface="Poppins"/>
                <a:sym typeface="Poppins"/>
              </a:rPr>
              <a:t>path</a:t>
            </a:r>
            <a:r>
              <a:rPr lang="fr-FR" sz="1800" b="0" i="0" u="none" strike="noStrike" cap="none" dirty="0">
                <a:solidFill>
                  <a:srgbClr val="262775"/>
                </a:solidFill>
                <a:latin typeface="Poppins"/>
                <a:ea typeface="Poppins"/>
                <a:cs typeface="Poppins"/>
                <a:sym typeface="Poppins"/>
              </a:rPr>
              <a:t> of </a:t>
            </a:r>
            <a:r>
              <a:rPr lang="fr-FR" sz="1800" b="0" i="0" u="none" strike="noStrike" cap="none" dirty="0" err="1">
                <a:solidFill>
                  <a:srgbClr val="262775"/>
                </a:solidFill>
                <a:latin typeface="Poppins"/>
                <a:ea typeface="Poppins"/>
                <a:cs typeface="Poppins"/>
                <a:sym typeface="Poppins"/>
              </a:rPr>
              <a:t>your</a:t>
            </a:r>
            <a:r>
              <a:rPr lang="fr-FR" sz="1800" b="0" i="0" u="none" strike="noStrike" cap="none" dirty="0">
                <a:solidFill>
                  <a:srgbClr val="262775"/>
                </a:solidFill>
                <a:latin typeface="Poppins"/>
                <a:ea typeface="Poppins"/>
                <a:cs typeface="Poppins"/>
                <a:sym typeface="Poppins"/>
              </a:rPr>
              <a:t> </a:t>
            </a:r>
            <a:r>
              <a:rPr lang="fr-FR" sz="1800" b="0" i="0" u="none" strike="noStrike" cap="none" dirty="0" err="1">
                <a:solidFill>
                  <a:srgbClr val="262775"/>
                </a:solidFill>
                <a:latin typeface="Poppins"/>
                <a:ea typeface="Poppins"/>
                <a:cs typeface="Poppins"/>
                <a:sym typeface="Poppins"/>
              </a:rPr>
              <a:t>own</a:t>
            </a:r>
            <a:r>
              <a:rPr lang="fr-FR" sz="1800" b="0" i="0" u="none" strike="noStrike" cap="none" dirty="0">
                <a:solidFill>
                  <a:srgbClr val="262775"/>
                </a:solidFill>
                <a:latin typeface="Poppins"/>
                <a:ea typeface="Poppins"/>
                <a:cs typeface="Poppins"/>
                <a:sym typeface="Poppins"/>
              </a:rPr>
              <a:t> </a:t>
            </a:r>
            <a:r>
              <a:rPr lang="fr-FR" sz="1800" b="0" i="0" u="none" strike="noStrike" cap="none" dirty="0" err="1">
                <a:solidFill>
                  <a:srgbClr val="262775"/>
                </a:solidFill>
                <a:latin typeface="Poppins"/>
                <a:ea typeface="Poppins"/>
                <a:cs typeface="Poppins"/>
                <a:sym typeface="Poppins"/>
              </a:rPr>
              <a:t>project</a:t>
            </a:r>
            <a:r>
              <a:rPr lang="fr-FR" sz="1800" b="0" i="0" u="none" strike="noStrike" cap="none" dirty="0">
                <a:solidFill>
                  <a:srgbClr val="262775"/>
                </a:solidFill>
                <a:latin typeface="Poppins"/>
                <a:ea typeface="Poppins"/>
                <a:cs typeface="Poppins"/>
                <a:sym typeface="Poppins"/>
              </a:rPr>
              <a:t>, </a:t>
            </a:r>
            <a:r>
              <a:rPr lang="fr-FR" sz="1800" b="0" i="0" u="none" strike="noStrike" cap="none" dirty="0" err="1">
                <a:solidFill>
                  <a:srgbClr val="262775"/>
                </a:solidFill>
                <a:latin typeface="Poppins"/>
                <a:ea typeface="Poppins"/>
                <a:cs typeface="Poppins"/>
                <a:sym typeface="Poppins"/>
              </a:rPr>
              <a:t>specifying</a:t>
            </a:r>
            <a:r>
              <a:rPr lang="fr-FR" sz="1800" b="0" i="0" u="none" strike="noStrike" cap="none" dirty="0">
                <a:solidFill>
                  <a:srgbClr val="262775"/>
                </a:solidFill>
                <a:latin typeface="Poppins"/>
                <a:ea typeface="Poppins"/>
                <a:cs typeface="Poppins"/>
                <a:sym typeface="Poppins"/>
              </a:rPr>
              <a:t> the stakeholders </a:t>
            </a:r>
            <a:r>
              <a:rPr lang="fr-FR" sz="1800" b="0" i="0" u="none" strike="noStrike" cap="none" dirty="0" err="1">
                <a:solidFill>
                  <a:srgbClr val="262775"/>
                </a:solidFill>
                <a:latin typeface="Poppins"/>
                <a:ea typeface="Poppins"/>
                <a:cs typeface="Poppins"/>
                <a:sym typeface="Poppins"/>
              </a:rPr>
              <a:t>involved</a:t>
            </a:r>
            <a:r>
              <a:rPr lang="fr-FR" sz="1800" b="0" i="0" u="none" strike="noStrike" cap="none" dirty="0">
                <a:solidFill>
                  <a:srgbClr val="262775"/>
                </a:solidFill>
                <a:latin typeface="Poppins"/>
                <a:ea typeface="Poppins"/>
                <a:cs typeface="Poppins"/>
                <a:sym typeface="Poppins"/>
              </a:rPr>
              <a:t>. </a:t>
            </a:r>
            <a:endParaRPr sz="1800" b="0" i="0" u="none" strike="noStrike" cap="none" dirty="0">
              <a:solidFill>
                <a:srgbClr val="262775"/>
              </a:solidFill>
              <a:latin typeface="Poppins"/>
              <a:ea typeface="Poppins"/>
              <a:cs typeface="Poppins"/>
              <a:sym typeface="Poppins"/>
            </a:endParaRPr>
          </a:p>
          <a:p>
            <a:pPr marL="0" marR="0" lvl="0" indent="0" algn="just" rtl="0">
              <a:spcBef>
                <a:spcPts val="0"/>
              </a:spcBef>
              <a:spcAft>
                <a:spcPts val="0"/>
              </a:spcAft>
              <a:buNone/>
            </a:pPr>
            <a:endParaRPr sz="1800" b="0" i="0" u="none" strike="noStrike" cap="none" dirty="0">
              <a:solidFill>
                <a:srgbClr val="262775"/>
              </a:solidFill>
              <a:latin typeface="Poppins"/>
              <a:ea typeface="Poppins"/>
              <a:cs typeface="Poppins"/>
              <a:sym typeface="Poppins"/>
            </a:endParaRPr>
          </a:p>
          <a:p>
            <a:pPr marL="0" marR="0" lvl="0" indent="0" algn="just" rtl="0">
              <a:spcBef>
                <a:spcPts val="0"/>
              </a:spcBef>
              <a:spcAft>
                <a:spcPts val="0"/>
              </a:spcAft>
              <a:buNone/>
            </a:pPr>
            <a:endParaRPr sz="1800" b="0" i="0" u="none" strike="noStrike" cap="none" dirty="0">
              <a:solidFill>
                <a:srgbClr val="262775"/>
              </a:solidFill>
              <a:latin typeface="Poppins"/>
              <a:ea typeface="Poppins"/>
              <a:cs typeface="Poppins"/>
              <a:sym typeface="Poppins"/>
            </a:endParaRPr>
          </a:p>
          <a:p>
            <a:pPr marL="0" marR="0" lvl="0" indent="0" algn="just" rtl="0">
              <a:spcBef>
                <a:spcPts val="0"/>
              </a:spcBef>
              <a:spcAft>
                <a:spcPts val="0"/>
              </a:spcAft>
              <a:buNone/>
            </a:pPr>
            <a:endParaRPr sz="1800" b="0" i="0" u="none" strike="noStrike" cap="none" dirty="0">
              <a:solidFill>
                <a:srgbClr val="262775"/>
              </a:solidFill>
              <a:latin typeface="Poppins"/>
              <a:ea typeface="Poppins"/>
              <a:cs typeface="Poppins"/>
              <a:sym typeface="Poppins"/>
            </a:endParaRPr>
          </a:p>
        </p:txBody>
      </p:sp>
      <p:sp>
        <p:nvSpPr>
          <p:cNvPr id="786" name="Google Shape;786;p40"/>
          <p:cNvSpPr txBox="1"/>
          <p:nvPr/>
        </p:nvSpPr>
        <p:spPr>
          <a:xfrm>
            <a:off x="1523925" y="315100"/>
            <a:ext cx="9144000" cy="1000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300" b="1" i="0" u="none" strike="noStrike" cap="none">
                <a:solidFill>
                  <a:srgbClr val="262775"/>
                </a:solidFill>
                <a:latin typeface="Bebas Neue"/>
                <a:ea typeface="Bebas Neue"/>
                <a:cs typeface="Bebas Neue"/>
                <a:sym typeface="Bebas Neue"/>
              </a:rPr>
              <a:t>EXERCISE</a:t>
            </a:r>
            <a:endParaRPr sz="6500" b="1" i="0" u="none" strike="noStrike" cap="none">
              <a:solidFill>
                <a:srgbClr val="262775"/>
              </a:solidFill>
              <a:latin typeface="Bebas Neue"/>
              <a:ea typeface="Bebas Neue"/>
              <a:cs typeface="Bebas Neue"/>
              <a:sym typeface="Bebas Neue"/>
            </a:endParaRPr>
          </a:p>
        </p:txBody>
      </p:sp>
      <p:cxnSp>
        <p:nvCxnSpPr>
          <p:cNvPr id="787" name="Google Shape;787;p40"/>
          <p:cNvCxnSpPr/>
          <p:nvPr/>
        </p:nvCxnSpPr>
        <p:spPr>
          <a:xfrm>
            <a:off x="2333324" y="1408708"/>
            <a:ext cx="0" cy="3962400"/>
          </a:xfrm>
          <a:prstGeom prst="straightConnector1">
            <a:avLst/>
          </a:prstGeom>
          <a:noFill/>
          <a:ln w="76200" cap="flat" cmpd="sng">
            <a:solidFill>
              <a:srgbClr val="E84E0F"/>
            </a:solidFill>
            <a:prstDash val="solid"/>
            <a:round/>
            <a:headEnd type="none" w="sm" len="sm"/>
            <a:tailEnd type="none" w="sm" len="sm"/>
          </a:ln>
        </p:spPr>
      </p:cxnSp>
      <p:pic>
        <p:nvPicPr>
          <p:cNvPr id="788" name="Google Shape;788;p40" descr="Une image contenant noir, obscurité&#10;&#10;Description générée automatiquement"/>
          <p:cNvPicPr preferRelativeResize="0"/>
          <p:nvPr/>
        </p:nvPicPr>
        <p:blipFill rotWithShape="1">
          <a:blip r:embed="rId3">
            <a:alphaModFix/>
          </a:blip>
          <a:srcRect/>
          <a:stretch/>
        </p:blipFill>
        <p:spPr>
          <a:xfrm>
            <a:off x="8362175" y="1408700"/>
            <a:ext cx="1578476" cy="1578476"/>
          </a:xfrm>
          <a:prstGeom prst="rect">
            <a:avLst/>
          </a:prstGeom>
          <a:noFill/>
          <a:ln>
            <a:noFill/>
          </a:ln>
        </p:spPr>
      </p:pic>
      <p:pic>
        <p:nvPicPr>
          <p:cNvPr id="789" name="Google Shape;789;p40" descr="Une image contenant noir, obscurité&#10;&#10;Description générée automatiquement"/>
          <p:cNvPicPr preferRelativeResize="0"/>
          <p:nvPr/>
        </p:nvPicPr>
        <p:blipFill rotWithShape="1">
          <a:blip r:embed="rId4">
            <a:alphaModFix/>
          </a:blip>
          <a:srcRect/>
          <a:stretch/>
        </p:blipFill>
        <p:spPr>
          <a:xfrm>
            <a:off x="7232019" y="5842707"/>
            <a:ext cx="697283" cy="697283"/>
          </a:xfrm>
          <a:prstGeom prst="rect">
            <a:avLst/>
          </a:prstGeom>
          <a:noFill/>
          <a:ln>
            <a:noFill/>
          </a:ln>
        </p:spPr>
      </p:pic>
      <p:sp>
        <p:nvSpPr>
          <p:cNvPr id="790" name="Google Shape;790;p40"/>
          <p:cNvSpPr txBox="1"/>
          <p:nvPr/>
        </p:nvSpPr>
        <p:spPr>
          <a:xfrm>
            <a:off x="4557320" y="6059681"/>
            <a:ext cx="2444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10 mins.</a:t>
            </a:r>
            <a:endParaRPr sz="1800" b="1" i="0" u="none" strike="noStrike" cap="none">
              <a:solidFill>
                <a:srgbClr val="000000"/>
              </a:solidFill>
              <a:latin typeface="Arial"/>
              <a:ea typeface="Arial"/>
              <a:cs typeface="Arial"/>
              <a:sym typeface="Arial"/>
            </a:endParaRPr>
          </a:p>
        </p:txBody>
      </p:sp>
      <p:sp>
        <p:nvSpPr>
          <p:cNvPr id="791" name="Google Shape;791;p40"/>
          <p:cNvSpPr txBox="1"/>
          <p:nvPr/>
        </p:nvSpPr>
        <p:spPr>
          <a:xfrm>
            <a:off x="3742003" y="1408688"/>
            <a:ext cx="26550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INDIVIDUALLY</a:t>
            </a:r>
            <a:endParaRPr sz="2800" b="0"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a:t>
            </a:fld>
            <a:endParaRPr/>
          </a:p>
        </p:txBody>
      </p:sp>
      <p:sp>
        <p:nvSpPr>
          <p:cNvPr id="213" name="Google Shape;213;p5"/>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14" name="Google Shape;214;p5"/>
          <p:cNvSpPr/>
          <p:nvPr/>
        </p:nvSpPr>
        <p:spPr>
          <a:xfrm>
            <a:off x="4705610" y="1489856"/>
            <a:ext cx="5686800" cy="30948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15" name="Google Shape;215;p5"/>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PEDAGOGICAL OBJECTIVES - Session 5</a:t>
            </a:r>
            <a:endParaRPr sz="6300" b="1" i="0" u="none" strike="noStrike" cap="none">
              <a:solidFill>
                <a:srgbClr val="FFFFFF"/>
              </a:solidFill>
              <a:latin typeface="Bebas Neue"/>
              <a:ea typeface="Bebas Neue"/>
              <a:cs typeface="Bebas Neue"/>
              <a:sym typeface="Bebas Neue"/>
            </a:endParaRPr>
          </a:p>
        </p:txBody>
      </p:sp>
      <p:sp>
        <p:nvSpPr>
          <p:cNvPr id="216" name="Google Shape;216;p5"/>
          <p:cNvSpPr/>
          <p:nvPr/>
        </p:nvSpPr>
        <p:spPr>
          <a:xfrm>
            <a:off x="2065314" y="2209559"/>
            <a:ext cx="8239500" cy="43488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400" b="1" i="0" u="none" strike="noStrike" cap="none">
                <a:solidFill>
                  <a:srgbClr val="002060"/>
                </a:solidFill>
                <a:latin typeface="Arial Narrow"/>
                <a:ea typeface="Arial Narrow"/>
                <a:cs typeface="Arial Narrow"/>
                <a:sym typeface="Arial Narrow"/>
              </a:rPr>
              <a:t>At the end of this module, participants should be able to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Tips for preparing a quality questionnaire</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M&amp;E implementation - data collection / dashboard use </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Use table data for analysis, dialogue and decision-making</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Use dashboard data for reporting and analysis.   </a:t>
            </a:r>
            <a:endParaRPr sz="2400" b="1" i="0" u="none" strike="noStrike" cap="none">
              <a:solidFill>
                <a:srgbClr val="002060"/>
              </a:solidFill>
              <a:latin typeface="Arial Narrow"/>
              <a:ea typeface="Arial Narrow"/>
              <a:cs typeface="Arial Narrow"/>
              <a:sym typeface="Arial Narrow"/>
            </a:endParaRPr>
          </a:p>
          <a:p>
            <a:pPr marL="457200" marR="0" lvl="0" indent="-298450" algn="l" rtl="0">
              <a:lnSpc>
                <a:spcPct val="115833"/>
              </a:lnSpc>
              <a:spcBef>
                <a:spcPts val="0"/>
              </a:spcBef>
              <a:spcAft>
                <a:spcPts val="0"/>
              </a:spcAft>
              <a:buClr>
                <a:srgbClr val="000000"/>
              </a:buClr>
              <a:buSzPts val="1100"/>
              <a:buFont typeface="Arial Narrow"/>
              <a:buChar char="•"/>
            </a:pPr>
            <a:r>
              <a:rPr lang="fr-FR" sz="2400" b="1" i="0" u="none" strike="noStrike" cap="none">
                <a:solidFill>
                  <a:srgbClr val="002060"/>
                </a:solidFill>
                <a:latin typeface="Arial Narrow"/>
                <a:ea typeface="Arial Narrow"/>
                <a:cs typeface="Arial Narrow"/>
                <a:sym typeface="Arial Narrow"/>
              </a:rPr>
              <a:t>Identify and implement the information path - the dashboard. </a:t>
            </a:r>
            <a:endParaRPr sz="2400" b="1"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4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40</a:t>
            </a:fld>
            <a:endParaRPr/>
          </a:p>
        </p:txBody>
      </p:sp>
      <p:sp>
        <p:nvSpPr>
          <p:cNvPr id="798" name="Google Shape;798;p41"/>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99" name="Google Shape;799;p41"/>
          <p:cNvSpPr txBox="1"/>
          <p:nvPr/>
        </p:nvSpPr>
        <p:spPr>
          <a:xfrm>
            <a:off x="2077896" y="1272276"/>
            <a:ext cx="7066200" cy="10158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KEY MESSAGES</a:t>
            </a:r>
            <a:endParaRPr sz="1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br>
              <a:rPr lang="fr-FR" sz="1800" b="0" i="0" u="none" strike="noStrike" cap="none">
                <a:solidFill>
                  <a:srgbClr val="E84E0F"/>
                </a:solidFill>
                <a:latin typeface="Arial"/>
                <a:ea typeface="Arial"/>
                <a:cs typeface="Arial"/>
                <a:sym typeface="Arial"/>
              </a:rPr>
            </a:br>
            <a:endParaRPr sz="1800" b="0" i="0" u="none" strike="noStrike" cap="none">
              <a:solidFill>
                <a:srgbClr val="E84E0F"/>
              </a:solidFill>
              <a:latin typeface="Arial"/>
              <a:ea typeface="Arial"/>
              <a:cs typeface="Arial"/>
              <a:sym typeface="Arial"/>
            </a:endParaRPr>
          </a:p>
        </p:txBody>
      </p:sp>
      <p:sp>
        <p:nvSpPr>
          <p:cNvPr id="800" name="Google Shape;800;p41"/>
          <p:cNvSpPr/>
          <p:nvPr/>
        </p:nvSpPr>
        <p:spPr>
          <a:xfrm>
            <a:off x="1981500" y="2344225"/>
            <a:ext cx="2256300" cy="37794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01" name="Google Shape;801;p41"/>
          <p:cNvSpPr txBox="1"/>
          <p:nvPr/>
        </p:nvSpPr>
        <p:spPr>
          <a:xfrm>
            <a:off x="1981500" y="243103"/>
            <a:ext cx="8229000" cy="1108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TO REMEMBER </a:t>
            </a:r>
            <a:endParaRPr sz="6000" b="0" i="0" u="none" strike="noStrike" cap="none">
              <a:solidFill>
                <a:srgbClr val="E84E0F"/>
              </a:solidFill>
              <a:latin typeface="Bebas Neue"/>
              <a:ea typeface="Bebas Neue"/>
              <a:cs typeface="Bebas Neue"/>
              <a:sym typeface="Bebas Neue"/>
            </a:endParaRPr>
          </a:p>
        </p:txBody>
      </p:sp>
      <p:pic>
        <p:nvPicPr>
          <p:cNvPr id="802" name="Google Shape;802;p41" title="cle (1).png"/>
          <p:cNvPicPr preferRelativeResize="0"/>
          <p:nvPr/>
        </p:nvPicPr>
        <p:blipFill rotWithShape="1">
          <a:blip r:embed="rId3">
            <a:alphaModFix/>
          </a:blip>
          <a:srcRect/>
          <a:stretch/>
        </p:blipFill>
        <p:spPr>
          <a:xfrm>
            <a:off x="2259725" y="3198525"/>
            <a:ext cx="1671050" cy="1671050"/>
          </a:xfrm>
          <a:prstGeom prst="rect">
            <a:avLst/>
          </a:prstGeom>
          <a:noFill/>
          <a:ln>
            <a:noFill/>
          </a:ln>
        </p:spPr>
      </p:pic>
      <p:sp>
        <p:nvSpPr>
          <p:cNvPr id="803" name="Google Shape;803;p41"/>
          <p:cNvSpPr/>
          <p:nvPr/>
        </p:nvSpPr>
        <p:spPr>
          <a:xfrm>
            <a:off x="4578900" y="1589650"/>
            <a:ext cx="5631900" cy="2185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a:solidFill>
                  <a:srgbClr val="E84E0F"/>
                </a:solidFill>
                <a:latin typeface="Raleway"/>
                <a:ea typeface="Raleway"/>
                <a:cs typeface="Raleway"/>
                <a:sym typeface="Raleway"/>
              </a:rPr>
              <a:t>Data collection : </a:t>
            </a:r>
            <a:endParaRPr sz="1800" b="1" i="0" u="none" strike="noStrike" cap="none">
              <a:solidFill>
                <a:srgbClr val="E84E0F"/>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Design your questionnaire to suit your audience. Limit questions to essential information.</a:t>
            </a:r>
            <a:endParaRPr sz="1800" b="0" i="0" u="none" strike="noStrike" cap="none">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An important data quality control and cleaning step to ensure the reliability of the analysis.</a:t>
            </a:r>
            <a:endParaRPr sz="1800" b="0" i="0" u="none" strike="noStrike" cap="none">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The guiding principle is to </a:t>
            </a:r>
            <a:r>
              <a:rPr lang="fr-FR" sz="2000">
                <a:solidFill>
                  <a:srgbClr val="E84525"/>
                </a:solidFill>
              </a:rPr>
              <a:t>do</a:t>
            </a:r>
            <a:r>
              <a:rPr lang="fr-FR" sz="2000" b="0" i="0" u="none" strike="noStrike" cap="none">
                <a:solidFill>
                  <a:srgbClr val="000000"/>
                </a:solidFill>
                <a:latin typeface="Arial"/>
                <a:ea typeface="Arial"/>
                <a:cs typeface="Arial"/>
                <a:sym typeface="Arial"/>
              </a:rPr>
              <a:t> </a:t>
            </a:r>
            <a:r>
              <a:rPr lang="fr-FR" sz="2000" b="0" i="0" u="none" strike="noStrike" cap="none">
                <a:solidFill>
                  <a:srgbClr val="E84525"/>
                </a:solidFill>
                <a:latin typeface="Arial"/>
                <a:ea typeface="Arial"/>
                <a:cs typeface="Arial"/>
                <a:sym typeface="Arial"/>
              </a:rPr>
              <a:t>no harm </a:t>
            </a:r>
            <a:r>
              <a:rPr lang="fr-FR" sz="1800" b="0" i="0" u="none" strike="noStrike" cap="none">
                <a:solidFill>
                  <a:srgbClr val="666666"/>
                </a:solidFill>
                <a:latin typeface="Raleway"/>
                <a:ea typeface="Raleway"/>
                <a:cs typeface="Raleway"/>
                <a:sym typeface="Raleway"/>
              </a:rPr>
              <a:t>when collecting and using data</a:t>
            </a:r>
            <a:endParaRPr sz="1800" b="0" i="0" u="none" strike="noStrike" cap="none">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a:solidFill>
                <a:srgbClr val="E84E0F"/>
              </a:solidFill>
              <a:latin typeface="Raleway"/>
              <a:ea typeface="Raleway"/>
              <a:cs typeface="Raleway"/>
              <a:sym typeface="Raleway"/>
            </a:endParaRPr>
          </a:p>
        </p:txBody>
      </p:sp>
      <p:sp>
        <p:nvSpPr>
          <p:cNvPr id="804" name="Google Shape;804;p41"/>
          <p:cNvSpPr/>
          <p:nvPr/>
        </p:nvSpPr>
        <p:spPr>
          <a:xfrm>
            <a:off x="4578900" y="4248500"/>
            <a:ext cx="5631900" cy="2185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a:solidFill>
                  <a:srgbClr val="E84E0F"/>
                </a:solidFill>
                <a:latin typeface="Raleway"/>
                <a:ea typeface="Raleway"/>
                <a:cs typeface="Raleway"/>
                <a:sym typeface="Raleway"/>
              </a:rPr>
              <a:t>Data collection : </a:t>
            </a:r>
            <a:endParaRPr sz="1800" b="1" i="0" u="none" strike="noStrike" cap="none">
              <a:solidFill>
                <a:srgbClr val="E84E0F"/>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All data must be analyzed to become relevant, usable and shareable information.</a:t>
            </a:r>
            <a:endParaRPr sz="1800" b="0" i="0" u="none" strike="noStrike" cap="none">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A collective and participative analysis</a:t>
            </a:r>
            <a:endParaRPr sz="1800" b="0" i="0" u="none" strike="noStrike" cap="none">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a:solidFill>
                  <a:srgbClr val="666666"/>
                </a:solidFill>
                <a:latin typeface="Raleway"/>
                <a:ea typeface="Raleway"/>
                <a:cs typeface="Raleway"/>
                <a:sym typeface="Raleway"/>
              </a:rPr>
              <a:t>Using data to enhance project management efficiency and accountability. </a:t>
            </a:r>
            <a:endParaRPr sz="1800" b="0" i="0" u="none" strike="noStrike" cap="none">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a:solidFill>
                <a:srgbClr val="E84E0F"/>
              </a:solidFill>
              <a:latin typeface="Raleway"/>
              <a:ea typeface="Raleway"/>
              <a:cs typeface="Raleway"/>
              <a:sym typeface="Raleway"/>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4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41</a:t>
            </a:fld>
            <a:endParaRPr/>
          </a:p>
        </p:txBody>
      </p:sp>
      <p:sp>
        <p:nvSpPr>
          <p:cNvPr id="811" name="Google Shape;811;p42"/>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12" name="Google Shape;812;p42"/>
          <p:cNvSpPr/>
          <p:nvPr/>
        </p:nvSpPr>
        <p:spPr>
          <a:xfrm>
            <a:off x="4544725" y="1944550"/>
            <a:ext cx="5631900" cy="1333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b="1" i="0" u="none" strike="noStrike" cap="none" dirty="0">
                <a:solidFill>
                  <a:srgbClr val="E84E0F"/>
                </a:solidFill>
                <a:latin typeface="Raleway"/>
                <a:ea typeface="Raleway"/>
                <a:cs typeface="Raleway"/>
                <a:sym typeface="Raleway"/>
              </a:rPr>
              <a:t>Transition and </a:t>
            </a:r>
            <a:r>
              <a:rPr lang="fr-FR" sz="1800" b="1" i="0" u="none" strike="noStrike" cap="none" dirty="0" err="1">
                <a:solidFill>
                  <a:srgbClr val="E84E0F"/>
                </a:solidFill>
                <a:latin typeface="Raleway"/>
                <a:ea typeface="Raleway"/>
                <a:cs typeface="Raleway"/>
                <a:sym typeface="Raleway"/>
              </a:rPr>
              <a:t>closing</a:t>
            </a:r>
            <a:r>
              <a:rPr lang="fr-FR" sz="1800" b="1" i="0" u="none" strike="noStrike" cap="none" dirty="0">
                <a:solidFill>
                  <a:srgbClr val="E84E0F"/>
                </a:solidFill>
                <a:latin typeface="Raleway"/>
                <a:ea typeface="Raleway"/>
                <a:cs typeface="Raleway"/>
                <a:sym typeface="Raleway"/>
              </a:rPr>
              <a:t> phase : </a:t>
            </a:r>
            <a:endParaRPr sz="1800" b="1" i="0" u="none" strike="noStrike" cap="none" dirty="0">
              <a:solidFill>
                <a:srgbClr val="E84E0F"/>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dirty="0">
                <a:solidFill>
                  <a:srgbClr val="666666"/>
                </a:solidFill>
                <a:latin typeface="Raleway"/>
                <a:ea typeface="Raleway"/>
                <a:cs typeface="Raleway"/>
                <a:sym typeface="Raleway"/>
              </a:rPr>
              <a:t>M&amp;</a:t>
            </a:r>
            <a:r>
              <a:rPr lang="fr-FR" sz="1800" b="0" i="0" u="none" strike="noStrike" cap="none" dirty="0">
                <a:solidFill>
                  <a:srgbClr val="666666"/>
                </a:solidFill>
                <a:latin typeface="Raleway"/>
                <a:ea typeface="Raleway"/>
                <a:cs typeface="Raleway"/>
                <a:sym typeface="Raleway"/>
              </a:rPr>
              <a:t>E process and </a:t>
            </a:r>
            <a:r>
              <a:rPr lang="fr-FR" sz="1800" b="0" i="0" u="none" strike="noStrike" cap="none" dirty="0" err="1">
                <a:solidFill>
                  <a:srgbClr val="666666"/>
                </a:solidFill>
                <a:latin typeface="Raleway"/>
                <a:ea typeface="Raleway"/>
                <a:cs typeface="Raleway"/>
                <a:sym typeface="Raleway"/>
              </a:rPr>
              <a:t>milestones</a:t>
            </a:r>
            <a:r>
              <a:rPr lang="fr-FR" sz="1800" b="0" i="0" u="none" strike="noStrike" cap="none" dirty="0">
                <a:solidFill>
                  <a:srgbClr val="666666"/>
                </a:solidFill>
                <a:latin typeface="Raleway"/>
                <a:ea typeface="Raleway"/>
                <a:cs typeface="Raleway"/>
                <a:sym typeface="Raleway"/>
              </a:rPr>
              <a:t> for </a:t>
            </a:r>
            <a:r>
              <a:rPr lang="fr-FR" sz="1800" b="0" i="0" u="none" strike="noStrike" cap="none" dirty="0" err="1">
                <a:solidFill>
                  <a:srgbClr val="666666"/>
                </a:solidFill>
                <a:latin typeface="Raleway"/>
                <a:ea typeface="Raleway"/>
                <a:cs typeface="Raleway"/>
                <a:sym typeface="Raleway"/>
              </a:rPr>
              <a:t>project</a:t>
            </a:r>
            <a:r>
              <a:rPr lang="fr-FR" sz="1800" b="0" i="0" u="none" strike="noStrike" cap="none" dirty="0">
                <a:solidFill>
                  <a:srgbClr val="666666"/>
                </a:solidFill>
                <a:latin typeface="Raleway"/>
                <a:ea typeface="Raleway"/>
                <a:cs typeface="Raleway"/>
                <a:sym typeface="Raleway"/>
              </a:rPr>
              <a:t> </a:t>
            </a:r>
            <a:r>
              <a:rPr lang="fr-FR" sz="1800" b="0" i="0" u="none" strike="noStrike" cap="none" dirty="0" err="1">
                <a:solidFill>
                  <a:srgbClr val="666666"/>
                </a:solidFill>
                <a:latin typeface="Raleway"/>
                <a:ea typeface="Raleway"/>
                <a:cs typeface="Raleway"/>
                <a:sym typeface="Raleway"/>
              </a:rPr>
              <a:t>closure</a:t>
            </a:r>
            <a:endParaRPr sz="1800" b="0" i="0" u="none" strike="noStrike" cap="none" dirty="0">
              <a:solidFill>
                <a:srgbClr val="666666"/>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dirty="0">
                <a:solidFill>
                  <a:srgbClr val="666666"/>
                </a:solidFill>
                <a:latin typeface="Raleway"/>
                <a:ea typeface="Raleway"/>
                <a:cs typeface="Raleway"/>
                <a:sym typeface="Raleway"/>
              </a:rPr>
              <a:t>How to </a:t>
            </a:r>
            <a:r>
              <a:rPr lang="fr-FR" sz="1800" b="0" i="0" u="none" strike="noStrike" cap="none" dirty="0" err="1">
                <a:solidFill>
                  <a:srgbClr val="666666"/>
                </a:solidFill>
                <a:latin typeface="Raleway"/>
                <a:ea typeface="Raleway"/>
                <a:cs typeface="Raleway"/>
                <a:sym typeface="Raleway"/>
              </a:rPr>
              <a:t>prepare</a:t>
            </a:r>
            <a:r>
              <a:rPr lang="fr-FR" sz="1800" b="0" i="0" u="none" strike="noStrike" cap="none" dirty="0">
                <a:solidFill>
                  <a:srgbClr val="666666"/>
                </a:solidFill>
                <a:latin typeface="Raleway"/>
                <a:ea typeface="Raleway"/>
                <a:cs typeface="Raleway"/>
                <a:sym typeface="Raleway"/>
              </a:rPr>
              <a:t> a final </a:t>
            </a:r>
            <a:r>
              <a:rPr lang="fr-FR" sz="1800" b="0" i="0" u="none" strike="noStrike" cap="none" dirty="0" err="1">
                <a:solidFill>
                  <a:srgbClr val="666666"/>
                </a:solidFill>
                <a:latin typeface="Raleway"/>
                <a:ea typeface="Raleway"/>
                <a:cs typeface="Raleway"/>
                <a:sym typeface="Raleway"/>
              </a:rPr>
              <a:t>evaluation</a:t>
            </a:r>
            <a:endParaRPr sz="1800" b="0" i="0" u="none" strike="noStrike" cap="none" dirty="0">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dirty="0">
              <a:solidFill>
                <a:srgbClr val="E84E0F"/>
              </a:solidFill>
              <a:latin typeface="Raleway"/>
              <a:ea typeface="Raleway"/>
              <a:cs typeface="Raleway"/>
              <a:sym typeface="Raleway"/>
            </a:endParaRPr>
          </a:p>
        </p:txBody>
      </p:sp>
      <p:sp>
        <p:nvSpPr>
          <p:cNvPr id="813" name="Google Shape;813;p42"/>
          <p:cNvSpPr/>
          <p:nvPr/>
        </p:nvSpPr>
        <p:spPr>
          <a:xfrm>
            <a:off x="1981500" y="1944550"/>
            <a:ext cx="2227500" cy="41790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14" name="Google Shape;814;p42"/>
          <p:cNvSpPr/>
          <p:nvPr/>
        </p:nvSpPr>
        <p:spPr>
          <a:xfrm>
            <a:off x="4527625" y="3542994"/>
            <a:ext cx="5666100" cy="11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dirty="0">
                <a:solidFill>
                  <a:srgbClr val="E84E0F"/>
                </a:solidFill>
                <a:latin typeface="Raleway"/>
                <a:ea typeface="Raleway"/>
                <a:cs typeface="Raleway"/>
                <a:sym typeface="Raleway"/>
              </a:rPr>
              <a:t>End of training :</a:t>
            </a:r>
            <a:endParaRPr sz="1800" b="1" i="0" u="none" strike="noStrike" cap="none" dirty="0">
              <a:solidFill>
                <a:srgbClr val="E84E0F"/>
              </a:solidFill>
              <a:latin typeface="Raleway"/>
              <a:ea typeface="Raleway"/>
              <a:cs typeface="Raleway"/>
              <a:sym typeface="Raleway"/>
            </a:endParaRPr>
          </a:p>
          <a:p>
            <a:pPr marL="457200" marR="0" lvl="0" indent="-342900" algn="just" rtl="0">
              <a:spcBef>
                <a:spcPts val="0"/>
              </a:spcBef>
              <a:spcAft>
                <a:spcPts val="0"/>
              </a:spcAft>
              <a:buClr>
                <a:srgbClr val="666666"/>
              </a:buClr>
              <a:buSzPts val="1800"/>
              <a:buFont typeface="Raleway"/>
              <a:buChar char="-"/>
            </a:pPr>
            <a:r>
              <a:rPr lang="fr-FR" sz="1800" b="0" i="0" u="none" strike="noStrike" cap="none" dirty="0" err="1">
                <a:solidFill>
                  <a:srgbClr val="666666"/>
                </a:solidFill>
                <a:latin typeface="Raleway"/>
                <a:ea typeface="Raleway"/>
                <a:cs typeface="Raleway"/>
                <a:sym typeface="Raleway"/>
              </a:rPr>
              <a:t>Reviews</a:t>
            </a:r>
            <a:endParaRPr sz="1800" b="0" i="0" u="none" strike="noStrike" cap="none" dirty="0">
              <a:solidFill>
                <a:srgbClr val="666666"/>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dirty="0">
              <a:solidFill>
                <a:srgbClr val="E84E0F"/>
              </a:solidFill>
              <a:latin typeface="Raleway"/>
              <a:ea typeface="Raleway"/>
              <a:cs typeface="Raleway"/>
              <a:sym typeface="Raleway"/>
            </a:endParaRPr>
          </a:p>
        </p:txBody>
      </p:sp>
      <p:sp>
        <p:nvSpPr>
          <p:cNvPr id="815" name="Google Shape;815;p42"/>
          <p:cNvSpPr txBox="1"/>
          <p:nvPr/>
        </p:nvSpPr>
        <p:spPr>
          <a:xfrm>
            <a:off x="1981500" y="243103"/>
            <a:ext cx="8229000" cy="1108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Next module</a:t>
            </a:r>
            <a:endParaRPr sz="6000" b="0" i="0" u="none" strike="noStrike" cap="none">
              <a:solidFill>
                <a:srgbClr val="E84E0F"/>
              </a:solidFill>
              <a:latin typeface="Bebas Neue"/>
              <a:ea typeface="Bebas Neue"/>
              <a:cs typeface="Bebas Neue"/>
              <a:sym typeface="Bebas Neue"/>
            </a:endParaRPr>
          </a:p>
        </p:txBody>
      </p:sp>
      <p:pic>
        <p:nvPicPr>
          <p:cNvPr id="816" name="Google Shape;816;p42" title="escalier-en-haut.png"/>
          <p:cNvPicPr preferRelativeResize="0"/>
          <p:nvPr/>
        </p:nvPicPr>
        <p:blipFill rotWithShape="1">
          <a:blip r:embed="rId3">
            <a:alphaModFix/>
          </a:blip>
          <a:srcRect/>
          <a:stretch/>
        </p:blipFill>
        <p:spPr>
          <a:xfrm>
            <a:off x="2233525" y="3172325"/>
            <a:ext cx="1723450" cy="1723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21"/>
        <p:cNvGrpSpPr/>
        <p:nvPr/>
      </p:nvGrpSpPr>
      <p:grpSpPr>
        <a:xfrm>
          <a:off x="0" y="0"/>
          <a:ext cx="0" cy="0"/>
          <a:chOff x="0" y="0"/>
          <a:chExt cx="0" cy="0"/>
        </a:xfrm>
      </p:grpSpPr>
      <p:sp>
        <p:nvSpPr>
          <p:cNvPr id="822" name="Google Shape;822;p4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42</a:t>
            </a:fld>
            <a:endParaRPr/>
          </a:p>
        </p:txBody>
      </p:sp>
      <p:sp>
        <p:nvSpPr>
          <p:cNvPr id="823" name="Google Shape;823;p43"/>
          <p:cNvSpPr txBox="1"/>
          <p:nvPr/>
        </p:nvSpPr>
        <p:spPr>
          <a:xfrm>
            <a:off x="1547750" y="360375"/>
            <a:ext cx="9096600" cy="227751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INSTRUCTIONS INDIVIDUAL WORK</a:t>
            </a:r>
            <a:endParaRPr sz="6800" b="1" i="0" u="none" strike="noStrike" cap="none">
              <a:solidFill>
                <a:srgbClr val="E84E0F"/>
              </a:solidFill>
              <a:latin typeface="Bebas Neue"/>
              <a:ea typeface="Bebas Neue"/>
              <a:cs typeface="Bebas Neue"/>
              <a:sym typeface="Bebas Neue"/>
            </a:endParaRPr>
          </a:p>
        </p:txBody>
      </p:sp>
      <p:grpSp>
        <p:nvGrpSpPr>
          <p:cNvPr id="824" name="Google Shape;824;p43"/>
          <p:cNvGrpSpPr/>
          <p:nvPr/>
        </p:nvGrpSpPr>
        <p:grpSpPr>
          <a:xfrm>
            <a:off x="5148045" y="4947748"/>
            <a:ext cx="1895970" cy="1773731"/>
            <a:chOff x="3137400" y="1009650"/>
            <a:chExt cx="2869204" cy="2708400"/>
          </a:xfrm>
        </p:grpSpPr>
        <p:sp>
          <p:nvSpPr>
            <p:cNvPr id="825" name="Google Shape;825;p43"/>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826" name="Google Shape;826;p43"/>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pic>
        <p:nvPicPr>
          <p:cNvPr id="827" name="Google Shape;827;p43" title="outil-de-reparation.png"/>
          <p:cNvPicPr preferRelativeResize="0"/>
          <p:nvPr/>
        </p:nvPicPr>
        <p:blipFill rotWithShape="1">
          <a:blip r:embed="rId4">
            <a:alphaModFix/>
          </a:blip>
          <a:srcRect/>
          <a:stretch/>
        </p:blipFill>
        <p:spPr>
          <a:xfrm>
            <a:off x="4678463" y="1913750"/>
            <a:ext cx="2835150" cy="2835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44"/>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43</a:t>
            </a:fld>
            <a:endParaRPr/>
          </a:p>
        </p:txBody>
      </p:sp>
      <p:sp>
        <p:nvSpPr>
          <p:cNvPr id="834" name="Google Shape;834;p44"/>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35" name="Google Shape;835;p44"/>
          <p:cNvSpPr/>
          <p:nvPr/>
        </p:nvSpPr>
        <p:spPr>
          <a:xfrm>
            <a:off x="3210725" y="2012388"/>
            <a:ext cx="6872400" cy="2833200"/>
          </a:xfrm>
          <a:prstGeom prst="rect">
            <a:avLst/>
          </a:prstGeom>
          <a:noFill/>
          <a:ln>
            <a:noFill/>
          </a:ln>
        </p:spPr>
        <p:txBody>
          <a:bodyPr spcFirstLastPara="1" wrap="square" lIns="91425" tIns="45700" rIns="91425" bIns="45700" anchor="t" anchorCtr="0">
            <a:noAutofit/>
          </a:bodyPr>
          <a:lstStyle/>
          <a:p>
            <a:pPr marL="457200" marR="0" lvl="0" indent="-361950" algn="just" rtl="0">
              <a:spcBef>
                <a:spcPts val="1000"/>
              </a:spcBef>
              <a:spcAft>
                <a:spcPts val="0"/>
              </a:spcAft>
              <a:buClr>
                <a:srgbClr val="E84E0F"/>
              </a:buClr>
              <a:buSzPts val="2100"/>
              <a:buFont typeface="Baloo 2"/>
              <a:buChar char="-"/>
            </a:pPr>
            <a:r>
              <a:rPr lang="fr-FR" sz="2100" b="0" i="0" u="none" strike="noStrike" cap="none" dirty="0">
                <a:solidFill>
                  <a:srgbClr val="E84E0F"/>
                </a:solidFill>
                <a:latin typeface="Baloo 2"/>
                <a:ea typeface="Baloo 2"/>
                <a:cs typeface="Baloo 2"/>
                <a:sym typeface="Baloo 2"/>
              </a:rPr>
              <a:t>Continue </a:t>
            </a:r>
            <a:r>
              <a:rPr lang="fr-FR" sz="2100" b="0" i="0" u="none" strike="noStrike" cap="none" dirty="0" err="1">
                <a:solidFill>
                  <a:srgbClr val="E84E0F"/>
                </a:solidFill>
                <a:latin typeface="Baloo 2"/>
                <a:ea typeface="Baloo 2"/>
                <a:cs typeface="Baloo 2"/>
                <a:sym typeface="Baloo 2"/>
              </a:rPr>
              <a:t>work</a:t>
            </a:r>
            <a:r>
              <a:rPr lang="fr-FR" sz="2100" b="0" i="0" u="none" strike="noStrike" cap="none" dirty="0">
                <a:solidFill>
                  <a:srgbClr val="E84E0F"/>
                </a:solidFill>
                <a:latin typeface="Baloo 2"/>
                <a:ea typeface="Baloo 2"/>
                <a:cs typeface="Baloo 2"/>
                <a:sym typeface="Baloo 2"/>
              </a:rPr>
              <a:t> on setting </a:t>
            </a:r>
            <a:r>
              <a:rPr lang="fr-FR" sz="2100" b="0" i="0" u="none" strike="noStrike" cap="none" dirty="0" err="1">
                <a:solidFill>
                  <a:srgbClr val="E84E0F"/>
                </a:solidFill>
                <a:latin typeface="Baloo 2"/>
                <a:ea typeface="Baloo 2"/>
                <a:cs typeface="Baloo 2"/>
                <a:sym typeface="Baloo 2"/>
              </a:rPr>
              <a:t>dashboard</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parameters</a:t>
            </a:r>
            <a:r>
              <a:rPr lang="fr-FR" sz="2100" b="0" i="0" u="none" strike="noStrike" cap="none" dirty="0">
                <a:solidFill>
                  <a:srgbClr val="E84E0F"/>
                </a:solidFill>
                <a:latin typeface="Baloo 2"/>
                <a:ea typeface="Baloo 2"/>
                <a:cs typeface="Baloo 2"/>
                <a:sym typeface="Baloo 2"/>
              </a:rPr>
              <a:t>, in </a:t>
            </a:r>
            <a:r>
              <a:rPr lang="fr-FR" sz="2100" b="0" i="0" u="none" strike="noStrike" cap="none" dirty="0" err="1">
                <a:solidFill>
                  <a:srgbClr val="E84E0F"/>
                </a:solidFill>
                <a:latin typeface="Baloo 2"/>
                <a:ea typeface="Baloo 2"/>
                <a:cs typeface="Baloo 2"/>
                <a:sym typeface="Baloo 2"/>
              </a:rPr>
              <a:t>particular</a:t>
            </a:r>
            <a:r>
              <a:rPr lang="fr-FR" sz="2100" b="0" i="0" u="none" strike="noStrike" cap="none" dirty="0">
                <a:solidFill>
                  <a:srgbClr val="E84E0F"/>
                </a:solidFill>
                <a:latin typeface="Baloo 2"/>
                <a:ea typeface="Baloo 2"/>
                <a:cs typeface="Baloo 2"/>
                <a:sym typeface="Baloo 2"/>
              </a:rPr>
              <a:t> tab 2 - balance </a:t>
            </a:r>
            <a:r>
              <a:rPr lang="fr-FR" sz="2100" b="0" i="0" u="none" strike="noStrike" cap="none" dirty="0" err="1">
                <a:solidFill>
                  <a:srgbClr val="E84E0F"/>
                </a:solidFill>
                <a:latin typeface="Baloo 2"/>
                <a:ea typeface="Baloo 2"/>
                <a:cs typeface="Baloo 2"/>
                <a:sym typeface="Baloo 2"/>
              </a:rPr>
              <a:t>sheet</a:t>
            </a:r>
            <a:r>
              <a:rPr lang="fr-FR" sz="2100" b="0" i="0" u="none" strike="noStrike" cap="none" dirty="0">
                <a:solidFill>
                  <a:srgbClr val="E84E0F"/>
                </a:solidFill>
                <a:latin typeface="Baloo 2"/>
                <a:ea typeface="Baloo 2"/>
                <a:cs typeface="Baloo 2"/>
                <a:sym typeface="Baloo 2"/>
              </a:rPr>
              <a:t> and </a:t>
            </a:r>
            <a:r>
              <a:rPr lang="fr-FR" sz="2100" b="0" i="0" u="none" strike="noStrike" cap="none" dirty="0" err="1">
                <a:solidFill>
                  <a:srgbClr val="E84E0F"/>
                </a:solidFill>
                <a:latin typeface="Baloo 2"/>
                <a:ea typeface="Baloo 2"/>
                <a:cs typeface="Baloo 2"/>
                <a:sym typeface="Baloo 2"/>
              </a:rPr>
              <a:t>analysis</a:t>
            </a:r>
            <a:endParaRPr sz="2100" b="0" i="0" u="none" strike="noStrike" cap="none" dirty="0">
              <a:solidFill>
                <a:srgbClr val="E84E0F"/>
              </a:solidFill>
              <a:latin typeface="Baloo 2"/>
              <a:ea typeface="Baloo 2"/>
              <a:cs typeface="Baloo 2"/>
              <a:sym typeface="Baloo 2"/>
            </a:endParaRPr>
          </a:p>
          <a:p>
            <a:pPr marL="457200" marR="0" lvl="0" indent="-361950" algn="just" rtl="0">
              <a:spcBef>
                <a:spcPts val="1000"/>
              </a:spcBef>
              <a:spcAft>
                <a:spcPts val="0"/>
              </a:spcAft>
              <a:buClr>
                <a:srgbClr val="E84E0F"/>
              </a:buClr>
              <a:buSzPts val="2100"/>
              <a:buFont typeface="Baloo 2"/>
              <a:buChar char="-"/>
            </a:pPr>
            <a:r>
              <a:rPr lang="fr-FR" sz="2100" b="0" i="0" u="none" strike="noStrike" cap="none" dirty="0" err="1">
                <a:solidFill>
                  <a:srgbClr val="E84E0F"/>
                </a:solidFill>
                <a:latin typeface="Baloo 2"/>
                <a:ea typeface="Baloo 2"/>
                <a:cs typeface="Baloo 2"/>
                <a:sym typeface="Baloo 2"/>
              </a:rPr>
              <a:t>Initiate</a:t>
            </a:r>
            <a:r>
              <a:rPr lang="fr-FR" sz="2100" b="0" i="0" u="none" strike="noStrike" cap="none" dirty="0">
                <a:solidFill>
                  <a:srgbClr val="E84E0F"/>
                </a:solidFill>
                <a:latin typeface="Baloo 2"/>
                <a:ea typeface="Baloo 2"/>
                <a:cs typeface="Baloo 2"/>
                <a:sym typeface="Baloo 2"/>
              </a:rPr>
              <a:t> data entry in tab 3 (action plan) and tab 4.2 (</a:t>
            </a:r>
            <a:r>
              <a:rPr lang="fr-FR" sz="2100" b="0" i="0" u="none" strike="noStrike" cap="none" dirty="0" err="1">
                <a:solidFill>
                  <a:srgbClr val="E84E0F"/>
                </a:solidFill>
                <a:latin typeface="Baloo 2"/>
                <a:ea typeface="Baloo 2"/>
                <a:cs typeface="Baloo 2"/>
                <a:sym typeface="Baloo 2"/>
              </a:rPr>
              <a:t>indicator</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tracking</a:t>
            </a:r>
            <a:r>
              <a:rPr lang="fr-FR" sz="2100" b="0" i="0" u="none" strike="noStrike" cap="none" dirty="0">
                <a:solidFill>
                  <a:srgbClr val="E84E0F"/>
                </a:solidFill>
                <a:latin typeface="Baloo 2"/>
                <a:ea typeface="Baloo 2"/>
                <a:cs typeface="Baloo 2"/>
                <a:sym typeface="Baloo 2"/>
              </a:rPr>
              <a:t>).</a:t>
            </a:r>
            <a:endParaRPr sz="2100" b="0" i="0" u="none" strike="noStrike" cap="none" dirty="0">
              <a:solidFill>
                <a:srgbClr val="E84E0F"/>
              </a:solidFill>
              <a:latin typeface="Baloo 2"/>
              <a:ea typeface="Baloo 2"/>
              <a:cs typeface="Baloo 2"/>
              <a:sym typeface="Baloo 2"/>
            </a:endParaRPr>
          </a:p>
          <a:p>
            <a:pPr marL="457200" marR="0" lvl="0" indent="-361950" algn="just" rtl="0">
              <a:spcBef>
                <a:spcPts val="1000"/>
              </a:spcBef>
              <a:spcAft>
                <a:spcPts val="0"/>
              </a:spcAft>
              <a:buClr>
                <a:srgbClr val="E84E0F"/>
              </a:buClr>
              <a:buSzPts val="2100"/>
              <a:buFont typeface="Baloo 2"/>
              <a:buChar char="-"/>
            </a:pPr>
            <a:r>
              <a:rPr lang="fr-FR" sz="2100" b="0" i="0" u="none" strike="noStrike" cap="none" dirty="0" err="1">
                <a:solidFill>
                  <a:srgbClr val="E84E0F"/>
                </a:solidFill>
                <a:latin typeface="Baloo 2"/>
                <a:ea typeface="Baloo 2"/>
                <a:cs typeface="Baloo 2"/>
                <a:sym typeface="Baloo 2"/>
              </a:rPr>
              <a:t>View</a:t>
            </a:r>
            <a:r>
              <a:rPr lang="fr-FR" sz="2100" b="0" i="0" u="none" strike="noStrike" cap="none" dirty="0">
                <a:solidFill>
                  <a:srgbClr val="E84E0F"/>
                </a:solidFill>
                <a:latin typeface="Baloo 2"/>
                <a:ea typeface="Baloo 2"/>
                <a:cs typeface="Baloo 2"/>
                <a:sym typeface="Baloo 2"/>
              </a:rPr>
              <a:t> the first possible analyses</a:t>
            </a:r>
            <a:endParaRPr sz="2100" b="0" i="0" u="none" strike="noStrike" cap="none" dirty="0">
              <a:solidFill>
                <a:srgbClr val="E84E0F"/>
              </a:solidFill>
              <a:latin typeface="Baloo 2"/>
              <a:ea typeface="Baloo 2"/>
              <a:cs typeface="Baloo 2"/>
              <a:sym typeface="Baloo 2"/>
            </a:endParaRPr>
          </a:p>
          <a:p>
            <a:pPr marL="0" marR="0" lvl="0" indent="0" algn="just" rtl="0">
              <a:spcBef>
                <a:spcPts val="1000"/>
              </a:spcBef>
              <a:spcAft>
                <a:spcPts val="0"/>
              </a:spcAft>
              <a:buNone/>
            </a:pPr>
            <a:br>
              <a:rPr lang="fr-FR" sz="1400" b="0" i="0" u="none" strike="noStrike" cap="none" dirty="0">
                <a:solidFill>
                  <a:srgbClr val="FFFFFF"/>
                </a:solidFill>
                <a:latin typeface="Arial"/>
                <a:ea typeface="Arial"/>
                <a:cs typeface="Arial"/>
                <a:sym typeface="Arial"/>
              </a:rPr>
            </a:br>
            <a:endParaRPr sz="1400" b="0" i="0" u="none" strike="noStrike" cap="none" dirty="0">
              <a:solidFill>
                <a:srgbClr val="FFFFFF"/>
              </a:solidFill>
              <a:latin typeface="Arial"/>
              <a:ea typeface="Arial"/>
              <a:cs typeface="Arial"/>
              <a:sym typeface="Arial"/>
            </a:endParaRPr>
          </a:p>
        </p:txBody>
      </p:sp>
      <p:sp>
        <p:nvSpPr>
          <p:cNvPr id="836" name="Google Shape;836;p44"/>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INDIVIDUAL WORK</a:t>
            </a:r>
            <a:endParaRPr sz="6300" b="1" i="0" u="none" strike="noStrike" cap="none">
              <a:solidFill>
                <a:srgbClr val="FFFFFF"/>
              </a:solidFill>
              <a:latin typeface="Bebas Neue"/>
              <a:ea typeface="Bebas Neue"/>
              <a:cs typeface="Bebas Neue"/>
              <a:sym typeface="Bebas Neue"/>
            </a:endParaRPr>
          </a:p>
        </p:txBody>
      </p:sp>
      <p:pic>
        <p:nvPicPr>
          <p:cNvPr id="837" name="Google Shape;837;p44" title="outil-de-reparation.png"/>
          <p:cNvPicPr preferRelativeResize="0"/>
          <p:nvPr/>
        </p:nvPicPr>
        <p:blipFill rotWithShape="1">
          <a:blip r:embed="rId3">
            <a:alphaModFix/>
          </a:blip>
          <a:srcRect/>
          <a:stretch/>
        </p:blipFill>
        <p:spPr>
          <a:xfrm>
            <a:off x="1590100" y="2187663"/>
            <a:ext cx="1707612" cy="17076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2"/>
        <p:cNvGrpSpPr/>
        <p:nvPr/>
      </p:nvGrpSpPr>
      <p:grpSpPr>
        <a:xfrm>
          <a:off x="0" y="0"/>
          <a:ext cx="0" cy="0"/>
          <a:chOff x="0" y="0"/>
          <a:chExt cx="0" cy="0"/>
        </a:xfrm>
      </p:grpSpPr>
      <p:sp>
        <p:nvSpPr>
          <p:cNvPr id="843" name="Google Shape;843;p4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44</a:t>
            </a:fld>
            <a:endParaRPr/>
          </a:p>
        </p:txBody>
      </p:sp>
      <p:sp>
        <p:nvSpPr>
          <p:cNvPr id="844" name="Google Shape;844;p45"/>
          <p:cNvSpPr txBox="1"/>
          <p:nvPr/>
        </p:nvSpPr>
        <p:spPr>
          <a:xfrm>
            <a:off x="1571325" y="861250"/>
            <a:ext cx="9096600" cy="227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END OF SESSION 5</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THANK YOU!</a:t>
            </a:r>
            <a:endParaRPr sz="6800" b="1" i="0" u="none" strike="noStrike" cap="none">
              <a:solidFill>
                <a:srgbClr val="E84E0F"/>
              </a:solidFill>
              <a:latin typeface="Bebas Neue"/>
              <a:ea typeface="Bebas Neue"/>
              <a:cs typeface="Bebas Neue"/>
              <a:sym typeface="Bebas Neue"/>
            </a:endParaRPr>
          </a:p>
        </p:txBody>
      </p:sp>
      <p:grpSp>
        <p:nvGrpSpPr>
          <p:cNvPr id="845" name="Google Shape;845;p45"/>
          <p:cNvGrpSpPr/>
          <p:nvPr/>
        </p:nvGrpSpPr>
        <p:grpSpPr>
          <a:xfrm>
            <a:off x="5148045" y="4947748"/>
            <a:ext cx="1895970" cy="1773731"/>
            <a:chOff x="3137400" y="1009650"/>
            <a:chExt cx="2869204" cy="2708400"/>
          </a:xfrm>
        </p:grpSpPr>
        <p:sp>
          <p:nvSpPr>
            <p:cNvPr id="846" name="Google Shape;846;p45"/>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847" name="Google Shape;847;p45"/>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a:t>
            </a:fld>
            <a:endParaRPr/>
          </a:p>
        </p:txBody>
      </p:sp>
      <p:sp>
        <p:nvSpPr>
          <p:cNvPr id="223" name="Google Shape;223;p6"/>
          <p:cNvSpPr txBox="1"/>
          <p:nvPr/>
        </p:nvSpPr>
        <p:spPr>
          <a:xfrm>
            <a:off x="2367150" y="1997403"/>
            <a:ext cx="7457700" cy="267762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100" b="1" i="0" u="none" strike="noStrike" cap="none">
                <a:solidFill>
                  <a:srgbClr val="E84E0F"/>
                </a:solidFill>
                <a:latin typeface="Bebas Neue"/>
                <a:ea typeface="Bebas Neue"/>
                <a:cs typeface="Bebas Neue"/>
                <a:sym typeface="Bebas Neue"/>
              </a:rPr>
              <a:t>QUESTION/ANSWER?</a:t>
            </a:r>
            <a:endParaRPr sz="7500" b="1" i="0" u="none" strike="noStrike" cap="none">
              <a:solidFill>
                <a:srgbClr val="E84E0F"/>
              </a:solidFill>
              <a:latin typeface="Bebas Neue"/>
              <a:ea typeface="Bebas Neue"/>
              <a:cs typeface="Bebas Neue"/>
              <a:sym typeface="Bebas Neue"/>
            </a:endParaRPr>
          </a:p>
        </p:txBody>
      </p:sp>
      <p:sp>
        <p:nvSpPr>
          <p:cNvPr id="224" name="Google Shape;224;p6"/>
          <p:cNvSpPr txBox="1"/>
          <p:nvPr/>
        </p:nvSpPr>
        <p:spPr>
          <a:xfrm>
            <a:off x="1524000" y="275600"/>
            <a:ext cx="9144000" cy="11391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200" b="1" i="0" u="none" strike="noStrike" cap="none">
                <a:solidFill>
                  <a:srgbClr val="FFFFFF"/>
                </a:solidFill>
                <a:latin typeface="Bebas Neue"/>
                <a:ea typeface="Bebas Neue"/>
                <a:cs typeface="Bebas Neue"/>
                <a:sym typeface="Bebas Neue"/>
              </a:rPr>
              <a:t>Experience feedback</a:t>
            </a:r>
            <a:endParaRPr sz="5600" b="1" i="0" u="none" strike="noStrike" cap="none">
              <a:solidFill>
                <a:srgbClr val="FFFFFF"/>
              </a:solidFill>
              <a:latin typeface="Bebas Neue"/>
              <a:ea typeface="Bebas Neue"/>
              <a:cs typeface="Bebas Neue"/>
              <a:sym typeface="Bebas Neue"/>
            </a:endParaRPr>
          </a:p>
        </p:txBody>
      </p:sp>
      <p:sp>
        <p:nvSpPr>
          <p:cNvPr id="225" name="Google Shape;225;p6"/>
          <p:cNvSpPr/>
          <p:nvPr/>
        </p:nvSpPr>
        <p:spPr>
          <a:xfrm>
            <a:off x="2146800" y="3344900"/>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How did you fill in the dashboard?</a:t>
            </a:r>
            <a:endParaRPr sz="1400" b="0" i="0" u="none" strike="noStrike" cap="none">
              <a:solidFill>
                <a:srgbClr val="FFFFFF"/>
              </a:solidFill>
              <a:latin typeface="Arial"/>
              <a:ea typeface="Arial"/>
              <a:cs typeface="Arial"/>
              <a:sym typeface="Arial"/>
            </a:endParaRPr>
          </a:p>
        </p:txBody>
      </p:sp>
      <p:sp>
        <p:nvSpPr>
          <p:cNvPr id="226" name="Google Shape;226;p6"/>
          <p:cNvSpPr/>
          <p:nvPr/>
        </p:nvSpPr>
        <p:spPr>
          <a:xfrm>
            <a:off x="6765100" y="3344900"/>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Have you encountered any particular difficulties?</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1"/>
        <p:cNvGrpSpPr/>
        <p:nvPr/>
      </p:nvGrpSpPr>
      <p:grpSpPr>
        <a:xfrm>
          <a:off x="0" y="0"/>
          <a:ext cx="0" cy="0"/>
          <a:chOff x="0" y="0"/>
          <a:chExt cx="0" cy="0"/>
        </a:xfrm>
      </p:grpSpPr>
      <p:sp>
        <p:nvSpPr>
          <p:cNvPr id="232" name="Google Shape;232;p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a:t>
            </a:fld>
            <a:endParaRPr/>
          </a:p>
        </p:txBody>
      </p:sp>
      <p:sp>
        <p:nvSpPr>
          <p:cNvPr id="233" name="Google Shape;233;p7"/>
          <p:cNvSpPr txBox="1"/>
          <p:nvPr/>
        </p:nvSpPr>
        <p:spPr>
          <a:xfrm>
            <a:off x="2367150" y="861253"/>
            <a:ext cx="7457700" cy="364712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8800" b="1" i="0" u="none" strike="noStrike" cap="none">
                <a:solidFill>
                  <a:srgbClr val="FFFFFF"/>
                </a:solidFill>
                <a:latin typeface="Bebas Neue"/>
                <a:ea typeface="Bebas Neue"/>
                <a:cs typeface="Bebas Neue"/>
                <a:sym typeface="Bebas Neue"/>
              </a:rPr>
              <a:t>I - data collection </a:t>
            </a:r>
            <a:r>
              <a:rPr lang="fr-FR" sz="4900" b="1" i="1" u="none" strike="noStrike" cap="none">
                <a:solidFill>
                  <a:srgbClr val="FFFFFF"/>
                </a:solidFill>
                <a:latin typeface="Bebas Neue"/>
                <a:ea typeface="Bebas Neue"/>
                <a:cs typeface="Bebas Neue"/>
                <a:sym typeface="Bebas Neue"/>
              </a:rPr>
              <a:t>(continued)</a:t>
            </a:r>
            <a:endParaRPr sz="4900" b="1" i="1" u="none" strike="noStrike" cap="none">
              <a:solidFill>
                <a:srgbClr val="FFFFFF"/>
              </a:solidFill>
              <a:latin typeface="Bebas Neue"/>
              <a:ea typeface="Bebas Neue"/>
              <a:cs typeface="Bebas Neue"/>
              <a:sym typeface="Bebas Neue"/>
            </a:endParaRPr>
          </a:p>
        </p:txBody>
      </p:sp>
      <p:grpSp>
        <p:nvGrpSpPr>
          <p:cNvPr id="234" name="Google Shape;234;p7"/>
          <p:cNvGrpSpPr/>
          <p:nvPr/>
        </p:nvGrpSpPr>
        <p:grpSpPr>
          <a:xfrm>
            <a:off x="5148045" y="4947748"/>
            <a:ext cx="1895970" cy="1773731"/>
            <a:chOff x="3137400" y="1009650"/>
            <a:chExt cx="2869204" cy="2708400"/>
          </a:xfrm>
        </p:grpSpPr>
        <p:sp>
          <p:nvSpPr>
            <p:cNvPr id="235" name="Google Shape;235;p7"/>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36" name="Google Shape;236;p7"/>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8"/>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a:t>
            </a:fld>
            <a:endParaRPr/>
          </a:p>
        </p:txBody>
      </p:sp>
      <p:sp>
        <p:nvSpPr>
          <p:cNvPr id="243" name="Google Shape;243;p8"/>
          <p:cNvSpPr txBox="1"/>
          <p:nvPr/>
        </p:nvSpPr>
        <p:spPr>
          <a:xfrm>
            <a:off x="2367150" y="113669"/>
            <a:ext cx="7457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DATA CYCLE</a:t>
            </a:r>
            <a:endParaRPr sz="8200" b="1" i="0" u="none" strike="noStrike" cap="none">
              <a:solidFill>
                <a:srgbClr val="E84E0F"/>
              </a:solidFill>
              <a:latin typeface="Bebas Neue"/>
              <a:ea typeface="Bebas Neue"/>
              <a:cs typeface="Bebas Neue"/>
              <a:sym typeface="Bebas Neue"/>
            </a:endParaRPr>
          </a:p>
        </p:txBody>
      </p:sp>
      <p:sp>
        <p:nvSpPr>
          <p:cNvPr id="244" name="Google Shape;244;p8"/>
          <p:cNvSpPr txBox="1"/>
          <p:nvPr/>
        </p:nvSpPr>
        <p:spPr>
          <a:xfrm>
            <a:off x="8371775" y="6443000"/>
            <a:ext cx="1161300" cy="338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000" b="0" i="1" u="none" strike="noStrike" cap="none">
                <a:solidFill>
                  <a:srgbClr val="262775"/>
                </a:solidFill>
                <a:latin typeface="Arial"/>
                <a:ea typeface="Arial"/>
                <a:cs typeface="Arial"/>
                <a:sym typeface="Arial"/>
              </a:rPr>
              <a:t>source CartONG</a:t>
            </a:r>
            <a:endParaRPr sz="1000" b="0" i="1" u="none" strike="noStrike" cap="none">
              <a:solidFill>
                <a:srgbClr val="262775"/>
              </a:solidFill>
              <a:latin typeface="Arial"/>
              <a:ea typeface="Arial"/>
              <a:cs typeface="Arial"/>
              <a:sym typeface="Arial"/>
            </a:endParaRPr>
          </a:p>
        </p:txBody>
      </p:sp>
      <p:pic>
        <p:nvPicPr>
          <p:cNvPr id="245" name="Google Shape;245;p8" title="2_3_data_mngt_cycle_EN.png"/>
          <p:cNvPicPr preferRelativeResize="0"/>
          <p:nvPr/>
        </p:nvPicPr>
        <p:blipFill>
          <a:blip r:embed="rId3">
            <a:alphaModFix/>
          </a:blip>
          <a:stretch>
            <a:fillRect/>
          </a:stretch>
        </p:blipFill>
        <p:spPr>
          <a:xfrm>
            <a:off x="2262550" y="1176300"/>
            <a:ext cx="7666898" cy="5379550"/>
          </a:xfrm>
          <a:prstGeom prst="rect">
            <a:avLst/>
          </a:prstGeom>
          <a:noFill/>
          <a:ln>
            <a:noFill/>
          </a:ln>
        </p:spPr>
      </p:pic>
      <p:sp>
        <p:nvSpPr>
          <p:cNvPr id="246" name="Google Shape;246;p8"/>
          <p:cNvSpPr/>
          <p:nvPr/>
        </p:nvSpPr>
        <p:spPr>
          <a:xfrm>
            <a:off x="6971425" y="2810963"/>
            <a:ext cx="2426700" cy="2110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a:t>
            </a:fld>
            <a:endParaRPr/>
          </a:p>
        </p:txBody>
      </p:sp>
      <p:sp>
        <p:nvSpPr>
          <p:cNvPr id="253" name="Google Shape;253;p9"/>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54" name="Google Shape;254;p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DESIGNING TOOLS</a:t>
            </a:r>
            <a:endParaRPr sz="6300" b="1" i="0" u="none" strike="noStrike" cap="none">
              <a:solidFill>
                <a:srgbClr val="FFFFFF"/>
              </a:solidFill>
              <a:latin typeface="Bebas Neue"/>
              <a:ea typeface="Bebas Neue"/>
              <a:cs typeface="Bebas Neue"/>
              <a:sym typeface="Bebas Neue"/>
            </a:endParaRPr>
          </a:p>
        </p:txBody>
      </p:sp>
      <p:sp>
        <p:nvSpPr>
          <p:cNvPr id="255" name="Google Shape;255;p9"/>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256" name="Google Shape;256;p9"/>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1" i="0" u="none" strike="noStrike" cap="none" dirty="0" err="1">
                <a:solidFill>
                  <a:srgbClr val="E84E0F"/>
                </a:solidFill>
                <a:latin typeface="Bebas Neue"/>
                <a:ea typeface="Bebas Neue"/>
                <a:cs typeface="Bebas Neue"/>
                <a:sym typeface="Bebas Neue"/>
              </a:rPr>
              <a:t>Reminder</a:t>
            </a:r>
            <a:r>
              <a:rPr lang="fr-FR" sz="2100" b="1" i="0" u="none" strike="noStrike" cap="none" dirty="0">
                <a:solidFill>
                  <a:srgbClr val="E84E0F"/>
                </a:solidFill>
                <a:latin typeface="Bebas Neue"/>
                <a:ea typeface="Bebas Neue"/>
                <a:cs typeface="Bebas Neue"/>
                <a:sym typeface="Bebas Neue"/>
              </a:rPr>
              <a:t> of module 4</a:t>
            </a:r>
            <a:endParaRPr sz="2100" b="1" i="0" u="none" strike="noStrike" cap="none" dirty="0">
              <a:solidFill>
                <a:srgbClr val="E84E0F"/>
              </a:solidFill>
              <a:latin typeface="Bebas Neue"/>
              <a:ea typeface="Bebas Neue"/>
              <a:cs typeface="Bebas Neue"/>
              <a:sym typeface="Bebas Neue"/>
            </a:endParaRPr>
          </a:p>
          <a:p>
            <a:pPr marL="0" marR="0" lvl="0" indent="0" algn="l" rtl="0">
              <a:spcBef>
                <a:spcPts val="0"/>
              </a:spcBef>
              <a:spcAft>
                <a:spcPts val="0"/>
              </a:spcAft>
              <a:buNone/>
            </a:pPr>
            <a:endParaRPr sz="2100" b="1" i="0" u="none" strike="noStrike" cap="none" dirty="0">
              <a:solidFill>
                <a:srgbClr val="E84E0F"/>
              </a:solidFill>
              <a:latin typeface="Bebas Neue"/>
              <a:ea typeface="Bebas Neue"/>
              <a:cs typeface="Bebas Neue"/>
              <a:sym typeface="Bebas Neue"/>
            </a:endParaRPr>
          </a:p>
          <a:p>
            <a:pPr marL="0" marR="0" lvl="0" indent="0" algn="l" rtl="0">
              <a:spcBef>
                <a:spcPts val="0"/>
              </a:spcBef>
              <a:spcAft>
                <a:spcPts val="0"/>
              </a:spcAft>
              <a:buNone/>
            </a:pPr>
            <a:r>
              <a:rPr lang="fr-FR" sz="2100" b="1" i="0" u="none" strike="noStrike" cap="none" dirty="0" err="1">
                <a:solidFill>
                  <a:srgbClr val="E84E0F"/>
                </a:solidFill>
                <a:latin typeface="Bebas Neue"/>
                <a:ea typeface="Bebas Neue"/>
                <a:cs typeface="Bebas Neue"/>
                <a:sym typeface="Bebas Neue"/>
              </a:rPr>
              <a:t>What</a:t>
            </a:r>
            <a:r>
              <a:rPr lang="fr-FR" sz="2100" b="1" i="0" u="none" strike="noStrike" cap="none" dirty="0">
                <a:solidFill>
                  <a:srgbClr val="E84E0F"/>
                </a:solidFill>
                <a:latin typeface="Bebas Neue"/>
                <a:ea typeface="Bebas Neue"/>
                <a:cs typeface="Bebas Neue"/>
                <a:sym typeface="Bebas Neue"/>
              </a:rPr>
              <a:t> </a:t>
            </a:r>
            <a:r>
              <a:rPr lang="fr-FR" sz="2100" b="1" i="0" u="none" strike="noStrike" cap="none" dirty="0" err="1">
                <a:solidFill>
                  <a:srgbClr val="E84E0F"/>
                </a:solidFill>
                <a:latin typeface="Bebas Neue"/>
                <a:ea typeface="Bebas Neue"/>
                <a:cs typeface="Bebas Neue"/>
                <a:sym typeface="Bebas Neue"/>
              </a:rPr>
              <a:t>methods</a:t>
            </a:r>
            <a:r>
              <a:rPr lang="fr-FR" sz="2100" b="1" i="0" u="none" strike="noStrike" cap="none" dirty="0">
                <a:solidFill>
                  <a:srgbClr val="E84E0F"/>
                </a:solidFill>
                <a:latin typeface="Bebas Neue"/>
                <a:ea typeface="Bebas Neue"/>
                <a:cs typeface="Bebas Neue"/>
                <a:sym typeface="Bebas Neue"/>
              </a:rPr>
              <a:t> and </a:t>
            </a:r>
            <a:r>
              <a:rPr lang="fr-FR" sz="2100" b="1" i="0" u="none" strike="noStrike" cap="none" dirty="0" err="1">
                <a:solidFill>
                  <a:srgbClr val="E84E0F"/>
                </a:solidFill>
                <a:latin typeface="Bebas Neue"/>
                <a:ea typeface="Bebas Neue"/>
                <a:cs typeface="Bebas Neue"/>
                <a:sym typeface="Bebas Neue"/>
              </a:rPr>
              <a:t>tools</a:t>
            </a:r>
            <a:r>
              <a:rPr lang="fr-FR" sz="2100" b="1" i="0" u="none" strike="noStrike" cap="none" dirty="0">
                <a:solidFill>
                  <a:srgbClr val="E84E0F"/>
                </a:solidFill>
                <a:latin typeface="Bebas Neue"/>
                <a:ea typeface="Bebas Neue"/>
                <a:cs typeface="Bebas Neue"/>
                <a:sym typeface="Bebas Neue"/>
              </a:rPr>
              <a:t> can </a:t>
            </a:r>
            <a:r>
              <a:rPr lang="fr-FR" sz="2100" b="1" i="0" u="none" strike="noStrike" cap="none" dirty="0" err="1">
                <a:solidFill>
                  <a:srgbClr val="E84E0F"/>
                </a:solidFill>
                <a:latin typeface="Bebas Neue"/>
                <a:ea typeface="Bebas Neue"/>
                <a:cs typeface="Bebas Neue"/>
                <a:sym typeface="Bebas Neue"/>
              </a:rPr>
              <a:t>you</a:t>
            </a:r>
            <a:r>
              <a:rPr lang="fr-FR" sz="2100" b="1" i="0" u="none" strike="noStrike" cap="none" dirty="0">
                <a:solidFill>
                  <a:srgbClr val="E84E0F"/>
                </a:solidFill>
                <a:latin typeface="Bebas Neue"/>
                <a:ea typeface="Bebas Neue"/>
                <a:cs typeface="Bebas Neue"/>
                <a:sym typeface="Bebas Neue"/>
              </a:rPr>
              <a:t> use to </a:t>
            </a:r>
            <a:r>
              <a:rPr lang="fr-FR" sz="2100" b="1" i="0" u="none" strike="noStrike" cap="none" dirty="0" err="1">
                <a:solidFill>
                  <a:srgbClr val="E84E0F"/>
                </a:solidFill>
                <a:latin typeface="Bebas Neue"/>
                <a:ea typeface="Bebas Neue"/>
                <a:cs typeface="Bebas Neue"/>
                <a:sym typeface="Bebas Neue"/>
              </a:rPr>
              <a:t>collect</a:t>
            </a:r>
            <a:r>
              <a:rPr lang="fr-FR" sz="2100" b="1" i="0" u="none" strike="noStrike" cap="none" dirty="0">
                <a:solidFill>
                  <a:srgbClr val="E84E0F"/>
                </a:solidFill>
                <a:latin typeface="Bebas Neue"/>
                <a:ea typeface="Bebas Neue"/>
                <a:cs typeface="Bebas Neue"/>
                <a:sym typeface="Bebas Neue"/>
              </a:rPr>
              <a:t> data?</a:t>
            </a:r>
            <a:endParaRPr sz="2100" b="1" i="0" u="none" strike="noStrike" cap="none" dirty="0">
              <a:solidFill>
                <a:srgbClr val="E84E0F"/>
              </a:solidFill>
              <a:latin typeface="Bebas Neue"/>
              <a:ea typeface="Bebas Neue"/>
              <a:cs typeface="Bebas Neue"/>
              <a:sym typeface="Bebas Neue"/>
            </a:endParaRPr>
          </a:p>
          <a:p>
            <a:pPr marL="0" marR="0" lvl="0" indent="0" algn="l" rtl="0">
              <a:spcBef>
                <a:spcPts val="0"/>
              </a:spcBef>
              <a:spcAft>
                <a:spcPts val="0"/>
              </a:spcAft>
              <a:buNone/>
            </a:pPr>
            <a:r>
              <a:rPr lang="fr-FR" sz="1600" b="0" i="0" u="none" strike="noStrike" cap="none" dirty="0">
                <a:solidFill>
                  <a:srgbClr val="FFFFFF"/>
                </a:solidFill>
                <a:latin typeface="Raleway"/>
                <a:ea typeface="Raleway"/>
                <a:cs typeface="Raleway"/>
                <a:sym typeface="Raleway"/>
              </a:rPr>
              <a:t>Contact: @secours-catholique.org  @secours-catholique.org</a:t>
            </a:r>
            <a:endParaRPr sz="1600" b="0" i="0" u="none" strike="noStrike" cap="none" dirty="0">
              <a:solidFill>
                <a:srgbClr val="000000"/>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dirty="0">
                <a:solidFill>
                  <a:srgbClr val="FFFFFF"/>
                </a:solidFill>
                <a:latin typeface="Arial"/>
                <a:ea typeface="Arial"/>
                <a:cs typeface="Arial"/>
                <a:sym typeface="Arial"/>
              </a:rPr>
            </a:br>
            <a:endParaRPr sz="1400" b="0" i="0" u="none" strike="noStrike" cap="none" dirty="0">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0"/>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sp>
        <p:nvSpPr>
          <p:cNvPr id="263" name="Google Shape;263;p10"/>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64" name="Google Shape;264;p10"/>
          <p:cNvSpPr txBox="1"/>
          <p:nvPr/>
        </p:nvSpPr>
        <p:spPr>
          <a:xfrm>
            <a:off x="1524000" y="315101"/>
            <a:ext cx="9144000" cy="1354187"/>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3800" b="1" i="0" u="none" strike="noStrike" cap="none">
                <a:solidFill>
                  <a:srgbClr val="FFFFFF"/>
                </a:solidFill>
                <a:latin typeface="Bebas Neue"/>
                <a:ea typeface="Bebas Neue"/>
                <a:cs typeface="Bebas Neue"/>
                <a:sym typeface="Bebas Neue"/>
              </a:rPr>
              <a:t>DESIGNING TOOLS - FOCUS ON THE QUESTIONNAIRE</a:t>
            </a:r>
            <a:endParaRPr sz="3800" b="1" i="0" u="none" strike="noStrike" cap="none">
              <a:solidFill>
                <a:srgbClr val="FFFFFF"/>
              </a:solidFill>
              <a:latin typeface="Bebas Neue"/>
              <a:ea typeface="Bebas Neue"/>
              <a:cs typeface="Bebas Neue"/>
              <a:sym typeface="Bebas Neue"/>
            </a:endParaRPr>
          </a:p>
        </p:txBody>
      </p:sp>
      <p:sp>
        <p:nvSpPr>
          <p:cNvPr id="265" name="Google Shape;265;p10"/>
          <p:cNvSpPr/>
          <p:nvPr/>
        </p:nvSpPr>
        <p:spPr>
          <a:xfrm>
            <a:off x="1804325" y="1177650"/>
            <a:ext cx="7795200" cy="44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i="0" u="none" strike="noStrike" cap="none">
                <a:solidFill>
                  <a:srgbClr val="262775"/>
                </a:solidFill>
                <a:latin typeface="Raleway"/>
                <a:ea typeface="Raleway"/>
                <a:cs typeface="Raleway"/>
                <a:sym typeface="Raleway"/>
              </a:rPr>
              <a:t>Checklist and tips for designing a form</a:t>
            </a:r>
            <a:endParaRPr sz="1600" b="0" i="0" u="none" strike="noStrike" cap="none">
              <a:solidFill>
                <a:srgbClr val="262775"/>
              </a:solidFill>
              <a:latin typeface="Raleway"/>
              <a:ea typeface="Raleway"/>
              <a:cs typeface="Raleway"/>
              <a:sym typeface="Raleway"/>
            </a:endParaRPr>
          </a:p>
        </p:txBody>
      </p:sp>
      <p:graphicFrame>
        <p:nvGraphicFramePr>
          <p:cNvPr id="266" name="Google Shape;266;p10"/>
          <p:cNvGraphicFramePr/>
          <p:nvPr/>
        </p:nvGraphicFramePr>
        <p:xfrm>
          <a:off x="1764750" y="1962800"/>
          <a:ext cx="8720025" cy="4504600"/>
        </p:xfrm>
        <a:graphic>
          <a:graphicData uri="http://schemas.openxmlformats.org/drawingml/2006/table">
            <a:tbl>
              <a:tblPr>
                <a:noFill/>
                <a:tableStyleId>{183DCA11-AD19-465C-B079-76F6B48FC899}</a:tableStyleId>
              </a:tblPr>
              <a:tblGrid>
                <a:gridCol w="3266550">
                  <a:extLst>
                    <a:ext uri="{9D8B030D-6E8A-4147-A177-3AD203B41FA5}">
                      <a16:colId xmlns:a16="http://schemas.microsoft.com/office/drawing/2014/main" val="20000"/>
                    </a:ext>
                  </a:extLst>
                </a:gridCol>
                <a:gridCol w="54534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fr-FR" sz="1400" b="1" u="none" strike="noStrike" cap="none">
                          <a:solidFill>
                            <a:schemeClr val="dk2"/>
                          </a:solidFill>
                          <a:latin typeface="Poppins"/>
                          <a:ea typeface="Poppins"/>
                          <a:cs typeface="Poppins"/>
                          <a:sym typeface="Poppins"/>
                        </a:rPr>
                        <a:t>Checklist</a:t>
                      </a:r>
                      <a:endParaRPr sz="1400" b="1" u="none" strike="noStrike" cap="none">
                        <a:solidFill>
                          <a:schemeClr val="dk2"/>
                        </a:solidFill>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fr-FR" sz="1400" b="1" u="none" strike="noStrike" cap="none">
                          <a:solidFill>
                            <a:schemeClr val="dk2"/>
                          </a:solidFill>
                          <a:latin typeface="Poppins"/>
                          <a:ea typeface="Poppins"/>
                          <a:cs typeface="Poppins"/>
                          <a:sym typeface="Poppins"/>
                        </a:rPr>
                        <a:t>Explanations</a:t>
                      </a:r>
                      <a:endParaRPr sz="1400" b="1" u="none" strike="noStrike" cap="none">
                        <a:solidFill>
                          <a:schemeClr val="dk2"/>
                        </a:solidFill>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400"/>
                        <a:buFont typeface="Arial"/>
                        <a:buNone/>
                      </a:pPr>
                      <a:r>
                        <a:rPr lang="fr-FR" sz="1400" u="none" strike="noStrike" cap="none" dirty="0" err="1">
                          <a:solidFill>
                            <a:srgbClr val="262626"/>
                          </a:solidFill>
                          <a:latin typeface="Poppins"/>
                          <a:ea typeface="Poppins"/>
                          <a:cs typeface="Poppins"/>
                          <a:sym typeface="Poppins"/>
                        </a:rPr>
                        <a:t>Formulate</a:t>
                      </a:r>
                      <a:r>
                        <a:rPr lang="fr-FR" sz="1400" u="none" strike="noStrike" cap="none" dirty="0">
                          <a:solidFill>
                            <a:srgbClr val="262626"/>
                          </a:solidFill>
                          <a:latin typeface="Poppins"/>
                          <a:ea typeface="Poppins"/>
                          <a:cs typeface="Poppins"/>
                          <a:sym typeface="Poppins"/>
                        </a:rPr>
                        <a:t> </a:t>
                      </a:r>
                      <a:r>
                        <a:rPr lang="fr-FR" sz="1400" u="none" strike="noStrike" cap="none" dirty="0" err="1">
                          <a:solidFill>
                            <a:schemeClr val="dk2"/>
                          </a:solidFill>
                          <a:latin typeface="Poppins"/>
                          <a:ea typeface="Poppins"/>
                          <a:cs typeface="Poppins"/>
                          <a:sym typeface="Poppins"/>
                        </a:rPr>
                        <a:t>understandable</a:t>
                      </a:r>
                      <a:r>
                        <a:rPr lang="fr-FR" sz="1400" u="none" strike="noStrike" cap="none" dirty="0">
                          <a:solidFill>
                            <a:schemeClr val="dk2"/>
                          </a:solidFill>
                          <a:latin typeface="Poppins"/>
                          <a:ea typeface="Poppins"/>
                          <a:cs typeface="Poppins"/>
                          <a:sym typeface="Poppins"/>
                        </a:rPr>
                        <a:t> questions, </a:t>
                      </a:r>
                      <a:r>
                        <a:rPr lang="fr-FR" sz="1400" u="none" strike="noStrike" cap="none" dirty="0" err="1">
                          <a:solidFill>
                            <a:srgbClr val="262626"/>
                          </a:solidFill>
                          <a:latin typeface="Poppins"/>
                          <a:ea typeface="Poppins"/>
                          <a:cs typeface="Poppins"/>
                          <a:sym typeface="Poppins"/>
                        </a:rPr>
                        <a:t>with</a:t>
                      </a:r>
                      <a:r>
                        <a:rPr lang="fr-FR" sz="1400" u="none" strike="noStrike" cap="none" dirty="0">
                          <a:solidFill>
                            <a:srgbClr val="262626"/>
                          </a:solidFill>
                          <a:latin typeface="Poppins"/>
                          <a:ea typeface="Poppins"/>
                          <a:cs typeface="Poppins"/>
                          <a:sym typeface="Poppins"/>
                        </a:rPr>
                        <a:t> as </a:t>
                      </a:r>
                      <a:r>
                        <a:rPr lang="fr-FR" sz="1400" u="none" strike="noStrike" cap="none" dirty="0" err="1">
                          <a:solidFill>
                            <a:srgbClr val="262626"/>
                          </a:solidFill>
                          <a:latin typeface="Poppins"/>
                          <a:ea typeface="Poppins"/>
                          <a:cs typeface="Poppins"/>
                          <a:sym typeface="Poppins"/>
                        </a:rPr>
                        <a:t>little</a:t>
                      </a:r>
                      <a:r>
                        <a:rPr lang="fr-FR" sz="1400" u="none" strike="noStrike" cap="none" dirty="0">
                          <a:solidFill>
                            <a:srgbClr val="262626"/>
                          </a:solidFill>
                          <a:latin typeface="Poppins"/>
                          <a:ea typeface="Poppins"/>
                          <a:cs typeface="Poppins"/>
                          <a:sym typeface="Poppins"/>
                        </a:rPr>
                        <a:t> </a:t>
                      </a:r>
                      <a:r>
                        <a:rPr lang="fr-FR" sz="1400" u="none" strike="noStrike" cap="none" dirty="0" err="1">
                          <a:solidFill>
                            <a:srgbClr val="262626"/>
                          </a:solidFill>
                          <a:latin typeface="Poppins"/>
                          <a:ea typeface="Poppins"/>
                          <a:cs typeface="Poppins"/>
                          <a:sym typeface="Poppins"/>
                        </a:rPr>
                        <a:t>technical</a:t>
                      </a:r>
                      <a:r>
                        <a:rPr lang="fr-FR" sz="1400" u="none" strike="noStrike" cap="none" dirty="0">
                          <a:solidFill>
                            <a:srgbClr val="262626"/>
                          </a:solidFill>
                          <a:latin typeface="Poppins"/>
                          <a:ea typeface="Poppins"/>
                          <a:cs typeface="Poppins"/>
                          <a:sym typeface="Poppins"/>
                        </a:rPr>
                        <a:t> jargon as possible.</a:t>
                      </a:r>
                      <a:endParaRPr sz="1400" u="none" strike="noStrike" cap="none" dirty="0">
                        <a:solidFill>
                          <a:srgbClr val="262626"/>
                        </a:solidFill>
                        <a:latin typeface="Poppins"/>
                        <a:ea typeface="Poppins"/>
                        <a:cs typeface="Poppins"/>
                        <a:sym typeface="Poppins"/>
                      </a:endParaRPr>
                    </a:p>
                    <a:p>
                      <a:pPr marL="0" marR="0" lvl="0" indent="0" algn="just" rtl="0">
                        <a:lnSpc>
                          <a:spcPct val="100000"/>
                        </a:lnSpc>
                        <a:spcBef>
                          <a:spcPts val="0"/>
                        </a:spcBef>
                        <a:spcAft>
                          <a:spcPts val="0"/>
                        </a:spcAft>
                        <a:buClr>
                          <a:srgbClr val="000000"/>
                        </a:buClr>
                        <a:buSzPts val="1400"/>
                        <a:buFont typeface="Arial"/>
                        <a:buNone/>
                      </a:pPr>
                      <a:r>
                        <a:rPr lang="fr-FR" sz="1400" u="none" strike="noStrike" cap="none" dirty="0">
                          <a:solidFill>
                            <a:srgbClr val="262626"/>
                          </a:solidFill>
                          <a:latin typeface="Poppins"/>
                          <a:ea typeface="Poppins"/>
                          <a:cs typeface="Poppins"/>
                          <a:sym typeface="Poppins"/>
                        </a:rPr>
                        <a:t>Example: DE can have </a:t>
                      </a:r>
                      <a:r>
                        <a:rPr lang="fr-FR" sz="1400" u="none" strike="noStrike" cap="none" dirty="0" err="1">
                          <a:solidFill>
                            <a:srgbClr val="262626"/>
                          </a:solidFill>
                          <a:latin typeface="Poppins"/>
                          <a:ea typeface="Poppins"/>
                          <a:cs typeface="Poppins"/>
                          <a:sym typeface="Poppins"/>
                        </a:rPr>
                        <a:t>several</a:t>
                      </a:r>
                      <a:r>
                        <a:rPr lang="fr-FR" sz="1400" u="none" strike="noStrike" cap="none" dirty="0">
                          <a:solidFill>
                            <a:srgbClr val="262626"/>
                          </a:solidFill>
                          <a:latin typeface="Poppins"/>
                          <a:ea typeface="Poppins"/>
                          <a:cs typeface="Poppins"/>
                          <a:sym typeface="Poppins"/>
                        </a:rPr>
                        <a:t> </a:t>
                      </a:r>
                      <a:r>
                        <a:rPr lang="fr-FR" sz="1400" u="none" strike="noStrike" cap="none" dirty="0" err="1">
                          <a:solidFill>
                            <a:srgbClr val="262626"/>
                          </a:solidFill>
                          <a:latin typeface="Poppins"/>
                          <a:ea typeface="Poppins"/>
                          <a:cs typeface="Poppins"/>
                          <a:sym typeface="Poppins"/>
                        </a:rPr>
                        <a:t>meanings</a:t>
                      </a:r>
                      <a:r>
                        <a:rPr lang="fr-FR" sz="1400" u="none" strike="noStrike" cap="none" dirty="0">
                          <a:solidFill>
                            <a:srgbClr val="262626"/>
                          </a:solidFill>
                          <a:latin typeface="Poppins"/>
                          <a:ea typeface="Poppins"/>
                          <a:cs typeface="Poppins"/>
                          <a:sym typeface="Poppins"/>
                        </a:rPr>
                        <a:t>: Droit de l'enfant vs Diplôme d'Etat</a:t>
                      </a:r>
                      <a:endParaRPr sz="1400" u="none" strike="noStrike" cap="none" dirty="0">
                        <a:solidFill>
                          <a:srgbClr val="262626"/>
                        </a:solidFill>
                        <a:latin typeface="Poppins"/>
                        <a:ea typeface="Poppins"/>
                        <a:cs typeface="Poppins"/>
                        <a:sym typeface="Poppins"/>
                      </a:endParaRPr>
                    </a:p>
                  </a:txBody>
                  <a:tcPr marL="91425" marR="91425" marT="91425" marB="91425">
                    <a:lnT w="9525" cap="flat" cmpd="sng">
                      <a:solidFill>
                        <a:schemeClr val="dk2"/>
                      </a:solidFill>
                      <a:prstDash val="solid"/>
                      <a:round/>
                      <a:headEnd type="none" w="sm" len="sm"/>
                      <a:tailEnd type="none" w="sm" len="sm"/>
                    </a:lnT>
                  </a:tcPr>
                </a:tc>
                <a:tc>
                  <a:txBody>
                    <a:bodyPr/>
                    <a:lstStyle/>
                    <a:p>
                      <a:pPr marL="269999" marR="0" lvl="0" indent="-269999" algn="just" rtl="0">
                        <a:lnSpc>
                          <a:spcPct val="115000"/>
                        </a:lnSpc>
                        <a:spcBef>
                          <a:spcPts val="0"/>
                        </a:spcBef>
                        <a:spcAft>
                          <a:spcPts val="0"/>
                        </a:spcAft>
                        <a:buClr>
                          <a:srgbClr val="262626"/>
                        </a:buClr>
                        <a:buSzPts val="1400"/>
                        <a:buFont typeface="Poppins"/>
                        <a:buChar char="●"/>
                      </a:pPr>
                      <a:r>
                        <a:rPr lang="fr-FR" sz="1400" u="none" strike="noStrike" cap="none">
                          <a:solidFill>
                            <a:srgbClr val="262626"/>
                          </a:solidFill>
                          <a:latin typeface="Poppins"/>
                          <a:ea typeface="Poppins"/>
                          <a:cs typeface="Poppins"/>
                          <a:sym typeface="Poppins"/>
                        </a:rPr>
                        <a:t>Avoiding misconceptions and facilitating the appropriation of the form by teams and new interviewers </a:t>
                      </a:r>
                      <a:r>
                        <a:rPr lang="fr-FR" sz="1400" u="none" strike="noStrike" cap="none">
                          <a:solidFill>
                            <a:schemeClr val="dk2"/>
                          </a:solidFill>
                          <a:latin typeface="Poppins"/>
                          <a:ea typeface="Poppins"/>
                          <a:cs typeface="Poppins"/>
                          <a:sym typeface="Poppins"/>
                        </a:rPr>
                        <a:t>by making the survey self-explanatory </a:t>
                      </a:r>
                      <a:endParaRPr sz="1400" u="none" strike="noStrike" cap="none">
                        <a:solidFill>
                          <a:schemeClr val="dk2"/>
                        </a:solidFill>
                        <a:latin typeface="Poppins"/>
                        <a:ea typeface="Poppins"/>
                        <a:cs typeface="Poppins"/>
                        <a:sym typeface="Poppins"/>
                      </a:endParaRPr>
                    </a:p>
                    <a:p>
                      <a:pPr marL="269999" marR="0" lvl="0" indent="-269999" algn="just" rtl="0">
                        <a:lnSpc>
                          <a:spcPct val="115000"/>
                        </a:lnSpc>
                        <a:spcBef>
                          <a:spcPts val="0"/>
                        </a:spcBef>
                        <a:spcAft>
                          <a:spcPts val="0"/>
                        </a:spcAft>
                        <a:buClr>
                          <a:srgbClr val="262626"/>
                        </a:buClr>
                        <a:buSzPts val="1400"/>
                        <a:buFont typeface="Poppins"/>
                        <a:buChar char="●"/>
                      </a:pPr>
                      <a:r>
                        <a:rPr lang="fr-FR" sz="1400" u="none" strike="noStrike" cap="none">
                          <a:solidFill>
                            <a:srgbClr val="262626"/>
                          </a:solidFill>
                          <a:latin typeface="Poppins"/>
                          <a:ea typeface="Poppins"/>
                          <a:cs typeface="Poppins"/>
                          <a:sym typeface="Poppins"/>
                        </a:rPr>
                        <a:t>In multilingual contexts, this will also facilitate translation. Don't hesitate to </a:t>
                      </a:r>
                      <a:r>
                        <a:rPr lang="fr-FR" sz="1400" u="none" strike="noStrike" cap="none">
                          <a:solidFill>
                            <a:schemeClr val="dk2"/>
                          </a:solidFill>
                          <a:latin typeface="Poppins"/>
                          <a:ea typeface="Poppins"/>
                          <a:cs typeface="Poppins"/>
                          <a:sym typeface="Poppins"/>
                        </a:rPr>
                        <a:t>add clues to explain the necessary definitions, or to replace text values with images </a:t>
                      </a:r>
                      <a:r>
                        <a:rPr lang="fr-FR" sz="1400" u="none" strike="noStrike" cap="none">
                          <a:solidFill>
                            <a:srgbClr val="262626"/>
                          </a:solidFill>
                          <a:latin typeface="Poppins"/>
                          <a:ea typeface="Poppins"/>
                          <a:cs typeface="Poppins"/>
                          <a:sym typeface="Poppins"/>
                        </a:rPr>
                        <a:t>where this can be useful. During training, use concrete examples, role-playing or answer standardization tests to ensure that everyone has the same understanding of the strategic questions.</a:t>
                      </a:r>
                      <a:endParaRPr sz="1400" u="none" strike="noStrike" cap="none">
                        <a:latin typeface="Poppins"/>
                        <a:ea typeface="Poppins"/>
                        <a:cs typeface="Poppins"/>
                        <a:sym typeface="Poppins"/>
                      </a:endParaRPr>
                    </a:p>
                  </a:txBody>
                  <a:tcPr marL="91425" marR="91425" marT="91425" marB="91425">
                    <a:lnT w="9525" cap="flat" cmpd="sng">
                      <a:solidFill>
                        <a:schemeClr val="dk2"/>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solidFill>
                            <a:schemeClr val="dk2"/>
                          </a:solidFill>
                          <a:latin typeface="Poppins"/>
                          <a:ea typeface="Poppins"/>
                          <a:cs typeface="Poppins"/>
                          <a:sym typeface="Poppins"/>
                        </a:rPr>
                        <a:t>Do not attempt to merge questions </a:t>
                      </a:r>
                      <a:r>
                        <a:rPr lang="fr-FR" sz="1400" u="none" strike="noStrike" cap="none">
                          <a:solidFill>
                            <a:srgbClr val="262626"/>
                          </a:solidFill>
                          <a:latin typeface="Poppins"/>
                          <a:ea typeface="Poppins"/>
                          <a:cs typeface="Poppins"/>
                          <a:sym typeface="Poppins"/>
                        </a:rPr>
                        <a:t>to reduce the total number of questions. </a:t>
                      </a:r>
                      <a:endParaRPr sz="1400" u="none" strike="noStrike" cap="none">
                        <a:latin typeface="Poppins"/>
                        <a:ea typeface="Poppins"/>
                        <a:cs typeface="Poppins"/>
                        <a:sym typeface="Poppins"/>
                      </a:endParaRPr>
                    </a:p>
                  </a:txBody>
                  <a:tcPr marL="91425" marR="91425" marT="91425" marB="91425"/>
                </a:tc>
                <a:tc>
                  <a:txBody>
                    <a:bodyPr/>
                    <a:lstStyle/>
                    <a:p>
                      <a:pPr marL="0" marR="0" lvl="0" indent="0" algn="just" rtl="0">
                        <a:lnSpc>
                          <a:spcPct val="100000"/>
                        </a:lnSpc>
                        <a:spcBef>
                          <a:spcPts val="0"/>
                        </a:spcBef>
                        <a:spcAft>
                          <a:spcPts val="0"/>
                        </a:spcAft>
                        <a:buClr>
                          <a:srgbClr val="000000"/>
                        </a:buClr>
                        <a:buSzPts val="1400"/>
                        <a:buFont typeface="Arial"/>
                        <a:buNone/>
                      </a:pPr>
                      <a:r>
                        <a:rPr lang="fr-FR" sz="1400" u="none" strike="noStrike" cap="none" dirty="0">
                          <a:solidFill>
                            <a:srgbClr val="262626"/>
                          </a:solidFill>
                          <a:latin typeface="Poppins"/>
                          <a:ea typeface="Poppins"/>
                          <a:cs typeface="Poppins"/>
                          <a:sym typeface="Poppins"/>
                        </a:rPr>
                        <a:t>This </a:t>
                      </a:r>
                      <a:r>
                        <a:rPr lang="fr-FR" sz="1400" u="none" strike="noStrike" cap="none" dirty="0" err="1">
                          <a:solidFill>
                            <a:srgbClr val="262626"/>
                          </a:solidFill>
                          <a:latin typeface="Poppins"/>
                          <a:ea typeface="Poppins"/>
                          <a:cs typeface="Poppins"/>
                          <a:sym typeface="Poppins"/>
                        </a:rPr>
                        <a:t>complicates</a:t>
                      </a:r>
                      <a:r>
                        <a:rPr lang="fr-FR" sz="1400" u="none" strike="noStrike" cap="none" dirty="0">
                          <a:solidFill>
                            <a:srgbClr val="262626"/>
                          </a:solidFill>
                          <a:latin typeface="Poppins"/>
                          <a:ea typeface="Poppins"/>
                          <a:cs typeface="Poppins"/>
                          <a:sym typeface="Poppins"/>
                        </a:rPr>
                        <a:t> the </a:t>
                      </a:r>
                      <a:r>
                        <a:rPr lang="fr-FR" sz="1400" u="none" strike="noStrike" cap="none" dirty="0" err="1">
                          <a:solidFill>
                            <a:srgbClr val="262626"/>
                          </a:solidFill>
                          <a:latin typeface="Poppins"/>
                          <a:ea typeface="Poppins"/>
                          <a:cs typeface="Poppins"/>
                          <a:sym typeface="Poppins"/>
                        </a:rPr>
                        <a:t>answer</a:t>
                      </a:r>
                      <a:r>
                        <a:rPr lang="fr-FR" sz="1400" u="none" strike="noStrike" cap="none" dirty="0">
                          <a:solidFill>
                            <a:srgbClr val="262626"/>
                          </a:solidFill>
                          <a:latin typeface="Poppins"/>
                          <a:ea typeface="Poppins"/>
                          <a:cs typeface="Poppins"/>
                          <a:sym typeface="Poppins"/>
                        </a:rPr>
                        <a:t> and </a:t>
                      </a:r>
                      <a:r>
                        <a:rPr lang="fr-FR" sz="1400" u="none" strike="noStrike" cap="none" dirty="0" err="1">
                          <a:solidFill>
                            <a:srgbClr val="262626"/>
                          </a:solidFill>
                          <a:latin typeface="Poppins"/>
                          <a:ea typeface="Poppins"/>
                          <a:cs typeface="Poppins"/>
                          <a:sym typeface="Poppins"/>
                        </a:rPr>
                        <a:t>its</a:t>
                      </a:r>
                      <a:r>
                        <a:rPr lang="fr-FR" sz="1400" u="none" strike="noStrike" cap="none" dirty="0">
                          <a:solidFill>
                            <a:srgbClr val="262626"/>
                          </a:solidFill>
                          <a:latin typeface="Poppins"/>
                          <a:ea typeface="Poppins"/>
                          <a:cs typeface="Poppins"/>
                          <a:sym typeface="Poppins"/>
                        </a:rPr>
                        <a:t> </a:t>
                      </a:r>
                      <a:r>
                        <a:rPr lang="fr-FR" sz="1400" u="none" strike="noStrike" cap="none" dirty="0" err="1">
                          <a:solidFill>
                            <a:srgbClr val="262626"/>
                          </a:solidFill>
                          <a:latin typeface="Poppins"/>
                          <a:ea typeface="Poppins"/>
                          <a:cs typeface="Poppins"/>
                          <a:sym typeface="Poppins"/>
                        </a:rPr>
                        <a:t>analysis</a:t>
                      </a:r>
                      <a:r>
                        <a:rPr lang="fr-FR" sz="1400" u="none" strike="noStrike" cap="none" dirty="0">
                          <a:solidFill>
                            <a:srgbClr val="262626"/>
                          </a:solidFill>
                          <a:latin typeface="Poppins"/>
                          <a:ea typeface="Poppins"/>
                          <a:cs typeface="Poppins"/>
                          <a:sym typeface="Poppins"/>
                        </a:rPr>
                        <a:t>. So </a:t>
                      </a:r>
                      <a:r>
                        <a:rPr lang="fr-FR" sz="1400" u="none" strike="noStrike" cap="none" dirty="0" err="1">
                          <a:solidFill>
                            <a:schemeClr val="dk2"/>
                          </a:solidFill>
                          <a:latin typeface="Poppins"/>
                          <a:ea typeface="Poppins"/>
                          <a:cs typeface="Poppins"/>
                          <a:sym typeface="Poppins"/>
                        </a:rPr>
                        <a:t>avoid</a:t>
                      </a:r>
                      <a:r>
                        <a:rPr lang="fr-FR" sz="1400" u="none" strike="noStrike" cap="none" dirty="0">
                          <a:solidFill>
                            <a:schemeClr val="dk2"/>
                          </a:solidFill>
                          <a:latin typeface="Poppins"/>
                          <a:ea typeface="Poppins"/>
                          <a:cs typeface="Poppins"/>
                          <a:sym typeface="Poppins"/>
                        </a:rPr>
                        <a:t> double questions </a:t>
                      </a:r>
                      <a:endParaRPr sz="1400" u="none" strike="noStrike" cap="none" dirty="0">
                        <a:solidFill>
                          <a:schemeClr val="dk2"/>
                        </a:solidFill>
                        <a:latin typeface="Poppins"/>
                        <a:ea typeface="Poppins"/>
                        <a:cs typeface="Poppins"/>
                        <a:sym typeface="Poppins"/>
                      </a:endParaRPr>
                    </a:p>
                    <a:p>
                      <a:pPr marL="0" marR="0" lvl="0" indent="0" algn="just" rtl="0">
                        <a:lnSpc>
                          <a:spcPct val="100000"/>
                        </a:lnSpc>
                        <a:spcBef>
                          <a:spcPts val="0"/>
                        </a:spcBef>
                        <a:spcAft>
                          <a:spcPts val="0"/>
                        </a:spcAft>
                        <a:buClr>
                          <a:srgbClr val="000000"/>
                        </a:buClr>
                        <a:buSzPts val="1400"/>
                        <a:buFont typeface="Arial"/>
                        <a:buNone/>
                      </a:pPr>
                      <a:r>
                        <a:rPr lang="fr-FR" sz="1400" u="none" strike="noStrike" cap="none" dirty="0">
                          <a:solidFill>
                            <a:srgbClr val="262626"/>
                          </a:solidFill>
                          <a:latin typeface="Poppins"/>
                          <a:ea typeface="Poppins"/>
                          <a:cs typeface="Poppins"/>
                          <a:sym typeface="Poppins"/>
                        </a:rPr>
                        <a:t>Example: Are </a:t>
                      </a:r>
                      <a:r>
                        <a:rPr lang="fr-FR" sz="1400" u="none" strike="noStrike" cap="none" dirty="0" err="1">
                          <a:solidFill>
                            <a:srgbClr val="262626"/>
                          </a:solidFill>
                          <a:latin typeface="Poppins"/>
                          <a:ea typeface="Poppins"/>
                          <a:cs typeface="Poppins"/>
                          <a:sym typeface="Poppins"/>
                        </a:rPr>
                        <a:t>there</a:t>
                      </a:r>
                      <a:r>
                        <a:rPr lang="fr-FR" sz="1400" u="none" strike="noStrike" cap="none" dirty="0">
                          <a:solidFill>
                            <a:srgbClr val="262626"/>
                          </a:solidFill>
                          <a:latin typeface="Poppins"/>
                          <a:ea typeface="Poppins"/>
                          <a:cs typeface="Poppins"/>
                          <a:sym typeface="Poppins"/>
                        </a:rPr>
                        <a:t> </a:t>
                      </a:r>
                      <a:r>
                        <a:rPr lang="fr-FR" sz="1400" u="none" strike="noStrike" cap="none" dirty="0" err="1">
                          <a:solidFill>
                            <a:srgbClr val="262626"/>
                          </a:solidFill>
                          <a:latin typeface="Poppins"/>
                          <a:ea typeface="Poppins"/>
                          <a:cs typeface="Poppins"/>
                          <a:sym typeface="Poppins"/>
                        </a:rPr>
                        <a:t>any</a:t>
                      </a:r>
                      <a:r>
                        <a:rPr lang="fr-FR" sz="1400" u="none" strike="noStrike" cap="none" dirty="0">
                          <a:solidFill>
                            <a:srgbClr val="262626"/>
                          </a:solidFill>
                          <a:latin typeface="Poppins"/>
                          <a:ea typeface="Poppins"/>
                          <a:cs typeface="Poppins"/>
                          <a:sym typeface="Poppins"/>
                        </a:rPr>
                        <a:t> </a:t>
                      </a:r>
                      <a:r>
                        <a:rPr lang="fr-FR" sz="1400" u="none" strike="noStrike" cap="none" dirty="0" err="1">
                          <a:solidFill>
                            <a:srgbClr val="262626"/>
                          </a:solidFill>
                          <a:latin typeface="Poppins"/>
                          <a:ea typeface="Poppins"/>
                          <a:cs typeface="Poppins"/>
                          <a:sym typeface="Poppins"/>
                        </a:rPr>
                        <a:t>disabled</a:t>
                      </a:r>
                      <a:r>
                        <a:rPr lang="fr-FR" sz="1400" u="none" strike="noStrike" cap="none" dirty="0">
                          <a:solidFill>
                            <a:srgbClr val="262626"/>
                          </a:solidFill>
                          <a:latin typeface="Poppins"/>
                          <a:ea typeface="Poppins"/>
                          <a:cs typeface="Poppins"/>
                          <a:sym typeface="Poppins"/>
                        </a:rPr>
                        <a:t> and/or </a:t>
                      </a:r>
                      <a:r>
                        <a:rPr lang="fr-FR" sz="1400" u="none" strike="noStrike" cap="none" dirty="0" err="1">
                          <a:solidFill>
                            <a:srgbClr val="262626"/>
                          </a:solidFill>
                          <a:latin typeface="Poppins"/>
                          <a:ea typeface="Poppins"/>
                          <a:cs typeface="Poppins"/>
                          <a:sym typeface="Poppins"/>
                        </a:rPr>
                        <a:t>elderly</a:t>
                      </a:r>
                      <a:r>
                        <a:rPr lang="fr-FR" sz="1400" u="none" strike="noStrike" cap="none" dirty="0">
                          <a:solidFill>
                            <a:srgbClr val="262626"/>
                          </a:solidFill>
                          <a:latin typeface="Poppins"/>
                          <a:ea typeface="Poppins"/>
                          <a:cs typeface="Poppins"/>
                          <a:sym typeface="Poppins"/>
                        </a:rPr>
                        <a:t> people, and if </a:t>
                      </a:r>
                      <a:r>
                        <a:rPr lang="fr-FR" sz="1400" u="none" strike="noStrike" cap="none" dirty="0" err="1">
                          <a:solidFill>
                            <a:srgbClr val="262626"/>
                          </a:solidFill>
                          <a:latin typeface="Poppins"/>
                          <a:ea typeface="Poppins"/>
                          <a:cs typeface="Poppins"/>
                          <a:sym typeface="Poppins"/>
                        </a:rPr>
                        <a:t>so</a:t>
                      </a:r>
                      <a:r>
                        <a:rPr lang="fr-FR" sz="1400" u="none" strike="noStrike" cap="none" dirty="0">
                          <a:solidFill>
                            <a:srgbClr val="262626"/>
                          </a:solidFill>
                          <a:latin typeface="Poppins"/>
                          <a:ea typeface="Poppins"/>
                          <a:cs typeface="Poppins"/>
                          <a:sym typeface="Poppins"/>
                        </a:rPr>
                        <a:t>, how </a:t>
                      </a:r>
                      <a:r>
                        <a:rPr lang="fr-FR" sz="1400" u="none" strike="noStrike" cap="none" dirty="0" err="1">
                          <a:solidFill>
                            <a:srgbClr val="262626"/>
                          </a:solidFill>
                          <a:latin typeface="Poppins"/>
                          <a:ea typeface="Poppins"/>
                          <a:cs typeface="Poppins"/>
                          <a:sym typeface="Poppins"/>
                        </a:rPr>
                        <a:t>many</a:t>
                      </a:r>
                      <a:r>
                        <a:rPr lang="fr-FR" sz="1400" u="none" strike="noStrike" cap="none" dirty="0">
                          <a:solidFill>
                            <a:srgbClr val="262626"/>
                          </a:solidFill>
                          <a:latin typeface="Poppins"/>
                          <a:ea typeface="Poppins"/>
                          <a:cs typeface="Poppins"/>
                          <a:sym typeface="Poppins"/>
                        </a:rPr>
                        <a:t>?</a:t>
                      </a:r>
                      <a:endParaRPr sz="1400" u="none" strike="noStrike" cap="none" dirty="0">
                        <a:solidFill>
                          <a:srgbClr val="262626"/>
                        </a:solidFill>
                        <a:latin typeface="Poppins"/>
                        <a:ea typeface="Poppins"/>
                        <a:cs typeface="Poppins"/>
                        <a:sym typeface="Poppins"/>
                      </a:endParaRPr>
                    </a:p>
                    <a:p>
                      <a:pPr marL="0" marR="0" lvl="0" indent="0" algn="just" rtl="0">
                        <a:lnSpc>
                          <a:spcPct val="100000"/>
                        </a:lnSpc>
                        <a:spcBef>
                          <a:spcPts val="0"/>
                        </a:spcBef>
                        <a:spcAft>
                          <a:spcPts val="0"/>
                        </a:spcAft>
                        <a:buClr>
                          <a:srgbClr val="000000"/>
                        </a:buClr>
                        <a:buSzPts val="1400"/>
                        <a:buFont typeface="Arial"/>
                        <a:buNone/>
                      </a:pPr>
                      <a:r>
                        <a:rPr lang="fr-FR" sz="1400" u="none" strike="noStrike" cap="none" dirty="0">
                          <a:solidFill>
                            <a:srgbClr val="262626"/>
                          </a:solidFill>
                          <a:latin typeface="Poppins"/>
                          <a:ea typeface="Poppins"/>
                          <a:cs typeface="Poppins"/>
                          <a:sym typeface="Poppins"/>
                        </a:rPr>
                        <a:t>Replace </a:t>
                      </a:r>
                      <a:r>
                        <a:rPr lang="fr-FR" sz="1400" u="none" strike="noStrike" cap="none" dirty="0" err="1">
                          <a:solidFill>
                            <a:srgbClr val="262626"/>
                          </a:solidFill>
                          <a:latin typeface="Poppins"/>
                          <a:ea typeface="Poppins"/>
                          <a:cs typeface="Poppins"/>
                          <a:sym typeface="Poppins"/>
                        </a:rPr>
                        <a:t>with</a:t>
                      </a:r>
                      <a:r>
                        <a:rPr lang="fr-FR" sz="1400" u="none" strike="noStrike" cap="none" dirty="0">
                          <a:solidFill>
                            <a:srgbClr val="262626"/>
                          </a:solidFill>
                          <a:latin typeface="Poppins"/>
                          <a:ea typeface="Poppins"/>
                          <a:cs typeface="Poppins"/>
                          <a:sym typeface="Poppins"/>
                        </a:rPr>
                        <a:t>: </a:t>
                      </a:r>
                      <a:r>
                        <a:rPr lang="fr-FR" sz="1400" u="none" strike="noStrike" cap="none" dirty="0" err="1">
                          <a:solidFill>
                            <a:srgbClr val="262626"/>
                          </a:solidFill>
                          <a:latin typeface="Poppins"/>
                          <a:ea typeface="Poppins"/>
                          <a:cs typeface="Poppins"/>
                          <a:sym typeface="Poppins"/>
                        </a:rPr>
                        <a:t>number</a:t>
                      </a:r>
                      <a:r>
                        <a:rPr lang="fr-FR" sz="1400" u="none" strike="noStrike" cap="none" dirty="0">
                          <a:solidFill>
                            <a:srgbClr val="262626"/>
                          </a:solidFill>
                          <a:latin typeface="Poppins"/>
                          <a:ea typeface="Poppins"/>
                          <a:cs typeface="Poppins"/>
                          <a:sym typeface="Poppins"/>
                        </a:rPr>
                        <a:t> of </a:t>
                      </a:r>
                      <a:r>
                        <a:rPr lang="fr-FR" sz="1400" u="none" strike="noStrike" cap="none" dirty="0" err="1">
                          <a:solidFill>
                            <a:srgbClr val="262626"/>
                          </a:solidFill>
                          <a:latin typeface="Poppins"/>
                          <a:ea typeface="Poppins"/>
                          <a:cs typeface="Poppins"/>
                          <a:sym typeface="Poppins"/>
                        </a:rPr>
                        <a:t>disabled</a:t>
                      </a:r>
                      <a:r>
                        <a:rPr lang="fr-FR" sz="1400" u="none" strike="noStrike" cap="none" dirty="0">
                          <a:solidFill>
                            <a:srgbClr val="262626"/>
                          </a:solidFill>
                          <a:latin typeface="Poppins"/>
                          <a:ea typeface="Poppins"/>
                          <a:cs typeface="Poppins"/>
                          <a:sym typeface="Poppins"/>
                        </a:rPr>
                        <a:t> people / </a:t>
                      </a:r>
                      <a:r>
                        <a:rPr lang="fr-FR" sz="1400" u="none" strike="noStrike" cap="none" dirty="0" err="1">
                          <a:solidFill>
                            <a:srgbClr val="262626"/>
                          </a:solidFill>
                          <a:latin typeface="Poppins"/>
                          <a:ea typeface="Poppins"/>
                          <a:cs typeface="Poppins"/>
                          <a:sym typeface="Poppins"/>
                        </a:rPr>
                        <a:t>number</a:t>
                      </a:r>
                      <a:r>
                        <a:rPr lang="fr-FR" sz="1400" u="none" strike="noStrike" cap="none" dirty="0">
                          <a:solidFill>
                            <a:srgbClr val="262626"/>
                          </a:solidFill>
                          <a:latin typeface="Poppins"/>
                          <a:ea typeface="Poppins"/>
                          <a:cs typeface="Poppins"/>
                          <a:sym typeface="Poppins"/>
                        </a:rPr>
                        <a:t> of </a:t>
                      </a:r>
                      <a:r>
                        <a:rPr lang="fr-FR" sz="1400" u="none" strike="noStrike" cap="none" dirty="0" err="1">
                          <a:solidFill>
                            <a:srgbClr val="262626"/>
                          </a:solidFill>
                          <a:latin typeface="Poppins"/>
                          <a:ea typeface="Poppins"/>
                          <a:cs typeface="Poppins"/>
                          <a:sym typeface="Poppins"/>
                        </a:rPr>
                        <a:t>elderly</a:t>
                      </a:r>
                      <a:r>
                        <a:rPr lang="fr-FR" sz="1400" u="none" strike="noStrike" cap="none" dirty="0">
                          <a:solidFill>
                            <a:srgbClr val="262626"/>
                          </a:solidFill>
                          <a:latin typeface="Poppins"/>
                          <a:ea typeface="Poppins"/>
                          <a:cs typeface="Poppins"/>
                          <a:sym typeface="Poppins"/>
                        </a:rPr>
                        <a:t> people</a:t>
                      </a:r>
                      <a:endParaRPr sz="1400" u="none" strike="noStrike" cap="none" dirty="0">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bl>
          </a:graphicData>
        </a:graphic>
      </p:graphicFrame>
      <p:pic>
        <p:nvPicPr>
          <p:cNvPr id="267" name="Google Shape;267;p10" title="zoom.png"/>
          <p:cNvPicPr preferRelativeResize="0"/>
          <p:nvPr/>
        </p:nvPicPr>
        <p:blipFill rotWithShape="1">
          <a:blip r:embed="rId3">
            <a:alphaModFix/>
          </a:blip>
          <a:srcRect/>
          <a:stretch/>
        </p:blipFill>
        <p:spPr>
          <a:xfrm>
            <a:off x="9664501" y="360376"/>
            <a:ext cx="724225" cy="724225"/>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3910</Words>
  <Application>Microsoft Office PowerPoint</Application>
  <PresentationFormat>Widescreen</PresentationFormat>
  <Paragraphs>524</Paragraphs>
  <Slides>44</Slides>
  <Notes>44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Arial</vt:lpstr>
      <vt:lpstr>Poppins SemiBold</vt:lpstr>
      <vt:lpstr>Raleway</vt:lpstr>
      <vt:lpstr>Poppins</vt:lpstr>
      <vt:lpstr>Baloo 2</vt:lpstr>
      <vt:lpstr>Open Sans</vt:lpstr>
      <vt:lpstr>Bebas Neue</vt:lpstr>
      <vt:lpstr>Poppins Medium</vt:lpstr>
      <vt:lpstr>Arial Narrow</vt:lpstr>
      <vt:lpstr>Calibri</vt:lpstr>
      <vt:lpstr>Thème Office</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Jihyun Kim</dc:creator>
  <cp:lastModifiedBy>dellcmw3ky3@outlook.com</cp:lastModifiedBy>
  <cp:revision>5</cp:revision>
  <dcterms:created xsi:type="dcterms:W3CDTF">2025-04-22T09:21:50Z</dcterms:created>
  <dcterms:modified xsi:type="dcterms:W3CDTF">2025-09-01T11:06:34Z</dcterms:modified>
</cp:coreProperties>
</file>