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3.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4.xml" ContentType="application/vnd.openxmlformats-officedocument.presentationml.comments+xml"/>
  <Override PartName="/ppt/notesSlides/notesSlide35.xml" ContentType="application/vnd.openxmlformats-officedocument.presentationml.notesSlide+xml"/>
  <Override PartName="/ppt/comments/comment5.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5" r:id="rId20"/>
    <p:sldId id="276" r:id="rId21"/>
    <p:sldId id="277" r:id="rId22"/>
    <p:sldId id="278" r:id="rId23"/>
    <p:sldId id="279"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12192000" cy="6858000"/>
  <p:notesSz cx="6858000" cy="9144000"/>
  <p:embeddedFontLst>
    <p:embeddedFont>
      <p:font typeface="Arial Narrow" panose="020B0606020202030204" pitchFamily="34" charset="0"/>
      <p:regular r:id="rId43"/>
      <p:bold r:id="rId44"/>
      <p:italic r:id="rId45"/>
      <p:boldItalic r:id="rId46"/>
    </p:embeddedFont>
    <p:embeddedFont>
      <p:font typeface="Baloo 2" panose="020B0604020202020204" charset="0"/>
      <p:regular r:id="rId47"/>
      <p:bold r:id="rId48"/>
    </p:embeddedFont>
    <p:embeddedFont>
      <p:font typeface="Bebas Neue" panose="020B0606020202050201" pitchFamily="34" charset="0"/>
      <p:regular r:id="rId49"/>
    </p:embeddedFont>
    <p:embeddedFont>
      <p:font typeface="Cambria" panose="02040503050406030204" pitchFamily="18" charset="0"/>
      <p:regular r:id="rId50"/>
      <p:bold r:id="rId51"/>
      <p:italic r:id="rId52"/>
      <p:boldItalic r:id="rId53"/>
    </p:embeddedFont>
    <p:embeddedFont>
      <p:font typeface="Gill Sans" panose="020B0604020202020204" charset="0"/>
      <p:regular r:id="rId54"/>
      <p:bold r:id="rId55"/>
    </p:embeddedFont>
    <p:embeddedFont>
      <p:font typeface="Open Sans" panose="020B0606030504020204" pitchFamily="34" charset="0"/>
      <p:regular r:id="rId56"/>
      <p:bold r:id="rId57"/>
      <p:italic r:id="rId58"/>
      <p:boldItalic r:id="rId59"/>
    </p:embeddedFont>
    <p:embeddedFont>
      <p:font typeface="Raleway"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Z2GE188OgIIqWW/LztUXs0OY53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lar Chaves" initials="" lastIdx="3" clrIdx="0"/>
  <p:cmAuthor id="1" name="Jihyun Kim" initials="" lastIdx="1" clrIdx="1"/>
  <p:cmAuthor id="2" name="Pilar CHAVES"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97B7CF-5BFE-4B56-AA3C-EB42486E8E2F}">
  <a:tblStyle styleId="{BA97B7CF-5BFE-4B56-AA3C-EB42486E8E2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68" autoAdjust="0"/>
  </p:normalViewPr>
  <p:slideViewPr>
    <p:cSldViewPr snapToGrid="0">
      <p:cViewPr varScale="1">
        <p:scale>
          <a:sx n="68" d="100"/>
          <a:sy n="68" d="100"/>
        </p:scale>
        <p:origin x="10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3.xml"/><Relationship Id="rId61"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9.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8.fntdata"/><Relationship Id="rId55" Type="http://schemas.openxmlformats.org/officeDocument/2006/relationships/font" Target="fonts/font1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15T13:01:42.007" idx="1">
    <p:pos x="0" y="198"/>
    <p:text>to be confirmed whether or not this chart is used by berei and desires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Xyp0A4"/>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5-19T03:39:11.310" idx="1">
    <p:pos x="4242" y="1502"/>
    <p:tex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YN2bG0"/>
      </p:ext>
    </p:extLst>
  </p:cm>
  <p:cm authorId="0" dt="2025-05-19T03:39:11.310" idx="3">
    <p:pos x="4242" y="1502"/>
    <p:text>SOURCE OF VERIFICATION</p:text>
    <p:extLst>
      <p:ext uri="{C676402C-5697-4E1C-873F-D02D1690AC5C}">
        <p15:threadingInfo xmlns:p15="http://schemas.microsoft.com/office/powerpoint/2012/main" timeZoneBias="0">
          <p15:parentCm authorId="1"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j4GX1a4"/>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5-04-11T03:08:22.397" idx="2">
    <p:pos x="10" y="10"/>
    <p:text>I don't think an exercise here would be interesting to see in terms of time.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XyovZk"/>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04-14T03:02:49.929" idx="3">
    <p:pos x="10" y="10"/>
    <p:text>To be refined with desire and berai according to their specific needs!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Xyp0Aw"/>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5-04-11T03:08:22.397" idx="4">
    <p:pos x="10" y="10"/>
    <p:text>I don't think an exercise here would be interesting to see in terms of time.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Xyp0A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4" name="Google Shape;174;p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 Introduce each part of the project cycle and ask participants to list the activities and tools required for monitoring and evaluation. </a:t>
            </a:r>
            <a:endParaRPr/>
          </a:p>
        </p:txBody>
      </p:sp>
      <p:sp>
        <p:nvSpPr>
          <p:cNvPr id="286" name="Google Shape;286;p1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95" name="Google Shape;295;p1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6" name="Google Shape;306;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6" name="Google Shape;346;p1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BRAINSTORMING</a:t>
            </a:r>
            <a:endParaRPr/>
          </a:p>
        </p:txBody>
      </p:sp>
      <p:sp>
        <p:nvSpPr>
          <p:cNvPr id="356" name="Google Shape;356;p1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err="1"/>
              <a:t>Exercise</a:t>
            </a:r>
            <a:r>
              <a:rPr lang="fr-FR" dirty="0"/>
              <a:t> </a:t>
            </a:r>
            <a:r>
              <a:rPr lang="fr-FR" dirty="0" err="1"/>
              <a:t>response</a:t>
            </a:r>
            <a:r>
              <a:rPr lang="fr-FR" dirty="0"/>
              <a:t> </a:t>
            </a:r>
            <a:endParaRPr dirty="0"/>
          </a:p>
        </p:txBody>
      </p:sp>
      <p:sp>
        <p:nvSpPr>
          <p:cNvPr id="367" name="Google Shape;367;p1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Explain that we're going to concentrate on this stage. </a:t>
            </a:r>
            <a:endParaRPr/>
          </a:p>
        </p:txBody>
      </p:sp>
      <p:sp>
        <p:nvSpPr>
          <p:cNvPr id="380" name="Google Shape;380;p1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3" name="Google Shape;423;p1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9" name="Google Shape;459;p2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71" name="Google Shape;471;p2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7" name="Google Shape;187;p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79" name="Google Shape;479;p2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fr-FR" b="1" dirty="0"/>
              <a:t>A </a:t>
            </a:r>
            <a:r>
              <a:rPr lang="fr-FR" b="1" dirty="0" err="1"/>
              <a:t>tool</a:t>
            </a:r>
            <a:r>
              <a:rPr lang="fr-FR" b="1" dirty="0"/>
              <a:t> </a:t>
            </a:r>
            <a:r>
              <a:rPr lang="fr-FR" b="1" dirty="0" err="1"/>
              <a:t>organized</a:t>
            </a:r>
            <a:r>
              <a:rPr lang="fr-FR" b="1" dirty="0"/>
              <a:t> </a:t>
            </a:r>
            <a:r>
              <a:rPr lang="fr-FR" b="1" dirty="0" err="1"/>
              <a:t>around</a:t>
            </a:r>
            <a:r>
              <a:rPr lang="fr-FR" b="1" dirty="0"/>
              <a:t> </a:t>
            </a:r>
            <a:r>
              <a:rPr lang="fr-FR" b="1" dirty="0" err="1"/>
              <a:t>ACTEI's</a:t>
            </a:r>
            <a:r>
              <a:rPr lang="fr-FR" b="1" dirty="0"/>
              <a:t> </a:t>
            </a:r>
            <a:r>
              <a:rPr lang="fr-FR" b="1" dirty="0" err="1"/>
              <a:t>strategic</a:t>
            </a:r>
            <a:r>
              <a:rPr lang="fr-FR" b="1" dirty="0"/>
              <a:t> </a:t>
            </a:r>
            <a:r>
              <a:rPr lang="fr-FR" b="1" dirty="0" err="1"/>
              <a:t>prioritiesThe</a:t>
            </a:r>
            <a:r>
              <a:rPr lang="fr-FR" b="1" dirty="0"/>
              <a:t> </a:t>
            </a:r>
            <a:r>
              <a:rPr lang="fr-FR" sz="1800" i="0" dirty="0" err="1">
                <a:solidFill>
                  <a:srgbClr val="000000"/>
                </a:solidFill>
                <a:latin typeface="Arial"/>
                <a:ea typeface="Arial"/>
                <a:cs typeface="Arial"/>
                <a:sym typeface="Arial"/>
              </a:rPr>
              <a:t>indicators</a:t>
            </a:r>
            <a:r>
              <a:rPr lang="fr-FR" sz="1800" i="0" dirty="0">
                <a:solidFill>
                  <a:srgbClr val="000000"/>
                </a:solidFill>
                <a:latin typeface="Arial"/>
                <a:ea typeface="Arial"/>
                <a:cs typeface="Arial"/>
                <a:sym typeface="Arial"/>
              </a:rPr>
              <a:t> are </a:t>
            </a:r>
            <a:r>
              <a:rPr lang="fr-FR" sz="1800" i="0" dirty="0" err="1">
                <a:solidFill>
                  <a:srgbClr val="000000"/>
                </a:solidFill>
                <a:latin typeface="Arial"/>
                <a:ea typeface="Arial"/>
                <a:cs typeface="Arial"/>
                <a:sym typeface="Arial"/>
              </a:rPr>
              <a:t>grouped</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according</a:t>
            </a:r>
            <a:r>
              <a:rPr lang="fr-FR" sz="1800" i="0" dirty="0">
                <a:solidFill>
                  <a:srgbClr val="000000"/>
                </a:solidFill>
                <a:latin typeface="Arial"/>
                <a:ea typeface="Arial"/>
                <a:cs typeface="Arial"/>
                <a:sym typeface="Arial"/>
              </a:rPr>
              <a:t> to the </a:t>
            </a:r>
            <a:r>
              <a:rPr lang="fr-FR" sz="1800" i="0" dirty="0" err="1">
                <a:solidFill>
                  <a:srgbClr val="000000"/>
                </a:solidFill>
                <a:latin typeface="Arial"/>
                <a:ea typeface="Arial"/>
                <a:cs typeface="Arial"/>
                <a:sym typeface="Arial"/>
              </a:rPr>
              <a:t>three</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priority</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themes</a:t>
            </a:r>
            <a:r>
              <a:rPr lang="fr-FR" sz="1800" i="0" dirty="0">
                <a:solidFill>
                  <a:srgbClr val="000000"/>
                </a:solidFill>
                <a:latin typeface="Arial"/>
                <a:ea typeface="Arial"/>
                <a:cs typeface="Arial"/>
                <a:sym typeface="Arial"/>
              </a:rPr>
              <a:t> of </a:t>
            </a:r>
            <a:r>
              <a:rPr lang="fr-FR" sz="1800" i="0" dirty="0" err="1">
                <a:solidFill>
                  <a:srgbClr val="000000"/>
                </a:solidFill>
                <a:latin typeface="Arial"/>
                <a:ea typeface="Arial"/>
                <a:cs typeface="Arial"/>
                <a:sym typeface="Arial"/>
              </a:rPr>
              <a:t>ACTEI's</a:t>
            </a:r>
            <a:r>
              <a:rPr lang="fr-FR" sz="1800" i="0" dirty="0">
                <a:solidFill>
                  <a:srgbClr val="000000"/>
                </a:solidFill>
                <a:latin typeface="Arial"/>
                <a:ea typeface="Arial"/>
                <a:cs typeface="Arial"/>
                <a:sym typeface="Arial"/>
              </a:rPr>
              <a:t> intervention </a:t>
            </a:r>
            <a:r>
              <a:rPr lang="fr-FR" sz="1800" i="0" dirty="0" err="1">
                <a:solidFill>
                  <a:srgbClr val="000000"/>
                </a:solidFill>
                <a:latin typeface="Arial"/>
                <a:ea typeface="Arial"/>
                <a:cs typeface="Arial"/>
                <a:sym typeface="Arial"/>
              </a:rPr>
              <a:t>strategy</a:t>
            </a:r>
            <a:r>
              <a:rPr lang="fr-FR" sz="1800"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br>
              <a:rPr lang="fr-FR" sz="1800" b="1" i="0" dirty="0">
                <a:solidFill>
                  <a:srgbClr val="000000"/>
                </a:solidFill>
                <a:latin typeface="Arial"/>
                <a:ea typeface="Arial"/>
                <a:cs typeface="Arial"/>
                <a:sym typeface="Arial"/>
              </a:rPr>
            </a:br>
            <a:r>
              <a:rPr lang="fr-FR" sz="1800" b="1" i="0" dirty="0" err="1">
                <a:solidFill>
                  <a:srgbClr val="000000"/>
                </a:solidFill>
                <a:latin typeface="Arial"/>
                <a:ea typeface="Arial"/>
                <a:cs typeface="Arial"/>
                <a:sym typeface="Arial"/>
              </a:rPr>
              <a:t>Early</a:t>
            </a:r>
            <a:r>
              <a:rPr lang="fr-FR" sz="1800" b="1" i="0" dirty="0">
                <a:solidFill>
                  <a:srgbClr val="000000"/>
                </a:solidFill>
                <a:latin typeface="Arial"/>
                <a:ea typeface="Arial"/>
                <a:cs typeface="Arial"/>
                <a:sym typeface="Arial"/>
              </a:rPr>
              <a:t> </a:t>
            </a:r>
            <a:r>
              <a:rPr lang="fr-FR" sz="1800" b="1" i="0" dirty="0" err="1">
                <a:solidFill>
                  <a:srgbClr val="000000"/>
                </a:solidFill>
                <a:latin typeface="Arial"/>
                <a:ea typeface="Arial"/>
                <a:cs typeface="Arial"/>
                <a:sym typeface="Arial"/>
              </a:rPr>
              <a:t>childhood</a:t>
            </a:r>
            <a:r>
              <a:rPr lang="fr-FR" sz="1800" b="1" i="0" dirty="0">
                <a:solidFill>
                  <a:srgbClr val="000000"/>
                </a:solidFill>
                <a:latin typeface="Arial"/>
                <a:ea typeface="Arial"/>
                <a:cs typeface="Arial"/>
                <a:sym typeface="Arial"/>
              </a:rPr>
              <a:t> care and </a:t>
            </a:r>
            <a:r>
              <a:rPr lang="fr-FR" sz="1800" b="1" i="0" dirty="0" err="1">
                <a:solidFill>
                  <a:srgbClr val="000000"/>
                </a:solidFill>
                <a:latin typeface="Arial"/>
                <a:ea typeface="Arial"/>
                <a:cs typeface="Arial"/>
                <a:sym typeface="Arial"/>
              </a:rPr>
              <a:t>education</a:t>
            </a:r>
            <a:r>
              <a:rPr lang="fr-FR" sz="1800" b="1" i="0" dirty="0">
                <a:solidFill>
                  <a:srgbClr val="000000"/>
                </a:solidFill>
                <a:latin typeface="Arial"/>
                <a:ea typeface="Arial"/>
                <a:cs typeface="Arial"/>
                <a:sym typeface="Arial"/>
              </a:rPr>
              <a:t> (ECCE)</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Priority</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given</a:t>
            </a:r>
            <a:r>
              <a:rPr lang="fr-FR" sz="1800" i="0" dirty="0">
                <a:solidFill>
                  <a:srgbClr val="000000"/>
                </a:solidFill>
                <a:latin typeface="Arial"/>
                <a:ea typeface="Arial"/>
                <a:cs typeface="Arial"/>
                <a:sym typeface="Arial"/>
              </a:rPr>
              <a:t> to innovative </a:t>
            </a:r>
            <a:r>
              <a:rPr lang="fr-FR" sz="1800" i="0" dirty="0" err="1">
                <a:solidFill>
                  <a:srgbClr val="000000"/>
                </a:solidFill>
                <a:latin typeface="Arial"/>
                <a:ea typeface="Arial"/>
                <a:cs typeface="Arial"/>
                <a:sym typeface="Arial"/>
              </a:rPr>
              <a:t>approaches</a:t>
            </a:r>
            <a:r>
              <a:rPr lang="fr-FR" sz="1800" i="0" dirty="0">
                <a:solidFill>
                  <a:srgbClr val="000000"/>
                </a:solidFill>
                <a:latin typeface="Arial"/>
                <a:ea typeface="Arial"/>
                <a:cs typeface="Arial"/>
                <a:sym typeface="Arial"/>
              </a:rPr>
              <a:t> for </a:t>
            </a:r>
            <a:r>
              <a:rPr lang="fr-FR" sz="1800" i="0" dirty="0" err="1">
                <a:solidFill>
                  <a:srgbClr val="000000"/>
                </a:solidFill>
                <a:latin typeface="Arial"/>
                <a:ea typeface="Arial"/>
                <a:cs typeface="Arial"/>
                <a:sym typeface="Arial"/>
              </a:rPr>
              <a:t>children</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aged</a:t>
            </a:r>
            <a:r>
              <a:rPr lang="fr-FR" sz="1800" i="0" dirty="0">
                <a:solidFill>
                  <a:srgbClr val="000000"/>
                </a:solidFill>
                <a:latin typeface="Arial"/>
                <a:ea typeface="Arial"/>
                <a:cs typeface="Arial"/>
                <a:sym typeface="Arial"/>
              </a:rPr>
              <a:t> 0 to 8 to </a:t>
            </a:r>
            <a:r>
              <a:rPr lang="fr-FR" sz="1800" i="0" dirty="0" err="1">
                <a:solidFill>
                  <a:srgbClr val="000000"/>
                </a:solidFill>
                <a:latin typeface="Arial"/>
                <a:ea typeface="Arial"/>
                <a:cs typeface="Arial"/>
                <a:sym typeface="Arial"/>
              </a:rPr>
              <a:t>improve</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their</a:t>
            </a:r>
            <a:r>
              <a:rPr lang="fr-FR" sz="1800" i="0" dirty="0">
                <a:solidFill>
                  <a:srgbClr val="000000"/>
                </a:solidFill>
                <a:latin typeface="Arial"/>
                <a:ea typeface="Arial"/>
                <a:cs typeface="Arial"/>
                <a:sym typeface="Arial"/>
              </a:rPr>
              <a:t> cognitive </a:t>
            </a:r>
            <a:r>
              <a:rPr lang="fr-FR" sz="1800" i="0" dirty="0" err="1">
                <a:solidFill>
                  <a:srgbClr val="000000"/>
                </a:solidFill>
                <a:latin typeface="Arial"/>
                <a:ea typeface="Arial"/>
                <a:cs typeface="Arial"/>
                <a:sym typeface="Arial"/>
              </a:rPr>
              <a:t>development</a:t>
            </a:r>
            <a:r>
              <a:rPr lang="fr-FR" sz="1800" i="0" dirty="0">
                <a:solidFill>
                  <a:srgbClr val="000000"/>
                </a:solidFill>
                <a:latin typeface="Arial"/>
                <a:ea typeface="Arial"/>
                <a:cs typeface="Arial"/>
                <a:sym typeface="Arial"/>
              </a:rPr>
              <a:t> and </a:t>
            </a:r>
            <a:r>
              <a:rPr lang="fr-FR" sz="1800" i="0" dirty="0" err="1">
                <a:solidFill>
                  <a:srgbClr val="000000"/>
                </a:solidFill>
                <a:latin typeface="Arial"/>
                <a:ea typeface="Arial"/>
                <a:cs typeface="Arial"/>
                <a:sym typeface="Arial"/>
              </a:rPr>
              <a:t>learning</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outcomes</a:t>
            </a:r>
            <a:r>
              <a:rPr lang="fr-FR" sz="1800"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r>
              <a:rPr lang="fr-FR" sz="1800" b="1" i="0" dirty="0">
                <a:solidFill>
                  <a:srgbClr val="000000"/>
                </a:solidFill>
                <a:latin typeface="Arial"/>
                <a:ea typeface="Arial"/>
                <a:cs typeface="Arial"/>
                <a:sym typeface="Arial"/>
              </a:rPr>
              <a:t>Access to and </a:t>
            </a:r>
            <a:r>
              <a:rPr lang="fr-FR" sz="1800" b="1" i="0" dirty="0" err="1">
                <a:solidFill>
                  <a:srgbClr val="000000"/>
                </a:solidFill>
                <a:latin typeface="Arial"/>
                <a:ea typeface="Arial"/>
                <a:cs typeface="Arial"/>
                <a:sym typeface="Arial"/>
              </a:rPr>
              <a:t>quality</a:t>
            </a:r>
            <a:r>
              <a:rPr lang="fr-FR" sz="1800" b="1" i="0" dirty="0">
                <a:solidFill>
                  <a:srgbClr val="000000"/>
                </a:solidFill>
                <a:latin typeface="Arial"/>
                <a:ea typeface="Arial"/>
                <a:cs typeface="Arial"/>
                <a:sym typeface="Arial"/>
              </a:rPr>
              <a:t> of </a:t>
            </a:r>
            <a:r>
              <a:rPr lang="fr-FR" sz="1800" b="1" i="0" dirty="0" err="1">
                <a:solidFill>
                  <a:srgbClr val="000000"/>
                </a:solidFill>
                <a:latin typeface="Arial"/>
                <a:ea typeface="Arial"/>
                <a:cs typeface="Arial"/>
                <a:sym typeface="Arial"/>
              </a:rPr>
              <a:t>education</a:t>
            </a:r>
            <a:r>
              <a:rPr lang="fr-FR" sz="1800" b="1" i="0" dirty="0">
                <a:solidFill>
                  <a:srgbClr val="000000"/>
                </a:solidFill>
                <a:latin typeface="Arial"/>
                <a:ea typeface="Arial"/>
                <a:cs typeface="Arial"/>
                <a:sym typeface="Arial"/>
              </a:rPr>
              <a:t> at </a:t>
            </a:r>
            <a:r>
              <a:rPr lang="fr-FR" sz="1800" b="1" i="0" dirty="0" err="1">
                <a:solidFill>
                  <a:srgbClr val="000000"/>
                </a:solidFill>
                <a:latin typeface="Arial"/>
                <a:ea typeface="Arial"/>
                <a:cs typeface="Arial"/>
                <a:sym typeface="Arial"/>
              </a:rPr>
              <a:t>primary</a:t>
            </a:r>
            <a:r>
              <a:rPr lang="fr-FR" sz="1800" b="1" i="0" dirty="0">
                <a:solidFill>
                  <a:srgbClr val="000000"/>
                </a:solidFill>
                <a:latin typeface="Arial"/>
                <a:ea typeface="Arial"/>
                <a:cs typeface="Arial"/>
                <a:sym typeface="Arial"/>
              </a:rPr>
              <a:t> and </a:t>
            </a:r>
            <a:r>
              <a:rPr lang="fr-FR" sz="1800" b="1" i="0" dirty="0" err="1">
                <a:solidFill>
                  <a:srgbClr val="000000"/>
                </a:solidFill>
                <a:latin typeface="Arial"/>
                <a:ea typeface="Arial"/>
                <a:cs typeface="Arial"/>
                <a:sym typeface="Arial"/>
              </a:rPr>
              <a:t>secondary</a:t>
            </a:r>
            <a:r>
              <a:rPr lang="fr-FR" sz="1800" b="1" i="0" dirty="0">
                <a:solidFill>
                  <a:srgbClr val="000000"/>
                </a:solidFill>
                <a:latin typeface="Arial"/>
                <a:ea typeface="Arial"/>
                <a:cs typeface="Arial"/>
                <a:sym typeface="Arial"/>
              </a:rPr>
              <a:t> </a:t>
            </a:r>
            <a:r>
              <a:rPr lang="fr-FR" sz="1800" b="1" i="0" dirty="0" err="1">
                <a:solidFill>
                  <a:srgbClr val="000000"/>
                </a:solidFill>
                <a:latin typeface="Arial"/>
                <a:ea typeface="Arial"/>
                <a:cs typeface="Arial"/>
                <a:sym typeface="Arial"/>
              </a:rPr>
              <a:t>levels</a:t>
            </a:r>
            <a:r>
              <a:rPr lang="fr-FR" sz="1800" b="1"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Commitment</a:t>
            </a:r>
            <a:r>
              <a:rPr lang="fr-FR" sz="1800" i="0" dirty="0">
                <a:solidFill>
                  <a:srgbClr val="000000"/>
                </a:solidFill>
                <a:latin typeface="Arial"/>
                <a:ea typeface="Arial"/>
                <a:cs typeface="Arial"/>
                <a:sym typeface="Arial"/>
              </a:rPr>
              <a:t> to </a:t>
            </a:r>
            <a:r>
              <a:rPr lang="fr-FR" sz="1800" i="0" dirty="0" err="1">
                <a:solidFill>
                  <a:srgbClr val="000000"/>
                </a:solidFill>
                <a:latin typeface="Arial"/>
                <a:ea typeface="Arial"/>
                <a:cs typeface="Arial"/>
                <a:sym typeface="Arial"/>
              </a:rPr>
              <a:t>equitable</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quality</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education</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through</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greater</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government</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accountability</a:t>
            </a:r>
            <a:r>
              <a:rPr lang="fr-FR" sz="1800" i="0" dirty="0">
                <a:solidFill>
                  <a:srgbClr val="000000"/>
                </a:solidFill>
                <a:latin typeface="Arial"/>
                <a:ea typeface="Arial"/>
                <a:cs typeface="Arial"/>
                <a:sym typeface="Arial"/>
              </a:rPr>
              <a:t> and an active </a:t>
            </a:r>
            <a:r>
              <a:rPr lang="fr-FR" sz="1800" i="0" dirty="0" err="1">
                <a:solidFill>
                  <a:srgbClr val="000000"/>
                </a:solidFill>
                <a:latin typeface="Arial"/>
                <a:ea typeface="Arial"/>
                <a:cs typeface="Arial"/>
                <a:sym typeface="Arial"/>
              </a:rPr>
              <a:t>role</a:t>
            </a:r>
            <a:r>
              <a:rPr lang="fr-FR" sz="1800" i="0" dirty="0">
                <a:solidFill>
                  <a:srgbClr val="000000"/>
                </a:solidFill>
                <a:latin typeface="Arial"/>
                <a:ea typeface="Arial"/>
                <a:cs typeface="Arial"/>
                <a:sym typeface="Arial"/>
              </a:rPr>
              <a:t> for civil society.</a:t>
            </a:r>
            <a:br>
              <a:rPr lang="fr-FR" sz="1800" i="0" dirty="0">
                <a:solidFill>
                  <a:srgbClr val="000000"/>
                </a:solidFill>
                <a:latin typeface="Arial"/>
                <a:ea typeface="Arial"/>
                <a:cs typeface="Arial"/>
                <a:sym typeface="Arial"/>
              </a:rPr>
            </a:br>
            <a:r>
              <a:rPr lang="fr-FR" sz="1800" b="1" i="0" dirty="0" err="1">
                <a:solidFill>
                  <a:srgbClr val="000000"/>
                </a:solidFill>
                <a:latin typeface="Arial"/>
                <a:ea typeface="Arial"/>
                <a:cs typeface="Arial"/>
                <a:sym typeface="Arial"/>
              </a:rPr>
              <a:t>Lifelong</a:t>
            </a:r>
            <a:r>
              <a:rPr lang="fr-FR" sz="1800" b="1" i="0" dirty="0">
                <a:solidFill>
                  <a:srgbClr val="000000"/>
                </a:solidFill>
                <a:latin typeface="Arial"/>
                <a:ea typeface="Arial"/>
                <a:cs typeface="Arial"/>
                <a:sym typeface="Arial"/>
              </a:rPr>
              <a:t> </a:t>
            </a:r>
            <a:r>
              <a:rPr lang="fr-FR" sz="1800" b="1" i="0" dirty="0" err="1">
                <a:solidFill>
                  <a:srgbClr val="000000"/>
                </a:solidFill>
                <a:latin typeface="Arial"/>
                <a:ea typeface="Arial"/>
                <a:cs typeface="Arial"/>
                <a:sym typeface="Arial"/>
              </a:rPr>
              <a:t>education</a:t>
            </a:r>
            <a:r>
              <a:rPr lang="fr-FR" sz="1800" b="1" i="0" dirty="0">
                <a:solidFill>
                  <a:srgbClr val="000000"/>
                </a:solidFill>
                <a:latin typeface="Arial"/>
                <a:ea typeface="Arial"/>
                <a:cs typeface="Arial"/>
                <a:sym typeface="Arial"/>
              </a:rPr>
              <a:t> and </a:t>
            </a:r>
            <a:r>
              <a:rPr lang="fr-FR" sz="1800" b="1" i="0" dirty="0" err="1">
                <a:solidFill>
                  <a:srgbClr val="000000"/>
                </a:solidFill>
                <a:latin typeface="Arial"/>
                <a:ea typeface="Arial"/>
                <a:cs typeface="Arial"/>
                <a:sym typeface="Arial"/>
              </a:rPr>
              <a:t>socio-professional</a:t>
            </a:r>
            <a:r>
              <a:rPr lang="fr-FR" sz="1800" b="1" i="0" dirty="0">
                <a:solidFill>
                  <a:srgbClr val="000000"/>
                </a:solidFill>
                <a:latin typeface="Arial"/>
                <a:ea typeface="Arial"/>
                <a:cs typeface="Arial"/>
                <a:sym typeface="Arial"/>
              </a:rPr>
              <a:t> </a:t>
            </a:r>
            <a:r>
              <a:rPr lang="fr-FR" sz="1800" b="1" i="0" dirty="0" err="1">
                <a:solidFill>
                  <a:srgbClr val="000000"/>
                </a:solidFill>
                <a:latin typeface="Arial"/>
                <a:ea typeface="Arial"/>
                <a:cs typeface="Arial"/>
                <a:sym typeface="Arial"/>
              </a:rPr>
              <a:t>integration</a:t>
            </a:r>
            <a:r>
              <a:rPr lang="fr-FR" sz="1800" b="1"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Reducing</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skills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deficits</a:t>
            </a:r>
            <a:r>
              <a:rPr lang="fr-FR" sz="1800" i="0" dirty="0">
                <a:solidFill>
                  <a:srgbClr val="000000"/>
                </a:solidFill>
                <a:latin typeface="Arial"/>
                <a:ea typeface="Arial"/>
                <a:cs typeface="Arial"/>
                <a:sym typeface="Arial"/>
              </a:rPr>
              <a:t> and </a:t>
            </a:r>
            <a:r>
              <a:rPr lang="fr-FR" sz="1800" i="0" dirty="0" err="1">
                <a:solidFill>
                  <a:srgbClr val="000000"/>
                </a:solidFill>
                <a:latin typeface="Arial"/>
                <a:ea typeface="Arial"/>
                <a:cs typeface="Arial"/>
                <a:sym typeface="Arial"/>
              </a:rPr>
              <a:t>improving</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economic</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opportunities</a:t>
            </a:r>
            <a:r>
              <a:rPr lang="fr-FR" sz="1800" i="0" dirty="0">
                <a:solidFill>
                  <a:srgbClr val="000000"/>
                </a:solidFill>
                <a:latin typeface="Arial"/>
                <a:ea typeface="Arial"/>
                <a:cs typeface="Arial"/>
                <a:sym typeface="Arial"/>
              </a:rPr>
              <a:t> to </a:t>
            </a:r>
            <a:r>
              <a:rPr lang="fr-FR" sz="1800" i="0" dirty="0" err="1">
                <a:solidFill>
                  <a:srgbClr val="000000"/>
                </a:solidFill>
                <a:latin typeface="Arial"/>
                <a:ea typeface="Arial"/>
                <a:cs typeface="Arial"/>
                <a:sym typeface="Arial"/>
              </a:rPr>
              <a:t>strengthen</a:t>
            </a:r>
            <a:r>
              <a:rPr lang="fr-FR" sz="1800" i="0" dirty="0">
                <a:solidFill>
                  <a:srgbClr val="000000"/>
                </a:solidFill>
                <a:latin typeface="Arial"/>
                <a:ea typeface="Arial"/>
                <a:cs typeface="Arial"/>
                <a:sym typeface="Arial"/>
              </a:rPr>
              <a:t> the </a:t>
            </a:r>
            <a:r>
              <a:rPr lang="fr-FR" sz="1800" i="0" dirty="0" err="1">
                <a:solidFill>
                  <a:srgbClr val="000000"/>
                </a:solidFill>
                <a:latin typeface="Arial"/>
                <a:ea typeface="Arial"/>
                <a:cs typeface="Arial"/>
                <a:sym typeface="Arial"/>
              </a:rPr>
              <a:t>resilience</a:t>
            </a:r>
            <a:r>
              <a:rPr lang="fr-FR" sz="1800" i="0" dirty="0">
                <a:solidFill>
                  <a:srgbClr val="000000"/>
                </a:solidFill>
                <a:latin typeface="Arial"/>
                <a:ea typeface="Arial"/>
                <a:cs typeface="Arial"/>
                <a:sym typeface="Arial"/>
              </a:rPr>
              <a:t> and future of </a:t>
            </a:r>
            <a:r>
              <a:rPr lang="fr-FR" sz="1800" i="0" dirty="0" err="1">
                <a:solidFill>
                  <a:srgbClr val="000000"/>
                </a:solidFill>
                <a:latin typeface="Arial"/>
                <a:ea typeface="Arial"/>
                <a:cs typeface="Arial"/>
                <a:sym typeface="Arial"/>
              </a:rPr>
              <a:t>marginalized</a:t>
            </a:r>
            <a:r>
              <a:rPr lang="fr-FR" sz="1800" i="0" dirty="0">
                <a:solidFill>
                  <a:srgbClr val="000000"/>
                </a:solidFill>
                <a:latin typeface="Arial"/>
                <a:ea typeface="Arial"/>
                <a:cs typeface="Arial"/>
                <a:sym typeface="Arial"/>
              </a:rPr>
              <a:t> populations. </a:t>
            </a:r>
            <a:r>
              <a:rPr lang="fr-FR" b="1" dirty="0"/>
              <a:t>A </a:t>
            </a:r>
            <a:r>
              <a:rPr lang="fr-FR" b="1" dirty="0" err="1"/>
              <a:t>chain</a:t>
            </a:r>
            <a:r>
              <a:rPr lang="fr-FR" b="1" dirty="0"/>
              <a:t> of </a:t>
            </a:r>
            <a:r>
              <a:rPr lang="fr-FR" b="1" dirty="0" err="1"/>
              <a:t>results</a:t>
            </a:r>
            <a:r>
              <a:rPr lang="fr-FR" b="1" dirty="0"/>
              <a:t> for </a:t>
            </a:r>
            <a:r>
              <a:rPr lang="fr-FR" b="1" dirty="0" err="1"/>
              <a:t>coherent</a:t>
            </a:r>
            <a:r>
              <a:rPr lang="fr-FR" b="1" dirty="0"/>
              <a:t> follow-up. </a:t>
            </a:r>
            <a:r>
              <a:rPr lang="fr-FR" sz="1800" i="0" dirty="0">
                <a:solidFill>
                  <a:srgbClr val="000000"/>
                </a:solidFill>
                <a:latin typeface="Arial"/>
                <a:ea typeface="Arial"/>
                <a:cs typeface="Arial"/>
                <a:sym typeface="Arial"/>
              </a:rPr>
              <a:t>The </a:t>
            </a:r>
            <a:r>
              <a:rPr lang="fr-FR" sz="1800" i="0" dirty="0" err="1">
                <a:solidFill>
                  <a:srgbClr val="000000"/>
                </a:solidFill>
                <a:latin typeface="Arial"/>
                <a:ea typeface="Arial"/>
                <a:cs typeface="Arial"/>
                <a:sym typeface="Arial"/>
              </a:rPr>
              <a:t>catalog</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covers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product</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effect</a:t>
            </a:r>
            <a:r>
              <a:rPr lang="fr-FR" sz="1800" i="0" dirty="0">
                <a:solidFill>
                  <a:srgbClr val="000000"/>
                </a:solidFill>
                <a:latin typeface="Arial"/>
                <a:ea typeface="Arial"/>
                <a:cs typeface="Arial"/>
                <a:sym typeface="Arial"/>
              </a:rPr>
              <a:t>" and "impact" </a:t>
            </a:r>
            <a:r>
              <a:rPr lang="fr-FR" sz="1800" i="0" dirty="0" err="1">
                <a:solidFill>
                  <a:srgbClr val="000000"/>
                </a:solidFill>
                <a:latin typeface="Arial"/>
                <a:ea typeface="Arial"/>
                <a:cs typeface="Arial"/>
                <a:sym typeface="Arial"/>
              </a:rPr>
              <a:t>indicators</a:t>
            </a:r>
            <a:r>
              <a:rPr lang="fr-FR" sz="1800" i="0" dirty="0">
                <a:solidFill>
                  <a:srgbClr val="000000"/>
                </a:solidFill>
                <a:latin typeface="Arial"/>
                <a:ea typeface="Arial"/>
                <a:cs typeface="Arial"/>
                <a:sym typeface="Arial"/>
              </a:rPr>
              <a:t>. It </a:t>
            </a:r>
            <a:r>
              <a:rPr lang="fr-FR" sz="1800" i="0" dirty="0" err="1">
                <a:solidFill>
                  <a:srgbClr val="000000"/>
                </a:solidFill>
                <a:latin typeface="Arial"/>
                <a:ea typeface="Arial"/>
                <a:cs typeface="Arial"/>
                <a:sym typeface="Arial"/>
              </a:rPr>
              <a:t>is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based</a:t>
            </a:r>
            <a:r>
              <a:rPr lang="fr-FR" sz="1800" i="0" dirty="0">
                <a:solidFill>
                  <a:srgbClr val="000000"/>
                </a:solidFill>
                <a:latin typeface="Arial"/>
                <a:ea typeface="Arial"/>
                <a:cs typeface="Arial"/>
                <a:sym typeface="Arial"/>
              </a:rPr>
              <a:t> on a </a:t>
            </a:r>
            <a:r>
              <a:rPr lang="fr-FR" sz="1800" i="0" dirty="0" err="1">
                <a:solidFill>
                  <a:srgbClr val="000000"/>
                </a:solidFill>
                <a:latin typeface="Arial"/>
                <a:ea typeface="Arial"/>
                <a:cs typeface="Arial"/>
                <a:sym typeface="Arial"/>
              </a:rPr>
              <a:t>chain</a:t>
            </a:r>
            <a:r>
              <a:rPr lang="fr-FR" sz="1800" i="0" dirty="0">
                <a:solidFill>
                  <a:srgbClr val="000000"/>
                </a:solidFill>
                <a:latin typeface="Arial"/>
                <a:ea typeface="Arial"/>
                <a:cs typeface="Arial"/>
                <a:sym typeface="Arial"/>
              </a:rPr>
              <a:t> of </a:t>
            </a:r>
            <a:r>
              <a:rPr lang="fr-FR" sz="1800" i="0" dirty="0" err="1">
                <a:solidFill>
                  <a:srgbClr val="000000"/>
                </a:solidFill>
                <a:latin typeface="Arial"/>
                <a:ea typeface="Arial"/>
                <a:cs typeface="Arial"/>
                <a:sym typeface="Arial"/>
              </a:rPr>
              <a:t>results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structured</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according</a:t>
            </a:r>
            <a:r>
              <a:rPr lang="fr-FR" sz="1800" i="0" dirty="0">
                <a:solidFill>
                  <a:srgbClr val="000000"/>
                </a:solidFill>
                <a:latin typeface="Arial"/>
                <a:ea typeface="Arial"/>
                <a:cs typeface="Arial"/>
                <a:sym typeface="Arial"/>
              </a:rPr>
              <a:t> to the monitoring-</a:t>
            </a:r>
            <a:r>
              <a:rPr lang="fr-FR" sz="1800" i="0" dirty="0" err="1">
                <a:solidFill>
                  <a:srgbClr val="000000"/>
                </a:solidFill>
                <a:latin typeface="Arial"/>
                <a:ea typeface="Arial"/>
                <a:cs typeface="Arial"/>
                <a:sym typeface="Arial"/>
              </a:rPr>
              <a:t>evaluation</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methodology</a:t>
            </a:r>
            <a:r>
              <a:rPr lang="fr-FR" sz="1800"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br>
              <a:rPr lang="fr-FR" sz="1800" i="0" dirty="0">
                <a:solidFill>
                  <a:srgbClr val="000000"/>
                </a:solidFill>
                <a:latin typeface="Arial"/>
                <a:ea typeface="Arial"/>
                <a:cs typeface="Arial"/>
                <a:sym typeface="Arial"/>
              </a:rPr>
            </a:br>
            <a:r>
              <a:rPr lang="fr-FR" sz="1800" b="1" i="0" dirty="0" err="1">
                <a:solidFill>
                  <a:srgbClr val="000000"/>
                </a:solidFill>
                <a:latin typeface="Arial"/>
                <a:ea typeface="Arial"/>
                <a:cs typeface="Arial"/>
                <a:sym typeface="Arial"/>
              </a:rPr>
              <a:t>Activities</a:t>
            </a:r>
            <a:r>
              <a:rPr lang="fr-FR" sz="1800" i="0" dirty="0">
                <a:solidFill>
                  <a:srgbClr val="000000"/>
                </a:solidFill>
                <a:latin typeface="Arial"/>
                <a:ea typeface="Arial"/>
                <a:cs typeface="Arial"/>
                <a:sym typeface="Arial"/>
              </a:rPr>
              <a:t>: direct actions </a:t>
            </a:r>
            <a:r>
              <a:rPr lang="fr-FR" sz="1800" i="0" dirty="0" err="1">
                <a:solidFill>
                  <a:srgbClr val="000000"/>
                </a:solidFill>
                <a:latin typeface="Arial"/>
                <a:ea typeface="Arial"/>
                <a:cs typeface="Arial"/>
                <a:sym typeface="Arial"/>
              </a:rPr>
              <a:t>such</a:t>
            </a:r>
            <a:r>
              <a:rPr lang="fr-FR" sz="1800" i="0" dirty="0">
                <a:solidFill>
                  <a:srgbClr val="000000"/>
                </a:solidFill>
                <a:latin typeface="Arial"/>
                <a:ea typeface="Arial"/>
                <a:cs typeface="Arial"/>
                <a:sym typeface="Arial"/>
              </a:rPr>
              <a:t> as training, </a:t>
            </a:r>
            <a:r>
              <a:rPr lang="fr-FR" sz="1800" i="0" dirty="0" err="1">
                <a:solidFill>
                  <a:srgbClr val="000000"/>
                </a:solidFill>
                <a:latin typeface="Arial"/>
                <a:ea typeface="Arial"/>
                <a:cs typeface="Arial"/>
                <a:sym typeface="Arial"/>
              </a:rPr>
              <a:t>awareness-raising</a:t>
            </a:r>
            <a:r>
              <a:rPr lang="fr-FR" sz="1800" i="0" dirty="0">
                <a:solidFill>
                  <a:srgbClr val="000000"/>
                </a:solidFill>
                <a:latin typeface="Arial"/>
                <a:ea typeface="Arial"/>
                <a:cs typeface="Arial"/>
                <a:sym typeface="Arial"/>
              </a:rPr>
              <a:t> or diagnostics.</a:t>
            </a:r>
            <a:br>
              <a:rPr lang="fr-FR" sz="1800" i="0" dirty="0">
                <a:solidFill>
                  <a:srgbClr val="000000"/>
                </a:solidFill>
                <a:latin typeface="Arial"/>
                <a:ea typeface="Arial"/>
                <a:cs typeface="Arial"/>
                <a:sym typeface="Arial"/>
              </a:rPr>
            </a:br>
            <a:r>
              <a:rPr lang="fr-FR" sz="1800" b="1" i="0" dirty="0" err="1">
                <a:solidFill>
                  <a:srgbClr val="000000"/>
                </a:solidFill>
                <a:latin typeface="Arial"/>
                <a:ea typeface="Arial"/>
                <a:cs typeface="Arial"/>
                <a:sym typeface="Arial"/>
              </a:rPr>
              <a:t>Products</a:t>
            </a:r>
            <a:r>
              <a:rPr lang="fr-FR" sz="1800" b="1" i="0" dirty="0">
                <a:solidFill>
                  <a:srgbClr val="000000"/>
                </a:solidFill>
                <a:latin typeface="Arial"/>
                <a:ea typeface="Arial"/>
                <a:cs typeface="Arial"/>
                <a:sym typeface="Arial"/>
              </a:rPr>
              <a:t>: </a:t>
            </a:r>
            <a:r>
              <a:rPr lang="fr-FR" sz="1800" i="0" dirty="0">
                <a:solidFill>
                  <a:srgbClr val="000000"/>
                </a:solidFill>
                <a:latin typeface="Arial"/>
                <a:ea typeface="Arial"/>
                <a:cs typeface="Arial"/>
                <a:sym typeface="Arial"/>
              </a:rPr>
              <a:t>Tangible </a:t>
            </a:r>
            <a:r>
              <a:rPr lang="fr-FR" sz="1800" i="0" dirty="0" err="1">
                <a:solidFill>
                  <a:srgbClr val="000000"/>
                </a:solidFill>
                <a:latin typeface="Arial"/>
                <a:ea typeface="Arial"/>
                <a:cs typeface="Arial"/>
                <a:sym typeface="Arial"/>
              </a:rPr>
              <a:t>results</a:t>
            </a:r>
            <a:r>
              <a:rPr lang="fr-FR" sz="1800" i="0" dirty="0">
                <a:solidFill>
                  <a:srgbClr val="000000"/>
                </a:solidFill>
                <a:latin typeface="Arial"/>
                <a:ea typeface="Arial"/>
                <a:cs typeface="Arial"/>
                <a:sym typeface="Arial"/>
              </a:rPr>
              <a:t> (infrastructure, </a:t>
            </a:r>
            <a:r>
              <a:rPr lang="fr-FR" sz="1800" i="0" dirty="0" err="1">
                <a:solidFill>
                  <a:srgbClr val="000000"/>
                </a:solidFill>
                <a:latin typeface="Arial"/>
                <a:ea typeface="Arial"/>
                <a:cs typeface="Arial"/>
                <a:sym typeface="Arial"/>
              </a:rPr>
              <a:t>tools</a:t>
            </a:r>
            <a:r>
              <a:rPr lang="fr-FR" sz="1800" i="0" dirty="0">
                <a:solidFill>
                  <a:srgbClr val="000000"/>
                </a:solidFill>
                <a:latin typeface="Arial"/>
                <a:ea typeface="Arial"/>
                <a:cs typeface="Arial"/>
                <a:sym typeface="Arial"/>
              </a:rPr>
              <a:t>, services, </a:t>
            </a:r>
            <a:r>
              <a:rPr lang="fr-FR" sz="1800" i="0" dirty="0" err="1">
                <a:solidFill>
                  <a:srgbClr val="000000"/>
                </a:solidFill>
                <a:latin typeface="Arial"/>
                <a:ea typeface="Arial"/>
                <a:cs typeface="Arial"/>
                <a:sym typeface="Arial"/>
              </a:rPr>
              <a:t>capacity</a:t>
            </a:r>
            <a:r>
              <a:rPr lang="fr-FR" sz="1800" i="0" dirty="0">
                <a:solidFill>
                  <a:srgbClr val="000000"/>
                </a:solidFill>
                <a:latin typeface="Arial"/>
                <a:ea typeface="Arial"/>
                <a:cs typeface="Arial"/>
                <a:sym typeface="Arial"/>
              </a:rPr>
              <a:t>-building, etc.).</a:t>
            </a:r>
            <a:br>
              <a:rPr lang="fr-FR" sz="1800" i="0" dirty="0">
                <a:solidFill>
                  <a:srgbClr val="000000"/>
                </a:solidFill>
                <a:latin typeface="Arial"/>
                <a:ea typeface="Arial"/>
                <a:cs typeface="Arial"/>
                <a:sym typeface="Arial"/>
              </a:rPr>
            </a:br>
            <a:r>
              <a:rPr lang="fr-FR" sz="1800" b="1" i="0" dirty="0" err="1">
                <a:solidFill>
                  <a:srgbClr val="000000"/>
                </a:solidFill>
                <a:latin typeface="Arial"/>
                <a:ea typeface="Arial"/>
                <a:cs typeface="Arial"/>
                <a:sym typeface="Arial"/>
              </a:rPr>
              <a:t>Effects</a:t>
            </a:r>
            <a:r>
              <a:rPr lang="fr-FR" sz="1800" b="1"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Measurable</a:t>
            </a:r>
            <a:r>
              <a:rPr lang="fr-FR" sz="1800" i="0" dirty="0">
                <a:solidFill>
                  <a:srgbClr val="000000"/>
                </a:solidFill>
                <a:latin typeface="Arial"/>
                <a:ea typeface="Arial"/>
                <a:cs typeface="Arial"/>
                <a:sym typeface="Arial"/>
              </a:rPr>
              <a:t> short- or medium-</a:t>
            </a:r>
            <a:r>
              <a:rPr lang="fr-FR" sz="1800" i="0" dirty="0" err="1">
                <a:solidFill>
                  <a:srgbClr val="000000"/>
                </a:solidFill>
                <a:latin typeface="Arial"/>
                <a:ea typeface="Arial"/>
                <a:cs typeface="Arial"/>
                <a:sym typeface="Arial"/>
              </a:rPr>
              <a:t>term</a:t>
            </a:r>
            <a:r>
              <a:rPr lang="fr-FR" sz="1800" i="0" dirty="0">
                <a:solidFill>
                  <a:srgbClr val="000000"/>
                </a:solidFill>
                <a:latin typeface="Arial"/>
                <a:ea typeface="Arial"/>
                <a:cs typeface="Arial"/>
                <a:sym typeface="Arial"/>
              </a:rPr>
              <a:t> changes (</a:t>
            </a:r>
            <a:r>
              <a:rPr lang="fr-FR" sz="1800" i="0" dirty="0" err="1">
                <a:solidFill>
                  <a:srgbClr val="000000"/>
                </a:solidFill>
                <a:latin typeface="Arial"/>
                <a:ea typeface="Arial"/>
                <a:cs typeface="Arial"/>
                <a:sym typeface="Arial"/>
              </a:rPr>
              <a:t>better</a:t>
            </a:r>
            <a:r>
              <a:rPr lang="fr-FR" sz="1800" i="0" dirty="0">
                <a:solidFill>
                  <a:srgbClr val="000000"/>
                </a:solidFill>
                <a:latin typeface="Arial"/>
                <a:ea typeface="Arial"/>
                <a:cs typeface="Arial"/>
                <a:sym typeface="Arial"/>
              </a:rPr>
              <a:t> performance, changes in </a:t>
            </a:r>
            <a:r>
              <a:rPr lang="fr-FR" sz="1800" i="0" dirty="0" err="1">
                <a:solidFill>
                  <a:srgbClr val="000000"/>
                </a:solidFill>
                <a:latin typeface="Arial"/>
                <a:ea typeface="Arial"/>
                <a:cs typeface="Arial"/>
                <a:sym typeface="Arial"/>
              </a:rPr>
              <a:t>schools</a:t>
            </a:r>
            <a:r>
              <a:rPr lang="fr-FR" sz="1800" i="0" dirty="0">
                <a:solidFill>
                  <a:srgbClr val="000000"/>
                </a:solidFill>
                <a:latin typeface="Arial"/>
                <a:ea typeface="Arial"/>
                <a:cs typeface="Arial"/>
                <a:sym typeface="Arial"/>
              </a:rPr>
              <a:t>, etc.).</a:t>
            </a:r>
            <a:br>
              <a:rPr lang="fr-FR" sz="1800" i="0" dirty="0">
                <a:solidFill>
                  <a:srgbClr val="000000"/>
                </a:solidFill>
                <a:latin typeface="Arial"/>
                <a:ea typeface="Arial"/>
                <a:cs typeface="Arial"/>
                <a:sym typeface="Arial"/>
              </a:rPr>
            </a:br>
            <a:r>
              <a:rPr lang="fr-FR" sz="1800" b="1" i="0" dirty="0">
                <a:solidFill>
                  <a:srgbClr val="000000"/>
                </a:solidFill>
                <a:latin typeface="Arial"/>
                <a:ea typeface="Arial"/>
                <a:cs typeface="Arial"/>
                <a:sym typeface="Arial"/>
              </a:rPr>
              <a:t>Impacts</a:t>
            </a:r>
            <a:r>
              <a:rPr lang="fr-FR" sz="1800" i="0" dirty="0">
                <a:solidFill>
                  <a:srgbClr val="000000"/>
                </a:solidFill>
                <a:latin typeface="Arial"/>
                <a:ea typeface="Arial"/>
                <a:cs typeface="Arial"/>
                <a:sym typeface="Arial"/>
              </a:rPr>
              <a:t>: Long-</a:t>
            </a:r>
            <a:r>
              <a:rPr lang="fr-FR" sz="1800" i="0" dirty="0" err="1">
                <a:solidFill>
                  <a:srgbClr val="000000"/>
                </a:solidFill>
                <a:latin typeface="Arial"/>
                <a:ea typeface="Arial"/>
                <a:cs typeface="Arial"/>
                <a:sym typeface="Arial"/>
              </a:rPr>
              <a:t>term</a:t>
            </a:r>
            <a:r>
              <a:rPr lang="fr-FR" sz="1800" i="0" dirty="0">
                <a:solidFill>
                  <a:srgbClr val="000000"/>
                </a:solidFill>
                <a:latin typeface="Arial"/>
                <a:ea typeface="Arial"/>
                <a:cs typeface="Arial"/>
                <a:sym typeface="Arial"/>
              </a:rPr>
              <a:t> contributions to </a:t>
            </a:r>
            <a:r>
              <a:rPr lang="fr-FR" sz="1800" i="0" dirty="0" err="1">
                <a:solidFill>
                  <a:srgbClr val="000000"/>
                </a:solidFill>
                <a:latin typeface="Arial"/>
                <a:ea typeface="Arial"/>
                <a:cs typeface="Arial"/>
                <a:sym typeface="Arial"/>
              </a:rPr>
              <a:t>societal</a:t>
            </a:r>
            <a:r>
              <a:rPr lang="fr-FR" sz="1800" i="0" dirty="0">
                <a:solidFill>
                  <a:srgbClr val="000000"/>
                </a:solidFill>
                <a:latin typeface="Arial"/>
                <a:ea typeface="Arial"/>
                <a:cs typeface="Arial"/>
                <a:sym typeface="Arial"/>
              </a:rPr>
              <a:t> transformations (</a:t>
            </a:r>
            <a:r>
              <a:rPr lang="fr-FR" sz="1800" i="0" dirty="0" err="1">
                <a:solidFill>
                  <a:srgbClr val="000000"/>
                </a:solidFill>
                <a:latin typeface="Arial"/>
                <a:ea typeface="Arial"/>
                <a:cs typeface="Arial"/>
                <a:sym typeface="Arial"/>
              </a:rPr>
              <a:t>access</a:t>
            </a:r>
            <a:r>
              <a:rPr lang="fr-FR" sz="1800" i="0" dirty="0">
                <a:solidFill>
                  <a:srgbClr val="000000"/>
                </a:solidFill>
                <a:latin typeface="Arial"/>
                <a:ea typeface="Arial"/>
                <a:cs typeface="Arial"/>
                <a:sym typeface="Arial"/>
              </a:rPr>
              <a:t> to services, </a:t>
            </a:r>
            <a:r>
              <a:rPr lang="fr-FR" sz="1800" i="0" dirty="0" err="1">
                <a:solidFill>
                  <a:srgbClr val="000000"/>
                </a:solidFill>
                <a:latin typeface="Arial"/>
                <a:ea typeface="Arial"/>
                <a:cs typeface="Arial"/>
                <a:sym typeface="Arial"/>
              </a:rPr>
              <a:t>improved</a:t>
            </a:r>
            <a:r>
              <a:rPr lang="fr-FR" sz="1800" i="0" dirty="0">
                <a:solidFill>
                  <a:srgbClr val="000000"/>
                </a:solidFill>
                <a:latin typeface="Arial"/>
                <a:ea typeface="Arial"/>
                <a:cs typeface="Arial"/>
                <a:sym typeface="Arial"/>
              </a:rPr>
              <a:t> living conditions, etc.)</a:t>
            </a:r>
            <a:r>
              <a:rPr lang="fr-FR" sz="1800" b="1"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r>
              <a:rPr lang="fr-FR" sz="1800" i="0" dirty="0">
                <a:solidFill>
                  <a:srgbClr val="000000"/>
                </a:solidFill>
                <a:latin typeface="Arial"/>
                <a:ea typeface="Arial"/>
                <a:cs typeface="Arial"/>
                <a:sym typeface="Arial"/>
              </a:rPr>
              <a:t>This </a:t>
            </a:r>
            <a:r>
              <a:rPr lang="fr-FR" sz="1800" i="0" dirty="0" err="1">
                <a:solidFill>
                  <a:srgbClr val="000000"/>
                </a:solidFill>
                <a:latin typeface="Arial"/>
                <a:ea typeface="Arial"/>
                <a:cs typeface="Arial"/>
                <a:sym typeface="Arial"/>
              </a:rPr>
              <a:t>column</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helps</a:t>
            </a:r>
            <a:r>
              <a:rPr lang="fr-FR" sz="1800" i="0" dirty="0">
                <a:solidFill>
                  <a:srgbClr val="000000"/>
                </a:solidFill>
                <a:latin typeface="Arial"/>
                <a:ea typeface="Arial"/>
                <a:cs typeface="Arial"/>
                <a:sym typeface="Arial"/>
              </a:rPr>
              <a:t> teams </a:t>
            </a:r>
            <a:r>
              <a:rPr lang="fr-FR" sz="1800" i="0" dirty="0" err="1">
                <a:solidFill>
                  <a:srgbClr val="000000"/>
                </a:solidFill>
                <a:latin typeface="Arial"/>
                <a:ea typeface="Arial"/>
                <a:cs typeface="Arial"/>
                <a:sym typeface="Arial"/>
              </a:rPr>
              <a:t>identify</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which</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indicators</a:t>
            </a:r>
            <a:r>
              <a:rPr lang="fr-FR" sz="1800" i="0" dirty="0">
                <a:solidFill>
                  <a:srgbClr val="000000"/>
                </a:solidFill>
                <a:latin typeface="Arial"/>
                <a:ea typeface="Arial"/>
                <a:cs typeface="Arial"/>
                <a:sym typeface="Arial"/>
              </a:rPr>
              <a:t> can </a:t>
            </a:r>
            <a:r>
              <a:rPr lang="fr-FR" sz="1800" i="0" dirty="0" err="1">
                <a:solidFill>
                  <a:srgbClr val="000000"/>
                </a:solidFill>
                <a:latin typeface="Arial"/>
                <a:ea typeface="Arial"/>
                <a:cs typeface="Arial"/>
                <a:sym typeface="Arial"/>
              </a:rPr>
              <a:t>contribute</a:t>
            </a:r>
            <a:r>
              <a:rPr lang="fr-FR" sz="1800" i="0" dirty="0">
                <a:solidFill>
                  <a:srgbClr val="000000"/>
                </a:solidFill>
                <a:latin typeface="Arial"/>
                <a:ea typeface="Arial"/>
                <a:cs typeface="Arial"/>
                <a:sym typeface="Arial"/>
              </a:rPr>
              <a:t> to </a:t>
            </a:r>
            <a:r>
              <a:rPr lang="fr-FR" sz="1800" i="0" dirty="0" err="1">
                <a:solidFill>
                  <a:srgbClr val="000000"/>
                </a:solidFill>
                <a:latin typeface="Arial"/>
                <a:ea typeface="Arial"/>
                <a:cs typeface="Arial"/>
                <a:sym typeface="Arial"/>
              </a:rPr>
              <a:t>aggregated</a:t>
            </a:r>
            <a:r>
              <a:rPr lang="fr-FR" sz="1800" i="0" dirty="0">
                <a:solidFill>
                  <a:srgbClr val="000000"/>
                </a:solidFill>
                <a:latin typeface="Arial"/>
                <a:ea typeface="Arial"/>
                <a:cs typeface="Arial"/>
                <a:sym typeface="Arial"/>
              </a:rPr>
              <a:t> monitoring of </a:t>
            </a:r>
            <a:r>
              <a:rPr lang="fr-FR" sz="1800" i="0" dirty="0" err="1">
                <a:solidFill>
                  <a:srgbClr val="000000"/>
                </a:solidFill>
                <a:latin typeface="Arial"/>
                <a:ea typeface="Arial"/>
                <a:cs typeface="Arial"/>
                <a:sym typeface="Arial"/>
              </a:rPr>
              <a:t>overall</a:t>
            </a:r>
            <a:r>
              <a:rPr lang="fr-FR" sz="1800" i="0" dirty="0">
                <a:solidFill>
                  <a:srgbClr val="000000"/>
                </a:solidFill>
                <a:latin typeface="Arial"/>
                <a:ea typeface="Arial"/>
                <a:cs typeface="Arial"/>
                <a:sym typeface="Arial"/>
              </a:rPr>
              <a:t> ACTEI </a:t>
            </a:r>
            <a:r>
              <a:rPr lang="fr-FR" sz="1800" i="0" dirty="0" err="1">
                <a:solidFill>
                  <a:srgbClr val="000000"/>
                </a:solidFill>
                <a:latin typeface="Arial"/>
                <a:ea typeface="Arial"/>
                <a:cs typeface="Arial"/>
                <a:sym typeface="Arial"/>
              </a:rPr>
              <a:t>results</a:t>
            </a:r>
            <a:r>
              <a:rPr lang="fr-FR" sz="1800" i="0" dirty="0">
                <a:solidFill>
                  <a:srgbClr val="000000"/>
                </a:solidFill>
                <a:latin typeface="Arial"/>
                <a:ea typeface="Arial"/>
                <a:cs typeface="Arial"/>
                <a:sym typeface="Arial"/>
              </a:rPr>
              <a:t> (at </a:t>
            </a:r>
            <a:r>
              <a:rPr lang="fr-FR" sz="1800" i="0" dirty="0" err="1">
                <a:solidFill>
                  <a:srgbClr val="000000"/>
                </a:solidFill>
                <a:latin typeface="Arial"/>
                <a:ea typeface="Arial"/>
                <a:cs typeface="Arial"/>
                <a:sym typeface="Arial"/>
              </a:rPr>
              <a:t>organizational</a:t>
            </a:r>
            <a:r>
              <a:rPr lang="fr-FR" sz="1800" i="0" dirty="0">
                <a:solidFill>
                  <a:srgbClr val="000000"/>
                </a:solidFill>
                <a:latin typeface="Arial"/>
                <a:ea typeface="Arial"/>
                <a:cs typeface="Arial"/>
                <a:sym typeface="Arial"/>
              </a:rPr>
              <a:t> or </a:t>
            </a:r>
            <a:r>
              <a:rPr lang="fr-FR" sz="1800" i="0" dirty="0" err="1">
                <a:solidFill>
                  <a:srgbClr val="000000"/>
                </a:solidFill>
                <a:latin typeface="Arial"/>
                <a:ea typeface="Arial"/>
                <a:cs typeface="Arial"/>
                <a:sym typeface="Arial"/>
              </a:rPr>
              <a:t>programmatic</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level</a:t>
            </a:r>
            <a:r>
              <a:rPr lang="fr-FR" sz="1800"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r>
              <a:rPr lang="fr-FR" sz="1800" i="0" dirty="0">
                <a:solidFill>
                  <a:srgbClr val="000000"/>
                </a:solidFill>
                <a:latin typeface="Arial"/>
                <a:ea typeface="Arial"/>
                <a:cs typeface="Arial"/>
                <a:sym typeface="Arial"/>
              </a:rPr>
              <a:t>For </a:t>
            </a:r>
            <a:r>
              <a:rPr lang="fr-FR" sz="1800" i="0" dirty="0" err="1">
                <a:solidFill>
                  <a:srgbClr val="000000"/>
                </a:solidFill>
                <a:latin typeface="Arial"/>
                <a:ea typeface="Arial"/>
                <a:cs typeface="Arial"/>
                <a:sym typeface="Arial"/>
              </a:rPr>
              <a:t>indicators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that</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cannot</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be</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aggregated</a:t>
            </a:r>
            <a:r>
              <a:rPr lang="fr-FR" sz="1800" i="0" dirty="0">
                <a:solidFill>
                  <a:srgbClr val="000000"/>
                </a:solidFill>
                <a:latin typeface="Arial"/>
                <a:ea typeface="Arial"/>
                <a:cs typeface="Arial"/>
                <a:sym typeface="Arial"/>
              </a:rPr>
              <a:t>, the data </a:t>
            </a:r>
            <a:r>
              <a:rPr lang="fr-FR" sz="1800" i="0" dirty="0" err="1">
                <a:solidFill>
                  <a:srgbClr val="000000"/>
                </a:solidFill>
                <a:latin typeface="Arial"/>
                <a:ea typeface="Arial"/>
                <a:cs typeface="Arial"/>
                <a:sym typeface="Arial"/>
              </a:rPr>
              <a:t>remains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specific</a:t>
            </a:r>
            <a:r>
              <a:rPr lang="fr-FR" sz="1800" i="0" dirty="0">
                <a:solidFill>
                  <a:srgbClr val="000000"/>
                </a:solidFill>
                <a:latin typeface="Arial"/>
                <a:ea typeface="Arial"/>
                <a:cs typeface="Arial"/>
                <a:sym typeface="Arial"/>
              </a:rPr>
              <a:t> to a </a:t>
            </a:r>
            <a:r>
              <a:rPr lang="fr-FR" sz="1800" i="0" dirty="0" err="1">
                <a:solidFill>
                  <a:srgbClr val="000000"/>
                </a:solidFill>
                <a:latin typeface="Arial"/>
                <a:ea typeface="Arial"/>
                <a:cs typeface="Arial"/>
                <a:sym typeface="Arial"/>
              </a:rPr>
              <a:t>project</a:t>
            </a:r>
            <a:r>
              <a:rPr lang="fr-FR" sz="1800" i="0" dirty="0">
                <a:solidFill>
                  <a:srgbClr val="000000"/>
                </a:solidFill>
                <a:latin typeface="Arial"/>
                <a:ea typeface="Arial"/>
                <a:cs typeface="Arial"/>
                <a:sym typeface="Arial"/>
              </a:rPr>
              <a:t> or </a:t>
            </a:r>
            <a:r>
              <a:rPr lang="fr-FR" sz="1800" i="0" dirty="0" err="1">
                <a:solidFill>
                  <a:srgbClr val="000000"/>
                </a:solidFill>
                <a:latin typeface="Arial"/>
                <a:ea typeface="Arial"/>
                <a:cs typeface="Arial"/>
                <a:sym typeface="Arial"/>
              </a:rPr>
              <a:t>period</a:t>
            </a:r>
            <a:r>
              <a:rPr lang="fr-FR" sz="1800" i="0" dirty="0">
                <a:solidFill>
                  <a:srgbClr val="000000"/>
                </a:solidFill>
                <a:latin typeface="Arial"/>
                <a:ea typeface="Arial"/>
                <a:cs typeface="Arial"/>
                <a:sym typeface="Arial"/>
              </a:rPr>
              <a:t> and </a:t>
            </a:r>
            <a:r>
              <a:rPr lang="fr-FR" sz="1800" i="0" dirty="0" err="1">
                <a:solidFill>
                  <a:srgbClr val="000000"/>
                </a:solidFill>
                <a:latin typeface="Arial"/>
                <a:ea typeface="Arial"/>
                <a:cs typeface="Arial"/>
                <a:sym typeface="Arial"/>
              </a:rPr>
              <a:t>should</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be</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analyzed</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independently</a:t>
            </a:r>
            <a:r>
              <a:rPr lang="fr-FR" sz="1800"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r>
              <a:rPr lang="fr-FR" sz="1800" b="1" i="0" dirty="0">
                <a:solidFill>
                  <a:srgbClr val="000000"/>
                </a:solidFill>
                <a:latin typeface="Arial"/>
                <a:ea typeface="Arial"/>
                <a:cs typeface="Arial"/>
                <a:sym typeface="Arial"/>
              </a:rPr>
              <a:t>Link to ACTEI </a:t>
            </a:r>
            <a:r>
              <a:rPr lang="fr-FR" sz="1800" b="1" i="0" dirty="0" err="1">
                <a:solidFill>
                  <a:srgbClr val="000000"/>
                </a:solidFill>
                <a:latin typeface="Arial"/>
                <a:ea typeface="Arial"/>
                <a:cs typeface="Arial"/>
                <a:sym typeface="Arial"/>
              </a:rPr>
              <a:t>strategy</a:t>
            </a:r>
            <a:r>
              <a:rPr lang="fr-FR" sz="1800" b="1"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r>
              <a:rPr lang="fr-FR" sz="1800" i="0" dirty="0">
                <a:solidFill>
                  <a:srgbClr val="000000"/>
                </a:solidFill>
                <a:latin typeface="Arial"/>
                <a:ea typeface="Arial"/>
                <a:cs typeface="Arial"/>
                <a:sym typeface="Arial"/>
              </a:rPr>
              <a:t>Cumulative </a:t>
            </a:r>
            <a:r>
              <a:rPr lang="fr-FR" sz="1800" i="0" dirty="0" err="1">
                <a:solidFill>
                  <a:srgbClr val="000000"/>
                </a:solidFill>
                <a:latin typeface="Arial"/>
                <a:ea typeface="Arial"/>
                <a:cs typeface="Arial"/>
                <a:sym typeface="Arial"/>
              </a:rPr>
              <a:t>indicators</a:t>
            </a:r>
            <a:r>
              <a:rPr lang="fr-FR" sz="1800" i="0" dirty="0">
                <a:solidFill>
                  <a:srgbClr val="000000"/>
                </a:solidFill>
                <a:latin typeface="Arial"/>
                <a:ea typeface="Arial"/>
                <a:cs typeface="Arial"/>
                <a:sym typeface="Arial"/>
              </a:rPr>
              <a:t> help to </a:t>
            </a:r>
            <a:r>
              <a:rPr lang="fr-FR" sz="1800" i="0" dirty="0" err="1">
                <a:solidFill>
                  <a:srgbClr val="000000"/>
                </a:solidFill>
                <a:latin typeface="Arial"/>
                <a:ea typeface="Arial"/>
                <a:cs typeface="Arial"/>
                <a:sym typeface="Arial"/>
              </a:rPr>
              <a:t>demonstrate</a:t>
            </a:r>
            <a:r>
              <a:rPr lang="fr-FR" sz="1800" i="0" dirty="0">
                <a:solidFill>
                  <a:srgbClr val="000000"/>
                </a:solidFill>
                <a:latin typeface="Arial"/>
                <a:ea typeface="Arial"/>
                <a:cs typeface="Arial"/>
                <a:sym typeface="Arial"/>
              </a:rPr>
              <a:t> the </a:t>
            </a:r>
            <a:r>
              <a:rPr lang="fr-FR" sz="1800" i="0" dirty="0" err="1">
                <a:solidFill>
                  <a:srgbClr val="000000"/>
                </a:solidFill>
                <a:latin typeface="Arial"/>
                <a:ea typeface="Arial"/>
                <a:cs typeface="Arial"/>
                <a:sym typeface="Arial"/>
              </a:rPr>
              <a:t>organization's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overall</a:t>
            </a:r>
            <a:r>
              <a:rPr lang="fr-FR" sz="1800" i="0" dirty="0">
                <a:solidFill>
                  <a:srgbClr val="000000"/>
                </a:solidFill>
                <a:latin typeface="Arial"/>
                <a:ea typeface="Arial"/>
                <a:cs typeface="Arial"/>
                <a:sym typeface="Arial"/>
              </a:rPr>
              <a:t> impact on </a:t>
            </a:r>
            <a:r>
              <a:rPr lang="fr-FR" sz="1800" i="0" dirty="0" err="1">
                <a:solidFill>
                  <a:srgbClr val="000000"/>
                </a:solidFill>
                <a:latin typeface="Arial"/>
                <a:ea typeface="Arial"/>
                <a:cs typeface="Arial"/>
                <a:sym typeface="Arial"/>
              </a:rPr>
              <a:t>its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priority</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themes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reinforcing</a:t>
            </a:r>
            <a:r>
              <a:rPr lang="fr-FR" sz="1800" i="0" dirty="0">
                <a:solidFill>
                  <a:srgbClr val="000000"/>
                </a:solidFill>
                <a:latin typeface="Arial"/>
                <a:ea typeface="Arial"/>
                <a:cs typeface="Arial"/>
                <a:sym typeface="Arial"/>
              </a:rPr>
              <a:t> the communication of </a:t>
            </a:r>
            <a:r>
              <a:rPr lang="fr-FR" sz="1800" i="0" dirty="0" err="1">
                <a:solidFill>
                  <a:srgbClr val="000000"/>
                </a:solidFill>
                <a:latin typeface="Arial"/>
                <a:ea typeface="Arial"/>
                <a:cs typeface="Arial"/>
                <a:sym typeface="Arial"/>
              </a:rPr>
              <a:t>results</a:t>
            </a:r>
            <a:r>
              <a:rPr lang="fr-FR" sz="1800" i="0" dirty="0">
                <a:solidFill>
                  <a:srgbClr val="000000"/>
                </a:solidFill>
                <a:latin typeface="Arial"/>
                <a:ea typeface="Arial"/>
                <a:cs typeface="Arial"/>
                <a:sym typeface="Arial"/>
              </a:rPr>
              <a:t> to </a:t>
            </a:r>
            <a:r>
              <a:rPr lang="fr-FR" sz="1800" i="0" dirty="0" err="1">
                <a:solidFill>
                  <a:srgbClr val="000000"/>
                </a:solidFill>
                <a:latin typeface="Arial"/>
                <a:ea typeface="Arial"/>
                <a:cs typeface="Arial"/>
                <a:sym typeface="Arial"/>
              </a:rPr>
              <a:t>partners</a:t>
            </a:r>
            <a:r>
              <a:rPr lang="fr-FR" sz="1800" i="0" dirty="0">
                <a:solidFill>
                  <a:srgbClr val="000000"/>
                </a:solidFill>
                <a:latin typeface="Arial"/>
                <a:ea typeface="Arial"/>
                <a:cs typeface="Arial"/>
                <a:sym typeface="Arial"/>
              </a:rPr>
              <a:t> and </a:t>
            </a:r>
            <a:r>
              <a:rPr lang="fr-FR" sz="1800" i="0" dirty="0" err="1">
                <a:solidFill>
                  <a:srgbClr val="000000"/>
                </a:solidFill>
                <a:latin typeface="Arial"/>
                <a:ea typeface="Arial"/>
                <a:cs typeface="Arial"/>
                <a:sym typeface="Arial"/>
              </a:rPr>
              <a:t>donors</a:t>
            </a:r>
            <a:r>
              <a:rPr lang="fr-FR" sz="1800" i="0" dirty="0">
                <a:solidFill>
                  <a:srgbClr val="000000"/>
                </a:solidFill>
                <a:latin typeface="Arial"/>
                <a:ea typeface="Arial"/>
                <a:cs typeface="Arial"/>
                <a:sym typeface="Arial"/>
              </a:rPr>
              <a:t>.</a:t>
            </a:r>
            <a:br>
              <a:rPr lang="fr-FR" sz="1800" i="0" dirty="0">
                <a:solidFill>
                  <a:srgbClr val="000000"/>
                </a:solidFill>
                <a:latin typeface="Arial"/>
                <a:ea typeface="Arial"/>
                <a:cs typeface="Arial"/>
                <a:sym typeface="Arial"/>
              </a:rPr>
            </a:br>
            <a:r>
              <a:rPr lang="fr-FR" sz="1800" i="0" dirty="0">
                <a:solidFill>
                  <a:srgbClr val="000000"/>
                </a:solidFill>
                <a:latin typeface="Arial"/>
                <a:ea typeface="Arial"/>
                <a:cs typeface="Arial"/>
                <a:sym typeface="Arial"/>
              </a:rPr>
              <a:t>Non-cumulative </a:t>
            </a:r>
            <a:r>
              <a:rPr lang="fr-FR" sz="1800" i="0" dirty="0" err="1">
                <a:solidFill>
                  <a:srgbClr val="000000"/>
                </a:solidFill>
                <a:latin typeface="Arial"/>
                <a:ea typeface="Arial"/>
                <a:cs typeface="Arial"/>
                <a:sym typeface="Arial"/>
              </a:rPr>
              <a:t>indicators</a:t>
            </a:r>
            <a:r>
              <a:rPr lang="fr-FR" sz="1800" i="0" dirty="0">
                <a:solidFill>
                  <a:srgbClr val="000000"/>
                </a:solidFill>
                <a:latin typeface="Arial"/>
                <a:ea typeface="Arial"/>
                <a:cs typeface="Arial"/>
                <a:sym typeface="Arial"/>
              </a:rPr>
              <a:t> are </a:t>
            </a:r>
            <a:r>
              <a:rPr lang="fr-FR" sz="1800" i="0" dirty="0" err="1">
                <a:solidFill>
                  <a:srgbClr val="000000"/>
                </a:solidFill>
                <a:latin typeface="Arial"/>
                <a:ea typeface="Arial"/>
                <a:cs typeface="Arial"/>
                <a:sym typeface="Arial"/>
              </a:rPr>
              <a:t>used</a:t>
            </a:r>
            <a:r>
              <a:rPr lang="fr-FR" sz="1800" i="0" dirty="0">
                <a:solidFill>
                  <a:srgbClr val="000000"/>
                </a:solidFill>
                <a:latin typeface="Arial"/>
                <a:ea typeface="Arial"/>
                <a:cs typeface="Arial"/>
                <a:sym typeface="Arial"/>
              </a:rPr>
              <a:t> to </a:t>
            </a:r>
            <a:r>
              <a:rPr lang="fr-FR" sz="1800" i="0" dirty="0" err="1">
                <a:solidFill>
                  <a:srgbClr val="000000"/>
                </a:solidFill>
                <a:latin typeface="Arial"/>
                <a:ea typeface="Arial"/>
                <a:cs typeface="Arial"/>
                <a:sym typeface="Arial"/>
              </a:rPr>
              <a:t>assess</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specific</a:t>
            </a:r>
            <a:r>
              <a:rPr lang="fr-FR" sz="1800" i="0" dirty="0">
                <a:solidFill>
                  <a:srgbClr val="000000"/>
                </a:solidFill>
                <a:latin typeface="Arial"/>
                <a:ea typeface="Arial"/>
                <a:cs typeface="Arial"/>
                <a:sym typeface="Arial"/>
              </a:rPr>
              <a:t> states for a more </a:t>
            </a:r>
            <a:r>
              <a:rPr lang="fr-FR" sz="1800" i="0" dirty="0" err="1">
                <a:solidFill>
                  <a:srgbClr val="000000"/>
                </a:solidFill>
                <a:latin typeface="Arial"/>
                <a:ea typeface="Arial"/>
                <a:cs typeface="Arial"/>
                <a:sym typeface="Arial"/>
              </a:rPr>
              <a:t>detailed</a:t>
            </a:r>
            <a:r>
              <a:rPr lang="fr-FR" sz="1800" i="0" dirty="0">
                <a:solidFill>
                  <a:srgbClr val="000000"/>
                </a:solidFill>
                <a:latin typeface="Arial"/>
                <a:ea typeface="Arial"/>
                <a:cs typeface="Arial"/>
                <a:sym typeface="Arial"/>
              </a:rPr>
              <a:t> and </a:t>
            </a:r>
            <a:r>
              <a:rPr lang="fr-FR" sz="1800" i="0" dirty="0" err="1">
                <a:solidFill>
                  <a:srgbClr val="000000"/>
                </a:solidFill>
                <a:latin typeface="Arial"/>
                <a:ea typeface="Arial"/>
                <a:cs typeface="Arial"/>
                <a:sym typeface="Arial"/>
              </a:rPr>
              <a:t>contextual</a:t>
            </a:r>
            <a:r>
              <a:rPr lang="fr-FR" sz="1800" i="0" dirty="0">
                <a:solidFill>
                  <a:srgbClr val="000000"/>
                </a:solidFill>
                <a:latin typeface="Arial"/>
                <a:ea typeface="Arial"/>
                <a:cs typeface="Arial"/>
                <a:sym typeface="Arial"/>
              </a:rPr>
              <a:t> </a:t>
            </a:r>
            <a:r>
              <a:rPr lang="fr-FR" sz="1800" i="0" dirty="0" err="1">
                <a:solidFill>
                  <a:srgbClr val="000000"/>
                </a:solidFill>
                <a:latin typeface="Arial"/>
                <a:ea typeface="Arial"/>
                <a:cs typeface="Arial"/>
                <a:sym typeface="Arial"/>
              </a:rPr>
              <a:t>analysis</a:t>
            </a:r>
            <a:r>
              <a:rPr lang="fr-FR" sz="1800" i="0" dirty="0">
                <a:solidFill>
                  <a:srgbClr val="000000"/>
                </a:solidFill>
                <a:latin typeface="Arial"/>
                <a:ea typeface="Arial"/>
                <a:cs typeface="Arial"/>
                <a:sym typeface="Arial"/>
              </a:rPr>
              <a: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2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or match </a:t>
            </a:r>
            <a:r>
              <a:rPr lang="fr-FR" dirty="0" err="1"/>
              <a:t>with</a:t>
            </a:r>
            <a:r>
              <a:rPr lang="fr-FR" dirty="0"/>
              <a:t> the </a:t>
            </a:r>
            <a:r>
              <a:rPr lang="fr-FR" dirty="0" err="1"/>
              <a:t>indicator</a:t>
            </a:r>
            <a:r>
              <a:rPr lang="fr-FR" dirty="0"/>
              <a:t> </a:t>
            </a:r>
            <a:r>
              <a:rPr lang="fr-FR" dirty="0" err="1"/>
              <a:t>bank</a:t>
            </a:r>
            <a:r>
              <a:rPr lang="fr-FR" dirty="0"/>
              <a:t> / have </a:t>
            </a:r>
            <a:r>
              <a:rPr lang="fr-FR" dirty="0" err="1"/>
              <a:t>strategic</a:t>
            </a:r>
            <a:r>
              <a:rPr lang="fr-FR" dirty="0"/>
              <a:t> </a:t>
            </a:r>
            <a:r>
              <a:rPr lang="fr-FR" dirty="0" err="1"/>
              <a:t>indicators</a:t>
            </a:r>
            <a:r>
              <a:rPr lang="fr-FR" dirty="0"/>
              <a:t> for the </a:t>
            </a:r>
            <a:r>
              <a:rPr lang="fr-FR" dirty="0" err="1"/>
              <a:t>project</a:t>
            </a:r>
            <a:r>
              <a:rPr lang="fr-FR" dirty="0"/>
              <a:t> (cumulative) </a:t>
            </a:r>
            <a:endParaRPr dirty="0"/>
          </a:p>
        </p:txBody>
      </p:sp>
      <p:sp>
        <p:nvSpPr>
          <p:cNvPr id="566" name="Google Shape;566;p2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8: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2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79" name="Google Shape;579;p2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2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89" name="Google Shape;589;p2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3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603" name="Google Shape;603;p3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3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Present the tool to participants </a:t>
            </a:r>
            <a:endParaRPr/>
          </a:p>
        </p:txBody>
      </p:sp>
      <p:sp>
        <p:nvSpPr>
          <p:cNvPr id="614" name="Google Shape;614;p3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err="1"/>
              <a:t>Then</a:t>
            </a:r>
            <a:r>
              <a:rPr lang="fr-FR" dirty="0"/>
              <a:t> a round-table discussion to </a:t>
            </a:r>
            <a:r>
              <a:rPr lang="fr-FR" dirty="0" err="1"/>
              <a:t>listen</a:t>
            </a:r>
            <a:r>
              <a:rPr lang="fr-FR" dirty="0"/>
              <a:t> to </a:t>
            </a:r>
            <a:r>
              <a:rPr lang="fr-FR" dirty="0" err="1"/>
              <a:t>each</a:t>
            </a:r>
            <a:r>
              <a:rPr lang="fr-FR" dirty="0"/>
              <a:t> </a:t>
            </a:r>
            <a:r>
              <a:rPr lang="fr-FR" dirty="0" err="1"/>
              <a:t>participant's</a:t>
            </a:r>
            <a:r>
              <a:rPr lang="fr-FR" dirty="0"/>
              <a:t> </a:t>
            </a:r>
            <a:r>
              <a:rPr lang="fr-FR" dirty="0" err="1"/>
              <a:t>thoughts</a:t>
            </a:r>
            <a:r>
              <a:rPr lang="fr-FR" dirty="0"/>
              <a:t>. 30 min </a:t>
            </a:r>
            <a:endParaRPr dirty="0"/>
          </a:p>
        </p:txBody>
      </p:sp>
      <p:sp>
        <p:nvSpPr>
          <p:cNvPr id="633" name="Google Shape;633;p3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4: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46" name="Google Shape;646;p3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8" name="Google Shape;198;p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5: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3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56" name="Google Shape;656;p3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6: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3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9" name="Google Shape;669;p3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37: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3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p.87 / ALNAP interactive - https://www.alnap.org/system/files/content/resource/files/main/eha-pilot-alnap-2013-fr.pdf</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fr-FR" sz="1200">
                <a:solidFill>
                  <a:schemeClr val="dk1"/>
                </a:solidFill>
                <a:latin typeface="Arial"/>
                <a:ea typeface="Arial"/>
                <a:cs typeface="Arial"/>
                <a:sym typeface="Arial"/>
              </a:rPr>
              <a:t>One of the main costs of an evaluation is the total number of days of external consultancy. In general, this is the product of the size of the team and the number of fieldwork days, multiplied by the consultants' remuneration rates and daily subsistence allowances (perdiems). A budget can be divided into several phases: preparatory, fieldwork and post-fieldwork - The preparatory phase may include an initial meeting to discuss the assessment, background reading and office work, a preliminary interview at headquarters and the drafting of the inception report. The initial meeting may take 1 or 2 days, including travel time, but not all team members are obliged to attend. Background reading, preliminary interviews and the initial report can take from 1 to 5 days for a small assessment, and a month or more for a larger, more complex assessment. A small evaluation (of a single activity on a single site by a single organization) will generally take 3 to 7 days per consultant for preparatory work - Fieldwork: costs depend on the duration of fieldwork and the price of the consultants. As a general rule, quantitative methods require more fieldwork and larger teams; qualitative methods require more planning and analytical capacity. A small-scale evaluation generally takes a week of observation and interviews at the sites chosen for observation, ranging from half a week for the initial briefing to another half a week for follow-up interviews and debriefing. More time is required if there are several locations to be visited in the field, or if the team is expected to produce a report before leaving the country. A small assessment usually involves between 12 and 14 days of fieldwork; a large assessment can take months of fieldwork. As a general rule, a week's work is allowed for each country visited, and a further week for each major site (a province or district) to be visited. If the team has embarked on a detailed beneficiary consultation process, 2 or 3 weeks will be needed for each site. Quantitative survey methods are more costly and should be budgeted according to a sample and the time it will take to process and analyze the information.</a:t>
            </a:r>
            <a:endParaRPr/>
          </a:p>
          <a:p>
            <a:pPr marL="457200" marR="0" lvl="0" indent="-228600" algn="l" rtl="0">
              <a:lnSpc>
                <a:spcPct val="100000"/>
              </a:lnSpc>
              <a:spcBef>
                <a:spcPts val="0"/>
              </a:spcBef>
              <a:spcAft>
                <a:spcPts val="0"/>
              </a:spcAft>
              <a:buClr>
                <a:srgbClr val="000000"/>
              </a:buClr>
              <a:buSzPts val="1400"/>
              <a:buFont typeface="Arial"/>
              <a:buNone/>
            </a:pP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fr-FR" sz="1200">
                <a:solidFill>
                  <a:schemeClr val="dk1"/>
                </a:solidFill>
                <a:latin typeface="Arial"/>
                <a:ea typeface="Arial"/>
                <a:cs typeface="Arial"/>
                <a:sym typeface="Arial"/>
              </a:rPr>
              <a:t>PLANNING AND DESIGN- Fieldwork involves first and foremost assembling and analyzing the data collected, and then writing reports. This can include debriefing, review cycles and dissemination. Assembling data and writing reports always takes longer than the allotted time. The time required varies according to the complexity of the report and the amount of analysis required. Debriefings can take from 1 to 2 days, report writing from 1 to 20 days, and each review cycle from 2 to 10 days. When a team is made up of many members, a good rule of thumb is to add 5 days to the preparation of the report to allow the evaluation manager to incorporate their input. A small evaluation usually takes between 7 and 12 days to return from the field.</a:t>
            </a:r>
            <a:endParaRPr/>
          </a:p>
        </p:txBody>
      </p:sp>
      <p:sp>
        <p:nvSpPr>
          <p:cNvPr id="679" name="Google Shape;679;p3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38: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a:t>ALNAP interactive - p.89/Table 8 (https://www.alnap.org/system/files/content/resource/files/main/eha-pilot-alnap-2013-fr.pdf)</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fr-FR" b="1"/>
              <a:t>@Sandra: </a:t>
            </a:r>
            <a:r>
              <a:rPr lang="fr-FR"/>
              <a:t>/ animation - make the elements appear as you go along</a:t>
            </a:r>
            <a:endParaRPr/>
          </a:p>
        </p:txBody>
      </p:sp>
      <p:sp>
        <p:nvSpPr>
          <p:cNvPr id="688" name="Google Shape;688;p38:notes"/>
          <p:cNvSpPr txBox="1">
            <a:spLocks noGrp="1"/>
          </p:cNvSpPr>
          <p:nvPr>
            <p:ph type="sldNum" idx="12"/>
          </p:nvPr>
        </p:nvSpPr>
        <p:spPr>
          <a:xfrm>
            <a:off x="5622799" y="6456611"/>
            <a:ext cx="4301543" cy="33988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9: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3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21" name="Google Shape;721;p3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0: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p4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Then a round-table discussion to listen to each participant's thoughts. 30 min </a:t>
            </a:r>
            <a:endParaRPr/>
          </a:p>
        </p:txBody>
      </p:sp>
      <p:sp>
        <p:nvSpPr>
          <p:cNvPr id="730" name="Google Shape;730;p4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41: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4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43" name="Google Shape;743;p4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5a434d88f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35a434d88ff_0_13:notes"/>
          <p:cNvSpPr txBox="1">
            <a:spLocks noGrp="1"/>
          </p:cNvSpPr>
          <p:nvPr>
            <p:ph type="body" idx="1"/>
          </p:nvPr>
        </p:nvSpPr>
        <p:spPr>
          <a:xfrm>
            <a:off x="685802" y="4343401"/>
            <a:ext cx="54864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g35a434d88ff_0_13:notes"/>
          <p:cNvSpPr txBox="1">
            <a:spLocks noGrp="1"/>
          </p:cNvSpPr>
          <p:nvPr>
            <p:ph type="sldNum" idx="12"/>
          </p:nvPr>
        </p:nvSpPr>
        <p:spPr>
          <a:xfrm>
            <a:off x="3884619"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a434d88ff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g35a434d88ff_0_106:notes"/>
          <p:cNvSpPr txBox="1">
            <a:spLocks noGrp="1"/>
          </p:cNvSpPr>
          <p:nvPr>
            <p:ph type="body" idx="1"/>
          </p:nvPr>
        </p:nvSpPr>
        <p:spPr>
          <a:xfrm>
            <a:off x="685802" y="4343401"/>
            <a:ext cx="54864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Noter les bonnes pratiques évoquées par les participant·e·s</a:t>
            </a:r>
            <a:endParaRPr/>
          </a:p>
        </p:txBody>
      </p:sp>
      <p:sp>
        <p:nvSpPr>
          <p:cNvPr id="766" name="Google Shape;766;g35a434d88ff_0_106:notes"/>
          <p:cNvSpPr txBox="1">
            <a:spLocks noGrp="1"/>
          </p:cNvSpPr>
          <p:nvPr>
            <p:ph type="sldNum" idx="12"/>
          </p:nvPr>
        </p:nvSpPr>
        <p:spPr>
          <a:xfrm>
            <a:off x="3884619"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4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76" name="Google Shape;776;p4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5" name="Google Shape;215;p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5" name="Google Shape;225;p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5" name="Google Shape;235;p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51" name="Google Shape;251;p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4" name="Google Shape;264;p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6" name="Google Shape;276;p1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0"/>
        <p:cNvGrpSpPr/>
        <p:nvPr/>
      </p:nvGrpSpPr>
      <p:grpSpPr>
        <a:xfrm>
          <a:off x="0" y="0"/>
          <a:ext cx="0" cy="0"/>
          <a:chOff x="0" y="0"/>
          <a:chExt cx="0" cy="0"/>
        </a:xfrm>
      </p:grpSpPr>
      <p:sp>
        <p:nvSpPr>
          <p:cNvPr id="91" name="Google Shape;91;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6"/>
        <p:cNvGrpSpPr/>
        <p:nvPr/>
      </p:nvGrpSpPr>
      <p:grpSpPr>
        <a:xfrm>
          <a:off x="0" y="0"/>
          <a:ext cx="0" cy="0"/>
          <a:chOff x="0" y="0"/>
          <a:chExt cx="0" cy="0"/>
        </a:xfrm>
      </p:grpSpPr>
      <p:sp>
        <p:nvSpPr>
          <p:cNvPr id="97" name="Google Shape;97;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00"/>
        <p:cNvGrpSpPr/>
        <p:nvPr/>
      </p:nvGrpSpPr>
      <p:grpSpPr>
        <a:xfrm>
          <a:off x="0" y="0"/>
          <a:ext cx="0" cy="0"/>
          <a:chOff x="0" y="0"/>
          <a:chExt cx="0" cy="0"/>
        </a:xfrm>
      </p:grpSpPr>
      <p:sp>
        <p:nvSpPr>
          <p:cNvPr id="101" name="Google Shape;101;p4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3" name="Google Shape;103;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106"/>
        <p:cNvGrpSpPr/>
        <p:nvPr/>
      </p:nvGrpSpPr>
      <p:grpSpPr>
        <a:xfrm>
          <a:off x="0" y="0"/>
          <a:ext cx="0" cy="0"/>
          <a:chOff x="0" y="0"/>
          <a:chExt cx="0" cy="0"/>
        </a:xfrm>
      </p:grpSpPr>
      <p:sp>
        <p:nvSpPr>
          <p:cNvPr id="107" name="Google Shape;107;p60"/>
          <p:cNvSpPr txBox="1">
            <a:spLocks noGrp="1"/>
          </p:cNvSpPr>
          <p:nvPr>
            <p:ph type="body" idx="1"/>
          </p:nvPr>
        </p:nvSpPr>
        <p:spPr>
          <a:xfrm>
            <a:off x="609600" y="1809750"/>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60"/>
          <p:cNvSpPr txBox="1">
            <a:spLocks noGrp="1"/>
          </p:cNvSpPr>
          <p:nvPr>
            <p:ph type="body" idx="2"/>
          </p:nvPr>
        </p:nvSpPr>
        <p:spPr>
          <a:xfrm>
            <a:off x="609600" y="2449512"/>
            <a:ext cx="5386917"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60"/>
          <p:cNvSpPr txBox="1">
            <a:spLocks noGrp="1"/>
          </p:cNvSpPr>
          <p:nvPr>
            <p:ph type="body" idx="3"/>
          </p:nvPr>
        </p:nvSpPr>
        <p:spPr>
          <a:xfrm>
            <a:off x="6193368" y="1809750"/>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0" name="Google Shape;110;p60"/>
          <p:cNvSpPr txBox="1">
            <a:spLocks noGrp="1"/>
          </p:cNvSpPr>
          <p:nvPr>
            <p:ph type="body" idx="4"/>
          </p:nvPr>
        </p:nvSpPr>
        <p:spPr>
          <a:xfrm>
            <a:off x="6193368" y="2449512"/>
            <a:ext cx="5389033"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1" name="Google Shape;111;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0"/>
          <p:cNvSpPr txBox="1">
            <a:spLocks noGrp="1"/>
          </p:cNvSpPr>
          <p:nvPr>
            <p:ph type="ftr" idx="11"/>
          </p:nvPr>
        </p:nvSpPr>
        <p:spPr>
          <a:xfrm>
            <a:off x="6555680" y="6309321"/>
            <a:ext cx="3860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0"/>
          <p:cNvSpPr/>
          <p:nvPr/>
        </p:nvSpPr>
        <p:spPr>
          <a:xfrm>
            <a:off x="335360" y="24939"/>
            <a:ext cx="11425269" cy="1124744"/>
          </a:xfrm>
          <a:prstGeom prst="round2DiagRect">
            <a:avLst>
              <a:gd name="adj1" fmla="val 16667"/>
              <a:gd name="adj2" fmla="val 0"/>
            </a:avLst>
          </a:prstGeom>
          <a:solidFill>
            <a:srgbClr val="EA6649"/>
          </a:solidFill>
          <a:ln w="9525" cap="flat" cmpd="sng">
            <a:solidFill>
              <a:srgbClr val="EA6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4"/>
        <p:cNvGrpSpPr/>
        <p:nvPr/>
      </p:nvGrpSpPr>
      <p:grpSpPr>
        <a:xfrm>
          <a:off x="0" y="0"/>
          <a:ext cx="0" cy="0"/>
          <a:chOff x="0" y="0"/>
          <a:chExt cx="0" cy="0"/>
        </a:xfrm>
      </p:grpSpPr>
      <p:sp>
        <p:nvSpPr>
          <p:cNvPr id="115" name="Google Shape;115;p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p6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p6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9" name="Google Shape;119;p6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0" name="Google Shape;120;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23"/>
        <p:cNvGrpSpPr/>
        <p:nvPr/>
      </p:nvGrpSpPr>
      <p:grpSpPr>
        <a:xfrm>
          <a:off x="0" y="0"/>
          <a:ext cx="0" cy="0"/>
          <a:chOff x="0" y="0"/>
          <a:chExt cx="0" cy="0"/>
        </a:xfrm>
      </p:grpSpPr>
      <p:sp>
        <p:nvSpPr>
          <p:cNvPr id="124" name="Google Shape;124;p6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6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6" name="Google Shape;126;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9"/>
        <p:cNvGrpSpPr/>
        <p:nvPr/>
      </p:nvGrpSpPr>
      <p:grpSpPr>
        <a:xfrm>
          <a:off x="0" y="0"/>
          <a:ext cx="0" cy="0"/>
          <a:chOff x="0" y="0"/>
          <a:chExt cx="0" cy="0"/>
        </a:xfrm>
      </p:grpSpPr>
      <p:sp>
        <p:nvSpPr>
          <p:cNvPr id="130" name="Google Shape;130;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2" name="Google Shape;132;p6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3" name="Google Shape;133;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36"/>
        <p:cNvGrpSpPr/>
        <p:nvPr/>
      </p:nvGrpSpPr>
      <p:grpSpPr>
        <a:xfrm>
          <a:off x="0" y="0"/>
          <a:ext cx="0" cy="0"/>
          <a:chOff x="0" y="0"/>
          <a:chExt cx="0" cy="0"/>
        </a:xfrm>
      </p:grpSpPr>
      <p:sp>
        <p:nvSpPr>
          <p:cNvPr id="137" name="Google Shape;137;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41"/>
        <p:cNvGrpSpPr/>
        <p:nvPr/>
      </p:nvGrpSpPr>
      <p:grpSpPr>
        <a:xfrm>
          <a:off x="0" y="0"/>
          <a:ext cx="0" cy="0"/>
          <a:chOff x="0" y="0"/>
          <a:chExt cx="0" cy="0"/>
        </a:xfrm>
      </p:grpSpPr>
      <p:sp>
        <p:nvSpPr>
          <p:cNvPr id="142" name="Google Shape;142;p6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4" name="Google Shape;144;p6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5" name="Google Shape;145;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8"/>
        <p:cNvGrpSpPr/>
        <p:nvPr/>
      </p:nvGrpSpPr>
      <p:grpSpPr>
        <a:xfrm>
          <a:off x="0" y="0"/>
          <a:ext cx="0" cy="0"/>
          <a:chOff x="0" y="0"/>
          <a:chExt cx="0" cy="0"/>
        </a:xfrm>
      </p:grpSpPr>
      <p:sp>
        <p:nvSpPr>
          <p:cNvPr id="149" name="Google Shape;149;p6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66"/>
          <p:cNvSpPr>
            <a:spLocks noGrp="1"/>
          </p:cNvSpPr>
          <p:nvPr>
            <p:ph type="pic" idx="2"/>
          </p:nvPr>
        </p:nvSpPr>
        <p:spPr>
          <a:xfrm>
            <a:off x="2389717" y="612775"/>
            <a:ext cx="7315200" cy="4114800"/>
          </a:xfrm>
          <a:prstGeom prst="rect">
            <a:avLst/>
          </a:prstGeom>
          <a:noFill/>
          <a:ln>
            <a:noFill/>
          </a:ln>
        </p:spPr>
      </p:sp>
      <p:sp>
        <p:nvSpPr>
          <p:cNvPr id="151" name="Google Shape;151;p6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2" name="Google Shape;152;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55"/>
        <p:cNvGrpSpPr/>
        <p:nvPr/>
      </p:nvGrpSpPr>
      <p:grpSpPr>
        <a:xfrm>
          <a:off x="0" y="0"/>
          <a:ext cx="0" cy="0"/>
          <a:chOff x="0" y="0"/>
          <a:chExt cx="0" cy="0"/>
        </a:xfrm>
      </p:grpSpPr>
      <p:sp>
        <p:nvSpPr>
          <p:cNvPr id="156" name="Google Shape;156;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7"/>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61"/>
        <p:cNvGrpSpPr/>
        <p:nvPr/>
      </p:nvGrpSpPr>
      <p:grpSpPr>
        <a:xfrm>
          <a:off x="0" y="0"/>
          <a:ext cx="0" cy="0"/>
          <a:chOff x="0" y="0"/>
          <a:chExt cx="0" cy="0"/>
        </a:xfrm>
      </p:grpSpPr>
      <p:sp>
        <p:nvSpPr>
          <p:cNvPr id="162" name="Google Shape;162;p68"/>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8"/>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69"/>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p6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0" name="Google Shape;170;p69"/>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E84E0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5183188" y="987425"/>
            <a:ext cx="6172200" cy="4873625"/>
          </a:xfrm>
          <a:prstGeom prst="rect">
            <a:avLst/>
          </a:prstGeom>
          <a:noFill/>
          <a:ln>
            <a:noFill/>
          </a:ln>
        </p:spPr>
      </p:sp>
      <p:sp>
        <p:nvSpPr>
          <p:cNvPr id="68" name="Google Shape;68;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4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comments" Target="../comments/commen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sp>
        <p:nvSpPr>
          <p:cNvPr id="176" name="Google Shape;176;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sp>
        <p:nvSpPr>
          <p:cNvPr id="177" name="Google Shape;177;p2"/>
          <p:cNvSpPr/>
          <p:nvPr/>
        </p:nvSpPr>
        <p:spPr>
          <a:xfrm>
            <a:off x="1943100" y="5117250"/>
            <a:ext cx="8519700" cy="14892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7180228" y="5179754"/>
            <a:ext cx="11100" cy="1382100"/>
          </a:xfrm>
          <a:prstGeom prst="rect">
            <a:avLst/>
          </a:prstGeom>
          <a:solidFill>
            <a:srgbClr val="14508C"/>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txBox="1"/>
          <p:nvPr/>
        </p:nvSpPr>
        <p:spPr>
          <a:xfrm>
            <a:off x="2055028" y="5272892"/>
            <a:ext cx="5125200" cy="141574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i="0" u="none" strike="noStrike" cap="none">
                <a:solidFill>
                  <a:srgbClr val="E84E0F"/>
                </a:solidFill>
                <a:latin typeface="Bebas Neue"/>
                <a:ea typeface="Bebas Neue"/>
                <a:cs typeface="Bebas Neue"/>
                <a:sym typeface="Bebas Neue"/>
              </a:rPr>
              <a:t>Monitoring &amp; EVALUATION</a:t>
            </a:r>
            <a:endParaRPr sz="4000" b="1" i="0" u="none" strike="noStrike" cap="none">
              <a:solidFill>
                <a:srgbClr val="E84E0F"/>
              </a:solidFill>
              <a:latin typeface="Bebas Neue"/>
              <a:ea typeface="Bebas Neue"/>
              <a:cs typeface="Bebas Neue"/>
              <a:sym typeface="Bebas Neue"/>
            </a:endParaRPr>
          </a:p>
        </p:txBody>
      </p:sp>
      <p:sp>
        <p:nvSpPr>
          <p:cNvPr id="180" name="Google Shape;180;p2"/>
          <p:cNvSpPr txBox="1"/>
          <p:nvPr/>
        </p:nvSpPr>
        <p:spPr>
          <a:xfrm>
            <a:off x="6379775" y="5162800"/>
            <a:ext cx="5125200" cy="2031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4000" b="1">
                <a:solidFill>
                  <a:schemeClr val="dk1"/>
                </a:solidFill>
                <a:latin typeface="Bebas Neue"/>
                <a:ea typeface="Bebas Neue"/>
                <a:cs typeface="Bebas Neue"/>
                <a:sym typeface="Bebas Neue"/>
              </a:rPr>
              <a:t>experiential</a:t>
            </a:r>
            <a:endParaRPr sz="4000" b="1">
              <a:solidFill>
                <a:schemeClr val="dk1"/>
              </a:solidFill>
              <a:latin typeface="Bebas Neue"/>
              <a:ea typeface="Bebas Neue"/>
              <a:cs typeface="Bebas Neue"/>
              <a:sym typeface="Bebas Neue"/>
            </a:endParaRPr>
          </a:p>
          <a:p>
            <a:pPr marL="0" marR="0" lvl="0" indent="0" algn="ctr" rtl="0">
              <a:spcBef>
                <a:spcPts val="0"/>
              </a:spcBef>
              <a:spcAft>
                <a:spcPts val="0"/>
              </a:spcAft>
              <a:buNone/>
            </a:pPr>
            <a:r>
              <a:rPr lang="fr-FR" sz="4000" b="1" i="0" u="none" strike="noStrike" cap="none">
                <a:solidFill>
                  <a:srgbClr val="262775"/>
                </a:solidFill>
                <a:latin typeface="Bebas Neue"/>
                <a:ea typeface="Bebas Neue"/>
                <a:cs typeface="Bebas Neue"/>
                <a:sym typeface="Bebas Neue"/>
              </a:rPr>
              <a:t>Training </a:t>
            </a:r>
            <a:endParaRPr sz="4000" b="1" i="0" u="none" strike="noStrike" cap="none">
              <a:solidFill>
                <a:srgbClr val="262775"/>
              </a:solidFill>
              <a:latin typeface="Bebas Neue"/>
              <a:ea typeface="Bebas Neue"/>
              <a:cs typeface="Bebas Neue"/>
              <a:sym typeface="Bebas Neue"/>
            </a:endParaRPr>
          </a:p>
          <a:p>
            <a:pPr marL="0" marR="0" lvl="0" indent="0" algn="ctr" rtl="0">
              <a:spcBef>
                <a:spcPts val="0"/>
              </a:spcBef>
              <a:spcAft>
                <a:spcPts val="0"/>
              </a:spcAft>
              <a:buNone/>
            </a:pPr>
            <a:endParaRPr sz="4000" b="1" i="0" u="none" strike="noStrike" cap="none">
              <a:solidFill>
                <a:srgbClr val="262775"/>
              </a:solidFill>
              <a:latin typeface="Bebas Neue"/>
              <a:ea typeface="Bebas Neue"/>
              <a:cs typeface="Bebas Neue"/>
              <a:sym typeface="Bebas Neue"/>
            </a:endParaRPr>
          </a:p>
        </p:txBody>
      </p:sp>
      <p:grpSp>
        <p:nvGrpSpPr>
          <p:cNvPr id="181" name="Google Shape;181;p2"/>
          <p:cNvGrpSpPr/>
          <p:nvPr/>
        </p:nvGrpSpPr>
        <p:grpSpPr>
          <a:xfrm>
            <a:off x="4661400" y="1009650"/>
            <a:ext cx="2869204" cy="2708400"/>
            <a:chOff x="3137400" y="1009650"/>
            <a:chExt cx="2869204" cy="2708400"/>
          </a:xfrm>
        </p:grpSpPr>
        <p:sp>
          <p:nvSpPr>
            <p:cNvPr id="182" name="Google Shape;182;p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83" name="Google Shape;183;p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289" name="Google Shape;289;p11"/>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90" name="Google Shape;290;p1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PROJECT CYCLE</a:t>
            </a:r>
            <a:endParaRPr sz="6300" b="1" i="0" u="none" strike="noStrike" cap="none">
              <a:solidFill>
                <a:srgbClr val="FFFFFF"/>
              </a:solidFill>
              <a:latin typeface="Bebas Neue"/>
              <a:ea typeface="Bebas Neue"/>
              <a:cs typeface="Bebas Neue"/>
              <a:sym typeface="Bebas Neue"/>
            </a:endParaRPr>
          </a:p>
        </p:txBody>
      </p:sp>
      <p:pic>
        <p:nvPicPr>
          <p:cNvPr id="291" name="Google Shape;291;p11" title="Preparation Diagram.png"/>
          <p:cNvPicPr preferRelativeResize="0"/>
          <p:nvPr/>
        </p:nvPicPr>
        <p:blipFill>
          <a:blip r:embed="rId3">
            <a:alphaModFix/>
          </a:blip>
          <a:stretch>
            <a:fillRect/>
          </a:stretch>
        </p:blipFill>
        <p:spPr>
          <a:xfrm>
            <a:off x="3777400" y="1404675"/>
            <a:ext cx="4637199" cy="524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298" name="Google Shape;298;p12"/>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99" name="Google Shape;299;p12"/>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WHICH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ACTIVITIES?</a:t>
            </a:r>
            <a:endParaRPr sz="6300" b="1" i="0" u="none" strike="noStrike" cap="none">
              <a:solidFill>
                <a:srgbClr val="FFFFFF"/>
              </a:solidFill>
              <a:latin typeface="Bebas Neue"/>
              <a:ea typeface="Bebas Neue"/>
              <a:cs typeface="Bebas Neue"/>
              <a:sym typeface="Bebas Neue"/>
            </a:endParaRPr>
          </a:p>
        </p:txBody>
      </p:sp>
      <p:pic>
        <p:nvPicPr>
          <p:cNvPr id="300" name="Google Shape;300;p12" descr="Une image contenant noir, obscurité&#10;&#10;Description générée automatiquement"/>
          <p:cNvPicPr preferRelativeResize="0"/>
          <p:nvPr/>
        </p:nvPicPr>
        <p:blipFill rotWithShape="1">
          <a:blip r:embed="rId3">
            <a:alphaModFix/>
          </a:blip>
          <a:srcRect/>
          <a:stretch/>
        </p:blipFill>
        <p:spPr>
          <a:xfrm>
            <a:off x="6798499" y="2630023"/>
            <a:ext cx="1527135" cy="1527135"/>
          </a:xfrm>
          <a:prstGeom prst="rect">
            <a:avLst/>
          </a:prstGeom>
          <a:noFill/>
          <a:ln>
            <a:noFill/>
          </a:ln>
        </p:spPr>
      </p:pic>
      <p:sp>
        <p:nvSpPr>
          <p:cNvPr id="301" name="Google Shape;301;p12"/>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302" name="Google Shape;302;p12"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303" name="Google Shape;303;p12"/>
          <p:cNvSpPr/>
          <p:nvPr/>
        </p:nvSpPr>
        <p:spPr>
          <a:xfrm>
            <a:off x="3494176" y="2441100"/>
            <a:ext cx="31173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As a group, </a:t>
            </a:r>
            <a:r>
              <a:rPr lang="fr-FR" sz="1400" b="0" i="0" u="none" strike="noStrike" cap="none" dirty="0" err="1">
                <a:solidFill>
                  <a:srgbClr val="FFFFFF"/>
                </a:solidFill>
                <a:latin typeface="Arial"/>
                <a:ea typeface="Arial"/>
                <a:cs typeface="Arial"/>
                <a:sym typeface="Arial"/>
              </a:rPr>
              <a:t>list</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activities</a:t>
            </a:r>
            <a:r>
              <a:rPr lang="fr-FR" sz="1400" b="0" i="0" u="none" strike="noStrike" cap="none" dirty="0">
                <a:solidFill>
                  <a:srgbClr val="FFFFFF"/>
                </a:solidFill>
                <a:latin typeface="Arial"/>
                <a:ea typeface="Arial"/>
                <a:cs typeface="Arial"/>
                <a:sym typeface="Arial"/>
              </a:rPr>
              <a:t> to </a:t>
            </a:r>
            <a:r>
              <a:rPr lang="fr-FR" sz="1400" b="0" i="0" u="none" strike="noStrike" cap="none" dirty="0" err="1">
                <a:solidFill>
                  <a:srgbClr val="FFFFFF"/>
                </a:solidFill>
                <a:latin typeface="Arial"/>
                <a:ea typeface="Arial"/>
                <a:cs typeface="Arial"/>
                <a:sym typeface="Arial"/>
              </a:rPr>
              <a:t>be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carried</a:t>
            </a:r>
            <a:r>
              <a:rPr lang="fr-FR" sz="1400" b="0" i="0" u="none" strike="noStrike" cap="none" dirty="0">
                <a:solidFill>
                  <a:srgbClr val="FFFFFF"/>
                </a:solidFill>
                <a:latin typeface="Arial"/>
                <a:ea typeface="Arial"/>
                <a:cs typeface="Arial"/>
                <a:sym typeface="Arial"/>
              </a:rPr>
              <a:t> out and the </a:t>
            </a:r>
            <a:r>
              <a:rPr lang="fr-FR" sz="1400" b="0" i="0" u="none" strike="noStrike" cap="none" dirty="0" err="1">
                <a:solidFill>
                  <a:srgbClr val="FFFFFF"/>
                </a:solidFill>
                <a:latin typeface="Arial"/>
                <a:ea typeface="Arial"/>
                <a:cs typeface="Arial"/>
                <a:sym typeface="Arial"/>
              </a:rPr>
              <a:t>tools</a:t>
            </a:r>
            <a:r>
              <a:rPr lang="fr-FR" sz="1400" b="0" i="0" u="none" strike="noStrike" cap="none" dirty="0">
                <a:solidFill>
                  <a:srgbClr val="FFFFFF"/>
                </a:solidFill>
                <a:latin typeface="Arial"/>
                <a:ea typeface="Arial"/>
                <a:cs typeface="Arial"/>
                <a:sym typeface="Arial"/>
              </a:rPr>
              <a:t> to </a:t>
            </a:r>
            <a:r>
              <a:rPr lang="fr-FR" sz="1400" b="0" i="0" u="none" strike="noStrike" cap="none" dirty="0" err="1">
                <a:solidFill>
                  <a:srgbClr val="FFFFFF"/>
                </a:solidFill>
                <a:latin typeface="Arial"/>
                <a:ea typeface="Arial"/>
                <a:cs typeface="Arial"/>
                <a:sym typeface="Arial"/>
              </a:rPr>
              <a:t>be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used</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during</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preparation</a:t>
            </a:r>
            <a:r>
              <a:rPr lang="fr-FR" sz="1400" b="0" i="0" u="none" strike="noStrike" cap="none" dirty="0">
                <a:solidFill>
                  <a:srgbClr val="FFFFFF"/>
                </a:solidFill>
                <a:latin typeface="Arial"/>
                <a:ea typeface="Arial"/>
                <a:cs typeface="Arial"/>
                <a:sym typeface="Arial"/>
              </a:rPr>
              <a:t> phase. </a:t>
            </a: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13"/>
          <p:cNvGrpSpPr/>
          <p:nvPr/>
        </p:nvGrpSpPr>
        <p:grpSpPr>
          <a:xfrm>
            <a:off x="5350561" y="1694273"/>
            <a:ext cx="596798" cy="1087449"/>
            <a:chOff x="0" y="-38100"/>
            <a:chExt cx="600180" cy="1093612"/>
          </a:xfrm>
        </p:grpSpPr>
        <p:sp>
          <p:nvSpPr>
            <p:cNvPr id="309" name="Google Shape;309;p13"/>
            <p:cNvSpPr/>
            <p:nvPr/>
          </p:nvSpPr>
          <p:spPr>
            <a:xfrm>
              <a:off x="0" y="0"/>
              <a:ext cx="600180" cy="1055512"/>
            </a:xfrm>
            <a:custGeom>
              <a:avLst/>
              <a:gdLst/>
              <a:ahLst/>
              <a:cxnLst/>
              <a:rect l="l" t="t" r="r" b="b"/>
              <a:pathLst>
                <a:path w="600180" h="1055512" extrusionOk="0">
                  <a:moveTo>
                    <a:pt x="300090" y="1055512"/>
                  </a:moveTo>
                  <a:lnTo>
                    <a:pt x="0" y="649112"/>
                  </a:lnTo>
                  <a:lnTo>
                    <a:pt x="203200" y="649112"/>
                  </a:lnTo>
                  <a:lnTo>
                    <a:pt x="203200" y="0"/>
                  </a:lnTo>
                  <a:lnTo>
                    <a:pt x="396980" y="0"/>
                  </a:lnTo>
                  <a:lnTo>
                    <a:pt x="396980" y="649112"/>
                  </a:lnTo>
                  <a:lnTo>
                    <a:pt x="600180" y="649112"/>
                  </a:lnTo>
                  <a:lnTo>
                    <a:pt x="300090"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10" name="Google Shape;310;p13"/>
            <p:cNvSpPr txBox="1"/>
            <p:nvPr/>
          </p:nvSpPr>
          <p:spPr>
            <a:xfrm>
              <a:off x="203200" y="-38100"/>
              <a:ext cx="193780"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311" name="Google Shape;311;p13"/>
          <p:cNvGrpSpPr/>
          <p:nvPr/>
        </p:nvGrpSpPr>
        <p:grpSpPr>
          <a:xfrm>
            <a:off x="4641899" y="1581156"/>
            <a:ext cx="2014125" cy="735384"/>
            <a:chOff x="0" y="-57150"/>
            <a:chExt cx="1060938" cy="387363"/>
          </a:xfrm>
        </p:grpSpPr>
        <p:sp>
          <p:nvSpPr>
            <p:cNvPr id="312" name="Google Shape;312;p13"/>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13" name="Google Shape;313;p13"/>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350" b="1">
                  <a:solidFill>
                    <a:srgbClr val="FFFFFF"/>
                  </a:solidFill>
                  <a:latin typeface="Open Sans"/>
                  <a:ea typeface="Open Sans"/>
                  <a:cs typeface="Open Sans"/>
                  <a:sym typeface="Open Sans"/>
                </a:rPr>
                <a:t>PREPARATION</a:t>
              </a:r>
              <a:r>
                <a:rPr lang="fr-FR" sz="1350" b="1" i="0" u="none" strike="noStrike" cap="none">
                  <a:solidFill>
                    <a:srgbClr val="FFFFF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grpSp>
      <p:grpSp>
        <p:nvGrpSpPr>
          <p:cNvPr id="314" name="Google Shape;314;p13"/>
          <p:cNvGrpSpPr/>
          <p:nvPr/>
        </p:nvGrpSpPr>
        <p:grpSpPr>
          <a:xfrm>
            <a:off x="7583606" y="5527777"/>
            <a:ext cx="1017719" cy="922308"/>
            <a:chOff x="0" y="-38100"/>
            <a:chExt cx="812800" cy="736600"/>
          </a:xfrm>
        </p:grpSpPr>
        <p:sp>
          <p:nvSpPr>
            <p:cNvPr id="315" name="Google Shape;315;p13"/>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16" name="Google Shape;316;p13"/>
            <p:cNvSpPr txBox="1"/>
            <p:nvPr/>
          </p:nvSpPr>
          <p:spPr>
            <a:xfrm>
              <a:off x="114300" y="-38100"/>
              <a:ext cx="584200" cy="736600"/>
            </a:xfrm>
            <a:prstGeom prst="rect">
              <a:avLst/>
            </a:prstGeom>
            <a:noFill/>
            <a:ln>
              <a:noFill/>
            </a:ln>
          </p:spPr>
          <p:txBody>
            <a:bodyPr spcFirstLastPara="1" wrap="square" lIns="25400" tIns="25400" rIns="25400" bIns="25400" anchor="ctr" anchorCtr="0">
              <a:noAutofit/>
            </a:bodyPr>
            <a:lstStyle/>
            <a:p>
              <a:pPr marL="0" marR="0" lvl="0" indent="0" algn="ctr" rtl="0">
                <a:lnSpc>
                  <a:spcPct val="140147"/>
                </a:lnSpc>
                <a:spcBef>
                  <a:spcPts val="0"/>
                </a:spcBef>
                <a:spcAft>
                  <a:spcPts val="0"/>
                </a:spcAft>
                <a:buNone/>
              </a:pPr>
              <a:r>
                <a:rPr lang="fr-FR" sz="949" b="1" i="0" u="none" strike="noStrike" cap="none">
                  <a:solidFill>
                    <a:srgbClr val="FFFFFF"/>
                  </a:solidFill>
                  <a:latin typeface="Open Sans"/>
                  <a:ea typeface="Open Sans"/>
                  <a:cs typeface="Open Sans"/>
                  <a:sym typeface="Open Sans"/>
                </a:rPr>
                <a:t>M&amp;E BUDGET</a:t>
              </a:r>
              <a:endParaRPr sz="1400" b="0" i="0" u="none" strike="noStrike" cap="none">
                <a:solidFill>
                  <a:srgbClr val="000000"/>
                </a:solidFill>
                <a:latin typeface="Arial"/>
                <a:ea typeface="Arial"/>
                <a:cs typeface="Arial"/>
                <a:sym typeface="Arial"/>
              </a:endParaRPr>
            </a:p>
          </p:txBody>
        </p:sp>
      </p:grpSp>
      <p:grpSp>
        <p:nvGrpSpPr>
          <p:cNvPr id="317" name="Google Shape;317;p13"/>
          <p:cNvGrpSpPr/>
          <p:nvPr/>
        </p:nvGrpSpPr>
        <p:grpSpPr>
          <a:xfrm>
            <a:off x="7583606" y="4543012"/>
            <a:ext cx="1017719" cy="922308"/>
            <a:chOff x="0" y="-38100"/>
            <a:chExt cx="812800" cy="736600"/>
          </a:xfrm>
        </p:grpSpPr>
        <p:sp>
          <p:nvSpPr>
            <p:cNvPr id="318" name="Google Shape;318;p13"/>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19" name="Google Shape;319;p13"/>
            <p:cNvSpPr txBox="1"/>
            <p:nvPr/>
          </p:nvSpPr>
          <p:spPr>
            <a:xfrm>
              <a:off x="114300" y="-38100"/>
              <a:ext cx="584200" cy="736600"/>
            </a:xfrm>
            <a:prstGeom prst="rect">
              <a:avLst/>
            </a:prstGeom>
            <a:noFill/>
            <a:ln>
              <a:noFill/>
            </a:ln>
          </p:spPr>
          <p:txBody>
            <a:bodyPr spcFirstLastPara="1" wrap="square" lIns="25400" tIns="25400" rIns="25400" bIns="25400" anchor="ctr" anchorCtr="0">
              <a:noAutofit/>
            </a:bodyPr>
            <a:lstStyle/>
            <a:p>
              <a:pPr marL="0" marR="0" lvl="0" indent="0" algn="ctr" rtl="0">
                <a:lnSpc>
                  <a:spcPct val="140147"/>
                </a:lnSpc>
                <a:spcBef>
                  <a:spcPts val="0"/>
                </a:spcBef>
                <a:spcAft>
                  <a:spcPts val="0"/>
                </a:spcAft>
                <a:buNone/>
              </a:pPr>
              <a:r>
                <a:rPr lang="fr-FR" sz="949" b="1">
                  <a:solidFill>
                    <a:srgbClr val="FFFFFF"/>
                  </a:solidFill>
                  <a:latin typeface="Open Sans"/>
                  <a:ea typeface="Open Sans"/>
                  <a:cs typeface="Open Sans"/>
                  <a:sym typeface="Open Sans"/>
                </a:rPr>
                <a:t>M&amp;E </a:t>
              </a:r>
              <a:r>
                <a:rPr lang="fr-FR" sz="949" b="1" i="0" u="none" strike="noStrike" cap="none">
                  <a:solidFill>
                    <a:srgbClr val="FFFFFF"/>
                  </a:solidFill>
                  <a:latin typeface="Open Sans"/>
                  <a:ea typeface="Open Sans"/>
                  <a:cs typeface="Open Sans"/>
                  <a:sym typeface="Open Sans"/>
                </a:rPr>
                <a:t>PLAN </a:t>
              </a:r>
              <a:r>
                <a:rPr lang="fr-FR" sz="949" b="1">
                  <a:solidFill>
                    <a:srgbClr val="FFFFFF"/>
                  </a:solidFill>
                  <a:latin typeface="Open Sans"/>
                  <a:ea typeface="Open Sans"/>
                  <a:cs typeface="Open Sans"/>
                  <a:sym typeface="Open Sans"/>
                </a:rPr>
                <a:t>TEMPLATE</a:t>
              </a:r>
              <a:endParaRPr sz="1400" b="0" i="0" u="none" strike="noStrike" cap="none">
                <a:solidFill>
                  <a:srgbClr val="000000"/>
                </a:solidFill>
                <a:latin typeface="Arial"/>
                <a:ea typeface="Arial"/>
                <a:cs typeface="Arial"/>
                <a:sym typeface="Arial"/>
              </a:endParaRPr>
            </a:p>
          </p:txBody>
        </p:sp>
      </p:grpSp>
      <p:grpSp>
        <p:nvGrpSpPr>
          <p:cNvPr id="320" name="Google Shape;320;p13"/>
          <p:cNvGrpSpPr/>
          <p:nvPr/>
        </p:nvGrpSpPr>
        <p:grpSpPr>
          <a:xfrm>
            <a:off x="4641899" y="2709391"/>
            <a:ext cx="2014125" cy="699218"/>
            <a:chOff x="0" y="-38100"/>
            <a:chExt cx="1060938" cy="368313"/>
          </a:xfrm>
        </p:grpSpPr>
        <p:sp>
          <p:nvSpPr>
            <p:cNvPr id="321" name="Google Shape;321;p13"/>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22" name="Google Shape;322;p13"/>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ASSESSMENT AND NEEDS ANALYSIS </a:t>
              </a:r>
              <a:endParaRPr sz="1400" b="0" i="0" u="none" strike="noStrike" cap="none">
                <a:solidFill>
                  <a:srgbClr val="000000"/>
                </a:solidFill>
                <a:latin typeface="Arial"/>
                <a:ea typeface="Arial"/>
                <a:cs typeface="Arial"/>
                <a:sym typeface="Arial"/>
              </a:endParaRPr>
            </a:p>
          </p:txBody>
        </p:sp>
      </p:grpSp>
      <p:grpSp>
        <p:nvGrpSpPr>
          <p:cNvPr id="323" name="Google Shape;323;p13"/>
          <p:cNvGrpSpPr/>
          <p:nvPr/>
        </p:nvGrpSpPr>
        <p:grpSpPr>
          <a:xfrm>
            <a:off x="4641899" y="3693466"/>
            <a:ext cx="2014125" cy="699218"/>
            <a:chOff x="0" y="-38100"/>
            <a:chExt cx="1060938" cy="368313"/>
          </a:xfrm>
        </p:grpSpPr>
        <p:sp>
          <p:nvSpPr>
            <p:cNvPr id="324" name="Google Shape;324;p13"/>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25" name="Google Shape;325;p13"/>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LOGICAL FRAMEWORK / CHOICE OF INDICATORS </a:t>
              </a:r>
              <a:endParaRPr sz="1400" b="0" i="0" u="none" strike="noStrike" cap="none">
                <a:solidFill>
                  <a:srgbClr val="000000"/>
                </a:solidFill>
                <a:latin typeface="Arial"/>
                <a:ea typeface="Arial"/>
                <a:cs typeface="Arial"/>
                <a:sym typeface="Arial"/>
              </a:endParaRPr>
            </a:p>
          </p:txBody>
        </p:sp>
      </p:grpSp>
      <p:grpSp>
        <p:nvGrpSpPr>
          <p:cNvPr id="326" name="Google Shape;326;p13"/>
          <p:cNvGrpSpPr/>
          <p:nvPr/>
        </p:nvGrpSpPr>
        <p:grpSpPr>
          <a:xfrm>
            <a:off x="4641899" y="4642245"/>
            <a:ext cx="2014125" cy="699218"/>
            <a:chOff x="0" y="-38100"/>
            <a:chExt cx="1060938" cy="368313"/>
          </a:xfrm>
        </p:grpSpPr>
        <p:sp>
          <p:nvSpPr>
            <p:cNvPr id="327" name="Google Shape;327;p13"/>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28" name="Google Shape;328;p13"/>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FIRST VERSION OF THE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M&amp;E PLAN </a:t>
              </a:r>
              <a:endParaRPr sz="1400" b="0" i="0" u="none" strike="noStrike" cap="none">
                <a:solidFill>
                  <a:srgbClr val="000000"/>
                </a:solidFill>
                <a:latin typeface="Arial"/>
                <a:ea typeface="Arial"/>
                <a:cs typeface="Arial"/>
                <a:sym typeface="Arial"/>
              </a:endParaRPr>
            </a:p>
          </p:txBody>
        </p:sp>
      </p:grpSp>
      <p:grpSp>
        <p:nvGrpSpPr>
          <p:cNvPr id="329" name="Google Shape;329;p13"/>
          <p:cNvGrpSpPr/>
          <p:nvPr/>
        </p:nvGrpSpPr>
        <p:grpSpPr>
          <a:xfrm>
            <a:off x="4641899" y="5627009"/>
            <a:ext cx="2014125" cy="699218"/>
            <a:chOff x="0" y="-38100"/>
            <a:chExt cx="1060938" cy="368313"/>
          </a:xfrm>
        </p:grpSpPr>
        <p:sp>
          <p:nvSpPr>
            <p:cNvPr id="330" name="Google Shape;330;p13"/>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31" name="Google Shape;331;p13"/>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BUDGETING FOR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None/>
              </a:pPr>
              <a:r>
                <a:rPr lang="fr-FR" sz="1100" b="1" i="0" u="none" strike="noStrike" cap="none">
                  <a:solidFill>
                    <a:srgbClr val="2B2B72"/>
                  </a:solidFill>
                  <a:latin typeface="Open Sans"/>
                  <a:ea typeface="Open Sans"/>
                  <a:cs typeface="Open Sans"/>
                  <a:sym typeface="Open Sans"/>
                </a:rPr>
                <a:t>M&amp;E SYSTEM</a:t>
              </a:r>
              <a:endParaRPr sz="1400" b="0" i="0" u="none" strike="noStrike" cap="none">
                <a:solidFill>
                  <a:srgbClr val="000000"/>
                </a:solidFill>
                <a:latin typeface="Arial"/>
                <a:ea typeface="Arial"/>
                <a:cs typeface="Arial"/>
                <a:sym typeface="Arial"/>
              </a:endParaRPr>
            </a:p>
          </p:txBody>
        </p:sp>
      </p:grpSp>
      <p:grpSp>
        <p:nvGrpSpPr>
          <p:cNvPr id="332" name="Google Shape;332;p13"/>
          <p:cNvGrpSpPr/>
          <p:nvPr/>
        </p:nvGrpSpPr>
        <p:grpSpPr>
          <a:xfrm>
            <a:off x="7583606" y="3606161"/>
            <a:ext cx="1017719" cy="910381"/>
            <a:chOff x="0" y="-28575"/>
            <a:chExt cx="812800" cy="727075"/>
          </a:xfrm>
        </p:grpSpPr>
        <p:sp>
          <p:nvSpPr>
            <p:cNvPr id="333" name="Google Shape;333;p13"/>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34" name="Google Shape;334;p13"/>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700" b="1" i="0" u="none" strike="noStrike" cap="none" dirty="0">
                  <a:solidFill>
                    <a:srgbClr val="FFFFFF"/>
                  </a:solidFill>
                  <a:latin typeface="Open Sans"/>
                  <a:ea typeface="Open Sans"/>
                  <a:cs typeface="Open Sans"/>
                  <a:sym typeface="Open Sans"/>
                </a:rPr>
                <a:t>INDICATOR BANK</a:t>
              </a:r>
              <a:endParaRPr sz="1400" b="0" i="0" u="none" strike="noStrike" cap="none" dirty="0">
                <a:solidFill>
                  <a:srgbClr val="000000"/>
                </a:solidFill>
                <a:latin typeface="Arial"/>
                <a:ea typeface="Arial"/>
                <a:cs typeface="Arial"/>
                <a:sym typeface="Arial"/>
              </a:endParaRPr>
            </a:p>
          </p:txBody>
        </p:sp>
      </p:grpSp>
      <p:grpSp>
        <p:nvGrpSpPr>
          <p:cNvPr id="335" name="Google Shape;335;p13"/>
          <p:cNvGrpSpPr/>
          <p:nvPr/>
        </p:nvGrpSpPr>
        <p:grpSpPr>
          <a:xfrm>
            <a:off x="7583606" y="2622022"/>
            <a:ext cx="1017719" cy="910381"/>
            <a:chOff x="0" y="-28575"/>
            <a:chExt cx="812800" cy="727075"/>
          </a:xfrm>
        </p:grpSpPr>
        <p:sp>
          <p:nvSpPr>
            <p:cNvPr id="336" name="Google Shape;336;p13"/>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37" name="Google Shape;337;p13"/>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None/>
              </a:pPr>
              <a:r>
                <a:rPr lang="fr-FR" sz="800" b="1" i="0" u="none" strike="noStrike" cap="none" dirty="0">
                  <a:solidFill>
                    <a:srgbClr val="FFFFFF"/>
                  </a:solidFill>
                  <a:latin typeface="Open Sans"/>
                  <a:ea typeface="Open Sans"/>
                  <a:cs typeface="Open Sans"/>
                  <a:sym typeface="Open Sans"/>
                </a:rPr>
                <a:t>EVALUATION TOOLS</a:t>
              </a:r>
              <a:endParaRPr sz="1400" b="0" i="0" u="none" strike="noStrike" cap="none" dirty="0">
                <a:solidFill>
                  <a:srgbClr val="000000"/>
                </a:solidFill>
                <a:latin typeface="Arial"/>
                <a:ea typeface="Arial"/>
                <a:cs typeface="Arial"/>
                <a:sym typeface="Arial"/>
              </a:endParaRPr>
            </a:p>
          </p:txBody>
        </p:sp>
      </p:grpSp>
      <p:cxnSp>
        <p:nvCxnSpPr>
          <p:cNvPr id="338" name="Google Shape;338;p13"/>
          <p:cNvCxnSpPr/>
          <p:nvPr/>
        </p:nvCxnSpPr>
        <p:spPr>
          <a:xfrm rot="10800000" flipH="1">
            <a:off x="6656024" y="3095101"/>
            <a:ext cx="927583" cy="64"/>
          </a:xfrm>
          <a:prstGeom prst="straightConnector1">
            <a:avLst/>
          </a:prstGeom>
          <a:noFill/>
          <a:ln w="38100" cap="flat" cmpd="sng">
            <a:solidFill>
              <a:srgbClr val="CA4F1C"/>
            </a:solidFill>
            <a:prstDash val="dot"/>
            <a:round/>
            <a:headEnd type="none" w="sm" len="sm"/>
            <a:tailEnd type="stealth" w="med" len="med"/>
          </a:ln>
        </p:spPr>
      </p:cxnSp>
      <p:cxnSp>
        <p:nvCxnSpPr>
          <p:cNvPr id="339" name="Google Shape;339;p13"/>
          <p:cNvCxnSpPr/>
          <p:nvPr/>
        </p:nvCxnSpPr>
        <p:spPr>
          <a:xfrm rot="10800000" flipH="1">
            <a:off x="6656024" y="4088765"/>
            <a:ext cx="927583" cy="64"/>
          </a:xfrm>
          <a:prstGeom prst="straightConnector1">
            <a:avLst/>
          </a:prstGeom>
          <a:noFill/>
          <a:ln w="38100" cap="flat" cmpd="sng">
            <a:solidFill>
              <a:srgbClr val="CA4F1C"/>
            </a:solidFill>
            <a:prstDash val="dot"/>
            <a:round/>
            <a:headEnd type="none" w="sm" len="sm"/>
            <a:tailEnd type="stealth" w="med" len="med"/>
          </a:ln>
        </p:spPr>
      </p:cxnSp>
      <p:cxnSp>
        <p:nvCxnSpPr>
          <p:cNvPr id="340" name="Google Shape;340;p13"/>
          <p:cNvCxnSpPr/>
          <p:nvPr/>
        </p:nvCxnSpPr>
        <p:spPr>
          <a:xfrm rot="10800000" flipH="1">
            <a:off x="6656025" y="5037544"/>
            <a:ext cx="927583" cy="64"/>
          </a:xfrm>
          <a:prstGeom prst="straightConnector1">
            <a:avLst/>
          </a:prstGeom>
          <a:noFill/>
          <a:ln w="38100" cap="flat" cmpd="sng">
            <a:solidFill>
              <a:srgbClr val="CA4F1C"/>
            </a:solidFill>
            <a:prstDash val="dot"/>
            <a:round/>
            <a:headEnd type="none" w="sm" len="sm"/>
            <a:tailEnd type="stealth" w="med" len="med"/>
          </a:ln>
        </p:spPr>
      </p:cxnSp>
      <p:cxnSp>
        <p:nvCxnSpPr>
          <p:cNvPr id="341" name="Google Shape;341;p13"/>
          <p:cNvCxnSpPr/>
          <p:nvPr/>
        </p:nvCxnSpPr>
        <p:spPr>
          <a:xfrm rot="10800000" flipH="1">
            <a:off x="6656025" y="6022532"/>
            <a:ext cx="927583" cy="64"/>
          </a:xfrm>
          <a:prstGeom prst="straightConnector1">
            <a:avLst/>
          </a:prstGeom>
          <a:noFill/>
          <a:ln w="38100" cap="flat" cmpd="sng">
            <a:solidFill>
              <a:srgbClr val="CA4F1C"/>
            </a:solidFill>
            <a:prstDash val="dot"/>
            <a:round/>
            <a:headEnd type="none" w="sm" len="sm"/>
            <a:tailEnd type="stealth" w="med" len="med"/>
          </a:ln>
        </p:spPr>
      </p:cxnSp>
      <p:sp>
        <p:nvSpPr>
          <p:cNvPr id="342" name="Google Shape;342;p13"/>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dirty="0">
                <a:solidFill>
                  <a:srgbClr val="FFFFFF"/>
                </a:solidFill>
                <a:latin typeface="Bebas Neue"/>
                <a:ea typeface="Bebas Neue"/>
                <a:cs typeface="Bebas Neue"/>
                <a:sym typeface="Bebas Neue"/>
              </a:rPr>
              <a:t>M</a:t>
            </a:r>
            <a:r>
              <a:rPr lang="fr-FR" sz="5100" b="1" i="0" u="none" strike="noStrike" cap="none" dirty="0">
                <a:solidFill>
                  <a:srgbClr val="FFFFFF"/>
                </a:solidFill>
                <a:latin typeface="Bebas Neue"/>
                <a:ea typeface="Bebas Neue"/>
                <a:cs typeface="Bebas Neue"/>
                <a:sym typeface="Bebas Neue"/>
              </a:rPr>
              <a:t>&amp;E ACTIVITIES</a:t>
            </a:r>
            <a:endParaRPr sz="6300" b="1" i="0" u="none" strike="noStrike" cap="none" dirty="0">
              <a:solidFill>
                <a:srgbClr val="FFFFFF"/>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7"/>
        <p:cNvGrpSpPr/>
        <p:nvPr/>
      </p:nvGrpSpPr>
      <p:grpSpPr>
        <a:xfrm>
          <a:off x="0" y="0"/>
          <a:ext cx="0" cy="0"/>
          <a:chOff x="0" y="0"/>
          <a:chExt cx="0" cy="0"/>
        </a:xfrm>
      </p:grpSpPr>
      <p:sp>
        <p:nvSpPr>
          <p:cNvPr id="348" name="Google Shape;348;p1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349" name="Google Shape;349;p14"/>
          <p:cNvSpPr txBox="1"/>
          <p:nvPr/>
        </p:nvSpPr>
        <p:spPr>
          <a:xfrm>
            <a:off x="2367150" y="1825081"/>
            <a:ext cx="7457700" cy="184662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III. The starting point for M&amp;E</a:t>
            </a:r>
            <a:endParaRPr sz="1400" b="0" i="0" u="none" strike="noStrike" cap="none">
              <a:solidFill>
                <a:srgbClr val="000000"/>
              </a:solidFill>
              <a:latin typeface="Arial"/>
              <a:ea typeface="Arial"/>
              <a:cs typeface="Arial"/>
              <a:sym typeface="Arial"/>
            </a:endParaRPr>
          </a:p>
        </p:txBody>
      </p:sp>
      <p:grpSp>
        <p:nvGrpSpPr>
          <p:cNvPr id="350" name="Google Shape;350;p14"/>
          <p:cNvGrpSpPr/>
          <p:nvPr/>
        </p:nvGrpSpPr>
        <p:grpSpPr>
          <a:xfrm>
            <a:off x="5148045" y="4947748"/>
            <a:ext cx="1895970" cy="1773731"/>
            <a:chOff x="3137400" y="1009650"/>
            <a:chExt cx="2869204" cy="2708400"/>
          </a:xfrm>
        </p:grpSpPr>
        <p:sp>
          <p:nvSpPr>
            <p:cNvPr id="351" name="Google Shape;351;p14"/>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352" name="Google Shape;352;p14"/>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359" name="Google Shape;359;p15"/>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360" name="Google Shape;360;p15"/>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361" name="Google Shape;361;p15"/>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STARTING POINT</a:t>
            </a:r>
            <a:endParaRPr sz="6300" b="1" i="0" u="none" strike="noStrike" cap="none">
              <a:solidFill>
                <a:srgbClr val="FFFFFF"/>
              </a:solidFill>
              <a:latin typeface="Bebas Neue"/>
              <a:ea typeface="Bebas Neue"/>
              <a:cs typeface="Bebas Neue"/>
              <a:sym typeface="Bebas Neue"/>
            </a:endParaRPr>
          </a:p>
        </p:txBody>
      </p:sp>
      <p:sp>
        <p:nvSpPr>
          <p:cNvPr id="362" name="Google Shape;362;p15"/>
          <p:cNvSpPr/>
          <p:nvPr/>
        </p:nvSpPr>
        <p:spPr>
          <a:xfrm>
            <a:off x="3210725" y="2305388"/>
            <a:ext cx="68724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dirty="0">
                <a:solidFill>
                  <a:srgbClr val="E84E0F"/>
                </a:solidFill>
                <a:latin typeface="Bebas Neue"/>
                <a:ea typeface="Bebas Neue"/>
                <a:cs typeface="Bebas Neue"/>
                <a:sym typeface="Bebas Neue"/>
              </a:rPr>
              <a:t>WHAT DO YOU THINK IS THE STARTING POINT FOR AN </a:t>
            </a:r>
            <a:r>
              <a:rPr lang="fr-FR" sz="2100" b="1" dirty="0">
                <a:solidFill>
                  <a:srgbClr val="E84E0F"/>
                </a:solidFill>
                <a:latin typeface="Bebas Neue"/>
                <a:ea typeface="Bebas Neue"/>
                <a:cs typeface="Bebas Neue"/>
                <a:sym typeface="Bebas Neue"/>
              </a:rPr>
              <a:t>M</a:t>
            </a:r>
            <a:r>
              <a:rPr lang="fr-FR" sz="2100" b="1" i="0" u="none" strike="noStrike" cap="none" dirty="0">
                <a:solidFill>
                  <a:srgbClr val="E84E0F"/>
                </a:solidFill>
                <a:latin typeface="Bebas Neue"/>
                <a:ea typeface="Bebas Neue"/>
                <a:cs typeface="Bebas Neue"/>
                <a:sym typeface="Bebas Neue"/>
              </a:rPr>
              <a:t>&amp;E SYSTEM?  </a:t>
            </a:r>
            <a:endParaRPr sz="1600" b="0" i="0" u="none" strike="noStrike" cap="none" dirty="0">
              <a:solidFill>
                <a:srgbClr val="000000"/>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
        <p:nvSpPr>
          <p:cNvPr id="363" name="Google Shape;363;p15"/>
          <p:cNvSpPr/>
          <p:nvPr/>
        </p:nvSpPr>
        <p:spPr>
          <a:xfrm>
            <a:off x="4207239" y="4191242"/>
            <a:ext cx="4137286" cy="17422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100" b="1" i="0" u="none" strike="noStrike" cap="none" dirty="0" err="1">
                <a:solidFill>
                  <a:srgbClr val="262775"/>
                </a:solidFill>
                <a:latin typeface="Bebas Neue"/>
                <a:ea typeface="Bebas Neue"/>
                <a:cs typeface="Bebas Neue"/>
                <a:sym typeface="Bebas Neue"/>
              </a:rPr>
              <a:t>Logical</a:t>
            </a:r>
            <a:r>
              <a:rPr lang="fr-FR" sz="2100" b="1" i="0" u="none" strike="noStrike" cap="none" dirty="0">
                <a:solidFill>
                  <a:srgbClr val="262775"/>
                </a:solidFill>
                <a:latin typeface="Bebas Neue"/>
                <a:ea typeface="Bebas Neue"/>
                <a:cs typeface="Bebas Neue"/>
                <a:sym typeface="Bebas Neue"/>
              </a:rPr>
              <a:t> </a:t>
            </a:r>
            <a:r>
              <a:rPr lang="fr-FR" sz="2100" b="1" i="0" u="none" strike="noStrike" cap="none" dirty="0" err="1">
                <a:solidFill>
                  <a:srgbClr val="262775"/>
                </a:solidFill>
                <a:latin typeface="Bebas Neue"/>
                <a:ea typeface="Bebas Neue"/>
                <a:cs typeface="Bebas Neue"/>
                <a:sym typeface="Bebas Neue"/>
              </a:rPr>
              <a:t>framework</a:t>
            </a:r>
            <a:r>
              <a:rPr lang="fr-FR" sz="2100" b="1" i="0" u="none" strike="noStrike" cap="none" dirty="0">
                <a:solidFill>
                  <a:srgbClr val="262775"/>
                </a:solidFill>
                <a:latin typeface="Bebas Neue"/>
                <a:ea typeface="Bebas Neue"/>
                <a:cs typeface="Bebas Neue"/>
                <a:sym typeface="Bebas Neue"/>
              </a:rPr>
              <a:t> / </a:t>
            </a:r>
            <a:r>
              <a:rPr lang="fr-FR" sz="2100" b="1" i="0" u="none" strike="noStrike" cap="none" dirty="0" err="1">
                <a:solidFill>
                  <a:srgbClr val="262775"/>
                </a:solidFill>
                <a:latin typeface="Bebas Neue"/>
                <a:ea typeface="Bebas Neue"/>
                <a:cs typeface="Bebas Neue"/>
                <a:sym typeface="Bebas Neue"/>
              </a:rPr>
              <a:t>Indicators</a:t>
            </a:r>
            <a:r>
              <a:rPr lang="fr-FR" sz="2100" b="1" i="0" u="none" strike="noStrike" cap="none" dirty="0">
                <a:solidFill>
                  <a:srgbClr val="262775"/>
                </a:solidFill>
                <a:latin typeface="Bebas Neue"/>
                <a:ea typeface="Bebas Neue"/>
                <a:cs typeface="Bebas Neue"/>
                <a:sym typeface="Bebas Neue"/>
              </a:rPr>
              <a:t> </a:t>
            </a:r>
            <a:endParaRPr sz="2100" b="1" i="0" u="none" strike="noStrike" cap="none" dirty="0">
              <a:solidFill>
                <a:srgbClr val="262775"/>
              </a:solidFill>
              <a:latin typeface="Bebas Neue"/>
              <a:ea typeface="Bebas Neue"/>
              <a:cs typeface="Bebas Neue"/>
              <a:sym typeface="Bebas Neue"/>
            </a:endParaRPr>
          </a:p>
          <a:p>
            <a:pPr marL="0" marR="0" lvl="0" indent="0" algn="ctr" rtl="0">
              <a:spcBef>
                <a:spcPts val="0"/>
              </a:spcBef>
              <a:spcAft>
                <a:spcPts val="0"/>
              </a:spcAft>
              <a:buNone/>
            </a:pPr>
            <a:r>
              <a:rPr lang="fr-FR" sz="2100" b="1" i="0" u="none" strike="noStrike" cap="none" dirty="0">
                <a:solidFill>
                  <a:srgbClr val="262775"/>
                </a:solidFill>
                <a:latin typeface="Bebas Neue"/>
                <a:ea typeface="Bebas Neue"/>
                <a:cs typeface="Bebas Neue"/>
                <a:sym typeface="Bebas Neue"/>
              </a:rPr>
              <a:t>Intervention </a:t>
            </a:r>
            <a:r>
              <a:rPr lang="fr-FR" sz="2100" b="1" i="0" u="none" strike="noStrike" cap="none" dirty="0" err="1">
                <a:solidFill>
                  <a:srgbClr val="262775"/>
                </a:solidFill>
                <a:latin typeface="Bebas Neue"/>
                <a:ea typeface="Bebas Neue"/>
                <a:cs typeface="Bebas Neue"/>
                <a:sym typeface="Bebas Neue"/>
              </a:rPr>
              <a:t>logic</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2100" b="1" i="0" u="none" strike="noStrike" cap="none" dirty="0">
                <a:solidFill>
                  <a:srgbClr val="262775"/>
                </a:solidFill>
                <a:latin typeface="Bebas Neue"/>
                <a:ea typeface="Bebas Neue"/>
                <a:cs typeface="Bebas Neue"/>
                <a:sym typeface="Bebas Neue"/>
              </a:rPr>
              <a:t>ACTEI </a:t>
            </a:r>
            <a:r>
              <a:rPr lang="fr-FR" sz="2100" b="1" i="0" u="none" strike="noStrike" cap="none" dirty="0" err="1">
                <a:solidFill>
                  <a:srgbClr val="262775"/>
                </a:solidFill>
                <a:latin typeface="Bebas Neue"/>
                <a:ea typeface="Bebas Neue"/>
                <a:cs typeface="Bebas Neue"/>
                <a:sym typeface="Bebas Neue"/>
              </a:rPr>
              <a:t>commitments</a:t>
            </a:r>
            <a:r>
              <a:rPr lang="fr-FR" sz="2100" b="1" i="0" u="none" strike="noStrike" cap="none" dirty="0">
                <a:solidFill>
                  <a:srgbClr val="262775"/>
                </a:solidFill>
                <a:latin typeface="Bebas Neue"/>
                <a:ea typeface="Bebas Neue"/>
                <a:cs typeface="Bebas Neue"/>
                <a:sym typeface="Bebas Neue"/>
              </a:rPr>
              <a:t> - </a:t>
            </a:r>
            <a:r>
              <a:rPr lang="fr-FR" sz="2100" b="1" dirty="0">
                <a:solidFill>
                  <a:srgbClr val="262775"/>
                </a:solidFill>
                <a:latin typeface="Bebas Neue"/>
                <a:ea typeface="Bebas Neue"/>
                <a:cs typeface="Bebas Neue"/>
                <a:sym typeface="Bebas Neue"/>
              </a:rPr>
              <a:t>MEAL</a:t>
            </a:r>
            <a:r>
              <a:rPr lang="fr-FR" sz="2100" b="1" i="0" u="none" strike="noStrike" cap="none" dirty="0">
                <a:solidFill>
                  <a:srgbClr val="262775"/>
                </a:solidFill>
                <a:latin typeface="Bebas Neue"/>
                <a:ea typeface="Bebas Neue"/>
                <a:cs typeface="Bebas Neue"/>
                <a:sym typeface="Bebas Neue"/>
              </a:rPr>
              <a:t> </a:t>
            </a:r>
            <a:r>
              <a:rPr lang="fr-FR" sz="2100" b="1" i="0" u="none" strike="noStrike" cap="none" dirty="0" err="1">
                <a:solidFill>
                  <a:srgbClr val="262775"/>
                </a:solidFill>
                <a:latin typeface="Bebas Neue"/>
                <a:ea typeface="Bebas Neue"/>
                <a:cs typeface="Bebas Neue"/>
                <a:sym typeface="Bebas Neue"/>
              </a:rPr>
              <a:t>policy</a:t>
            </a:r>
            <a:r>
              <a:rPr lang="fr-FR" sz="2100" b="1" i="0" u="none" strike="noStrike" cap="none" dirty="0">
                <a:solidFill>
                  <a:srgbClr val="262775"/>
                </a:solidFill>
                <a:latin typeface="Bebas Neue"/>
                <a:ea typeface="Bebas Neue"/>
                <a:cs typeface="Bebas Neue"/>
                <a:sym typeface="Bebas Neue"/>
              </a:rPr>
              <a:t> </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2100" b="1" i="0" u="none" strike="noStrike" cap="none" dirty="0" err="1">
                <a:solidFill>
                  <a:srgbClr val="262775"/>
                </a:solidFill>
                <a:latin typeface="Bebas Neue"/>
                <a:ea typeface="Bebas Neue"/>
                <a:cs typeface="Bebas Neue"/>
                <a:sym typeface="Bebas Neue"/>
              </a:rPr>
              <a:t>lessor</a:t>
            </a:r>
            <a:r>
              <a:rPr lang="fr-FR" sz="2100" b="1" i="0" u="none" strike="noStrike" cap="none" dirty="0">
                <a:solidFill>
                  <a:srgbClr val="262775"/>
                </a:solidFill>
                <a:latin typeface="Bebas Neue"/>
                <a:ea typeface="Bebas Neue"/>
                <a:cs typeface="Bebas Neue"/>
                <a:sym typeface="Bebas Neue"/>
              </a:rPr>
              <a:t> </a:t>
            </a:r>
            <a:r>
              <a:rPr lang="fr-FR" sz="2100" b="1" i="0" u="none" strike="noStrike" cap="none" dirty="0" err="1">
                <a:solidFill>
                  <a:srgbClr val="262775"/>
                </a:solidFill>
                <a:latin typeface="Bebas Neue"/>
                <a:ea typeface="Bebas Neue"/>
                <a:cs typeface="Bebas Neue"/>
                <a:sym typeface="Bebas Neue"/>
              </a:rPr>
              <a:t>requirements</a:t>
            </a:r>
            <a:r>
              <a:rPr lang="fr-FR" sz="2100" b="1" i="0" u="none" strike="noStrike" cap="none" dirty="0">
                <a:solidFill>
                  <a:srgbClr val="262775"/>
                </a:solidFill>
                <a:latin typeface="Bebas Neue"/>
                <a:ea typeface="Bebas Neue"/>
                <a:cs typeface="Bebas Neue"/>
                <a:sym typeface="Bebas Neue"/>
              </a:rPr>
              <a:t>  </a:t>
            </a:r>
            <a:endParaRPr sz="1600" b="0" i="0" u="none" strike="noStrike" cap="none" dirty="0">
              <a:solidFill>
                <a:srgbClr val="262775"/>
              </a:solidFill>
              <a:latin typeface="Raleway"/>
              <a:ea typeface="Raleway"/>
              <a:cs typeface="Raleway"/>
              <a:sym typeface="Raleway"/>
            </a:endParaRPr>
          </a:p>
          <a:p>
            <a:pPr marL="0" marR="0" lvl="0" indent="0" algn="ctr" rtl="0">
              <a:spcBef>
                <a:spcPts val="0"/>
              </a:spcBef>
              <a:spcAft>
                <a:spcPts val="0"/>
              </a:spcAft>
              <a:buNone/>
            </a:pPr>
            <a:br>
              <a:rPr lang="fr-FR" sz="1400" b="0" i="0" u="none" strike="noStrike" cap="none" dirty="0">
                <a:solidFill>
                  <a:srgbClr val="FFFFFF"/>
                </a:solidFill>
                <a:latin typeface="Arial"/>
                <a:ea typeface="Arial"/>
                <a:cs typeface="Arial"/>
                <a:sym typeface="Arial"/>
              </a:rPr>
            </a:br>
            <a:endParaRPr sz="1400" b="0"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15</a:t>
            </a:fld>
            <a:endParaRPr/>
          </a:p>
        </p:txBody>
      </p:sp>
      <p:sp>
        <p:nvSpPr>
          <p:cNvPr id="370" name="Google Shape;370;p16"/>
          <p:cNvSpPr txBox="1"/>
          <p:nvPr/>
        </p:nvSpPr>
        <p:spPr>
          <a:xfrm>
            <a:off x="1524000" y="315100"/>
            <a:ext cx="9144000" cy="1154132"/>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300" b="1" i="0" u="none" strike="noStrike" cap="none">
                <a:solidFill>
                  <a:srgbClr val="FFFFFF"/>
                </a:solidFill>
                <a:latin typeface="Bebas Neue"/>
                <a:ea typeface="Bebas Neue"/>
                <a:cs typeface="Bebas Neue"/>
                <a:sym typeface="Bebas Neue"/>
              </a:rPr>
              <a:t>The starting point </a:t>
            </a:r>
            <a:endParaRPr sz="6300" b="1" i="0" u="none" strike="noStrike" cap="none">
              <a:solidFill>
                <a:srgbClr val="FFFFFF"/>
              </a:solidFill>
              <a:latin typeface="Bebas Neue"/>
              <a:ea typeface="Bebas Neue"/>
              <a:cs typeface="Bebas Neue"/>
              <a:sym typeface="Bebas Neue"/>
            </a:endParaRPr>
          </a:p>
        </p:txBody>
      </p:sp>
      <p:sp>
        <p:nvSpPr>
          <p:cNvPr id="371" name="Google Shape;371;p16"/>
          <p:cNvSpPr/>
          <p:nvPr/>
        </p:nvSpPr>
        <p:spPr>
          <a:xfrm>
            <a:off x="2498867" y="4447499"/>
            <a:ext cx="2071538" cy="22739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i="0" u="none" strike="noStrike" cap="none" dirty="0" err="1">
                <a:solidFill>
                  <a:srgbClr val="262775"/>
                </a:solidFill>
                <a:latin typeface="Raleway"/>
                <a:ea typeface="Raleway"/>
                <a:cs typeface="Raleway"/>
                <a:sym typeface="Raleway"/>
              </a:rPr>
              <a:t>Taking</a:t>
            </a:r>
            <a:r>
              <a:rPr lang="fr-FR" sz="1200" b="1" i="0" u="none" strike="noStrike" cap="none" dirty="0">
                <a:solidFill>
                  <a:srgbClr val="262775"/>
                </a:solidFill>
                <a:latin typeface="Raleway"/>
                <a:ea typeface="Raleway"/>
                <a:cs typeface="Raleway"/>
                <a:sym typeface="Raleway"/>
              </a:rPr>
              <a:t> </a:t>
            </a:r>
            <a:r>
              <a:rPr lang="fr-FR" sz="1200" b="1" i="0" u="none" strike="noStrike" cap="none" dirty="0" err="1">
                <a:solidFill>
                  <a:srgbClr val="262775"/>
                </a:solidFill>
                <a:latin typeface="Raleway"/>
                <a:ea typeface="Raleway"/>
                <a:cs typeface="Raleway"/>
                <a:sym typeface="Raleway"/>
              </a:rPr>
              <a:t>into</a:t>
            </a:r>
            <a:r>
              <a:rPr lang="fr-FR" sz="1200" b="1" i="0" u="none" strike="noStrike" cap="none" dirty="0">
                <a:solidFill>
                  <a:srgbClr val="262775"/>
                </a:solidFill>
                <a:latin typeface="Raleway"/>
                <a:ea typeface="Raleway"/>
                <a:cs typeface="Raleway"/>
                <a:sym typeface="Raleway"/>
              </a:rPr>
              <a:t> </a:t>
            </a:r>
            <a:r>
              <a:rPr lang="fr-FR" sz="1200" b="1" i="0" u="none" strike="noStrike" cap="none" dirty="0" err="1">
                <a:solidFill>
                  <a:srgbClr val="262775"/>
                </a:solidFill>
                <a:latin typeface="Raleway"/>
                <a:ea typeface="Raleway"/>
                <a:cs typeface="Raleway"/>
                <a:sym typeface="Raleway"/>
              </a:rPr>
              <a:t>account</a:t>
            </a:r>
            <a:r>
              <a:rPr lang="fr-FR" sz="1200" b="1" i="0" u="none" strike="noStrike" cap="none" dirty="0">
                <a:solidFill>
                  <a:srgbClr val="262775"/>
                </a:solidFill>
                <a:latin typeface="Raleway"/>
                <a:ea typeface="Raleway"/>
                <a:cs typeface="Raleway"/>
                <a:sym typeface="Raleway"/>
              </a:rPr>
              <a:t> :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1200" b="0" i="0" u="none" strike="noStrike" cap="none" dirty="0" err="1">
                <a:solidFill>
                  <a:srgbClr val="262775"/>
                </a:solidFill>
                <a:latin typeface="Raleway"/>
                <a:ea typeface="Raleway"/>
                <a:cs typeface="Raleway"/>
                <a:sym typeface="Raleway"/>
              </a:rPr>
              <a:t>Logical</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framework</a:t>
            </a:r>
            <a:r>
              <a:rPr lang="fr-FR" sz="1200" b="0" i="0" u="none" strike="noStrike" cap="none" dirty="0">
                <a:solidFill>
                  <a:srgbClr val="262775"/>
                </a:solidFill>
                <a:latin typeface="Raleway"/>
                <a:ea typeface="Raleway"/>
                <a:cs typeface="Raleway"/>
                <a:sym typeface="Raleway"/>
              </a:rPr>
              <a:t> / </a:t>
            </a:r>
            <a:r>
              <a:rPr lang="fr-FR" sz="1200" b="0" i="0" u="none" strike="noStrike" cap="none" dirty="0" err="1">
                <a:solidFill>
                  <a:srgbClr val="262775"/>
                </a:solidFill>
                <a:latin typeface="Raleway"/>
                <a:ea typeface="Raleway"/>
                <a:cs typeface="Raleway"/>
                <a:sym typeface="Raleway"/>
              </a:rPr>
              <a:t>indicators</a:t>
            </a:r>
            <a:r>
              <a:rPr lang="fr-FR" sz="1200" b="0" i="0" u="none" strike="noStrike" cap="none" dirty="0">
                <a:solidFill>
                  <a:srgbClr val="262775"/>
                </a:solidFill>
                <a:latin typeface="Raleway"/>
                <a:ea typeface="Raleway"/>
                <a:cs typeface="Raleway"/>
                <a:sym typeface="Raleway"/>
              </a:rPr>
              <a:t> / Project narrative (</a:t>
            </a:r>
            <a:r>
              <a:rPr lang="fr-FR" sz="1200" b="0" i="0" u="none" strike="noStrike" cap="none" dirty="0" err="1">
                <a:solidFill>
                  <a:srgbClr val="262775"/>
                </a:solidFill>
                <a:latin typeface="Raleway"/>
                <a:ea typeface="Raleway"/>
                <a:cs typeface="Raleway"/>
                <a:sym typeface="Raleway"/>
              </a:rPr>
              <a:t>project</a:t>
            </a:r>
            <a:r>
              <a:rPr lang="fr-FR" sz="1200" b="0" i="0" u="none" strike="noStrike" cap="none" dirty="0">
                <a:solidFill>
                  <a:srgbClr val="262775"/>
                </a:solidFill>
                <a:latin typeface="Raleway"/>
                <a:ea typeface="Raleway"/>
                <a:cs typeface="Raleway"/>
                <a:sym typeface="Raleway"/>
              </a:rPr>
              <a:t> challenges)</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1200" b="0" i="0" u="none" strike="noStrike" cap="none" dirty="0">
                <a:solidFill>
                  <a:srgbClr val="262775"/>
                </a:solidFill>
                <a:latin typeface="Raleway"/>
                <a:ea typeface="Raleway"/>
                <a:cs typeface="Raleway"/>
                <a:sym typeface="Raleway"/>
              </a:rPr>
              <a:t>ACTEI </a:t>
            </a:r>
            <a:r>
              <a:rPr lang="fr-FR" sz="1200" dirty="0">
                <a:solidFill>
                  <a:srgbClr val="262775"/>
                </a:solidFill>
                <a:latin typeface="Raleway"/>
                <a:ea typeface="Raleway"/>
                <a:cs typeface="Raleway"/>
                <a:sym typeface="Raleway"/>
              </a:rPr>
              <a:t>MEAL</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commitments</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r>
              <a:rPr lang="fr-FR" sz="1200" b="0" i="0" u="none" strike="noStrike" cap="none" dirty="0" err="1">
                <a:solidFill>
                  <a:srgbClr val="262775"/>
                </a:solidFill>
                <a:latin typeface="Raleway"/>
                <a:ea typeface="Raleway"/>
                <a:cs typeface="Raleway"/>
                <a:sym typeface="Raleway"/>
              </a:rPr>
              <a:t>Lessor</a:t>
            </a:r>
            <a:r>
              <a:rPr lang="fr-FR" sz="1200" b="0" i="0" u="none" strike="noStrike" cap="none" dirty="0">
                <a:solidFill>
                  <a:srgbClr val="262775"/>
                </a:solidFill>
                <a:latin typeface="Raleway"/>
                <a:ea typeface="Raleway"/>
                <a:cs typeface="Raleway"/>
                <a:sym typeface="Raleway"/>
              </a:rPr>
              <a:t> </a:t>
            </a:r>
            <a:r>
              <a:rPr lang="fr-FR" sz="1200" b="0" i="0" u="none" strike="noStrike" cap="none" dirty="0" err="1">
                <a:solidFill>
                  <a:srgbClr val="262775"/>
                </a:solidFill>
                <a:latin typeface="Raleway"/>
                <a:ea typeface="Raleway"/>
                <a:cs typeface="Raleway"/>
                <a:sym typeface="Raleway"/>
              </a:rPr>
              <a:t>requirements</a:t>
            </a:r>
            <a:r>
              <a:rPr lang="fr-FR" sz="1200" b="0" i="0" u="none" strike="noStrike" cap="none" dirty="0">
                <a:solidFill>
                  <a:srgbClr val="262775"/>
                </a:solidFill>
                <a:latin typeface="Raleway"/>
                <a:ea typeface="Raleway"/>
                <a:cs typeface="Raleway"/>
                <a:sym typeface="Raleway"/>
              </a:rPr>
              <a:t>  </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endParaRPr sz="12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262775"/>
                </a:solidFill>
                <a:latin typeface="Raleway"/>
                <a:ea typeface="Raleway"/>
                <a:cs typeface="Raleway"/>
                <a:sym typeface="Raleway"/>
              </a:rPr>
            </a:br>
            <a:endParaRPr sz="1400" b="0" i="0" u="none" strike="noStrike" cap="none" dirty="0">
              <a:solidFill>
                <a:srgbClr val="262775"/>
              </a:solidFill>
              <a:latin typeface="Raleway"/>
              <a:ea typeface="Raleway"/>
              <a:cs typeface="Raleway"/>
              <a:sym typeface="Raleway"/>
            </a:endParaRPr>
          </a:p>
        </p:txBody>
      </p:sp>
      <p:sp>
        <p:nvSpPr>
          <p:cNvPr id="372" name="Google Shape;372;p16"/>
          <p:cNvSpPr/>
          <p:nvPr/>
        </p:nvSpPr>
        <p:spPr>
          <a:xfrm>
            <a:off x="5017212" y="3339286"/>
            <a:ext cx="2196082" cy="1817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200" b="0" i="0" u="none" strike="noStrike" cap="none" dirty="0">
                <a:solidFill>
                  <a:srgbClr val="E84E0F"/>
                </a:solidFill>
                <a:latin typeface="Raleway"/>
                <a:ea typeface="Raleway"/>
                <a:cs typeface="Raleway"/>
                <a:sym typeface="Raleway"/>
              </a:rPr>
              <a:t>"How </a:t>
            </a:r>
            <a:r>
              <a:rPr lang="fr-FR" sz="1200" b="0" i="0" u="none" strike="noStrike" cap="none" dirty="0" err="1">
                <a:solidFill>
                  <a:srgbClr val="E84E0F"/>
                </a:solidFill>
                <a:latin typeface="Raleway"/>
                <a:ea typeface="Raleway"/>
                <a:cs typeface="Raleway"/>
                <a:sym typeface="Raleway"/>
              </a:rPr>
              <a:t>will</a:t>
            </a:r>
            <a:r>
              <a:rPr lang="fr-FR" sz="1200" b="0" i="0" u="none" strike="noStrike" cap="none" dirty="0">
                <a:solidFill>
                  <a:srgbClr val="E84E0F"/>
                </a:solidFill>
                <a:latin typeface="Raleway"/>
                <a:ea typeface="Raleway"/>
                <a:cs typeface="Raleway"/>
                <a:sym typeface="Raleway"/>
              </a:rPr>
              <a:t> </a:t>
            </a:r>
            <a:r>
              <a:rPr lang="fr-FR" sz="1200" b="0" i="0" u="none" strike="noStrike" cap="none" dirty="0" err="1">
                <a:solidFill>
                  <a:srgbClr val="E84E0F"/>
                </a:solidFill>
                <a:latin typeface="Raleway"/>
                <a:ea typeface="Raleway"/>
                <a:cs typeface="Raleway"/>
                <a:sym typeface="Raleway"/>
              </a:rPr>
              <a:t>we</a:t>
            </a:r>
            <a:r>
              <a:rPr lang="fr-FR" sz="1200" b="0" i="0" u="none" strike="noStrike" cap="none" dirty="0">
                <a:solidFill>
                  <a:srgbClr val="E84E0F"/>
                </a:solidFill>
                <a:latin typeface="Raleway"/>
                <a:ea typeface="Raleway"/>
                <a:cs typeface="Raleway"/>
                <a:sym typeface="Raleway"/>
              </a:rPr>
              <a:t> </a:t>
            </a:r>
            <a:r>
              <a:rPr lang="fr-FR" sz="1200" b="0" i="0" u="none" strike="noStrike" cap="none" dirty="0" err="1">
                <a:solidFill>
                  <a:srgbClr val="E84E0F"/>
                </a:solidFill>
                <a:latin typeface="Raleway"/>
                <a:ea typeface="Raleway"/>
                <a:cs typeface="Raleway"/>
                <a:sym typeface="Raleway"/>
              </a:rPr>
              <a:t>collect</a:t>
            </a:r>
            <a:r>
              <a:rPr lang="fr-FR" sz="1200" b="0" i="0" u="none" strike="noStrike" cap="none" dirty="0">
                <a:solidFill>
                  <a:srgbClr val="E84E0F"/>
                </a:solidFill>
                <a:latin typeface="Raleway"/>
                <a:ea typeface="Raleway"/>
                <a:cs typeface="Raleway"/>
                <a:sym typeface="Raleway"/>
              </a:rPr>
              <a:t>, </a:t>
            </a:r>
            <a:r>
              <a:rPr lang="fr-FR" sz="1200" b="0" i="0" u="none" strike="noStrike" cap="none" dirty="0" err="1">
                <a:solidFill>
                  <a:srgbClr val="E84E0F"/>
                </a:solidFill>
                <a:latin typeface="Raleway"/>
                <a:ea typeface="Raleway"/>
                <a:cs typeface="Raleway"/>
                <a:sym typeface="Raleway"/>
              </a:rPr>
              <a:t>analyze</a:t>
            </a:r>
            <a:r>
              <a:rPr lang="fr-FR" sz="1200" b="0" i="0" u="none" strike="noStrike" cap="none" dirty="0">
                <a:solidFill>
                  <a:srgbClr val="E84E0F"/>
                </a:solidFill>
                <a:latin typeface="Raleway"/>
                <a:ea typeface="Raleway"/>
                <a:cs typeface="Raleway"/>
                <a:sym typeface="Raleway"/>
              </a:rPr>
              <a:t>, </a:t>
            </a:r>
            <a:r>
              <a:rPr lang="fr-FR" sz="1200" b="0" i="0" u="none" strike="noStrike" cap="none" dirty="0" err="1">
                <a:solidFill>
                  <a:srgbClr val="E84E0F"/>
                </a:solidFill>
                <a:latin typeface="Raleway"/>
                <a:ea typeface="Raleway"/>
                <a:cs typeface="Raleway"/>
                <a:sym typeface="Raleway"/>
              </a:rPr>
              <a:t>interpret</a:t>
            </a:r>
            <a:r>
              <a:rPr lang="fr-FR" sz="1200" b="0" i="0" u="none" strike="noStrike" cap="none" dirty="0">
                <a:solidFill>
                  <a:srgbClr val="E84E0F"/>
                </a:solidFill>
                <a:latin typeface="Raleway"/>
                <a:ea typeface="Raleway"/>
                <a:cs typeface="Raleway"/>
                <a:sym typeface="Raleway"/>
              </a:rPr>
              <a:t>, use and </a:t>
            </a:r>
            <a:r>
              <a:rPr lang="fr-FR" sz="1200" b="0" i="0" u="none" strike="noStrike" cap="none" dirty="0" err="1">
                <a:solidFill>
                  <a:srgbClr val="E84E0F"/>
                </a:solidFill>
                <a:latin typeface="Raleway"/>
                <a:ea typeface="Raleway"/>
                <a:cs typeface="Raleway"/>
                <a:sym typeface="Raleway"/>
              </a:rPr>
              <a:t>communicate</a:t>
            </a:r>
            <a:r>
              <a:rPr lang="fr-FR" sz="1200" b="0" i="0" u="none" strike="noStrike" cap="none" dirty="0">
                <a:solidFill>
                  <a:srgbClr val="E84E0F"/>
                </a:solidFill>
                <a:latin typeface="Raleway"/>
                <a:ea typeface="Raleway"/>
                <a:cs typeface="Raleway"/>
                <a:sym typeface="Raleway"/>
              </a:rPr>
              <a:t> M&amp;E information </a:t>
            </a:r>
            <a:r>
              <a:rPr lang="fr-FR" sz="1200" b="0" i="0" u="none" strike="noStrike" cap="none" dirty="0" err="1">
                <a:solidFill>
                  <a:srgbClr val="E84E0F"/>
                </a:solidFill>
                <a:latin typeface="Raleway"/>
                <a:ea typeface="Raleway"/>
                <a:cs typeface="Raleway"/>
                <a:sym typeface="Raleway"/>
              </a:rPr>
              <a:t>throughout</a:t>
            </a:r>
            <a:r>
              <a:rPr lang="fr-FR" sz="1200" b="0" i="0" u="none" strike="noStrike" cap="none" dirty="0">
                <a:solidFill>
                  <a:srgbClr val="E84E0F"/>
                </a:solidFill>
                <a:latin typeface="Raleway"/>
                <a:ea typeface="Raleway"/>
                <a:cs typeface="Raleway"/>
                <a:sym typeface="Raleway"/>
              </a:rPr>
              <a:t> the life of the </a:t>
            </a:r>
            <a:r>
              <a:rPr lang="fr-FR" sz="1200" b="0" i="0" u="none" strike="noStrike" cap="none" dirty="0" err="1">
                <a:solidFill>
                  <a:srgbClr val="E84E0F"/>
                </a:solidFill>
                <a:latin typeface="Raleway"/>
                <a:ea typeface="Raleway"/>
                <a:cs typeface="Raleway"/>
                <a:sym typeface="Raleway"/>
              </a:rPr>
              <a:t>project</a:t>
            </a:r>
            <a:r>
              <a:rPr lang="fr-FR" sz="1200" b="0" i="0" u="none" strike="noStrike" cap="none" dirty="0">
                <a:solidFill>
                  <a:srgbClr val="E84E0F"/>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rgbClr val="E84E0F"/>
              </a:solidFill>
              <a:latin typeface="Raleway"/>
              <a:ea typeface="Raleway"/>
              <a:cs typeface="Raleway"/>
              <a:sym typeface="Raleway"/>
            </a:endParaRPr>
          </a:p>
          <a:p>
            <a:pPr marL="0" marR="0" lvl="0" indent="0" algn="ctr" rtl="0">
              <a:spcBef>
                <a:spcPts val="0"/>
              </a:spcBef>
              <a:spcAft>
                <a:spcPts val="0"/>
              </a:spcAft>
              <a:buNone/>
            </a:pPr>
            <a:r>
              <a:rPr lang="fr-FR" sz="1200" b="0" i="0" u="none" strike="noStrike" cap="none" dirty="0">
                <a:solidFill>
                  <a:srgbClr val="E84E0F"/>
                </a:solidFill>
                <a:latin typeface="Raleway"/>
                <a:ea typeface="Raleway"/>
                <a:cs typeface="Raleway"/>
                <a:sym typeface="Raleway"/>
              </a:rPr>
              <a:t>(source: MEAL D Pro)</a:t>
            </a:r>
            <a:endParaRPr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dirty="0">
                <a:solidFill>
                  <a:srgbClr val="262775"/>
                </a:solidFill>
                <a:latin typeface="Raleway"/>
                <a:ea typeface="Raleway"/>
                <a:cs typeface="Raleway"/>
                <a:sym typeface="Raleway"/>
              </a:rPr>
            </a:br>
            <a:endParaRPr sz="1600" b="0" i="0" u="none" strike="noStrike" cap="none" dirty="0">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dirty="0">
                <a:solidFill>
                  <a:srgbClr val="262775"/>
                </a:solidFill>
                <a:latin typeface="Raleway"/>
                <a:ea typeface="Raleway"/>
                <a:cs typeface="Raleway"/>
                <a:sym typeface="Raleway"/>
              </a:rPr>
            </a:br>
            <a:endParaRPr sz="1400" b="0" i="0" u="none" strike="noStrike" cap="none" dirty="0">
              <a:solidFill>
                <a:srgbClr val="262775"/>
              </a:solidFill>
              <a:latin typeface="Raleway"/>
              <a:ea typeface="Raleway"/>
              <a:cs typeface="Raleway"/>
              <a:sym typeface="Raleway"/>
            </a:endParaRPr>
          </a:p>
        </p:txBody>
      </p:sp>
      <p:sp>
        <p:nvSpPr>
          <p:cNvPr id="373" name="Google Shape;373;p16"/>
          <p:cNvSpPr/>
          <p:nvPr/>
        </p:nvSpPr>
        <p:spPr>
          <a:xfrm>
            <a:off x="7660040" y="4447499"/>
            <a:ext cx="2112957"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i="0" u="none" strike="noStrike" cap="none">
                <a:solidFill>
                  <a:srgbClr val="262775"/>
                </a:solidFill>
                <a:latin typeface="Raleway"/>
                <a:ea typeface="Raleway"/>
                <a:cs typeface="Raleway"/>
                <a:sym typeface="Raleway"/>
              </a:rPr>
              <a:t>Identify :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r>
              <a:rPr lang="fr-FR" sz="1200" b="0" i="0" u="none" strike="noStrike" cap="none">
                <a:solidFill>
                  <a:srgbClr val="262775"/>
                </a:solidFill>
                <a:latin typeface="Raleway"/>
                <a:ea typeface="Raleway"/>
                <a:cs typeface="Raleway"/>
                <a:sym typeface="Raleway"/>
              </a:rPr>
              <a:t>Data to be collected </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a:solidFill>
                  <a:srgbClr val="262775"/>
                </a:solidFill>
                <a:latin typeface="Raleway"/>
                <a:ea typeface="Raleway"/>
                <a:cs typeface="Raleway"/>
                <a:sym typeface="Raleway"/>
              </a:rPr>
              <a:t>Monitoring</a:t>
            </a:r>
            <a:r>
              <a:rPr lang="fr-FR" sz="1200" b="0" i="0" u="none" strike="noStrike" cap="none">
                <a:solidFill>
                  <a:srgbClr val="262775"/>
                </a:solidFill>
                <a:latin typeface="Raleway"/>
                <a:ea typeface="Raleway"/>
                <a:cs typeface="Raleway"/>
                <a:sym typeface="Raleway"/>
              </a:rPr>
              <a:t> activities</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fr-FR" sz="1200">
                <a:solidFill>
                  <a:srgbClr val="262775"/>
                </a:solidFill>
                <a:latin typeface="Raleway"/>
                <a:ea typeface="Raleway"/>
                <a:cs typeface="Raleway"/>
                <a:sym typeface="Raleway"/>
              </a:rPr>
              <a:t>Evaluation</a:t>
            </a:r>
            <a:r>
              <a:rPr lang="fr-FR" sz="1200" b="0" i="0" u="none" strike="noStrike" cap="none">
                <a:solidFill>
                  <a:srgbClr val="262775"/>
                </a:solidFill>
                <a:latin typeface="Raleway"/>
                <a:ea typeface="Raleway"/>
                <a:cs typeface="Raleway"/>
                <a:sym typeface="Raleway"/>
              </a:rPr>
              <a:t> activities </a:t>
            </a:r>
            <a:endParaRPr sz="12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600" b="0" i="0" u="none" strike="noStrike" cap="none">
                <a:solidFill>
                  <a:srgbClr val="262775"/>
                </a:solidFill>
                <a:latin typeface="Raleway"/>
                <a:ea typeface="Raleway"/>
                <a:cs typeface="Raleway"/>
                <a:sym typeface="Raleway"/>
              </a:rPr>
            </a:br>
            <a:endParaRPr sz="1600" b="0" i="0" u="none" strike="noStrike" cap="none">
              <a:solidFill>
                <a:srgbClr val="262775"/>
              </a:solidFill>
              <a:latin typeface="Raleway"/>
              <a:ea typeface="Raleway"/>
              <a:cs typeface="Raleway"/>
              <a:sym typeface="Raleway"/>
            </a:endParaRPr>
          </a:p>
          <a:p>
            <a:pPr marL="0" marR="0" lvl="0" indent="0" algn="l" rtl="0">
              <a:spcBef>
                <a:spcPts val="0"/>
              </a:spcBef>
              <a:spcAft>
                <a:spcPts val="0"/>
              </a:spcAft>
              <a:buNone/>
            </a:pPr>
            <a:br>
              <a:rPr lang="fr-FR" sz="1400" b="0" i="0" u="none" strike="noStrike" cap="none">
                <a:solidFill>
                  <a:srgbClr val="262775"/>
                </a:solidFill>
                <a:latin typeface="Raleway"/>
                <a:ea typeface="Raleway"/>
                <a:cs typeface="Raleway"/>
                <a:sym typeface="Raleway"/>
              </a:rPr>
            </a:br>
            <a:endParaRPr sz="1400" b="0" i="0" u="none" strike="noStrike" cap="none">
              <a:solidFill>
                <a:srgbClr val="262775"/>
              </a:solidFill>
              <a:latin typeface="Raleway"/>
              <a:ea typeface="Raleway"/>
              <a:cs typeface="Raleway"/>
              <a:sym typeface="Raleway"/>
            </a:endParaRPr>
          </a:p>
        </p:txBody>
      </p:sp>
      <p:pic>
        <p:nvPicPr>
          <p:cNvPr id="374" name="Google Shape;374;p16"/>
          <p:cNvPicPr preferRelativeResize="0"/>
          <p:nvPr/>
        </p:nvPicPr>
        <p:blipFill rotWithShape="1">
          <a:blip r:embed="rId3">
            <a:alphaModFix/>
          </a:blip>
          <a:srcRect/>
          <a:stretch/>
        </p:blipFill>
        <p:spPr>
          <a:xfrm>
            <a:off x="3035752" y="3047188"/>
            <a:ext cx="749820" cy="749820"/>
          </a:xfrm>
          <a:prstGeom prst="rect">
            <a:avLst/>
          </a:prstGeom>
          <a:noFill/>
          <a:ln>
            <a:noFill/>
          </a:ln>
        </p:spPr>
      </p:pic>
      <p:pic>
        <p:nvPicPr>
          <p:cNvPr id="375" name="Google Shape;375;p16"/>
          <p:cNvPicPr preferRelativeResize="0"/>
          <p:nvPr/>
        </p:nvPicPr>
        <p:blipFill rotWithShape="1">
          <a:blip r:embed="rId3">
            <a:alphaModFix/>
          </a:blip>
          <a:srcRect/>
          <a:stretch/>
        </p:blipFill>
        <p:spPr>
          <a:xfrm>
            <a:off x="5562023" y="2080686"/>
            <a:ext cx="749820" cy="749820"/>
          </a:xfrm>
          <a:prstGeom prst="rect">
            <a:avLst/>
          </a:prstGeom>
          <a:noFill/>
          <a:ln>
            <a:noFill/>
          </a:ln>
        </p:spPr>
      </p:pic>
      <p:pic>
        <p:nvPicPr>
          <p:cNvPr id="376" name="Google Shape;376;p16"/>
          <p:cNvPicPr preferRelativeResize="0"/>
          <p:nvPr/>
        </p:nvPicPr>
        <p:blipFill rotWithShape="1">
          <a:blip r:embed="rId3">
            <a:alphaModFix/>
          </a:blip>
          <a:srcRect/>
          <a:stretch/>
        </p:blipFill>
        <p:spPr>
          <a:xfrm>
            <a:off x="8112934" y="3047188"/>
            <a:ext cx="749820" cy="7498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383" name="Google Shape;383;p1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STEPS IN CREATING AN </a:t>
            </a:r>
            <a:r>
              <a:rPr lang="fr-FR" sz="5100" b="1">
                <a:solidFill>
                  <a:srgbClr val="FFFFFF"/>
                </a:solidFill>
                <a:latin typeface="Bebas Neue"/>
                <a:ea typeface="Bebas Neue"/>
                <a:cs typeface="Bebas Neue"/>
                <a:sym typeface="Bebas Neue"/>
              </a:rPr>
              <a:t>M&amp;E SYSTEM</a:t>
            </a:r>
            <a:endParaRPr sz="6300" b="1" i="0" u="none" strike="noStrike" cap="none">
              <a:solidFill>
                <a:srgbClr val="FFFFFF"/>
              </a:solidFill>
              <a:latin typeface="Bebas Neue"/>
              <a:ea typeface="Bebas Neue"/>
              <a:cs typeface="Bebas Neue"/>
              <a:sym typeface="Bebas Neue"/>
            </a:endParaRPr>
          </a:p>
        </p:txBody>
      </p:sp>
      <p:sp>
        <p:nvSpPr>
          <p:cNvPr id="384" name="Google Shape;384;p17"/>
          <p:cNvSpPr/>
          <p:nvPr/>
        </p:nvSpPr>
        <p:spPr>
          <a:xfrm>
            <a:off x="3051600" y="2737950"/>
            <a:ext cx="1479900" cy="1795200"/>
          </a:xfrm>
          <a:prstGeom prst="ellipse">
            <a:avLst/>
          </a:pr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85" name="Google Shape;385;p17"/>
          <p:cNvGrpSpPr/>
          <p:nvPr/>
        </p:nvGrpSpPr>
        <p:grpSpPr>
          <a:xfrm>
            <a:off x="1696375" y="2813450"/>
            <a:ext cx="8971625" cy="1697925"/>
            <a:chOff x="1688575" y="4416975"/>
            <a:chExt cx="8971625" cy="1697925"/>
          </a:xfrm>
        </p:grpSpPr>
        <p:sp>
          <p:nvSpPr>
            <p:cNvPr id="386" name="Google Shape;386;p17"/>
            <p:cNvSpPr/>
            <p:nvPr/>
          </p:nvSpPr>
          <p:spPr>
            <a:xfrm>
              <a:off x="1688575" y="4416975"/>
              <a:ext cx="1459500" cy="164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t>Identify the purpose and scope of the M&amp;E system</a:t>
              </a:r>
              <a:endParaRPr sz="1200"/>
            </a:p>
          </p:txBody>
        </p:sp>
        <p:sp>
          <p:nvSpPr>
            <p:cNvPr id="387" name="Google Shape;387;p17"/>
            <p:cNvSpPr/>
            <p:nvPr/>
          </p:nvSpPr>
          <p:spPr>
            <a:xfrm>
              <a:off x="3191000" y="4416975"/>
              <a:ext cx="1459500" cy="164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t>Plan for data collection and management</a:t>
              </a:r>
              <a:endParaRPr sz="1200"/>
            </a:p>
          </p:txBody>
        </p:sp>
        <p:sp>
          <p:nvSpPr>
            <p:cNvPr id="388" name="Google Shape;388;p17"/>
            <p:cNvSpPr/>
            <p:nvPr/>
          </p:nvSpPr>
          <p:spPr>
            <a:xfrm>
              <a:off x="4693425" y="4474200"/>
              <a:ext cx="1459500" cy="164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t>Plan for data analysis and interpretation</a:t>
              </a:r>
              <a:endParaRPr sz="1200"/>
            </a:p>
          </p:txBody>
        </p:sp>
        <p:sp>
          <p:nvSpPr>
            <p:cNvPr id="389" name="Google Shape;389;p17"/>
            <p:cNvSpPr/>
            <p:nvPr/>
          </p:nvSpPr>
          <p:spPr>
            <a:xfrm>
              <a:off x="6195850" y="4474200"/>
              <a:ext cx="1459500" cy="164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100"/>
                <a:t>Plan for communication and dissemination</a:t>
              </a:r>
              <a:endParaRPr sz="1100"/>
            </a:p>
          </p:txBody>
        </p:sp>
        <p:sp>
          <p:nvSpPr>
            <p:cNvPr id="390" name="Google Shape;390;p17"/>
            <p:cNvSpPr/>
            <p:nvPr/>
          </p:nvSpPr>
          <p:spPr>
            <a:xfrm>
              <a:off x="7698275" y="4474200"/>
              <a:ext cx="1459500" cy="164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t>Plan for M&amp;E </a:t>
              </a:r>
              <a:r>
                <a:rPr lang="fr-FR" sz="1200" dirty="0" err="1"/>
                <a:t>human</a:t>
              </a:r>
              <a:r>
                <a:rPr lang="fr-FR" sz="1200" dirty="0"/>
                <a:t> </a:t>
              </a:r>
              <a:r>
                <a:rPr lang="fr-FR" sz="1200" dirty="0" err="1"/>
                <a:t>resources</a:t>
              </a:r>
              <a:r>
                <a:rPr lang="fr-FR" sz="1200" dirty="0"/>
                <a:t> and budget</a:t>
              </a:r>
              <a:endParaRPr sz="1200" dirty="0"/>
            </a:p>
          </p:txBody>
        </p:sp>
        <p:sp>
          <p:nvSpPr>
            <p:cNvPr id="391" name="Google Shape;391;p17"/>
            <p:cNvSpPr/>
            <p:nvPr/>
          </p:nvSpPr>
          <p:spPr>
            <a:xfrm>
              <a:off x="9200700" y="4474200"/>
              <a:ext cx="1459500" cy="164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a:t>Collecte M&amp;E</a:t>
              </a:r>
              <a:endParaRPr sz="1200"/>
            </a:p>
          </p:txBody>
        </p:sp>
      </p:grpSp>
      <p:sp>
        <p:nvSpPr>
          <p:cNvPr id="392" name="Google Shape;392;p17"/>
          <p:cNvSpPr txBox="1"/>
          <p:nvPr/>
        </p:nvSpPr>
        <p:spPr>
          <a:xfrm>
            <a:off x="3214950" y="4827175"/>
            <a:ext cx="5495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100">
                <a:solidFill>
                  <a:schemeClr val="dk1"/>
                </a:solidFill>
              </a:rPr>
              <a:t>Source : Inspired from IFCR, Program Monitoring Guide, 2011. </a:t>
            </a:r>
            <a:endParaRPr sz="11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426" name="Google Shape;426;p1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Intervention logic</a:t>
            </a:r>
            <a:endParaRPr sz="6300" b="1" i="0" u="none" strike="noStrike" cap="none">
              <a:solidFill>
                <a:srgbClr val="FFFFFF"/>
              </a:solidFill>
              <a:latin typeface="Bebas Neue"/>
              <a:ea typeface="Bebas Neue"/>
              <a:cs typeface="Bebas Neue"/>
              <a:sym typeface="Bebas Neue"/>
            </a:endParaRPr>
          </a:p>
        </p:txBody>
      </p:sp>
      <p:grpSp>
        <p:nvGrpSpPr>
          <p:cNvPr id="427" name="Google Shape;427;p19"/>
          <p:cNvGrpSpPr/>
          <p:nvPr/>
        </p:nvGrpSpPr>
        <p:grpSpPr>
          <a:xfrm>
            <a:off x="2531662" y="1725556"/>
            <a:ext cx="7769474" cy="4465411"/>
            <a:chOff x="687262" y="1686"/>
            <a:chExt cx="7769474" cy="4465411"/>
          </a:xfrm>
        </p:grpSpPr>
        <p:sp>
          <p:nvSpPr>
            <p:cNvPr id="428" name="Google Shape;428;p19"/>
            <p:cNvSpPr/>
            <p:nvPr/>
          </p:nvSpPr>
          <p:spPr>
            <a:xfrm>
              <a:off x="687262" y="1686"/>
              <a:ext cx="1993552" cy="797421"/>
            </a:xfrm>
            <a:prstGeom prst="chevron">
              <a:avLst>
                <a:gd name="adj"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19"/>
            <p:cNvSpPr txBox="1"/>
            <p:nvPr/>
          </p:nvSpPr>
          <p:spPr>
            <a:xfrm>
              <a:off x="1085973" y="1686"/>
              <a:ext cx="1196131" cy="797421"/>
            </a:xfrm>
            <a:prstGeom prst="rect">
              <a:avLst/>
            </a:prstGeom>
            <a:noFill/>
            <a:ln>
              <a:noFill/>
            </a:ln>
          </p:spPr>
          <p:txBody>
            <a:bodyPr spcFirstLastPara="1" wrap="square" lIns="21575" tIns="10775" rIns="0" bIns="10775" anchor="ctr" anchorCtr="0">
              <a:noAutofit/>
            </a:bodyPr>
            <a:lstStyle/>
            <a:p>
              <a:pPr marL="0" marR="0" lvl="0" indent="0" algn="ctr" rtl="0">
                <a:lnSpc>
                  <a:spcPct val="90000"/>
                </a:lnSpc>
                <a:spcBef>
                  <a:spcPts val="0"/>
                </a:spcBef>
                <a:spcAft>
                  <a:spcPts val="0"/>
                </a:spcAft>
                <a:buNone/>
              </a:pPr>
              <a:r>
                <a:rPr lang="fr-FR" sz="1700" b="0" i="0" u="none" strike="noStrike" cap="none">
                  <a:solidFill>
                    <a:srgbClr val="FFFFFF"/>
                  </a:solidFill>
                  <a:latin typeface="Arial"/>
                  <a:ea typeface="Arial"/>
                  <a:cs typeface="Arial"/>
                  <a:sym typeface="Arial"/>
                </a:rPr>
                <a:t>IMPACT </a:t>
              </a:r>
              <a:endParaRPr sz="1400" b="0" i="0" u="none" strike="noStrike" cap="none">
                <a:solidFill>
                  <a:srgbClr val="000000"/>
                </a:solidFill>
                <a:latin typeface="Arial"/>
                <a:ea typeface="Arial"/>
                <a:cs typeface="Arial"/>
                <a:sym typeface="Arial"/>
              </a:endParaRPr>
            </a:p>
          </p:txBody>
        </p:sp>
        <p:sp>
          <p:nvSpPr>
            <p:cNvPr id="430" name="Google Shape;430;p19"/>
            <p:cNvSpPr/>
            <p:nvPr/>
          </p:nvSpPr>
          <p:spPr>
            <a:xfrm>
              <a:off x="2421653" y="69467"/>
              <a:ext cx="5897499" cy="661859"/>
            </a:xfrm>
            <a:prstGeom prst="chevron">
              <a:avLst>
                <a:gd name="adj" fmla="val 50000"/>
              </a:avLst>
            </a:prstGeom>
            <a:solidFill>
              <a:schemeClr val="dk2"/>
            </a:solidFill>
            <a:ln w="25400" cap="flat" cmpd="sng">
              <a:solidFill>
                <a:srgbClr val="CBCBD5">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19"/>
            <p:cNvSpPr txBox="1"/>
            <p:nvPr/>
          </p:nvSpPr>
          <p:spPr>
            <a:xfrm>
              <a:off x="2752583" y="69467"/>
              <a:ext cx="5235640" cy="661859"/>
            </a:xfrm>
            <a:prstGeom prst="rect">
              <a:avLst/>
            </a:prstGeom>
            <a:noFill/>
            <a:ln>
              <a:noFill/>
            </a:ln>
          </p:spPr>
          <p:txBody>
            <a:bodyPr spcFirstLastPara="1" wrap="square" lIns="22850" tIns="11425" rIns="0" bIns="11425" anchor="ctr" anchorCtr="0">
              <a:noAutofit/>
            </a:bodyPr>
            <a:lstStyle/>
            <a:p>
              <a:pPr marL="0" marR="0" lvl="0" indent="0" algn="ctr" rtl="0">
                <a:lnSpc>
                  <a:spcPct val="90000"/>
                </a:lnSpc>
                <a:spcBef>
                  <a:spcPts val="0"/>
                </a:spcBef>
                <a:spcAft>
                  <a:spcPts val="0"/>
                </a:spcAft>
                <a:buNone/>
              </a:pPr>
              <a:r>
                <a:rPr lang="fr-FR" sz="1800" b="1" i="0" u="none" strike="noStrike" cap="none">
                  <a:solidFill>
                    <a:srgbClr val="000000"/>
                  </a:solidFill>
                  <a:latin typeface="Arial"/>
                  <a:ea typeface="Arial"/>
                  <a:cs typeface="Arial"/>
                  <a:sym typeface="Arial"/>
                </a:rPr>
                <a:t>Long-term </a:t>
              </a:r>
              <a:r>
                <a:rPr lang="fr-FR" sz="1800" b="0" i="0" u="none" strike="noStrike" cap="none">
                  <a:solidFill>
                    <a:srgbClr val="000000"/>
                  </a:solidFill>
                  <a:latin typeface="Arial"/>
                  <a:ea typeface="Arial"/>
                  <a:cs typeface="Arial"/>
                  <a:sym typeface="Arial"/>
                </a:rPr>
                <a:t>changes to which the project has contributed. </a:t>
              </a:r>
              <a:endParaRPr sz="1800" b="0" i="0" u="none" strike="noStrike" cap="none">
                <a:solidFill>
                  <a:srgbClr val="000000"/>
                </a:solidFill>
                <a:latin typeface="Arial"/>
                <a:ea typeface="Arial"/>
                <a:cs typeface="Arial"/>
                <a:sym typeface="Arial"/>
              </a:endParaRPr>
            </a:p>
          </p:txBody>
        </p:sp>
        <p:sp>
          <p:nvSpPr>
            <p:cNvPr id="432" name="Google Shape;432;p19"/>
            <p:cNvSpPr/>
            <p:nvPr/>
          </p:nvSpPr>
          <p:spPr>
            <a:xfrm>
              <a:off x="687262" y="926621"/>
              <a:ext cx="1993552" cy="797421"/>
            </a:xfrm>
            <a:prstGeom prst="chevron">
              <a:avLst>
                <a:gd name="adj" fmla="val 5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19"/>
            <p:cNvSpPr txBox="1"/>
            <p:nvPr/>
          </p:nvSpPr>
          <p:spPr>
            <a:xfrm>
              <a:off x="1085973" y="926621"/>
              <a:ext cx="1196131" cy="797421"/>
            </a:xfrm>
            <a:prstGeom prst="rect">
              <a:avLst/>
            </a:prstGeom>
            <a:noFill/>
            <a:ln>
              <a:noFill/>
            </a:ln>
          </p:spPr>
          <p:txBody>
            <a:bodyPr spcFirstLastPara="1" wrap="square" lIns="21575" tIns="10775" rIns="0" bIns="10775" anchor="ctr" anchorCtr="0">
              <a:noAutofit/>
            </a:bodyPr>
            <a:lstStyle/>
            <a:p>
              <a:pPr marL="0" marR="0" lvl="0" indent="0" algn="ctr" rtl="0">
                <a:lnSpc>
                  <a:spcPct val="90000"/>
                </a:lnSpc>
                <a:spcBef>
                  <a:spcPts val="0"/>
                </a:spcBef>
                <a:spcAft>
                  <a:spcPts val="0"/>
                </a:spcAft>
                <a:buNone/>
              </a:pPr>
              <a:r>
                <a:rPr lang="fr-FR" sz="1700" b="0" i="0" u="none" strike="noStrike" cap="none">
                  <a:solidFill>
                    <a:srgbClr val="FFFFFF"/>
                  </a:solidFill>
                  <a:latin typeface="Arial"/>
                  <a:ea typeface="Arial"/>
                  <a:cs typeface="Arial"/>
                  <a:sym typeface="Arial"/>
                </a:rPr>
                <a:t>EFFECTS </a:t>
              </a:r>
              <a:endParaRPr sz="1400" b="0" i="0" u="none" strike="noStrike" cap="none">
                <a:solidFill>
                  <a:srgbClr val="000000"/>
                </a:solidFill>
                <a:latin typeface="Arial"/>
                <a:ea typeface="Arial"/>
                <a:cs typeface="Arial"/>
                <a:sym typeface="Arial"/>
              </a:endParaRPr>
            </a:p>
          </p:txBody>
        </p:sp>
        <p:sp>
          <p:nvSpPr>
            <p:cNvPr id="434" name="Google Shape;434;p19"/>
            <p:cNvSpPr/>
            <p:nvPr/>
          </p:nvSpPr>
          <p:spPr>
            <a:xfrm>
              <a:off x="2421653" y="910746"/>
              <a:ext cx="6035083" cy="829170"/>
            </a:xfrm>
            <a:prstGeom prst="chevron">
              <a:avLst>
                <a:gd name="adj" fmla="val 50000"/>
              </a:avLst>
            </a:prstGeom>
            <a:solidFill>
              <a:schemeClr val="dk1"/>
            </a:solidFill>
            <a:ln w="25400" cap="flat" cmpd="sng">
              <a:solidFill>
                <a:srgbClr val="C7DCDE">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19"/>
            <p:cNvSpPr txBox="1"/>
            <p:nvPr/>
          </p:nvSpPr>
          <p:spPr>
            <a:xfrm>
              <a:off x="2836238" y="910746"/>
              <a:ext cx="5205913" cy="829170"/>
            </a:xfrm>
            <a:prstGeom prst="rect">
              <a:avLst/>
            </a:prstGeom>
            <a:noFill/>
            <a:ln>
              <a:noFill/>
            </a:ln>
          </p:spPr>
          <p:txBody>
            <a:bodyPr spcFirstLastPara="1" wrap="square" lIns="22850" tIns="11425" rIns="0" bIns="11425" anchor="ctr" anchorCtr="0">
              <a:noAutofit/>
            </a:bodyPr>
            <a:lstStyle/>
            <a:p>
              <a:pPr marL="0" marR="0" lvl="0" indent="0" algn="ctr" rtl="0">
                <a:lnSpc>
                  <a:spcPct val="90000"/>
                </a:lnSpc>
                <a:spcBef>
                  <a:spcPts val="0"/>
                </a:spcBef>
                <a:spcAft>
                  <a:spcPts val="0"/>
                </a:spcAft>
                <a:buNone/>
              </a:pPr>
              <a:r>
                <a:rPr lang="fr-FR" sz="1800" b="1" i="0" u="none" strike="noStrike" cap="none">
                  <a:solidFill>
                    <a:srgbClr val="FFFFFF"/>
                  </a:solidFill>
                  <a:latin typeface="Arial"/>
                  <a:ea typeface="Arial"/>
                  <a:cs typeface="Arial"/>
                  <a:sym typeface="Arial"/>
                </a:rPr>
                <a:t>Short- and medium-term </a:t>
              </a:r>
              <a:r>
                <a:rPr lang="fr-FR" sz="1800" b="0" i="0" u="none" strike="noStrike" cap="none">
                  <a:solidFill>
                    <a:srgbClr val="FFFFFF"/>
                  </a:solidFill>
                  <a:latin typeface="Arial"/>
                  <a:ea typeface="Arial"/>
                  <a:cs typeface="Arial"/>
                  <a:sym typeface="Arial"/>
                </a:rPr>
                <a:t>project outputs. Changes in development conditions. </a:t>
              </a:r>
              <a:endParaRPr sz="1800" b="0" i="0" u="none" strike="noStrike" cap="none">
                <a:solidFill>
                  <a:srgbClr val="FFFFFF"/>
                </a:solidFill>
                <a:latin typeface="Arial"/>
                <a:ea typeface="Arial"/>
                <a:cs typeface="Arial"/>
                <a:sym typeface="Arial"/>
              </a:endParaRPr>
            </a:p>
          </p:txBody>
        </p:sp>
        <p:sp>
          <p:nvSpPr>
            <p:cNvPr id="436" name="Google Shape;436;p19"/>
            <p:cNvSpPr/>
            <p:nvPr/>
          </p:nvSpPr>
          <p:spPr>
            <a:xfrm>
              <a:off x="687262" y="1851556"/>
              <a:ext cx="1993552" cy="797421"/>
            </a:xfrm>
            <a:prstGeom prst="chevron">
              <a:avLst>
                <a:gd name="adj"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19"/>
            <p:cNvSpPr txBox="1"/>
            <p:nvPr/>
          </p:nvSpPr>
          <p:spPr>
            <a:xfrm>
              <a:off x="1085973" y="1851556"/>
              <a:ext cx="1196131" cy="797421"/>
            </a:xfrm>
            <a:prstGeom prst="rect">
              <a:avLst/>
            </a:prstGeom>
            <a:noFill/>
            <a:ln>
              <a:noFill/>
            </a:ln>
          </p:spPr>
          <p:txBody>
            <a:bodyPr spcFirstLastPara="1" wrap="square" lIns="21575" tIns="10775" rIns="0" bIns="10775" anchor="ctr" anchorCtr="0">
              <a:noAutofit/>
            </a:bodyPr>
            <a:lstStyle/>
            <a:p>
              <a:pPr marL="0" marR="0" lvl="0" indent="0" algn="ctr" rtl="0">
                <a:lnSpc>
                  <a:spcPct val="90000"/>
                </a:lnSpc>
                <a:spcBef>
                  <a:spcPts val="0"/>
                </a:spcBef>
                <a:spcAft>
                  <a:spcPts val="0"/>
                </a:spcAft>
                <a:buNone/>
              </a:pPr>
              <a:r>
                <a:rPr lang="fr-FR" sz="1600" b="0" i="0" u="none" strike="noStrike" cap="none">
                  <a:solidFill>
                    <a:srgbClr val="FFFFFF"/>
                  </a:solidFill>
                  <a:latin typeface="Arial"/>
                  <a:ea typeface="Arial"/>
                  <a:cs typeface="Arial"/>
                  <a:sym typeface="Arial"/>
                </a:rPr>
                <a:t>PRODUCTS </a:t>
              </a:r>
              <a:endParaRPr sz="1300" b="0" i="0" u="none" strike="noStrike" cap="none">
                <a:solidFill>
                  <a:srgbClr val="000000"/>
                </a:solidFill>
                <a:latin typeface="Arial"/>
                <a:ea typeface="Arial"/>
                <a:cs typeface="Arial"/>
                <a:sym typeface="Arial"/>
              </a:endParaRPr>
            </a:p>
          </p:txBody>
        </p:sp>
        <p:sp>
          <p:nvSpPr>
            <p:cNvPr id="438" name="Google Shape;438;p19"/>
            <p:cNvSpPr/>
            <p:nvPr/>
          </p:nvSpPr>
          <p:spPr>
            <a:xfrm>
              <a:off x="2421653" y="1919337"/>
              <a:ext cx="5897499" cy="661859"/>
            </a:xfrm>
            <a:prstGeom prst="chevron">
              <a:avLst>
                <a:gd name="adj" fmla="val 50000"/>
              </a:avLst>
            </a:prstGeom>
            <a:solidFill>
              <a:schemeClr val="dk2"/>
            </a:solidFill>
            <a:ln w="25400" cap="flat" cmpd="sng">
              <a:solidFill>
                <a:srgbClr val="C7E7C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19"/>
            <p:cNvSpPr txBox="1"/>
            <p:nvPr/>
          </p:nvSpPr>
          <p:spPr>
            <a:xfrm>
              <a:off x="2752583" y="1919337"/>
              <a:ext cx="5235640" cy="661859"/>
            </a:xfrm>
            <a:prstGeom prst="rect">
              <a:avLst/>
            </a:prstGeom>
            <a:noFill/>
            <a:ln>
              <a:noFill/>
            </a:ln>
          </p:spPr>
          <p:txBody>
            <a:bodyPr spcFirstLastPara="1" wrap="square" lIns="22850" tIns="11425" rIns="0" bIns="11425" anchor="ctr" anchorCtr="0">
              <a:noAutofit/>
            </a:bodyPr>
            <a:lstStyle/>
            <a:p>
              <a:pPr marL="0" marR="0" lvl="0" indent="0" algn="ctr" rtl="0">
                <a:lnSpc>
                  <a:spcPct val="90000"/>
                </a:lnSpc>
                <a:spcBef>
                  <a:spcPts val="0"/>
                </a:spcBef>
                <a:spcAft>
                  <a:spcPts val="0"/>
                </a:spcAft>
                <a:buNone/>
              </a:pPr>
              <a:r>
                <a:rPr lang="fr-FR" sz="1800" b="1" i="0" u="none" strike="noStrike" cap="none">
                  <a:solidFill>
                    <a:srgbClr val="000000"/>
                  </a:solidFill>
                  <a:latin typeface="Arial"/>
                  <a:ea typeface="Arial"/>
                  <a:cs typeface="Arial"/>
                  <a:sym typeface="Arial"/>
                </a:rPr>
                <a:t>Goods, equipment or services </a:t>
              </a:r>
              <a:r>
                <a:rPr lang="fr-FR" sz="1800" b="0" i="0" u="none" strike="noStrike" cap="none">
                  <a:solidFill>
                    <a:srgbClr val="000000"/>
                  </a:solidFill>
                  <a:latin typeface="Arial"/>
                  <a:ea typeface="Arial"/>
                  <a:cs typeface="Arial"/>
                  <a:sym typeface="Arial"/>
                </a:rPr>
                <a:t>resulting from the project</a:t>
              </a:r>
              <a:endParaRPr sz="1800" b="0" i="0" u="none" strike="noStrike" cap="none">
                <a:solidFill>
                  <a:srgbClr val="000000"/>
                </a:solidFill>
                <a:latin typeface="Arial"/>
                <a:ea typeface="Arial"/>
                <a:cs typeface="Arial"/>
                <a:sym typeface="Arial"/>
              </a:endParaRPr>
            </a:p>
          </p:txBody>
        </p:sp>
        <p:sp>
          <p:nvSpPr>
            <p:cNvPr id="440" name="Google Shape;440;p19"/>
            <p:cNvSpPr/>
            <p:nvPr/>
          </p:nvSpPr>
          <p:spPr>
            <a:xfrm>
              <a:off x="687262" y="2760616"/>
              <a:ext cx="1993552" cy="797421"/>
            </a:xfrm>
            <a:prstGeom prst="chevron">
              <a:avLst>
                <a:gd name="adj" fmla="val 5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19"/>
            <p:cNvSpPr txBox="1"/>
            <p:nvPr/>
          </p:nvSpPr>
          <p:spPr>
            <a:xfrm>
              <a:off x="1085973" y="2760616"/>
              <a:ext cx="1196131" cy="797421"/>
            </a:xfrm>
            <a:prstGeom prst="rect">
              <a:avLst/>
            </a:prstGeom>
            <a:noFill/>
            <a:ln>
              <a:noFill/>
            </a:ln>
          </p:spPr>
          <p:txBody>
            <a:bodyPr spcFirstLastPara="1" wrap="square" lIns="21575" tIns="10775" rIns="0" bIns="10775" anchor="ctr" anchorCtr="0">
              <a:noAutofit/>
            </a:bodyPr>
            <a:lstStyle/>
            <a:p>
              <a:pPr marL="0" marR="0" lvl="0" indent="0" algn="ctr" rtl="0">
                <a:lnSpc>
                  <a:spcPct val="90000"/>
                </a:lnSpc>
                <a:spcBef>
                  <a:spcPts val="0"/>
                </a:spcBef>
                <a:spcAft>
                  <a:spcPts val="0"/>
                </a:spcAft>
                <a:buNone/>
              </a:pPr>
              <a:r>
                <a:rPr lang="fr-FR" sz="1600" b="0" i="0" u="none" strike="noStrike" cap="none">
                  <a:solidFill>
                    <a:srgbClr val="FFFFFF"/>
                  </a:solidFill>
                  <a:latin typeface="Arial"/>
                  <a:ea typeface="Arial"/>
                  <a:cs typeface="Arial"/>
                  <a:sym typeface="Arial"/>
                </a:rPr>
                <a:t>ACTIVITIES</a:t>
              </a:r>
              <a:endParaRPr sz="1300" b="0" i="0" u="none" strike="noStrike" cap="none">
                <a:solidFill>
                  <a:srgbClr val="000000"/>
                </a:solidFill>
                <a:latin typeface="Arial"/>
                <a:ea typeface="Arial"/>
                <a:cs typeface="Arial"/>
                <a:sym typeface="Arial"/>
              </a:endParaRPr>
            </a:p>
          </p:txBody>
        </p:sp>
        <p:sp>
          <p:nvSpPr>
            <p:cNvPr id="442" name="Google Shape;442;p19"/>
            <p:cNvSpPr/>
            <p:nvPr/>
          </p:nvSpPr>
          <p:spPr>
            <a:xfrm>
              <a:off x="2421653" y="2828397"/>
              <a:ext cx="5897499" cy="661859"/>
            </a:xfrm>
            <a:prstGeom prst="chevron">
              <a:avLst>
                <a:gd name="adj" fmla="val 50000"/>
              </a:avLst>
            </a:prstGeom>
            <a:solidFill>
              <a:schemeClr val="dk1"/>
            </a:solidFill>
            <a:ln w="25400" cap="flat" cmpd="sng">
              <a:solidFill>
                <a:srgbClr val="EBEFC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19"/>
            <p:cNvSpPr txBox="1"/>
            <p:nvPr/>
          </p:nvSpPr>
          <p:spPr>
            <a:xfrm>
              <a:off x="2752583" y="2828397"/>
              <a:ext cx="5235640" cy="661859"/>
            </a:xfrm>
            <a:prstGeom prst="rect">
              <a:avLst/>
            </a:prstGeom>
            <a:noFill/>
            <a:ln>
              <a:noFill/>
            </a:ln>
          </p:spPr>
          <p:txBody>
            <a:bodyPr spcFirstLastPara="1" wrap="square" lIns="22850" tIns="11425" rIns="0" bIns="11425" anchor="ctr" anchorCtr="0">
              <a:noAutofit/>
            </a:bodyPr>
            <a:lstStyle/>
            <a:p>
              <a:pPr marL="0" marR="0" lvl="0" indent="0" algn="ctr" rtl="0">
                <a:lnSpc>
                  <a:spcPct val="90000"/>
                </a:lnSpc>
                <a:spcBef>
                  <a:spcPts val="0"/>
                </a:spcBef>
                <a:spcAft>
                  <a:spcPts val="0"/>
                </a:spcAft>
                <a:buNone/>
              </a:pPr>
              <a:r>
                <a:rPr lang="fr-FR" sz="1800" b="1" i="0" u="none" strike="noStrike" cap="none" dirty="0">
                  <a:solidFill>
                    <a:srgbClr val="FFFFFF"/>
                  </a:solidFill>
                  <a:latin typeface="Arial"/>
                  <a:ea typeface="Arial"/>
                  <a:cs typeface="Arial"/>
                  <a:sym typeface="Arial"/>
                </a:rPr>
                <a:t>Actions </a:t>
              </a:r>
              <a:r>
                <a:rPr lang="fr-FR" sz="1800" b="1" i="0" u="none" strike="noStrike" cap="none" dirty="0" err="1">
                  <a:solidFill>
                    <a:srgbClr val="FFFFFF"/>
                  </a:solidFill>
                  <a:latin typeface="Arial"/>
                  <a:ea typeface="Arial"/>
                  <a:cs typeface="Arial"/>
                  <a:sym typeface="Arial"/>
                </a:rPr>
                <a:t>undertaken</a:t>
              </a:r>
              <a:r>
                <a:rPr lang="fr-FR" sz="1800" b="1" i="0" u="none" strike="noStrike" cap="none" dirty="0">
                  <a:solidFill>
                    <a:srgbClr val="FFFFFF"/>
                  </a:solidFill>
                  <a:latin typeface="Arial"/>
                  <a:ea typeface="Arial"/>
                  <a:cs typeface="Arial"/>
                  <a:sym typeface="Arial"/>
                </a:rPr>
                <a:t> </a:t>
              </a:r>
              <a:r>
                <a:rPr lang="fr-FR" sz="1800" b="0" i="0" u="none" strike="noStrike" cap="none" dirty="0" err="1">
                  <a:solidFill>
                    <a:srgbClr val="FFFFFF"/>
                  </a:solidFill>
                  <a:latin typeface="Arial"/>
                  <a:ea typeface="Arial"/>
                  <a:cs typeface="Arial"/>
                  <a:sym typeface="Arial"/>
                </a:rPr>
                <a:t>that</a:t>
              </a:r>
              <a:r>
                <a:rPr lang="fr-FR" sz="1800" b="0" i="0" u="none" strike="noStrike" cap="none" dirty="0">
                  <a:solidFill>
                    <a:srgbClr val="FFFFFF"/>
                  </a:solidFill>
                  <a:latin typeface="Arial"/>
                  <a:ea typeface="Arial"/>
                  <a:cs typeface="Arial"/>
                  <a:sym typeface="Arial"/>
                </a:rPr>
                <a:t> </a:t>
              </a:r>
              <a:r>
                <a:rPr lang="fr-FR" sz="1800" b="0" i="0" u="none" strike="noStrike" cap="none" dirty="0" err="1">
                  <a:solidFill>
                    <a:srgbClr val="FFFFFF"/>
                  </a:solidFill>
                  <a:latin typeface="Arial"/>
                  <a:ea typeface="Arial"/>
                  <a:cs typeface="Arial"/>
                  <a:sym typeface="Arial"/>
                </a:rPr>
                <a:t>mobilize</a:t>
              </a:r>
              <a:r>
                <a:rPr lang="fr-FR" sz="1800" b="0" i="0" u="none" strike="noStrike" cap="none" dirty="0">
                  <a:solidFill>
                    <a:srgbClr val="FFFFFF"/>
                  </a:solidFill>
                  <a:latin typeface="Arial"/>
                  <a:ea typeface="Arial"/>
                  <a:cs typeface="Arial"/>
                  <a:sym typeface="Arial"/>
                </a:rPr>
                <a:t> </a:t>
              </a:r>
              <a:r>
                <a:rPr lang="fr-FR" sz="1800" b="0" i="0" u="none" strike="noStrike" cap="none" dirty="0" err="1">
                  <a:solidFill>
                    <a:srgbClr val="FFFFFF"/>
                  </a:solidFill>
                  <a:latin typeface="Arial"/>
                  <a:ea typeface="Arial"/>
                  <a:cs typeface="Arial"/>
                  <a:sym typeface="Arial"/>
                </a:rPr>
                <a:t>resources</a:t>
              </a:r>
              <a:r>
                <a:rPr lang="fr-FR" sz="1800" b="0" i="0" u="none" strike="noStrike" cap="none" dirty="0">
                  <a:solidFill>
                    <a:srgbClr val="FFFFFF"/>
                  </a:solidFill>
                  <a:latin typeface="Arial"/>
                  <a:ea typeface="Arial"/>
                  <a:cs typeface="Arial"/>
                  <a:sym typeface="Arial"/>
                </a:rPr>
                <a:t> to </a:t>
              </a:r>
              <a:r>
                <a:rPr lang="fr-FR" sz="1800" b="0" i="0" u="none" strike="noStrike" cap="none" dirty="0" err="1">
                  <a:solidFill>
                    <a:srgbClr val="FFFFFF"/>
                  </a:solidFill>
                  <a:latin typeface="Arial"/>
                  <a:ea typeface="Arial"/>
                  <a:cs typeface="Arial"/>
                  <a:sym typeface="Arial"/>
                </a:rPr>
                <a:t>obtain</a:t>
              </a:r>
              <a:r>
                <a:rPr lang="fr-FR" sz="1800" b="0" i="0" u="none" strike="noStrike" cap="none" dirty="0">
                  <a:solidFill>
                    <a:srgbClr val="FFFFFF"/>
                  </a:solidFill>
                  <a:latin typeface="Arial"/>
                  <a:ea typeface="Arial"/>
                  <a:cs typeface="Arial"/>
                  <a:sym typeface="Arial"/>
                </a:rPr>
                <a:t> </a:t>
              </a:r>
              <a:r>
                <a:rPr lang="fr-FR" sz="1800" b="0" i="0" u="none" strike="noStrike" cap="none" dirty="0" err="1">
                  <a:solidFill>
                    <a:srgbClr val="FFFFFF"/>
                  </a:solidFill>
                  <a:latin typeface="Arial"/>
                  <a:ea typeface="Arial"/>
                  <a:cs typeface="Arial"/>
                  <a:sym typeface="Arial"/>
                </a:rPr>
                <a:t>products</a:t>
              </a:r>
              <a:endParaRPr sz="1800" b="0" i="0" u="none" strike="noStrike" cap="none" dirty="0">
                <a:solidFill>
                  <a:srgbClr val="FFFFFF"/>
                </a:solidFill>
                <a:latin typeface="Arial"/>
                <a:ea typeface="Arial"/>
                <a:cs typeface="Arial"/>
                <a:sym typeface="Arial"/>
              </a:endParaRPr>
            </a:p>
          </p:txBody>
        </p:sp>
        <p:sp>
          <p:nvSpPr>
            <p:cNvPr id="444" name="Google Shape;444;p19"/>
            <p:cNvSpPr/>
            <p:nvPr/>
          </p:nvSpPr>
          <p:spPr>
            <a:xfrm>
              <a:off x="687262" y="3669676"/>
              <a:ext cx="1993552" cy="797421"/>
            </a:xfrm>
            <a:prstGeom prst="chevron">
              <a:avLst>
                <a:gd name="adj" fmla="val 50000"/>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19"/>
            <p:cNvSpPr txBox="1"/>
            <p:nvPr/>
          </p:nvSpPr>
          <p:spPr>
            <a:xfrm>
              <a:off x="1085973" y="3669676"/>
              <a:ext cx="1196131" cy="797421"/>
            </a:xfrm>
            <a:prstGeom prst="rect">
              <a:avLst/>
            </a:prstGeom>
            <a:noFill/>
            <a:ln>
              <a:noFill/>
            </a:ln>
          </p:spPr>
          <p:txBody>
            <a:bodyPr spcFirstLastPara="1" wrap="square" lIns="21575" tIns="10775" rIns="0" bIns="10775" anchor="ctr" anchorCtr="0">
              <a:noAutofit/>
            </a:bodyPr>
            <a:lstStyle/>
            <a:p>
              <a:pPr marL="0" marR="0" lvl="0" indent="0" algn="ctr" rtl="0">
                <a:lnSpc>
                  <a:spcPct val="90000"/>
                </a:lnSpc>
                <a:spcBef>
                  <a:spcPts val="0"/>
                </a:spcBef>
                <a:spcAft>
                  <a:spcPts val="0"/>
                </a:spcAft>
                <a:buNone/>
              </a:pPr>
              <a:r>
                <a:rPr lang="fr-FR" sz="1700" b="0" i="0" u="none" strike="noStrike" cap="none">
                  <a:solidFill>
                    <a:srgbClr val="FFFFFF"/>
                  </a:solidFill>
                  <a:latin typeface="Arial"/>
                  <a:ea typeface="Arial"/>
                  <a:cs typeface="Arial"/>
                  <a:sym typeface="Arial"/>
                </a:rPr>
                <a:t>INTRANTS </a:t>
              </a:r>
              <a:endParaRPr sz="1400" b="0" i="0" u="none" strike="noStrike" cap="none">
                <a:solidFill>
                  <a:srgbClr val="000000"/>
                </a:solidFill>
                <a:latin typeface="Arial"/>
                <a:ea typeface="Arial"/>
                <a:cs typeface="Arial"/>
                <a:sym typeface="Arial"/>
              </a:endParaRPr>
            </a:p>
          </p:txBody>
        </p:sp>
        <p:sp>
          <p:nvSpPr>
            <p:cNvPr id="446" name="Google Shape;446;p19"/>
            <p:cNvSpPr/>
            <p:nvPr/>
          </p:nvSpPr>
          <p:spPr>
            <a:xfrm>
              <a:off x="2421653" y="3737457"/>
              <a:ext cx="6027736" cy="661859"/>
            </a:xfrm>
            <a:prstGeom prst="chevron">
              <a:avLst>
                <a:gd name="adj" fmla="val 50000"/>
              </a:avLst>
            </a:prstGeom>
            <a:solidFill>
              <a:schemeClr val="dk2"/>
            </a:solidFill>
            <a:ln w="25400" cap="flat" cmpd="sng">
              <a:solidFill>
                <a:srgbClr val="F5CDC8">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19"/>
            <p:cNvSpPr txBox="1"/>
            <p:nvPr/>
          </p:nvSpPr>
          <p:spPr>
            <a:xfrm>
              <a:off x="2752583" y="3737457"/>
              <a:ext cx="5365877" cy="661859"/>
            </a:xfrm>
            <a:prstGeom prst="rect">
              <a:avLst/>
            </a:prstGeom>
            <a:noFill/>
            <a:ln>
              <a:noFill/>
            </a:ln>
          </p:spPr>
          <p:txBody>
            <a:bodyPr spcFirstLastPara="1" wrap="square" lIns="22850" tIns="11425" rIns="0" bIns="11425" anchor="ctr" anchorCtr="0">
              <a:noAutofit/>
            </a:bodyPr>
            <a:lstStyle/>
            <a:p>
              <a:pPr marL="0" marR="0" lvl="0" indent="0" algn="ctr" rtl="0">
                <a:lnSpc>
                  <a:spcPct val="90000"/>
                </a:lnSpc>
                <a:spcBef>
                  <a:spcPts val="0"/>
                </a:spcBef>
                <a:spcAft>
                  <a:spcPts val="0"/>
                </a:spcAft>
                <a:buNone/>
              </a:pPr>
              <a:r>
                <a:rPr lang="fr-FR" sz="1800" b="0" i="0" u="none" strike="noStrike" cap="none" dirty="0">
                  <a:solidFill>
                    <a:srgbClr val="000000"/>
                  </a:solidFill>
                  <a:latin typeface="Arial"/>
                  <a:ea typeface="Arial"/>
                  <a:cs typeface="Arial"/>
                  <a:sym typeface="Arial"/>
                </a:rPr>
                <a:t>Financial, </a:t>
              </a:r>
              <a:r>
                <a:rPr lang="fr-FR" sz="1800" b="0" i="0" u="none" strike="noStrike" cap="none" dirty="0" err="1">
                  <a:solidFill>
                    <a:srgbClr val="000000"/>
                  </a:solidFill>
                  <a:latin typeface="Arial"/>
                  <a:ea typeface="Arial"/>
                  <a:cs typeface="Arial"/>
                  <a:sym typeface="Arial"/>
                </a:rPr>
                <a:t>logistical</a:t>
              </a:r>
              <a:r>
                <a:rPr lang="fr-FR" sz="1800" b="0" i="0" u="none" strike="noStrike" cap="none" dirty="0">
                  <a:solidFill>
                    <a:srgbClr val="000000"/>
                  </a:solidFill>
                  <a:latin typeface="Arial"/>
                  <a:ea typeface="Arial"/>
                  <a:cs typeface="Arial"/>
                  <a:sym typeface="Arial"/>
                </a:rPr>
                <a:t> and </a:t>
              </a:r>
              <a:r>
                <a:rPr lang="fr-FR" sz="1800" b="0" i="0" u="none" strike="noStrike" cap="none" dirty="0" err="1">
                  <a:solidFill>
                    <a:srgbClr val="000000"/>
                  </a:solidFill>
                  <a:latin typeface="Arial"/>
                  <a:ea typeface="Arial"/>
                  <a:cs typeface="Arial"/>
                  <a:sym typeface="Arial"/>
                </a:rPr>
                <a:t>human</a:t>
              </a:r>
              <a:r>
                <a:rPr lang="fr-FR" sz="1800" b="0" i="0" u="none" strike="noStrike" cap="none" dirty="0">
                  <a:solidFill>
                    <a:srgbClr val="000000"/>
                  </a:solidFill>
                  <a:latin typeface="Arial"/>
                  <a:ea typeface="Arial"/>
                  <a:cs typeface="Arial"/>
                  <a:sym typeface="Arial"/>
                </a:rPr>
                <a:t> </a:t>
              </a:r>
              <a:r>
                <a:rPr lang="fr-FR" sz="1800" b="1" i="0" u="none" strike="noStrike" cap="none" dirty="0" err="1">
                  <a:solidFill>
                    <a:srgbClr val="000000"/>
                  </a:solidFill>
                  <a:latin typeface="Arial"/>
                  <a:ea typeface="Arial"/>
                  <a:cs typeface="Arial"/>
                  <a:sym typeface="Arial"/>
                </a:rPr>
                <a:t>resources</a:t>
              </a:r>
              <a:r>
                <a:rPr lang="fr-FR" sz="18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462" name="Google Shape;462;p21"/>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463" name="Google Shape;463;p2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ACTIVITIES</a:t>
            </a:r>
            <a:endParaRPr sz="6300" b="1" i="0" u="none" strike="noStrike" cap="none">
              <a:solidFill>
                <a:srgbClr val="FFFFFF"/>
              </a:solidFill>
              <a:latin typeface="Bebas Neue"/>
              <a:ea typeface="Bebas Neue"/>
              <a:cs typeface="Bebas Neue"/>
              <a:sym typeface="Bebas Neue"/>
            </a:endParaRPr>
          </a:p>
        </p:txBody>
      </p:sp>
      <p:sp>
        <p:nvSpPr>
          <p:cNvPr id="464" name="Google Shape;464;p21"/>
          <p:cNvSpPr txBox="1"/>
          <p:nvPr/>
        </p:nvSpPr>
        <p:spPr>
          <a:xfrm>
            <a:off x="2909198" y="2351748"/>
            <a:ext cx="2739300" cy="738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dirty="0">
                <a:solidFill>
                  <a:srgbClr val="E84E0F"/>
                </a:solidFill>
                <a:latin typeface="Raleway"/>
                <a:ea typeface="Raleway"/>
                <a:cs typeface="Raleway"/>
                <a:sym typeface="Raleway"/>
              </a:rPr>
              <a:t>MONITORING</a:t>
            </a:r>
            <a:r>
              <a:rPr lang="fr-FR" sz="1800" b="1" i="0" u="none" strike="noStrike" cap="none" dirty="0">
                <a:solidFill>
                  <a:srgbClr val="E84E0F"/>
                </a:solidFill>
                <a:latin typeface="Raleway"/>
                <a:ea typeface="Raleway"/>
                <a:cs typeface="Raleway"/>
                <a:sym typeface="Raleway"/>
              </a:rPr>
              <a:t> ACTIVITIES </a:t>
            </a:r>
            <a:endParaRPr sz="1800" b="1" i="0" u="none" strike="noStrike" cap="none" dirty="0">
              <a:solidFill>
                <a:srgbClr val="E84E0F"/>
              </a:solidFill>
              <a:latin typeface="Raleway"/>
              <a:ea typeface="Raleway"/>
              <a:cs typeface="Raleway"/>
              <a:sym typeface="Raleway"/>
            </a:endParaRPr>
          </a:p>
        </p:txBody>
      </p:sp>
      <p:sp>
        <p:nvSpPr>
          <p:cNvPr id="465" name="Google Shape;465;p21"/>
          <p:cNvSpPr/>
          <p:nvPr/>
        </p:nvSpPr>
        <p:spPr>
          <a:xfrm>
            <a:off x="2641067" y="3118413"/>
            <a:ext cx="3219532"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SELECT MONITORING INDICATORS </a:t>
            </a:r>
            <a:endParaRPr sz="1400" b="0" i="0" u="none" strike="noStrike" cap="none" dirty="0">
              <a:solidFill>
                <a:srgbClr val="000000"/>
              </a:solidFill>
              <a:latin typeface="Arial"/>
              <a:ea typeface="Arial"/>
              <a:cs typeface="Arial"/>
              <a:sym typeface="Arial"/>
            </a:endParaRPr>
          </a:p>
          <a:p>
            <a:pPr marL="285750" marR="0" lvl="0" indent="-285750" algn="l" rtl="0">
              <a:spcBef>
                <a:spcPts val="0"/>
              </a:spcBef>
              <a:spcAft>
                <a:spcPts val="0"/>
              </a:spcAft>
              <a:buClr>
                <a:srgbClr val="FFFFFF"/>
              </a:buClr>
              <a:buSzPts val="1400"/>
              <a:buFont typeface="Arial"/>
              <a:buChar char="•"/>
            </a:pPr>
            <a:r>
              <a:rPr lang="fr-FR" dirty="0">
                <a:solidFill>
                  <a:srgbClr val="FFFFFF"/>
                </a:solidFill>
              </a:rPr>
              <a:t>MONITORING </a:t>
            </a:r>
            <a:r>
              <a:rPr lang="fr-FR" sz="1400" b="0" i="0" u="none" strike="noStrike" cap="none" dirty="0">
                <a:solidFill>
                  <a:srgbClr val="FFFFFF"/>
                </a:solidFill>
                <a:latin typeface="Arial"/>
                <a:ea typeface="Arial"/>
                <a:cs typeface="Arial"/>
                <a:sym typeface="Arial"/>
              </a:rPr>
              <a:t>VISITS </a:t>
            </a:r>
            <a:endParaRPr sz="1400" b="0" i="0" u="none" strike="noStrike" cap="none" dirty="0">
              <a:solidFill>
                <a:srgbClr val="000000"/>
              </a:solidFill>
              <a:latin typeface="Arial"/>
              <a:ea typeface="Arial"/>
              <a:cs typeface="Arial"/>
              <a:sym typeface="Arial"/>
            </a:endParaRPr>
          </a:p>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SETTING UP THE DASHBOARD </a:t>
            </a:r>
            <a:endParaRPr sz="1400" b="0" i="0" u="none" strike="noStrike" cap="none" dirty="0">
              <a:solidFill>
                <a:srgbClr val="000000"/>
              </a:solidFill>
              <a:latin typeface="Arial"/>
              <a:ea typeface="Arial"/>
              <a:cs typeface="Arial"/>
              <a:sym typeface="Arial"/>
            </a:endParaRPr>
          </a:p>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ENSURE REPORTING (MONITORING OF INDICATORS)</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466" name="Google Shape;466;p21"/>
          <p:cNvSpPr/>
          <p:nvPr/>
        </p:nvSpPr>
        <p:spPr>
          <a:xfrm>
            <a:off x="6991267" y="3118413"/>
            <a:ext cx="3219533"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IDENTIFY INDICATORS INFORMED BY EVALUATION </a:t>
            </a:r>
            <a:endParaRPr sz="1400" b="0" i="0" u="none" strike="noStrike" cap="none" dirty="0">
              <a:solidFill>
                <a:srgbClr val="000000"/>
              </a:solidFill>
              <a:latin typeface="Arial"/>
              <a:ea typeface="Arial"/>
              <a:cs typeface="Arial"/>
              <a:sym typeface="Arial"/>
            </a:endParaRPr>
          </a:p>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INTERMEDIATE EVALUATION (PREPARATION AND IMPLEMENTATION)</a:t>
            </a:r>
            <a:endParaRPr sz="1400" b="0" i="0" u="none" strike="noStrike" cap="none" dirty="0">
              <a:solidFill>
                <a:srgbClr val="000000"/>
              </a:solidFill>
              <a:latin typeface="Arial"/>
              <a:ea typeface="Arial"/>
              <a:cs typeface="Arial"/>
              <a:sym typeface="Arial"/>
            </a:endParaRPr>
          </a:p>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DISSEMINATION OF RESULTS </a:t>
            </a:r>
            <a:endParaRPr sz="1400" b="0" i="0" u="none" strike="noStrike" cap="none" dirty="0">
              <a:solidFill>
                <a:srgbClr val="000000"/>
              </a:solidFill>
              <a:latin typeface="Arial"/>
              <a:ea typeface="Arial"/>
              <a:cs typeface="Arial"/>
              <a:sym typeface="Arial"/>
            </a:endParaRPr>
          </a:p>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FINAL EVALUATION </a:t>
            </a:r>
            <a:endParaRPr sz="1400" b="0" i="0" u="none" strike="noStrike" cap="none" dirty="0">
              <a:solidFill>
                <a:srgbClr val="000000"/>
              </a:solidFill>
              <a:latin typeface="Arial"/>
              <a:ea typeface="Arial"/>
              <a:cs typeface="Arial"/>
              <a:sym typeface="Arial"/>
            </a:endParaRPr>
          </a:p>
          <a:p>
            <a:pPr marL="285750" marR="0" lvl="0" indent="-285750" algn="l" rtl="0">
              <a:spcBef>
                <a:spcPts val="0"/>
              </a:spcBef>
              <a:spcAft>
                <a:spcPts val="0"/>
              </a:spcAft>
              <a:buClr>
                <a:srgbClr val="FFFFFF"/>
              </a:buClr>
              <a:buSzPts val="1400"/>
              <a:buFont typeface="Arial"/>
              <a:buChar char="•"/>
            </a:pPr>
            <a:r>
              <a:rPr lang="fr-FR" sz="1400" b="0" i="0" u="none" strike="noStrike" cap="none" dirty="0">
                <a:solidFill>
                  <a:srgbClr val="FFFFFF"/>
                </a:solidFill>
                <a:latin typeface="Arial"/>
                <a:ea typeface="Arial"/>
                <a:cs typeface="Arial"/>
                <a:sym typeface="Arial"/>
              </a:rPr>
              <a:t>OTHER SURVEYS </a:t>
            </a:r>
            <a:endParaRPr sz="1400" b="0" i="0" u="none" strike="noStrike" cap="none" dirty="0">
              <a:solidFill>
                <a:srgbClr val="FFFFFF"/>
              </a:solidFill>
              <a:latin typeface="Arial"/>
              <a:ea typeface="Arial"/>
              <a:cs typeface="Arial"/>
              <a:sym typeface="Arial"/>
            </a:endParaRPr>
          </a:p>
        </p:txBody>
      </p:sp>
      <p:sp>
        <p:nvSpPr>
          <p:cNvPr id="467" name="Google Shape;467;p21"/>
          <p:cNvSpPr txBox="1"/>
          <p:nvPr/>
        </p:nvSpPr>
        <p:spPr>
          <a:xfrm>
            <a:off x="6832049" y="2361342"/>
            <a:ext cx="2878102" cy="738633"/>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dirty="0">
                <a:solidFill>
                  <a:srgbClr val="E84E0F"/>
                </a:solidFill>
                <a:latin typeface="Raleway"/>
                <a:ea typeface="Raleway"/>
                <a:cs typeface="Raleway"/>
                <a:sym typeface="Raleway"/>
              </a:rPr>
              <a:t>EVALUATION ACTIVITIES</a:t>
            </a:r>
            <a:endParaRPr sz="1800" b="1" i="0" u="none" strike="noStrike" cap="none" dirty="0">
              <a:solidFill>
                <a:srgbClr val="E84E0F"/>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474" name="Google Shape;474;p22"/>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INDICATORS</a:t>
            </a:r>
            <a:endParaRPr sz="6300" b="1" i="0" u="none" strike="noStrike" cap="none">
              <a:solidFill>
                <a:srgbClr val="FFFFFF"/>
              </a:solidFill>
              <a:latin typeface="Bebas Neue"/>
              <a:ea typeface="Bebas Neue"/>
              <a:cs typeface="Bebas Neue"/>
              <a:sym typeface="Bebas Neue"/>
            </a:endParaRPr>
          </a:p>
        </p:txBody>
      </p:sp>
      <p:sp>
        <p:nvSpPr>
          <p:cNvPr id="475" name="Google Shape;475;p22"/>
          <p:cNvSpPr/>
          <p:nvPr/>
        </p:nvSpPr>
        <p:spPr>
          <a:xfrm>
            <a:off x="2228539" y="1498995"/>
            <a:ext cx="8154648" cy="329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dirty="0" err="1">
                <a:solidFill>
                  <a:srgbClr val="E84E0F"/>
                </a:solidFill>
                <a:highlight>
                  <a:srgbClr val="FFFFFF"/>
                </a:highlight>
                <a:latin typeface="Arial Narrow"/>
                <a:ea typeface="Arial Narrow"/>
                <a:cs typeface="Arial Narrow"/>
                <a:sym typeface="Arial Narrow"/>
              </a:rPr>
              <a:t>Indicators</a:t>
            </a:r>
            <a:r>
              <a:rPr lang="fr-FR" sz="2000" b="1" i="0" u="none" strike="noStrike" cap="none" dirty="0">
                <a:solidFill>
                  <a:srgbClr val="E84E0F"/>
                </a:solidFill>
                <a:highlight>
                  <a:srgbClr val="FFFFFF"/>
                </a:highlight>
                <a:latin typeface="Arial Narrow"/>
                <a:ea typeface="Arial Narrow"/>
                <a:cs typeface="Arial Narrow"/>
                <a:sym typeface="Arial Narrow"/>
              </a:rPr>
              <a:t> are at the </a:t>
            </a:r>
            <a:r>
              <a:rPr lang="fr-FR" sz="2000" b="1" i="0" u="none" strike="noStrike" cap="none" dirty="0" err="1">
                <a:solidFill>
                  <a:srgbClr val="E84E0F"/>
                </a:solidFill>
                <a:highlight>
                  <a:srgbClr val="FFFFFF"/>
                </a:highlight>
                <a:latin typeface="Arial Narrow"/>
                <a:ea typeface="Arial Narrow"/>
                <a:cs typeface="Arial Narrow"/>
                <a:sym typeface="Arial Narrow"/>
              </a:rPr>
              <a:t>heart</a:t>
            </a:r>
            <a:r>
              <a:rPr lang="fr-FR" sz="2000" b="1" i="0" u="none" strike="noStrike" cap="none" dirty="0">
                <a:solidFill>
                  <a:srgbClr val="E84E0F"/>
                </a:solidFill>
                <a:highlight>
                  <a:srgbClr val="FFFFFF"/>
                </a:highlight>
                <a:latin typeface="Arial Narrow"/>
                <a:ea typeface="Arial Narrow"/>
                <a:cs typeface="Arial Narrow"/>
                <a:sym typeface="Arial Narrow"/>
              </a:rPr>
              <a:t> of a monitoring and </a:t>
            </a:r>
            <a:r>
              <a:rPr lang="fr-FR" sz="2000" b="1" i="0" u="none" strike="noStrike" cap="none" dirty="0" err="1">
                <a:solidFill>
                  <a:srgbClr val="E84E0F"/>
                </a:solidFill>
                <a:highlight>
                  <a:srgbClr val="FFFFFF"/>
                </a:highlight>
                <a:latin typeface="Arial Narrow"/>
                <a:ea typeface="Arial Narrow"/>
                <a:cs typeface="Arial Narrow"/>
                <a:sym typeface="Arial Narrow"/>
              </a:rPr>
              <a:t>evaluation</a:t>
            </a:r>
            <a:r>
              <a:rPr lang="fr-FR" sz="2000" b="1" i="0" u="none" strike="noStrike" cap="none" dirty="0">
                <a:solidFill>
                  <a:srgbClr val="E84E0F"/>
                </a:solidFill>
                <a:highlight>
                  <a:srgbClr val="FFFFFF"/>
                </a:highlight>
                <a:latin typeface="Arial Narrow"/>
                <a:ea typeface="Arial Narrow"/>
                <a:cs typeface="Arial Narrow"/>
                <a:sym typeface="Arial Narrow"/>
              </a:rPr>
              <a:t> system.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An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is</a:t>
            </a:r>
            <a:r>
              <a:rPr lang="fr-FR" sz="2000" b="0" i="0" u="none" strike="noStrike" cap="none" dirty="0">
                <a:solidFill>
                  <a:srgbClr val="262775"/>
                </a:solidFill>
                <a:highlight>
                  <a:srgbClr val="FFFFFF"/>
                </a:highlight>
                <a:latin typeface="Arial Narrow"/>
                <a:ea typeface="Arial Narrow"/>
                <a:cs typeface="Arial Narrow"/>
                <a:sym typeface="Arial Narrow"/>
              </a:rPr>
              <a:t> a </a:t>
            </a:r>
            <a:r>
              <a:rPr lang="fr-FR" sz="2000" b="1" i="0" u="none" strike="noStrike" cap="none" dirty="0">
                <a:solidFill>
                  <a:srgbClr val="E84E0F"/>
                </a:solidFill>
                <a:highlight>
                  <a:srgbClr val="FFFFFF"/>
                </a:highlight>
                <a:latin typeface="Arial Narrow"/>
                <a:ea typeface="Arial Narrow"/>
                <a:cs typeface="Arial Narrow"/>
                <a:sym typeface="Arial Narrow"/>
              </a:rPr>
              <a:t>factor </a:t>
            </a:r>
            <a:r>
              <a:rPr lang="fr-FR" sz="2000" b="0" i="0" u="none" strike="noStrike" cap="none" dirty="0">
                <a:solidFill>
                  <a:srgbClr val="262775"/>
                </a:solidFill>
                <a:highlight>
                  <a:srgbClr val="FFFFFF"/>
                </a:highlight>
                <a:latin typeface="Arial Narrow"/>
                <a:ea typeface="Arial Narrow"/>
                <a:cs typeface="Arial Narrow"/>
                <a:sym typeface="Arial Narrow"/>
              </a:rPr>
              <a:t>or </a:t>
            </a:r>
            <a:r>
              <a:rPr lang="fr-FR" sz="2000" b="1" i="0" u="none" strike="noStrike" cap="none" dirty="0">
                <a:solidFill>
                  <a:srgbClr val="E84E0F"/>
                </a:solidFill>
                <a:highlight>
                  <a:srgbClr val="FFFFFF"/>
                </a:highlight>
                <a:latin typeface="Arial Narrow"/>
                <a:ea typeface="Arial Narrow"/>
                <a:cs typeface="Arial Narrow"/>
                <a:sym typeface="Arial Narrow"/>
              </a:rPr>
              <a:t>variable </a:t>
            </a:r>
            <a:r>
              <a:rPr lang="fr-FR" sz="2000" b="0" i="0" u="none" strike="noStrike" cap="none" dirty="0" err="1">
                <a:solidFill>
                  <a:srgbClr val="262775"/>
                </a:solidFill>
                <a:highlight>
                  <a:srgbClr val="FFFFFF"/>
                </a:highlight>
                <a:latin typeface="Arial Narrow"/>
                <a:ea typeface="Arial Narrow"/>
                <a:cs typeface="Arial Narrow"/>
                <a:sym typeface="Arial Narrow"/>
              </a:rPr>
              <a:t>used</a:t>
            </a:r>
            <a:r>
              <a:rPr lang="fr-FR" sz="2000" b="0" i="0" u="none" strike="noStrike" cap="none" dirty="0">
                <a:solidFill>
                  <a:srgbClr val="262775"/>
                </a:solidFill>
                <a:highlight>
                  <a:srgbClr val="FFFFFF"/>
                </a:highlight>
                <a:latin typeface="Arial Narrow"/>
                <a:ea typeface="Arial Narrow"/>
                <a:cs typeface="Arial Narrow"/>
                <a:sym typeface="Arial Narrow"/>
              </a:rPr>
              <a:t> to </a:t>
            </a:r>
            <a:r>
              <a:rPr lang="fr-FR" sz="2000" b="0" i="0" u="none" strike="noStrike" cap="none" dirty="0" err="1">
                <a:solidFill>
                  <a:srgbClr val="262775"/>
                </a:solidFill>
                <a:highlight>
                  <a:srgbClr val="FFFFFF"/>
                </a:highlight>
                <a:latin typeface="Arial Narrow"/>
                <a:ea typeface="Arial Narrow"/>
                <a:cs typeface="Arial Narrow"/>
                <a:sym typeface="Arial Narrow"/>
              </a:rPr>
              <a:t>measure</a:t>
            </a:r>
            <a:r>
              <a:rPr lang="fr-FR" sz="2000" b="0" i="0" u="none" strike="noStrike" cap="none" dirty="0">
                <a:solidFill>
                  <a:srgbClr val="262775"/>
                </a:solidFill>
                <a:highlight>
                  <a:srgbClr val="FFFFFF"/>
                </a:highlight>
                <a:latin typeface="Arial Narrow"/>
                <a:ea typeface="Arial Narrow"/>
                <a:cs typeface="Arial Narrow"/>
                <a:sym typeface="Arial Narrow"/>
              </a:rPr>
              <a:t> :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262775"/>
                </a:solidFill>
                <a:highlight>
                  <a:srgbClr val="FFFFFF"/>
                </a:highlight>
                <a:latin typeface="Arial Narrow"/>
                <a:ea typeface="Arial Narrow"/>
                <a:cs typeface="Arial Narrow"/>
                <a:sym typeface="Arial Narrow"/>
              </a:rPr>
              <a:t>Project </a:t>
            </a:r>
            <a:r>
              <a:rPr lang="fr-FR" sz="2000" b="0" i="0" u="none" strike="noStrike" cap="none" dirty="0" err="1">
                <a:solidFill>
                  <a:srgbClr val="262775"/>
                </a:solidFill>
                <a:highlight>
                  <a:srgbClr val="FFFFFF"/>
                </a:highlight>
                <a:latin typeface="Arial Narrow"/>
                <a:ea typeface="Arial Narrow"/>
                <a:cs typeface="Arial Narrow"/>
                <a:sym typeface="Arial Narrow"/>
              </a:rPr>
              <a:t>progress</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Achieving</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results</a:t>
            </a:r>
            <a:r>
              <a:rPr lang="fr-FR" sz="2000" b="0" i="0" u="none" strike="noStrike" cap="none" dirty="0">
                <a:solidFill>
                  <a:srgbClr val="262775"/>
                </a:solidFill>
                <a:highlight>
                  <a:srgbClr val="FFFFFF"/>
                </a:highlight>
                <a:latin typeface="Arial Narrow"/>
                <a:ea typeface="Arial Narrow"/>
                <a:cs typeface="Arial Narrow"/>
                <a:sym typeface="Arial Narrow"/>
              </a:rPr>
              <a:t> and objectives. </a:t>
            </a:r>
            <a:endParaRPr sz="1400" b="0" i="0" u="none" strike="noStrike" cap="none" dirty="0">
              <a:solidFill>
                <a:srgbClr val="000000"/>
              </a:solidFill>
              <a:latin typeface="Arial"/>
              <a:ea typeface="Arial"/>
              <a:cs typeface="Arial"/>
              <a:sym typeface="Arial"/>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Measure</a:t>
            </a:r>
            <a:r>
              <a:rPr lang="fr-FR" sz="2000" b="0" i="0" u="none" strike="noStrike" cap="none" dirty="0">
                <a:solidFill>
                  <a:srgbClr val="262775"/>
                </a:solidFill>
                <a:highlight>
                  <a:srgbClr val="FFFFFF"/>
                </a:highlight>
                <a:latin typeface="Arial Narrow"/>
                <a:ea typeface="Arial Narrow"/>
                <a:cs typeface="Arial Narrow"/>
                <a:sym typeface="Arial Narrow"/>
              </a:rPr>
              <a:t> the change </a:t>
            </a:r>
            <a:r>
              <a:rPr lang="fr-FR" sz="2000" b="0" i="0" u="none" strike="noStrike" cap="none" dirty="0" err="1">
                <a:solidFill>
                  <a:srgbClr val="262775"/>
                </a:solidFill>
                <a:highlight>
                  <a:srgbClr val="FFFFFF"/>
                </a:highlight>
                <a:latin typeface="Arial Narrow"/>
                <a:ea typeface="Arial Narrow"/>
                <a:cs typeface="Arial Narrow"/>
                <a:sym typeface="Arial Narrow"/>
              </a:rPr>
              <a:t>between</a:t>
            </a:r>
            <a:r>
              <a:rPr lang="fr-FR" sz="2000" b="0" i="0" u="none" strike="noStrike" cap="none" dirty="0">
                <a:solidFill>
                  <a:srgbClr val="262775"/>
                </a:solidFill>
                <a:highlight>
                  <a:srgbClr val="FFFFFF"/>
                </a:highlight>
                <a:latin typeface="Arial Narrow"/>
                <a:ea typeface="Arial Narrow"/>
                <a:cs typeface="Arial Narrow"/>
                <a:sym typeface="Arial Narrow"/>
              </a:rPr>
              <a:t> a </a:t>
            </a:r>
            <a:r>
              <a:rPr lang="fr-FR" sz="2000" b="0" i="0" u="none" strike="noStrike" cap="none" dirty="0" err="1">
                <a:solidFill>
                  <a:srgbClr val="262775"/>
                </a:solidFill>
                <a:highlight>
                  <a:srgbClr val="FFFFFF"/>
                </a:highlight>
                <a:latin typeface="Arial Narrow"/>
                <a:ea typeface="Arial Narrow"/>
                <a:cs typeface="Arial Narrow"/>
                <a:sym typeface="Arial Narrow"/>
              </a:rPr>
              <a:t>baseline</a:t>
            </a:r>
            <a:r>
              <a:rPr lang="fr-FR" sz="2000" b="0" i="0" u="none" strike="noStrike" cap="none" dirty="0">
                <a:solidFill>
                  <a:srgbClr val="262775"/>
                </a:solidFill>
                <a:highlight>
                  <a:srgbClr val="FFFFFF"/>
                </a:highlight>
                <a:latin typeface="Arial Narrow"/>
                <a:ea typeface="Arial Narrow"/>
                <a:cs typeface="Arial Narrow"/>
                <a:sym typeface="Arial Narrow"/>
              </a:rPr>
              <a:t> and an </a:t>
            </a:r>
            <a:r>
              <a:rPr lang="fr-FR" sz="2000" b="0" i="0" u="none" strike="noStrike" cap="none" dirty="0" err="1">
                <a:solidFill>
                  <a:srgbClr val="262775"/>
                </a:solidFill>
                <a:highlight>
                  <a:srgbClr val="FFFFFF"/>
                </a:highlight>
                <a:latin typeface="Arial Narrow"/>
                <a:ea typeface="Arial Narrow"/>
                <a:cs typeface="Arial Narrow"/>
                <a:sym typeface="Arial Narrow"/>
              </a:rPr>
              <a:t>endline</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900" marR="0" lvl="0" indent="-16510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The </a:t>
            </a:r>
            <a:r>
              <a:rPr lang="fr-FR" sz="2000" b="0" i="0" u="none" strike="noStrike" cap="none" dirty="0" err="1">
                <a:solidFill>
                  <a:srgbClr val="262775"/>
                </a:solidFill>
                <a:highlight>
                  <a:srgbClr val="FFFFFF"/>
                </a:highlight>
                <a:latin typeface="Arial Narrow"/>
                <a:ea typeface="Arial Narrow"/>
                <a:cs typeface="Arial Narrow"/>
                <a:sym typeface="Arial Narrow"/>
              </a:rPr>
              <a:t>choice</a:t>
            </a:r>
            <a:r>
              <a:rPr lang="fr-FR" sz="2000" b="0" i="0" u="none" strike="noStrike" cap="none" dirty="0">
                <a:solidFill>
                  <a:srgbClr val="262775"/>
                </a:solidFill>
                <a:highlight>
                  <a:srgbClr val="FFFFFF"/>
                </a:highlight>
                <a:latin typeface="Arial Narrow"/>
                <a:ea typeface="Arial Narrow"/>
                <a:cs typeface="Arial Narrow"/>
                <a:sym typeface="Arial Narrow"/>
              </a:rPr>
              <a:t> of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also</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depends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1" i="0" u="none" strike="noStrike" cap="none" dirty="0">
                <a:solidFill>
                  <a:srgbClr val="E84E0F"/>
                </a:solidFill>
                <a:highlight>
                  <a:srgbClr val="FFFFFF"/>
                </a:highlight>
                <a:latin typeface="Arial Narrow"/>
                <a:ea typeface="Arial Narrow"/>
                <a:cs typeface="Arial Narrow"/>
                <a:sym typeface="Arial Narrow"/>
              </a:rPr>
              <a:t>on the </a:t>
            </a:r>
            <a:r>
              <a:rPr lang="fr-FR" sz="2000" b="1" i="0" u="none" strike="noStrike" cap="none" dirty="0" err="1">
                <a:solidFill>
                  <a:srgbClr val="E84E0F"/>
                </a:solidFill>
                <a:highlight>
                  <a:srgbClr val="FFFFFF"/>
                </a:highlight>
                <a:latin typeface="Arial Narrow"/>
                <a:ea typeface="Arial Narrow"/>
                <a:cs typeface="Arial Narrow"/>
                <a:sym typeface="Arial Narrow"/>
              </a:rPr>
              <a:t>resources</a:t>
            </a:r>
            <a:r>
              <a:rPr lang="fr-FR" sz="2000" b="1" i="0" u="none" strike="noStrike" cap="none" dirty="0">
                <a:solidFill>
                  <a:srgbClr val="E84E0F"/>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allocated</a:t>
            </a:r>
            <a:r>
              <a:rPr lang="fr-FR" sz="2000" b="0" i="0" u="none" strike="noStrike" cap="none" dirty="0">
                <a:solidFill>
                  <a:srgbClr val="262775"/>
                </a:solidFill>
                <a:highlight>
                  <a:srgbClr val="FFFFFF"/>
                </a:highlight>
                <a:latin typeface="Arial Narrow"/>
                <a:ea typeface="Arial Narrow"/>
                <a:cs typeface="Arial Narrow"/>
                <a:sym typeface="Arial Narrow"/>
              </a:rPr>
              <a:t> to the monitoring system, </a:t>
            </a:r>
            <a:r>
              <a:rPr lang="fr-FR" sz="2000" b="0" i="0" u="none" strike="noStrike" cap="none" dirty="0" err="1">
                <a:solidFill>
                  <a:srgbClr val="262775"/>
                </a:solidFill>
                <a:highlight>
                  <a:srgbClr val="FFFFFF"/>
                </a:highlight>
                <a:latin typeface="Arial Narrow"/>
                <a:ea typeface="Arial Narrow"/>
                <a:cs typeface="Arial Narrow"/>
                <a:sym typeface="Arial Narrow"/>
              </a:rPr>
              <a:t>which</a:t>
            </a:r>
            <a:r>
              <a:rPr lang="fr-FR" sz="2000" b="0" i="0" u="none" strike="noStrike" cap="none" dirty="0">
                <a:solidFill>
                  <a:srgbClr val="262775"/>
                </a:solidFill>
                <a:highlight>
                  <a:srgbClr val="FFFFFF"/>
                </a:highlight>
                <a:latin typeface="Arial Narrow"/>
                <a:ea typeface="Arial Narrow"/>
                <a:cs typeface="Arial Narrow"/>
                <a:sym typeface="Arial Narrow"/>
              </a:rPr>
              <a:t> must </a:t>
            </a:r>
            <a:r>
              <a:rPr lang="fr-FR" sz="2000" b="0" i="0" u="none" strike="noStrike" cap="none" dirty="0" err="1">
                <a:solidFill>
                  <a:srgbClr val="262775"/>
                </a:solidFill>
                <a:highlight>
                  <a:srgbClr val="FFFFFF"/>
                </a:highlight>
                <a:latin typeface="Arial Narrow"/>
                <a:ea typeface="Arial Narrow"/>
                <a:cs typeface="Arial Narrow"/>
                <a:sym typeface="Arial Narrow"/>
              </a:rPr>
              <a:t>be</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appropriate</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285750" marR="0" lvl="0" indent="-196850" algn="l" rtl="0">
              <a:spcBef>
                <a:spcPts val="0"/>
              </a:spcBef>
              <a:spcAft>
                <a:spcPts val="0"/>
              </a:spcAft>
              <a:buNone/>
            </a:pPr>
            <a:endParaRPr sz="14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190" name="Google Shape;190;p3"/>
          <p:cNvSpPr txBox="1"/>
          <p:nvPr/>
        </p:nvSpPr>
        <p:spPr>
          <a:xfrm>
            <a:off x="2367150" y="1825080"/>
            <a:ext cx="7457700" cy="1847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The preparation phase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And the </a:t>
            </a:r>
            <a:r>
              <a:rPr lang="fr-FR" sz="5400" b="1">
                <a:solidFill>
                  <a:srgbClr val="FFFFFF"/>
                </a:solidFill>
                <a:latin typeface="Bebas Neue"/>
                <a:ea typeface="Bebas Neue"/>
                <a:cs typeface="Bebas Neue"/>
                <a:sym typeface="Bebas Neue"/>
              </a:rPr>
              <a:t>M</a:t>
            </a:r>
            <a:r>
              <a:rPr lang="fr-FR" sz="5400" b="1" i="0" u="none" strike="noStrike" cap="none">
                <a:solidFill>
                  <a:srgbClr val="FFFFFF"/>
                </a:solidFill>
                <a:latin typeface="Bebas Neue"/>
                <a:ea typeface="Bebas Neue"/>
                <a:cs typeface="Bebas Neue"/>
                <a:sym typeface="Bebas Neue"/>
              </a:rPr>
              <a:t>&amp;e</a:t>
            </a:r>
            <a:endParaRPr sz="5400" b="1" i="0" u="none" strike="noStrike" cap="none">
              <a:solidFill>
                <a:srgbClr val="FFFFFF"/>
              </a:solidFill>
              <a:latin typeface="Bebas Neue"/>
              <a:ea typeface="Bebas Neue"/>
              <a:cs typeface="Bebas Neue"/>
              <a:sym typeface="Bebas Neue"/>
            </a:endParaRPr>
          </a:p>
        </p:txBody>
      </p:sp>
      <p:sp>
        <p:nvSpPr>
          <p:cNvPr id="191" name="Google Shape;191;p3"/>
          <p:cNvSpPr/>
          <p:nvPr/>
        </p:nvSpPr>
        <p:spPr>
          <a:xfrm>
            <a:off x="3099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None/>
            </a:pPr>
            <a:r>
              <a:rPr lang="fr-FR" sz="2300" b="1" i="0" u="none" strike="noStrike" cap="none">
                <a:solidFill>
                  <a:srgbClr val="FFFFFF"/>
                </a:solidFill>
                <a:latin typeface="Arial"/>
                <a:ea typeface="Arial"/>
                <a:cs typeface="Arial"/>
                <a:sym typeface="Arial"/>
              </a:rPr>
              <a:t>MODULE 2</a:t>
            </a:r>
            <a:endParaRPr sz="2300" b="0"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endParaRPr sz="1200" b="0" i="0" u="none" strike="noStrike" cap="none">
              <a:solidFill>
                <a:srgbClr val="FFFFFF"/>
              </a:solidFill>
              <a:latin typeface="Arial"/>
              <a:ea typeface="Arial"/>
              <a:cs typeface="Arial"/>
              <a:sym typeface="Arial"/>
            </a:endParaRPr>
          </a:p>
          <a:p>
            <a:pPr marL="0" marR="0" lvl="0" indent="0" algn="ctr" rtl="0">
              <a:spcBef>
                <a:spcPts val="0"/>
              </a:spcBef>
              <a:spcAft>
                <a:spcPts val="0"/>
              </a:spcAft>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192" name="Google Shape;192;p3"/>
          <p:cNvGrpSpPr/>
          <p:nvPr/>
        </p:nvGrpSpPr>
        <p:grpSpPr>
          <a:xfrm>
            <a:off x="5148045" y="4947748"/>
            <a:ext cx="1895970" cy="1773731"/>
            <a:chOff x="3137400" y="1009650"/>
            <a:chExt cx="2869204" cy="2708400"/>
          </a:xfrm>
        </p:grpSpPr>
        <p:sp>
          <p:nvSpPr>
            <p:cNvPr id="193" name="Google Shape;193;p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194" name="Google Shape;194;p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482" name="Google Shape;482;p23"/>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 BANK </a:t>
            </a:r>
            <a:endParaRPr sz="6300" b="1" i="0" u="none" strike="noStrike" cap="none">
              <a:solidFill>
                <a:srgbClr val="FFFFFF"/>
              </a:solidFill>
              <a:latin typeface="Bebas Neue"/>
              <a:ea typeface="Bebas Neue"/>
              <a:cs typeface="Bebas Neue"/>
              <a:sym typeface="Bebas Neue"/>
            </a:endParaRPr>
          </a:p>
        </p:txBody>
      </p:sp>
      <p:sp>
        <p:nvSpPr>
          <p:cNvPr id="483" name="Google Shape;483;p23"/>
          <p:cNvSpPr txBox="1"/>
          <p:nvPr/>
        </p:nvSpPr>
        <p:spPr>
          <a:xfrm>
            <a:off x="2303490" y="1741359"/>
            <a:ext cx="7495200" cy="431396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Action </a:t>
            </a:r>
            <a:r>
              <a:rPr lang="fr-FR" sz="2000" b="0" i="0" u="none" strike="noStrike" cap="none" dirty="0" err="1">
                <a:solidFill>
                  <a:srgbClr val="262775"/>
                </a:solidFill>
                <a:highlight>
                  <a:srgbClr val="FFFFFF"/>
                </a:highlight>
                <a:latin typeface="Arial Narrow"/>
                <a:ea typeface="Arial Narrow"/>
                <a:cs typeface="Arial Narrow"/>
                <a:sym typeface="Arial Narrow"/>
              </a:rPr>
              <a:t>Education's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catalog</a:t>
            </a:r>
            <a:r>
              <a:rPr lang="fr-FR" sz="2000" b="0" i="0" u="none" strike="noStrike" cap="none" dirty="0">
                <a:solidFill>
                  <a:srgbClr val="262775"/>
                </a:solidFill>
                <a:highlight>
                  <a:srgbClr val="FFFFFF"/>
                </a:highlight>
                <a:latin typeface="Arial Narrow"/>
                <a:ea typeface="Arial Narrow"/>
                <a:cs typeface="Arial Narrow"/>
                <a:sym typeface="Arial Narrow"/>
              </a:rPr>
              <a:t> of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designed</a:t>
            </a:r>
            <a:r>
              <a:rPr lang="fr-FR" sz="2000" b="0" i="0" u="none" strike="noStrike" cap="none" dirty="0">
                <a:solidFill>
                  <a:srgbClr val="262775"/>
                </a:solidFill>
                <a:highlight>
                  <a:srgbClr val="FFFFFF"/>
                </a:highlight>
                <a:latin typeface="Arial Narrow"/>
                <a:ea typeface="Arial Narrow"/>
                <a:cs typeface="Arial Narrow"/>
                <a:sym typeface="Arial Narrow"/>
              </a:rPr>
              <a:t> to </a:t>
            </a:r>
            <a:r>
              <a:rPr lang="fr-FR" sz="2000" b="0" i="0" u="none" strike="noStrike" cap="none" dirty="0" err="1">
                <a:solidFill>
                  <a:srgbClr val="262775"/>
                </a:solidFill>
                <a:highlight>
                  <a:srgbClr val="FFFFFF"/>
                </a:highlight>
                <a:latin typeface="Arial Narrow"/>
                <a:ea typeface="Arial Narrow"/>
                <a:cs typeface="Arial Narrow"/>
                <a:sym typeface="Arial Narrow"/>
              </a:rPr>
              <a:t>facilitate</a:t>
            </a:r>
            <a:r>
              <a:rPr lang="fr-FR" sz="2000" b="0" i="0" u="none" strike="noStrike" cap="none" dirty="0">
                <a:solidFill>
                  <a:srgbClr val="262775"/>
                </a:solidFill>
                <a:highlight>
                  <a:srgbClr val="FFFFFF"/>
                </a:highlight>
                <a:latin typeface="Arial Narrow"/>
                <a:ea typeface="Arial Narrow"/>
                <a:cs typeface="Arial Narrow"/>
                <a:sym typeface="Arial Narrow"/>
              </a:rPr>
              <a:t> the formulation and monitoring of </a:t>
            </a:r>
            <a:r>
              <a:rPr lang="fr-FR" sz="2000" b="0" i="0" u="none" strike="noStrike" cap="none" dirty="0" err="1">
                <a:solidFill>
                  <a:srgbClr val="262775"/>
                </a:solidFill>
                <a:highlight>
                  <a:srgbClr val="FFFFFF"/>
                </a:highlight>
                <a:latin typeface="Arial Narrow"/>
                <a:ea typeface="Arial Narrow"/>
                <a:cs typeface="Arial Narrow"/>
                <a:sym typeface="Arial Narrow"/>
              </a:rPr>
              <a:t>projects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based</a:t>
            </a:r>
            <a:r>
              <a:rPr lang="fr-FR" sz="2000" b="0" i="0" u="none" strike="noStrike" cap="none" dirty="0">
                <a:solidFill>
                  <a:srgbClr val="262775"/>
                </a:solidFill>
                <a:highlight>
                  <a:srgbClr val="FFFFFF"/>
                </a:highlight>
                <a:latin typeface="Arial Narrow"/>
                <a:ea typeface="Arial Narrow"/>
                <a:cs typeface="Arial Narrow"/>
                <a:sym typeface="Arial Narrow"/>
              </a:rPr>
              <a:t> on </a:t>
            </a:r>
            <a:r>
              <a:rPr lang="fr-FR" sz="2000" b="0" i="0" u="none" strike="noStrike" cap="none" dirty="0" err="1">
                <a:solidFill>
                  <a:srgbClr val="262775"/>
                </a:solidFill>
                <a:highlight>
                  <a:srgbClr val="FFFFFF"/>
                </a:highlight>
                <a:latin typeface="Arial Narrow"/>
                <a:ea typeface="Arial Narrow"/>
                <a:cs typeface="Arial Narrow"/>
                <a:sym typeface="Arial Narrow"/>
              </a:rPr>
              <a:t>clear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structured</a:t>
            </a:r>
            <a:r>
              <a:rPr lang="fr-FR" sz="2000" b="0" i="0" u="none" strike="noStrike" cap="none" dirty="0">
                <a:solidFill>
                  <a:srgbClr val="262775"/>
                </a:solidFill>
                <a:highlight>
                  <a:srgbClr val="FFFFFF"/>
                </a:highlight>
                <a:latin typeface="Arial Narrow"/>
                <a:ea typeface="Arial Narrow"/>
                <a:cs typeface="Arial Narrow"/>
                <a:sym typeface="Arial Narrow"/>
              </a:rPr>
              <a:t> frames of </a:t>
            </a:r>
            <a:r>
              <a:rPr lang="fr-FR" sz="2000" b="0" i="0" u="none" strike="noStrike" cap="none" dirty="0" err="1">
                <a:solidFill>
                  <a:srgbClr val="262775"/>
                </a:solidFill>
                <a:highlight>
                  <a:srgbClr val="FFFFFF"/>
                </a:highlight>
                <a:latin typeface="Arial Narrow"/>
                <a:ea typeface="Arial Narrow"/>
                <a:cs typeface="Arial Narrow"/>
                <a:sym typeface="Arial Narrow"/>
              </a:rPr>
              <a:t>reference</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0" i="0" u="none" strike="noStrike" cap="none" dirty="0">
                <a:solidFill>
                  <a:srgbClr val="262775"/>
                </a:solidFill>
                <a:highlight>
                  <a:srgbClr val="FFFFFF"/>
                </a:highlight>
                <a:latin typeface="Arial Narrow"/>
                <a:ea typeface="Arial Narrow"/>
                <a:cs typeface="Arial Narrow"/>
                <a:sym typeface="Arial Narrow"/>
              </a:rPr>
              <a:t>This </a:t>
            </a:r>
            <a:r>
              <a:rPr lang="fr-FR" sz="2000" b="0" i="0" u="none" strike="noStrike" cap="none" dirty="0" err="1">
                <a:solidFill>
                  <a:srgbClr val="262775"/>
                </a:solidFill>
                <a:highlight>
                  <a:srgbClr val="FFFFFF"/>
                </a:highlight>
                <a:latin typeface="Arial Narrow"/>
                <a:ea typeface="Arial Narrow"/>
                <a:cs typeface="Arial Narrow"/>
                <a:sym typeface="Arial Narrow"/>
              </a:rPr>
              <a:t>tool</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brings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together</a:t>
            </a:r>
            <a:r>
              <a:rPr lang="fr-FR" sz="2000" b="0" i="0" u="none" strike="noStrike" cap="none" dirty="0">
                <a:solidFill>
                  <a:srgbClr val="262775"/>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a:solidFill>
                  <a:srgbClr val="262775"/>
                </a:solidFill>
                <a:highlight>
                  <a:srgbClr val="FFFFFF"/>
                </a:highlight>
                <a:latin typeface="Arial Narrow"/>
                <a:ea typeface="Arial Narrow"/>
                <a:cs typeface="Arial Narrow"/>
                <a:sym typeface="Arial Narrow"/>
              </a:rPr>
              <a:t>Action </a:t>
            </a:r>
            <a:r>
              <a:rPr lang="fr-FR" sz="2000" b="0" i="0" u="none" strike="noStrike" cap="none" dirty="0" err="1">
                <a:solidFill>
                  <a:srgbClr val="262775"/>
                </a:solidFill>
                <a:highlight>
                  <a:srgbClr val="FFFFFF"/>
                </a:highlight>
                <a:latin typeface="Arial Narrow"/>
                <a:ea typeface="Arial Narrow"/>
                <a:cs typeface="Arial Narrow"/>
                <a:sym typeface="Arial Narrow"/>
              </a:rPr>
              <a:t>Éducation's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technical</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indicators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which</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respond</a:t>
            </a:r>
            <a:r>
              <a:rPr lang="fr-FR" sz="2000" b="0" i="0" u="none" strike="noStrike" cap="none" dirty="0">
                <a:solidFill>
                  <a:srgbClr val="262775"/>
                </a:solidFill>
                <a:highlight>
                  <a:srgbClr val="FFFFFF"/>
                </a:highlight>
                <a:latin typeface="Arial Narrow"/>
                <a:ea typeface="Arial Narrow"/>
                <a:cs typeface="Arial Narrow"/>
                <a:sym typeface="Arial Narrow"/>
              </a:rPr>
              <a:t> to </a:t>
            </a:r>
            <a:r>
              <a:rPr lang="fr-FR" sz="2000" b="0" i="0" u="none" strike="noStrike" cap="none" dirty="0" err="1">
                <a:solidFill>
                  <a:srgbClr val="262775"/>
                </a:solidFill>
                <a:highlight>
                  <a:srgbClr val="FFFFFF"/>
                </a:highlight>
                <a:latin typeface="Arial Narrow"/>
                <a:ea typeface="Arial Narrow"/>
                <a:cs typeface="Arial Narrow"/>
                <a:sym typeface="Arial Narrow"/>
              </a:rPr>
              <a:t>internal</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strategic</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priorities</a:t>
            </a:r>
            <a:r>
              <a:rPr lang="fr-FR" sz="2000" b="0" i="0" u="none" strike="noStrike" cap="none" dirty="0">
                <a:solidFill>
                  <a:srgbClr val="262775"/>
                </a:solidFill>
                <a:highlight>
                  <a:srgbClr val="FFFFFF"/>
                </a:highlight>
                <a:latin typeface="Arial Narrow"/>
                <a:ea typeface="Arial Narrow"/>
                <a:cs typeface="Arial Narrow"/>
                <a:sym typeface="Arial Narrow"/>
              </a:rPr>
              <a:t>.</a:t>
            </a:r>
            <a:endParaRPr sz="1400" b="0" i="0" u="none" strike="noStrike" cap="none" dirty="0">
              <a:solidFill>
                <a:srgbClr val="000000"/>
              </a:solidFill>
              <a:latin typeface="Arial"/>
              <a:ea typeface="Arial"/>
              <a:cs typeface="Arial"/>
              <a:sym typeface="Arial"/>
            </a:endParaRPr>
          </a:p>
          <a:p>
            <a:pPr marL="342900" marR="0" lvl="0" indent="-342900"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262775"/>
                </a:solidFill>
                <a:highlight>
                  <a:srgbClr val="FFFFFF"/>
                </a:highlight>
                <a:latin typeface="Arial Narrow"/>
                <a:ea typeface="Arial Narrow"/>
                <a:cs typeface="Arial Narrow"/>
                <a:sym typeface="Arial Narrow"/>
              </a:rPr>
              <a:t>Indicators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from</a:t>
            </a:r>
            <a:r>
              <a:rPr lang="fr-FR" sz="2000" b="0" i="0" u="none" strike="noStrike" cap="none" dirty="0">
                <a:solidFill>
                  <a:srgbClr val="262775"/>
                </a:solidFill>
                <a:highlight>
                  <a:srgbClr val="FFFFFF"/>
                </a:highlight>
                <a:latin typeface="Arial Narrow"/>
                <a:ea typeface="Arial Narrow"/>
                <a:cs typeface="Arial Narrow"/>
                <a:sym typeface="Arial Narrow"/>
              </a:rPr>
              <a:t> the main </a:t>
            </a:r>
            <a:r>
              <a:rPr lang="fr-FR" sz="2000" b="0" i="0" u="none" strike="noStrike" cap="none" dirty="0" err="1">
                <a:solidFill>
                  <a:srgbClr val="262775"/>
                </a:solidFill>
                <a:highlight>
                  <a:srgbClr val="FFFFFF"/>
                </a:highlight>
                <a:latin typeface="Arial Narrow"/>
                <a:ea typeface="Arial Narrow"/>
                <a:cs typeface="Arial Narrow"/>
                <a:sym typeface="Arial Narrow"/>
              </a:rPr>
              <a:t>institutional</a:t>
            </a:r>
            <a:r>
              <a:rPr lang="fr-FR" sz="2000" b="0" i="0" u="none" strike="noStrike" cap="none" dirty="0">
                <a:solidFill>
                  <a:srgbClr val="262775"/>
                </a:solidFill>
                <a:highlight>
                  <a:srgbClr val="FFFFFF"/>
                </a:highlight>
                <a:latin typeface="Arial Narrow"/>
                <a:ea typeface="Arial Narrow"/>
                <a:cs typeface="Arial Narrow"/>
                <a:sym typeface="Arial Narrow"/>
              </a:rPr>
              <a:t> and </a:t>
            </a:r>
            <a:r>
              <a:rPr lang="fr-FR" sz="2000" b="0" i="0" u="none" strike="noStrike" cap="none" dirty="0" err="1">
                <a:solidFill>
                  <a:srgbClr val="262775"/>
                </a:solidFill>
                <a:highlight>
                  <a:srgbClr val="FFFFFF"/>
                </a:highlight>
                <a:latin typeface="Arial Narrow"/>
                <a:ea typeface="Arial Narrow"/>
                <a:cs typeface="Arial Narrow"/>
                <a:sym typeface="Arial Narrow"/>
              </a:rPr>
              <a:t>financial</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partners</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incorporating</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their</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specific</a:t>
            </a:r>
            <a:r>
              <a:rPr lang="fr-FR" sz="2000" b="0" i="0" u="none" strike="noStrike" cap="none" dirty="0">
                <a:solidFill>
                  <a:srgbClr val="262775"/>
                </a:solidFill>
                <a:highlight>
                  <a:srgbClr val="FFFFFF"/>
                </a:highlight>
                <a:latin typeface="Arial Narrow"/>
                <a:ea typeface="Arial Narrow"/>
                <a:cs typeface="Arial Narrow"/>
                <a:sym typeface="Arial Narrow"/>
              </a:rPr>
              <a:t> </a:t>
            </a:r>
            <a:r>
              <a:rPr lang="fr-FR" sz="2000" b="0" i="0" u="none" strike="noStrike" cap="none" dirty="0" err="1">
                <a:solidFill>
                  <a:srgbClr val="262775"/>
                </a:solidFill>
                <a:highlight>
                  <a:srgbClr val="FFFFFF"/>
                </a:highlight>
                <a:latin typeface="Arial Narrow"/>
                <a:ea typeface="Arial Narrow"/>
                <a:cs typeface="Arial Narrow"/>
                <a:sym typeface="Arial Narrow"/>
              </a:rPr>
              <a:t>requirements</a:t>
            </a:r>
            <a:r>
              <a:rPr lang="fr-FR" sz="2000" b="0" i="0" u="none" strike="noStrike" cap="none" dirty="0">
                <a:solidFill>
                  <a:srgbClr val="262775"/>
                </a:solidFill>
                <a:highlight>
                  <a:srgbClr val="FFFFFF"/>
                </a:highlight>
                <a:latin typeface="Arial Narrow"/>
                <a:ea typeface="Arial Narrow"/>
                <a:cs typeface="Arial Narrow"/>
                <a:sym typeface="Arial Narrow"/>
              </a:rPr>
              <a:t>.</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000" b="0" i="0" u="none" strike="noStrike" cap="none" dirty="0">
              <a:solidFill>
                <a:srgbClr val="262775"/>
              </a:solidFill>
              <a:highlight>
                <a:srgbClr val="FFFFFF"/>
              </a:highlight>
              <a:latin typeface="Arial Narrow"/>
              <a:ea typeface="Arial Narrow"/>
              <a:cs typeface="Arial Narrow"/>
              <a:sym typeface="Arial Narrow"/>
            </a:endParaRPr>
          </a:p>
          <a:p>
            <a:pPr marL="0" marR="0" lvl="0" indent="0" algn="just" rtl="0">
              <a:lnSpc>
                <a:spcPct val="90000"/>
              </a:lnSpc>
              <a:spcBef>
                <a:spcPts val="1000"/>
              </a:spcBef>
              <a:spcAft>
                <a:spcPts val="0"/>
              </a:spcAft>
              <a:buNone/>
            </a:pPr>
            <a:r>
              <a:rPr lang="fr-FR" sz="2000" b="1" i="0" u="none" strike="noStrike" cap="none" dirty="0">
                <a:solidFill>
                  <a:srgbClr val="E84E0F"/>
                </a:solidFill>
                <a:highlight>
                  <a:srgbClr val="FFFFFF"/>
                </a:highlight>
                <a:latin typeface="Arial Narrow"/>
                <a:ea typeface="Arial Narrow"/>
                <a:cs typeface="Arial Narrow"/>
                <a:sym typeface="Arial Narrow"/>
              </a:rPr>
              <a:t>Use </a:t>
            </a:r>
            <a:r>
              <a:rPr lang="fr-FR" sz="2000" b="1" i="0" u="none" strike="noStrike" cap="none" dirty="0" err="1">
                <a:solidFill>
                  <a:srgbClr val="E84E0F"/>
                </a:solidFill>
                <a:highlight>
                  <a:srgbClr val="FFFFFF"/>
                </a:highlight>
                <a:latin typeface="Arial Narrow"/>
                <a:ea typeface="Arial Narrow"/>
                <a:cs typeface="Arial Narrow"/>
                <a:sym typeface="Arial Narrow"/>
              </a:rPr>
              <a:t>when</a:t>
            </a:r>
            <a:r>
              <a:rPr lang="fr-FR" sz="2000" b="1" i="0" u="none" strike="noStrike" cap="none" dirty="0">
                <a:solidFill>
                  <a:srgbClr val="E84E0F"/>
                </a:solidFill>
                <a:highlight>
                  <a:srgbClr val="FFFFFF"/>
                </a:highlight>
                <a:latin typeface="Arial Narrow"/>
                <a:ea typeface="Arial Narrow"/>
                <a:cs typeface="Arial Narrow"/>
                <a:sym typeface="Arial Narrow"/>
              </a:rPr>
              <a:t> </a:t>
            </a:r>
            <a:r>
              <a:rPr lang="fr-FR" sz="2000" b="1" i="0" u="none" strike="noStrike" cap="none" dirty="0" err="1">
                <a:solidFill>
                  <a:srgbClr val="E84E0F"/>
                </a:solidFill>
                <a:highlight>
                  <a:srgbClr val="FFFFFF"/>
                </a:highlight>
                <a:latin typeface="Arial Narrow"/>
                <a:ea typeface="Arial Narrow"/>
                <a:cs typeface="Arial Narrow"/>
                <a:sym typeface="Arial Narrow"/>
              </a:rPr>
              <a:t>creating</a:t>
            </a:r>
            <a:r>
              <a:rPr lang="fr-FR" sz="2000" b="1" i="0" u="none" strike="noStrike" cap="none" dirty="0">
                <a:solidFill>
                  <a:srgbClr val="E84E0F"/>
                </a:solidFill>
                <a:highlight>
                  <a:srgbClr val="FFFFFF"/>
                </a:highlight>
                <a:latin typeface="Arial Narrow"/>
                <a:ea typeface="Arial Narrow"/>
                <a:cs typeface="Arial Narrow"/>
                <a:sym typeface="Arial Narrow"/>
              </a:rPr>
              <a:t> the </a:t>
            </a:r>
            <a:r>
              <a:rPr lang="fr-FR" sz="2000" b="1" i="0" u="none" strike="noStrike" cap="none" dirty="0" err="1">
                <a:solidFill>
                  <a:srgbClr val="E84E0F"/>
                </a:solidFill>
                <a:highlight>
                  <a:srgbClr val="FFFFFF"/>
                </a:highlight>
                <a:latin typeface="Arial Narrow"/>
                <a:ea typeface="Arial Narrow"/>
                <a:cs typeface="Arial Narrow"/>
                <a:sym typeface="Arial Narrow"/>
              </a:rPr>
              <a:t>logical</a:t>
            </a:r>
            <a:r>
              <a:rPr lang="fr-FR" sz="2000" b="1" i="0" u="none" strike="noStrike" cap="none" dirty="0">
                <a:solidFill>
                  <a:srgbClr val="E84E0F"/>
                </a:solidFill>
                <a:highlight>
                  <a:srgbClr val="FFFFFF"/>
                </a:highlight>
                <a:latin typeface="Arial Narrow"/>
                <a:ea typeface="Arial Narrow"/>
                <a:cs typeface="Arial Narrow"/>
                <a:sym typeface="Arial Narrow"/>
              </a:rPr>
              <a:t> </a:t>
            </a:r>
            <a:r>
              <a:rPr lang="fr-FR" sz="2000" b="1" i="0" u="none" strike="noStrike" cap="none" dirty="0" err="1">
                <a:solidFill>
                  <a:srgbClr val="E84E0F"/>
                </a:solidFill>
                <a:highlight>
                  <a:srgbClr val="FFFFFF"/>
                </a:highlight>
                <a:latin typeface="Arial Narrow"/>
                <a:ea typeface="Arial Narrow"/>
                <a:cs typeface="Arial Narrow"/>
                <a:sym typeface="Arial Narrow"/>
              </a:rPr>
              <a:t>framework</a:t>
            </a:r>
            <a:r>
              <a:rPr lang="fr-FR" sz="2000" b="1" i="0" u="none" strike="noStrike" cap="none" dirty="0">
                <a:solidFill>
                  <a:srgbClr val="E84E0F"/>
                </a:solidFill>
                <a:highlight>
                  <a:srgbClr val="FFFFFF"/>
                </a:highlight>
                <a:latin typeface="Arial Narrow"/>
                <a:ea typeface="Arial Narrow"/>
                <a:cs typeface="Arial Narrow"/>
                <a:sym typeface="Arial Narrow"/>
              </a:rPr>
              <a:t> AND </a:t>
            </a:r>
            <a:r>
              <a:rPr lang="fr-FR" sz="2000" b="1" i="0" u="none" strike="noStrike" cap="none" dirty="0" err="1">
                <a:solidFill>
                  <a:srgbClr val="E84E0F"/>
                </a:solidFill>
                <a:highlight>
                  <a:srgbClr val="FFFFFF"/>
                </a:highlight>
                <a:latin typeface="Arial Narrow"/>
                <a:ea typeface="Arial Narrow"/>
                <a:cs typeface="Arial Narrow"/>
                <a:sym typeface="Arial Narrow"/>
              </a:rPr>
              <a:t>when</a:t>
            </a:r>
            <a:r>
              <a:rPr lang="fr-FR" sz="2000" b="1" i="0" u="none" strike="noStrike" cap="none" dirty="0">
                <a:solidFill>
                  <a:srgbClr val="E84E0F"/>
                </a:solidFill>
                <a:highlight>
                  <a:srgbClr val="FFFFFF"/>
                </a:highlight>
                <a:latin typeface="Arial Narrow"/>
                <a:ea typeface="Arial Narrow"/>
                <a:cs typeface="Arial Narrow"/>
                <a:sym typeface="Arial Narrow"/>
              </a:rPr>
              <a:t> </a:t>
            </a:r>
            <a:r>
              <a:rPr lang="fr-FR" sz="2000" b="1" i="0" u="none" strike="noStrike" cap="none" dirty="0" err="1">
                <a:solidFill>
                  <a:srgbClr val="E84E0F"/>
                </a:solidFill>
                <a:highlight>
                  <a:srgbClr val="FFFFFF"/>
                </a:highlight>
                <a:latin typeface="Arial Narrow"/>
                <a:ea typeface="Arial Narrow"/>
                <a:cs typeface="Arial Narrow"/>
                <a:sym typeface="Arial Narrow"/>
              </a:rPr>
              <a:t>creating</a:t>
            </a:r>
            <a:r>
              <a:rPr lang="fr-FR" sz="2000" b="1" i="0" u="none" strike="noStrike" cap="none" dirty="0">
                <a:solidFill>
                  <a:srgbClr val="E84E0F"/>
                </a:solidFill>
                <a:highlight>
                  <a:srgbClr val="FFFFFF"/>
                </a:highlight>
                <a:latin typeface="Arial Narrow"/>
                <a:ea typeface="Arial Narrow"/>
                <a:cs typeface="Arial Narrow"/>
                <a:sym typeface="Arial Narrow"/>
              </a:rPr>
              <a:t> the </a:t>
            </a:r>
            <a:r>
              <a:rPr lang="fr-FR" sz="2000" b="1" i="0" u="none" strike="noStrike" cap="none" dirty="0" err="1">
                <a:solidFill>
                  <a:srgbClr val="E84E0F"/>
                </a:solidFill>
                <a:highlight>
                  <a:srgbClr val="FFFFFF"/>
                </a:highlight>
                <a:latin typeface="Arial Narrow"/>
                <a:ea typeface="Arial Narrow"/>
                <a:cs typeface="Arial Narrow"/>
                <a:sym typeface="Arial Narrow"/>
              </a:rPr>
              <a:t>dashboard</a:t>
            </a:r>
            <a:r>
              <a:rPr lang="fr-FR" sz="2000" b="1" i="0" u="none" strike="noStrike" cap="none" dirty="0">
                <a:solidFill>
                  <a:srgbClr val="E84E0F"/>
                </a:solidFill>
                <a:highlight>
                  <a:srgbClr val="FFFFFF"/>
                </a:highlight>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4"/>
          <p:cNvSpPr/>
          <p:nvPr/>
        </p:nvSpPr>
        <p:spPr>
          <a:xfrm>
            <a:off x="1638951" y="2941550"/>
            <a:ext cx="1102800"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Thematic priority</a:t>
            </a:r>
            <a:endParaRPr sz="1125" b="0" i="0" u="none" strike="noStrike" cap="none">
              <a:solidFill>
                <a:srgbClr val="262775"/>
              </a:solidFill>
              <a:latin typeface="Arial"/>
              <a:ea typeface="Arial"/>
              <a:cs typeface="Arial"/>
              <a:sym typeface="Arial"/>
            </a:endParaRPr>
          </a:p>
        </p:txBody>
      </p:sp>
      <p:sp>
        <p:nvSpPr>
          <p:cNvPr id="489" name="Google Shape;489;p24"/>
          <p:cNvSpPr/>
          <p:nvPr/>
        </p:nvSpPr>
        <p:spPr>
          <a:xfrm>
            <a:off x="8040409" y="2922005"/>
            <a:ext cx="1138275"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Key action</a:t>
            </a:r>
            <a:endParaRPr sz="1125" b="0" i="0" u="none" strike="noStrike" cap="none">
              <a:solidFill>
                <a:srgbClr val="000000"/>
              </a:solidFill>
              <a:latin typeface="Arial"/>
              <a:ea typeface="Arial"/>
              <a:cs typeface="Arial"/>
              <a:sym typeface="Arial"/>
            </a:endParaRPr>
          </a:p>
        </p:txBody>
      </p:sp>
      <p:sp>
        <p:nvSpPr>
          <p:cNvPr id="490" name="Google Shape;490;p24"/>
          <p:cNvSpPr/>
          <p:nvPr/>
        </p:nvSpPr>
        <p:spPr>
          <a:xfrm>
            <a:off x="4082469" y="2941550"/>
            <a:ext cx="1155000"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Indicator labels</a:t>
            </a:r>
            <a:endParaRPr sz="1125" b="0" i="0" u="none" strike="noStrike" cap="none">
              <a:solidFill>
                <a:srgbClr val="262775"/>
              </a:solidFill>
              <a:latin typeface="Arial"/>
              <a:ea typeface="Arial"/>
              <a:cs typeface="Arial"/>
              <a:sym typeface="Arial"/>
            </a:endParaRPr>
          </a:p>
        </p:txBody>
      </p:sp>
      <p:sp>
        <p:nvSpPr>
          <p:cNvPr id="491" name="Google Shape;491;p24"/>
          <p:cNvSpPr/>
          <p:nvPr/>
        </p:nvSpPr>
        <p:spPr>
          <a:xfrm>
            <a:off x="5380434" y="2941550"/>
            <a:ext cx="1225800"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Definition of indicators</a:t>
            </a:r>
            <a:endParaRPr sz="1125" b="0" i="0" u="none" strike="noStrike" cap="none">
              <a:solidFill>
                <a:srgbClr val="262775"/>
              </a:solidFill>
              <a:latin typeface="Arial"/>
              <a:ea typeface="Arial"/>
              <a:cs typeface="Arial"/>
              <a:sym typeface="Arial"/>
            </a:endParaRPr>
          </a:p>
        </p:txBody>
      </p:sp>
      <p:sp>
        <p:nvSpPr>
          <p:cNvPr id="492" name="Google Shape;492;p24"/>
          <p:cNvSpPr/>
          <p:nvPr/>
        </p:nvSpPr>
        <p:spPr>
          <a:xfrm>
            <a:off x="6742250" y="2905609"/>
            <a:ext cx="1162125" cy="5042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Cumulative ACTEI (overall)</a:t>
            </a:r>
            <a:endParaRPr sz="1125" b="0" i="0" u="none" strike="noStrike" cap="none">
              <a:solidFill>
                <a:srgbClr val="000000"/>
              </a:solidFill>
              <a:latin typeface="Arial"/>
              <a:ea typeface="Arial"/>
              <a:cs typeface="Arial"/>
              <a:sym typeface="Arial"/>
            </a:endParaRPr>
          </a:p>
        </p:txBody>
      </p:sp>
      <p:sp>
        <p:nvSpPr>
          <p:cNvPr id="493" name="Google Shape;493;p24"/>
          <p:cNvSpPr/>
          <p:nvPr/>
        </p:nvSpPr>
        <p:spPr>
          <a:xfrm>
            <a:off x="2822510" y="2922006"/>
            <a:ext cx="1210800"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Indicator scope </a:t>
            </a:r>
            <a:endParaRPr sz="1125" b="0" i="0" u="none" strike="noStrike" cap="none">
              <a:solidFill>
                <a:srgbClr val="262775"/>
              </a:solidFill>
              <a:latin typeface="Arial"/>
              <a:ea typeface="Arial"/>
              <a:cs typeface="Arial"/>
              <a:sym typeface="Arial"/>
            </a:endParaRPr>
          </a:p>
        </p:txBody>
      </p:sp>
      <p:sp>
        <p:nvSpPr>
          <p:cNvPr id="494" name="Google Shape;494;p24"/>
          <p:cNvSpPr/>
          <p:nvPr/>
        </p:nvSpPr>
        <p:spPr>
          <a:xfrm>
            <a:off x="9363777" y="2941551"/>
            <a:ext cx="1234125" cy="4079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Correspondence with </a:t>
            </a:r>
            <a:r>
              <a:rPr lang="fr-FR" sz="1125"/>
              <a:t>donor</a:t>
            </a:r>
            <a:endParaRPr sz="1125" b="0" i="0" u="none" strike="noStrike" cap="none">
              <a:solidFill>
                <a:srgbClr val="000000"/>
              </a:solidFill>
              <a:latin typeface="Arial"/>
              <a:ea typeface="Arial"/>
              <a:cs typeface="Arial"/>
              <a:sym typeface="Arial"/>
            </a:endParaRPr>
          </a:p>
        </p:txBody>
      </p:sp>
      <p:sp>
        <p:nvSpPr>
          <p:cNvPr id="495" name="Google Shape;495;p24"/>
          <p:cNvSpPr/>
          <p:nvPr/>
        </p:nvSpPr>
        <p:spPr>
          <a:xfrm>
            <a:off x="1635689" y="1577450"/>
            <a:ext cx="1188675" cy="1238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1</a:t>
            </a:r>
            <a:endParaRPr sz="1125" b="1" i="0" u="none" strike="noStrike" cap="none">
              <a:solidFill>
                <a:srgbClr val="FFFFFF"/>
              </a:solidFill>
              <a:latin typeface="Arial"/>
              <a:ea typeface="Arial"/>
              <a:cs typeface="Arial"/>
              <a:sym typeface="Arial"/>
            </a:endParaRPr>
          </a:p>
        </p:txBody>
      </p:sp>
      <p:sp>
        <p:nvSpPr>
          <p:cNvPr id="496" name="Google Shape;496;p24"/>
          <p:cNvSpPr/>
          <p:nvPr/>
        </p:nvSpPr>
        <p:spPr>
          <a:xfrm>
            <a:off x="2916229" y="1577450"/>
            <a:ext cx="1188675" cy="1238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2</a:t>
            </a:r>
            <a:endParaRPr sz="975" b="0" i="0" u="none" strike="noStrike" cap="none">
              <a:solidFill>
                <a:srgbClr val="000000"/>
              </a:solidFill>
              <a:latin typeface="Arial"/>
              <a:ea typeface="Arial"/>
              <a:cs typeface="Arial"/>
              <a:sym typeface="Arial"/>
            </a:endParaRPr>
          </a:p>
        </p:txBody>
      </p:sp>
      <p:sp>
        <p:nvSpPr>
          <p:cNvPr id="497" name="Google Shape;497;p24"/>
          <p:cNvSpPr/>
          <p:nvPr/>
        </p:nvSpPr>
        <p:spPr>
          <a:xfrm>
            <a:off x="4185609" y="1577450"/>
            <a:ext cx="1188675" cy="1238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3</a:t>
            </a:r>
            <a:endParaRPr sz="975" b="0" i="0" u="none" strike="noStrike" cap="none">
              <a:solidFill>
                <a:srgbClr val="000000"/>
              </a:solidFill>
              <a:latin typeface="Arial"/>
              <a:ea typeface="Arial"/>
              <a:cs typeface="Arial"/>
              <a:sym typeface="Arial"/>
            </a:endParaRPr>
          </a:p>
        </p:txBody>
      </p:sp>
      <p:sp>
        <p:nvSpPr>
          <p:cNvPr id="498" name="Google Shape;498;p24"/>
          <p:cNvSpPr/>
          <p:nvPr/>
        </p:nvSpPr>
        <p:spPr>
          <a:xfrm>
            <a:off x="5454951" y="1577450"/>
            <a:ext cx="1188675" cy="1238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4</a:t>
            </a:r>
            <a:endParaRPr sz="975" b="0" i="0" u="none" strike="noStrike" cap="none">
              <a:solidFill>
                <a:srgbClr val="000000"/>
              </a:solidFill>
              <a:latin typeface="Arial"/>
              <a:ea typeface="Arial"/>
              <a:cs typeface="Arial"/>
              <a:sym typeface="Arial"/>
            </a:endParaRPr>
          </a:p>
        </p:txBody>
      </p:sp>
      <p:sp>
        <p:nvSpPr>
          <p:cNvPr id="499" name="Google Shape;499;p24"/>
          <p:cNvSpPr/>
          <p:nvPr/>
        </p:nvSpPr>
        <p:spPr>
          <a:xfrm>
            <a:off x="6724319" y="1577450"/>
            <a:ext cx="1188675" cy="1238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5</a:t>
            </a:r>
            <a:endParaRPr sz="975" b="0" i="0" u="none" strike="noStrike" cap="none">
              <a:solidFill>
                <a:srgbClr val="000000"/>
              </a:solidFill>
              <a:latin typeface="Arial"/>
              <a:ea typeface="Arial"/>
              <a:cs typeface="Arial"/>
              <a:sym typeface="Arial"/>
            </a:endParaRPr>
          </a:p>
        </p:txBody>
      </p:sp>
      <p:sp>
        <p:nvSpPr>
          <p:cNvPr id="500" name="Google Shape;500;p24"/>
          <p:cNvSpPr/>
          <p:nvPr/>
        </p:nvSpPr>
        <p:spPr>
          <a:xfrm>
            <a:off x="7990644" y="1577450"/>
            <a:ext cx="1188675" cy="1238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6</a:t>
            </a:r>
            <a:endParaRPr sz="975" b="0" i="0" u="none" strike="noStrike" cap="none">
              <a:solidFill>
                <a:srgbClr val="000000"/>
              </a:solidFill>
              <a:latin typeface="Arial"/>
              <a:ea typeface="Arial"/>
              <a:cs typeface="Arial"/>
              <a:sym typeface="Arial"/>
            </a:endParaRPr>
          </a:p>
        </p:txBody>
      </p:sp>
      <p:sp>
        <p:nvSpPr>
          <p:cNvPr id="501" name="Google Shape;501;p24"/>
          <p:cNvSpPr/>
          <p:nvPr/>
        </p:nvSpPr>
        <p:spPr>
          <a:xfrm>
            <a:off x="9257013" y="1577450"/>
            <a:ext cx="1188675" cy="1238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7</a:t>
            </a:r>
            <a:endParaRPr sz="975" b="0" i="0" u="none" strike="noStrike" cap="none">
              <a:solidFill>
                <a:srgbClr val="000000"/>
              </a:solidFill>
              <a:latin typeface="Arial"/>
              <a:ea typeface="Arial"/>
              <a:cs typeface="Arial"/>
              <a:sym typeface="Arial"/>
            </a:endParaRPr>
          </a:p>
        </p:txBody>
      </p:sp>
      <p:sp>
        <p:nvSpPr>
          <p:cNvPr id="502" name="Google Shape;502;p24"/>
          <p:cNvSpPr txBox="1"/>
          <p:nvPr/>
        </p:nvSpPr>
        <p:spPr>
          <a:xfrm>
            <a:off x="1524001" y="1194779"/>
            <a:ext cx="6773625" cy="3539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fr-FR" sz="2000" b="1" i="0" u="none" strike="noStrike" cap="none" dirty="0" err="1">
                <a:solidFill>
                  <a:srgbClr val="E84E0F"/>
                </a:solidFill>
                <a:highlight>
                  <a:srgbClr val="FFFFFF"/>
                </a:highlight>
                <a:latin typeface="Arial Narrow"/>
                <a:ea typeface="Arial Narrow"/>
                <a:cs typeface="Arial Narrow"/>
                <a:sym typeface="Arial Narrow"/>
              </a:rPr>
              <a:t>Organization</a:t>
            </a:r>
            <a:r>
              <a:rPr lang="fr-FR" sz="2000" b="1" i="0" u="none" strike="noStrike" cap="none" dirty="0">
                <a:solidFill>
                  <a:srgbClr val="E84E0F"/>
                </a:solidFill>
                <a:highlight>
                  <a:srgbClr val="FFFFFF"/>
                </a:highlight>
                <a:latin typeface="Arial Narrow"/>
                <a:ea typeface="Arial Narrow"/>
                <a:cs typeface="Arial Narrow"/>
                <a:sym typeface="Arial Narrow"/>
              </a:rPr>
              <a:t> of </a:t>
            </a:r>
            <a:r>
              <a:rPr lang="fr-FR" sz="2000" b="1" i="0" u="none" strike="noStrike" cap="none" dirty="0" err="1">
                <a:solidFill>
                  <a:srgbClr val="E84E0F"/>
                </a:solidFill>
                <a:highlight>
                  <a:srgbClr val="FFFFFF"/>
                </a:highlight>
                <a:latin typeface="Arial Narrow"/>
                <a:ea typeface="Arial Narrow"/>
                <a:cs typeface="Arial Narrow"/>
                <a:sym typeface="Arial Narrow"/>
              </a:rPr>
              <a:t>indicator</a:t>
            </a:r>
            <a:r>
              <a:rPr lang="fr-FR" sz="2000" b="1" i="0" u="none" strike="noStrike" cap="none" dirty="0">
                <a:solidFill>
                  <a:srgbClr val="E84E0F"/>
                </a:solidFill>
                <a:highlight>
                  <a:srgbClr val="FFFFFF"/>
                </a:highlight>
                <a:latin typeface="Arial Narrow"/>
                <a:ea typeface="Arial Narrow"/>
                <a:cs typeface="Arial Narrow"/>
                <a:sym typeface="Arial Narrow"/>
              </a:rPr>
              <a:t> </a:t>
            </a:r>
            <a:r>
              <a:rPr lang="fr-FR" sz="2000" b="1" i="0" u="none" strike="noStrike" cap="none" dirty="0" err="1">
                <a:solidFill>
                  <a:srgbClr val="E84E0F"/>
                </a:solidFill>
                <a:highlight>
                  <a:srgbClr val="FFFFFF"/>
                </a:highlight>
                <a:latin typeface="Arial Narrow"/>
                <a:ea typeface="Arial Narrow"/>
                <a:cs typeface="Arial Narrow"/>
                <a:sym typeface="Arial Narrow"/>
              </a:rPr>
              <a:t>bank</a:t>
            </a:r>
            <a:r>
              <a:rPr lang="fr-FR" sz="2000" b="1" i="0" u="none" strike="noStrike" cap="none" dirty="0">
                <a:solidFill>
                  <a:srgbClr val="E84E0F"/>
                </a:solidFill>
                <a:highlight>
                  <a:srgbClr val="FFFFFF"/>
                </a:highlight>
                <a:latin typeface="Arial Narrow"/>
                <a:ea typeface="Arial Narrow"/>
                <a:cs typeface="Arial Narrow"/>
                <a:sym typeface="Arial Narrow"/>
              </a:rPr>
              <a:t> </a:t>
            </a:r>
            <a:r>
              <a:rPr lang="fr-FR" sz="2000" b="1" i="0" u="none" strike="noStrike" cap="none" dirty="0" err="1">
                <a:solidFill>
                  <a:srgbClr val="E84E0F"/>
                </a:solidFill>
                <a:highlight>
                  <a:srgbClr val="FFFFFF"/>
                </a:highlight>
                <a:latin typeface="Arial Narrow"/>
                <a:ea typeface="Arial Narrow"/>
                <a:cs typeface="Arial Narrow"/>
                <a:sym typeface="Arial Narrow"/>
              </a:rPr>
              <a:t>columns</a:t>
            </a:r>
            <a:endParaRPr sz="2000" b="1" i="0" u="none" strike="noStrike" cap="none" dirty="0">
              <a:solidFill>
                <a:srgbClr val="E84E0F"/>
              </a:solidFill>
              <a:highlight>
                <a:srgbClr val="FFFFFF"/>
              </a:highlight>
              <a:latin typeface="Arial Narrow"/>
              <a:ea typeface="Arial Narrow"/>
              <a:cs typeface="Arial Narrow"/>
              <a:sym typeface="Arial Narrow"/>
            </a:endParaRPr>
          </a:p>
        </p:txBody>
      </p:sp>
      <p:sp>
        <p:nvSpPr>
          <p:cNvPr id="503" name="Google Shape;503;p24"/>
          <p:cNvSpPr/>
          <p:nvPr/>
        </p:nvSpPr>
        <p:spPr>
          <a:xfrm>
            <a:off x="2815689" y="4915745"/>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Effects</a:t>
            </a:r>
            <a:endParaRPr sz="1125" b="0" i="0" u="none" strike="noStrike" cap="none">
              <a:solidFill>
                <a:srgbClr val="262775"/>
              </a:solidFill>
              <a:latin typeface="Arial"/>
              <a:ea typeface="Arial"/>
              <a:cs typeface="Arial"/>
              <a:sym typeface="Arial"/>
            </a:endParaRPr>
          </a:p>
        </p:txBody>
      </p:sp>
      <p:sp>
        <p:nvSpPr>
          <p:cNvPr id="504" name="Google Shape;504;p24"/>
          <p:cNvSpPr/>
          <p:nvPr/>
        </p:nvSpPr>
        <p:spPr>
          <a:xfrm>
            <a:off x="2815689" y="5247920"/>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Results</a:t>
            </a:r>
            <a:endParaRPr sz="1125" b="0" i="0" u="none" strike="noStrike" cap="none">
              <a:solidFill>
                <a:srgbClr val="262775"/>
              </a:solidFill>
              <a:latin typeface="Arial"/>
              <a:ea typeface="Arial"/>
              <a:cs typeface="Arial"/>
              <a:sym typeface="Arial"/>
            </a:endParaRPr>
          </a:p>
        </p:txBody>
      </p:sp>
      <p:sp>
        <p:nvSpPr>
          <p:cNvPr id="505" name="Google Shape;505;p24"/>
          <p:cNvSpPr/>
          <p:nvPr/>
        </p:nvSpPr>
        <p:spPr>
          <a:xfrm>
            <a:off x="2815707" y="5554445"/>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Activities</a:t>
            </a:r>
            <a:endParaRPr sz="1125" b="0" i="0" u="none" strike="noStrike" cap="none">
              <a:solidFill>
                <a:srgbClr val="262775"/>
              </a:solidFill>
              <a:latin typeface="Arial"/>
              <a:ea typeface="Arial"/>
              <a:cs typeface="Arial"/>
              <a:sym typeface="Arial"/>
            </a:endParaRPr>
          </a:p>
        </p:txBody>
      </p:sp>
      <p:sp>
        <p:nvSpPr>
          <p:cNvPr id="506" name="Google Shape;506;p24"/>
          <p:cNvSpPr/>
          <p:nvPr/>
        </p:nvSpPr>
        <p:spPr>
          <a:xfrm>
            <a:off x="1603942" y="3488859"/>
            <a:ext cx="1125900" cy="237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262775"/>
                </a:solidFill>
                <a:latin typeface="Arial"/>
                <a:ea typeface="Arial"/>
                <a:cs typeface="Arial"/>
                <a:sym typeface="Arial"/>
              </a:rPr>
              <a:t>E</a:t>
            </a:r>
            <a:r>
              <a:rPr lang="fr-FR" sz="1125">
                <a:solidFill>
                  <a:srgbClr val="262775"/>
                </a:solidFill>
              </a:rPr>
              <a:t>CC</a:t>
            </a:r>
            <a:r>
              <a:rPr lang="fr-FR" sz="1125" b="0" i="0" u="none" strike="noStrike" cap="none">
                <a:solidFill>
                  <a:srgbClr val="262775"/>
                </a:solidFill>
                <a:latin typeface="Arial"/>
                <a:ea typeface="Arial"/>
                <a:cs typeface="Arial"/>
                <a:sym typeface="Arial"/>
              </a:rPr>
              <a:t>E</a:t>
            </a:r>
            <a:endParaRPr sz="1125" b="0" i="0" u="none" strike="noStrike" cap="none">
              <a:solidFill>
                <a:srgbClr val="262775"/>
              </a:solidFill>
              <a:latin typeface="Arial"/>
              <a:ea typeface="Arial"/>
              <a:cs typeface="Arial"/>
              <a:sym typeface="Arial"/>
            </a:endParaRPr>
          </a:p>
        </p:txBody>
      </p:sp>
      <p:sp>
        <p:nvSpPr>
          <p:cNvPr id="507" name="Google Shape;507;p24"/>
          <p:cNvSpPr/>
          <p:nvPr/>
        </p:nvSpPr>
        <p:spPr>
          <a:xfrm>
            <a:off x="5225551" y="3409839"/>
            <a:ext cx="1498725" cy="14622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675" b="0" i="0" u="none" strike="noStrike" cap="none">
                <a:solidFill>
                  <a:srgbClr val="FF0000"/>
                </a:solidFill>
                <a:latin typeface="Arial"/>
                <a:ea typeface="Arial"/>
                <a:cs typeface="Arial"/>
                <a:sym typeface="Arial"/>
              </a:rPr>
              <a:t>This indicator measures the retention of pupils during the targeted school year. It tracks the contribution of improved educational conditions and environment to student retention, and to the reduction of drop-outs during the school year, particularly with regard to the implementation of meal programs/systems.</a:t>
            </a:r>
            <a:endParaRPr sz="675" b="0" i="0" u="none" strike="noStrike" cap="none">
              <a:solidFill>
                <a:srgbClr val="FF0000"/>
              </a:solidFill>
              <a:latin typeface="Arial"/>
              <a:ea typeface="Arial"/>
              <a:cs typeface="Arial"/>
              <a:sym typeface="Arial"/>
            </a:endParaRPr>
          </a:p>
          <a:p>
            <a:pPr marL="0" marR="0" lvl="0" indent="0" algn="ctr" rtl="0">
              <a:spcBef>
                <a:spcPts val="0"/>
              </a:spcBef>
              <a:spcAft>
                <a:spcPts val="0"/>
              </a:spcAft>
              <a:buNone/>
            </a:pPr>
            <a:r>
              <a:rPr lang="fr-FR" sz="675" b="0" i="0" u="none" strike="noStrike" cap="none">
                <a:solidFill>
                  <a:srgbClr val="FF0000"/>
                </a:solidFill>
                <a:latin typeface="Arial"/>
                <a:ea typeface="Arial"/>
                <a:cs typeface="Arial"/>
                <a:sym typeface="Arial"/>
              </a:rPr>
              <a:t>It is calculated at the end of the school year</a:t>
            </a:r>
            <a:endParaRPr sz="1200" b="0" i="0" u="none" strike="noStrike" cap="none">
              <a:solidFill>
                <a:srgbClr val="FF0000"/>
              </a:solidFill>
              <a:latin typeface="Arial"/>
              <a:ea typeface="Arial"/>
              <a:cs typeface="Arial"/>
              <a:sym typeface="Arial"/>
            </a:endParaRPr>
          </a:p>
        </p:txBody>
      </p:sp>
      <p:sp>
        <p:nvSpPr>
          <p:cNvPr id="508" name="Google Shape;508;p24"/>
          <p:cNvSpPr/>
          <p:nvPr/>
        </p:nvSpPr>
        <p:spPr>
          <a:xfrm>
            <a:off x="6755384" y="3467326"/>
            <a:ext cx="1188675"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FF0000"/>
                </a:solidFill>
                <a:latin typeface="Arial"/>
                <a:ea typeface="Arial"/>
                <a:cs typeface="Arial"/>
                <a:sym typeface="Arial"/>
              </a:rPr>
              <a:t>No</a:t>
            </a:r>
            <a:endParaRPr sz="1125" b="0" i="0" u="none" strike="noStrike" cap="none">
              <a:solidFill>
                <a:srgbClr val="FF0000"/>
              </a:solidFill>
              <a:latin typeface="Arial"/>
              <a:ea typeface="Arial"/>
              <a:cs typeface="Arial"/>
              <a:sym typeface="Arial"/>
            </a:endParaRPr>
          </a:p>
        </p:txBody>
      </p:sp>
      <p:sp>
        <p:nvSpPr>
          <p:cNvPr id="509" name="Google Shape;509;p24"/>
          <p:cNvSpPr/>
          <p:nvPr/>
        </p:nvSpPr>
        <p:spPr>
          <a:xfrm>
            <a:off x="8040414" y="3470601"/>
            <a:ext cx="1188675" cy="14015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75" b="0" i="0" u="none" strike="noStrike" cap="none">
                <a:solidFill>
                  <a:srgbClr val="FF0000"/>
                </a:solidFill>
                <a:latin typeface="Arial"/>
                <a:ea typeface="Arial"/>
                <a:cs typeface="Arial"/>
                <a:sym typeface="Arial"/>
              </a:rPr>
              <a:t>Rehabilitate schools and learning environments to make them child/learner-friendly and accessible to all students</a:t>
            </a:r>
            <a:endParaRPr sz="975" b="0" i="0" u="none" strike="noStrike" cap="none">
              <a:solidFill>
                <a:srgbClr val="FF0000"/>
              </a:solidFill>
              <a:latin typeface="Arial"/>
              <a:ea typeface="Arial"/>
              <a:cs typeface="Arial"/>
              <a:sym typeface="Arial"/>
            </a:endParaRPr>
          </a:p>
        </p:txBody>
      </p:sp>
      <p:sp>
        <p:nvSpPr>
          <p:cNvPr id="510" name="Google Shape;510;p24"/>
          <p:cNvSpPr/>
          <p:nvPr/>
        </p:nvSpPr>
        <p:spPr>
          <a:xfrm>
            <a:off x="9363777" y="3467326"/>
            <a:ext cx="1234125"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FF0000"/>
                </a:solidFill>
                <a:latin typeface="Arial"/>
                <a:ea typeface="Arial"/>
                <a:cs typeface="Arial"/>
                <a:sym typeface="Arial"/>
              </a:rPr>
              <a:t>N/A</a:t>
            </a:r>
            <a:endParaRPr sz="1125" b="0" i="0" u="none" strike="noStrike" cap="none">
              <a:solidFill>
                <a:srgbClr val="FF0000"/>
              </a:solidFill>
              <a:latin typeface="Arial"/>
              <a:ea typeface="Arial"/>
              <a:cs typeface="Arial"/>
              <a:sym typeface="Arial"/>
            </a:endParaRPr>
          </a:p>
        </p:txBody>
      </p:sp>
      <p:sp>
        <p:nvSpPr>
          <p:cNvPr id="511" name="Google Shape;511;p24"/>
          <p:cNvSpPr/>
          <p:nvPr/>
        </p:nvSpPr>
        <p:spPr>
          <a:xfrm>
            <a:off x="2764643" y="3463105"/>
            <a:ext cx="1188675"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dirty="0">
                <a:solidFill>
                  <a:srgbClr val="262775"/>
                </a:solidFill>
                <a:latin typeface="Arial"/>
                <a:ea typeface="Arial"/>
                <a:cs typeface="Arial"/>
                <a:sym typeface="Arial"/>
              </a:rPr>
              <a:t>Impacts</a:t>
            </a:r>
            <a:endParaRPr sz="1125" b="0" i="0" u="none" strike="noStrike" cap="none" dirty="0">
              <a:solidFill>
                <a:srgbClr val="262775"/>
              </a:solidFill>
              <a:latin typeface="Arial"/>
              <a:ea typeface="Arial"/>
              <a:cs typeface="Arial"/>
              <a:sym typeface="Arial"/>
            </a:endParaRPr>
          </a:p>
        </p:txBody>
      </p:sp>
      <p:sp>
        <p:nvSpPr>
          <p:cNvPr id="512" name="Google Shape;512;p24"/>
          <p:cNvSpPr/>
          <p:nvPr/>
        </p:nvSpPr>
        <p:spPr>
          <a:xfrm>
            <a:off x="4013469" y="3488859"/>
            <a:ext cx="1188675" cy="42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00" b="0" i="0" u="none" strike="noStrike" cap="none">
                <a:solidFill>
                  <a:srgbClr val="FF0000"/>
                </a:solidFill>
                <a:latin typeface="Arial"/>
                <a:ea typeface="Arial"/>
                <a:cs typeface="Arial"/>
                <a:sym typeface="Arial"/>
              </a:rPr>
              <a:t>Retention rate at the end of the school year</a:t>
            </a:r>
            <a:endParaRPr sz="900" b="0" i="0" u="none" strike="noStrike" cap="none">
              <a:solidFill>
                <a:srgbClr val="FF0000"/>
              </a:solidFill>
              <a:latin typeface="Arial"/>
              <a:ea typeface="Arial"/>
              <a:cs typeface="Arial"/>
              <a:sym typeface="Arial"/>
            </a:endParaRPr>
          </a:p>
        </p:txBody>
      </p:sp>
      <p:sp>
        <p:nvSpPr>
          <p:cNvPr id="513" name="Google Shape;513;p24"/>
          <p:cNvSpPr/>
          <p:nvPr/>
        </p:nvSpPr>
        <p:spPr>
          <a:xfrm>
            <a:off x="4013457" y="4909014"/>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14" name="Google Shape;514;p24"/>
          <p:cNvSpPr/>
          <p:nvPr/>
        </p:nvSpPr>
        <p:spPr>
          <a:xfrm>
            <a:off x="4013457" y="5241189"/>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15" name="Google Shape;515;p24"/>
          <p:cNvSpPr/>
          <p:nvPr/>
        </p:nvSpPr>
        <p:spPr>
          <a:xfrm>
            <a:off x="4013476" y="5547714"/>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16" name="Google Shape;516;p24"/>
          <p:cNvSpPr/>
          <p:nvPr/>
        </p:nvSpPr>
        <p:spPr>
          <a:xfrm>
            <a:off x="5313039" y="4912895"/>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17" name="Google Shape;517;p24"/>
          <p:cNvSpPr/>
          <p:nvPr/>
        </p:nvSpPr>
        <p:spPr>
          <a:xfrm>
            <a:off x="5313039" y="5245070"/>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18" name="Google Shape;518;p24"/>
          <p:cNvSpPr/>
          <p:nvPr/>
        </p:nvSpPr>
        <p:spPr>
          <a:xfrm>
            <a:off x="5313057" y="5551595"/>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19" name="Google Shape;519;p24"/>
          <p:cNvSpPr/>
          <p:nvPr/>
        </p:nvSpPr>
        <p:spPr>
          <a:xfrm>
            <a:off x="6724305" y="4921839"/>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0" name="Google Shape;520;p24"/>
          <p:cNvSpPr/>
          <p:nvPr/>
        </p:nvSpPr>
        <p:spPr>
          <a:xfrm>
            <a:off x="6724305" y="5254014"/>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1" name="Google Shape;521;p24"/>
          <p:cNvSpPr/>
          <p:nvPr/>
        </p:nvSpPr>
        <p:spPr>
          <a:xfrm>
            <a:off x="6724323" y="5560539"/>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2" name="Google Shape;522;p24"/>
          <p:cNvSpPr/>
          <p:nvPr/>
        </p:nvSpPr>
        <p:spPr>
          <a:xfrm>
            <a:off x="8040405" y="4927051"/>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3" name="Google Shape;523;p24"/>
          <p:cNvSpPr/>
          <p:nvPr/>
        </p:nvSpPr>
        <p:spPr>
          <a:xfrm>
            <a:off x="8040405" y="5259226"/>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4" name="Google Shape;524;p24"/>
          <p:cNvSpPr/>
          <p:nvPr/>
        </p:nvSpPr>
        <p:spPr>
          <a:xfrm>
            <a:off x="8040423" y="5565751"/>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5" name="Google Shape;525;p24"/>
          <p:cNvSpPr/>
          <p:nvPr/>
        </p:nvSpPr>
        <p:spPr>
          <a:xfrm>
            <a:off x="9356532" y="4872114"/>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6" name="Google Shape;526;p24"/>
          <p:cNvSpPr/>
          <p:nvPr/>
        </p:nvSpPr>
        <p:spPr>
          <a:xfrm>
            <a:off x="9356532" y="5204289"/>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7" name="Google Shape;527;p24"/>
          <p:cNvSpPr/>
          <p:nvPr/>
        </p:nvSpPr>
        <p:spPr>
          <a:xfrm>
            <a:off x="9356551" y="5510814"/>
            <a:ext cx="1188675" cy="303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262775"/>
              </a:solidFill>
              <a:latin typeface="Arial"/>
              <a:ea typeface="Arial"/>
              <a:cs typeface="Arial"/>
              <a:sym typeface="Arial"/>
            </a:endParaRPr>
          </a:p>
        </p:txBody>
      </p:sp>
      <p:sp>
        <p:nvSpPr>
          <p:cNvPr id="528" name="Google Shape;528;p24"/>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 BANK</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5"/>
          <p:cNvSpPr/>
          <p:nvPr/>
        </p:nvSpPr>
        <p:spPr>
          <a:xfrm>
            <a:off x="1635689" y="2360626"/>
            <a:ext cx="1188675" cy="6671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Type of indicator (numeric, %, etc.)</a:t>
            </a:r>
            <a:endParaRPr sz="1125" b="0" i="0" u="none" strike="noStrike" cap="none">
              <a:solidFill>
                <a:srgbClr val="000000"/>
              </a:solidFill>
              <a:latin typeface="Arial"/>
              <a:ea typeface="Arial"/>
              <a:cs typeface="Arial"/>
              <a:sym typeface="Arial"/>
            </a:endParaRPr>
          </a:p>
        </p:txBody>
      </p:sp>
      <p:sp>
        <p:nvSpPr>
          <p:cNvPr id="534" name="Google Shape;534;p25"/>
          <p:cNvSpPr/>
          <p:nvPr/>
        </p:nvSpPr>
        <p:spPr>
          <a:xfrm>
            <a:off x="2916214" y="2384902"/>
            <a:ext cx="1188675" cy="5744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Unit (people, sessions...)</a:t>
            </a:r>
            <a:endParaRPr sz="1125" b="0" i="0" u="none" strike="noStrike" cap="none">
              <a:solidFill>
                <a:srgbClr val="000000"/>
              </a:solidFill>
              <a:latin typeface="Arial"/>
              <a:ea typeface="Arial"/>
              <a:cs typeface="Arial"/>
              <a:sym typeface="Arial"/>
            </a:endParaRPr>
          </a:p>
        </p:txBody>
      </p:sp>
      <p:sp>
        <p:nvSpPr>
          <p:cNvPr id="535" name="Google Shape;535;p25"/>
          <p:cNvSpPr/>
          <p:nvPr/>
        </p:nvSpPr>
        <p:spPr>
          <a:xfrm>
            <a:off x="4196739" y="2384902"/>
            <a:ext cx="1188675" cy="5744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dirty="0" err="1">
                <a:solidFill>
                  <a:srgbClr val="000000"/>
                </a:solidFill>
                <a:latin typeface="Arial"/>
                <a:ea typeface="Arial"/>
                <a:cs typeface="Arial"/>
                <a:sym typeface="Arial"/>
              </a:rPr>
              <a:t>Typical</a:t>
            </a:r>
            <a:r>
              <a:rPr lang="fr-FR" sz="1125" b="0" i="0" u="none" strike="noStrike" cap="none" dirty="0">
                <a:solidFill>
                  <a:srgbClr val="000000"/>
                </a:solidFill>
                <a:latin typeface="Arial"/>
                <a:ea typeface="Arial"/>
                <a:cs typeface="Arial"/>
                <a:sym typeface="Arial"/>
              </a:rPr>
              <a:t> </a:t>
            </a:r>
            <a:r>
              <a:rPr lang="fr-FR" sz="1125" b="0" i="0" u="none" strike="noStrike" cap="none" dirty="0" err="1">
                <a:solidFill>
                  <a:srgbClr val="000000"/>
                </a:solidFill>
                <a:latin typeface="Arial"/>
                <a:ea typeface="Arial"/>
                <a:cs typeface="Arial"/>
                <a:sym typeface="Arial"/>
              </a:rPr>
              <a:t>disaggregations</a:t>
            </a:r>
            <a:endParaRPr sz="1125" b="0" i="0" u="none" strike="noStrike" cap="none" dirty="0">
              <a:solidFill>
                <a:srgbClr val="000000"/>
              </a:solidFill>
              <a:latin typeface="Arial"/>
              <a:ea typeface="Arial"/>
              <a:cs typeface="Arial"/>
              <a:sym typeface="Arial"/>
            </a:endParaRPr>
          </a:p>
        </p:txBody>
      </p:sp>
      <p:sp>
        <p:nvSpPr>
          <p:cNvPr id="536" name="Google Shape;536;p25"/>
          <p:cNvSpPr/>
          <p:nvPr/>
        </p:nvSpPr>
        <p:spPr>
          <a:xfrm>
            <a:off x="5477263" y="2384902"/>
            <a:ext cx="1166400" cy="5744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dirty="0">
                <a:solidFill>
                  <a:srgbClr val="000000"/>
                </a:solidFill>
                <a:latin typeface="Arial"/>
                <a:ea typeface="Arial"/>
                <a:cs typeface="Arial"/>
                <a:sym typeface="Arial"/>
              </a:rPr>
              <a:t>Calculation </a:t>
            </a:r>
            <a:r>
              <a:rPr lang="fr-FR" sz="1125" b="0" i="0" u="none" strike="noStrike" cap="none" dirty="0" err="1">
                <a:solidFill>
                  <a:srgbClr val="000000"/>
                </a:solidFill>
                <a:latin typeface="Arial"/>
                <a:ea typeface="Arial"/>
                <a:cs typeface="Arial"/>
                <a:sym typeface="Arial"/>
              </a:rPr>
              <a:t>methodology</a:t>
            </a:r>
            <a:endParaRPr sz="1125" b="0" i="0" u="none" strike="noStrike" cap="none" dirty="0">
              <a:solidFill>
                <a:srgbClr val="000000"/>
              </a:solidFill>
              <a:latin typeface="Arial"/>
              <a:ea typeface="Arial"/>
              <a:cs typeface="Arial"/>
              <a:sym typeface="Arial"/>
            </a:endParaRPr>
          </a:p>
        </p:txBody>
      </p:sp>
      <p:sp>
        <p:nvSpPr>
          <p:cNvPr id="537" name="Google Shape;537;p25"/>
          <p:cNvSpPr/>
          <p:nvPr/>
        </p:nvSpPr>
        <p:spPr>
          <a:xfrm>
            <a:off x="6735588" y="2384902"/>
            <a:ext cx="1166400" cy="5744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Collection tool/</a:t>
            </a:r>
            <a:r>
              <a:rPr lang="fr-FR" sz="1125"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SOV</a:t>
            </a:r>
            <a:endParaRPr sz="1125" b="0" i="0" u="none" strike="noStrike" cap="none">
              <a:solidFill>
                <a:srgbClr val="000000"/>
              </a:solidFill>
              <a:latin typeface="Arial"/>
              <a:ea typeface="Arial"/>
              <a:cs typeface="Arial"/>
              <a:sym typeface="Arial"/>
            </a:endParaRPr>
          </a:p>
        </p:txBody>
      </p:sp>
      <p:sp>
        <p:nvSpPr>
          <p:cNvPr id="538" name="Google Shape;538;p25"/>
          <p:cNvSpPr/>
          <p:nvPr/>
        </p:nvSpPr>
        <p:spPr>
          <a:xfrm>
            <a:off x="7993913" y="2384902"/>
            <a:ext cx="1166400" cy="5744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Project use</a:t>
            </a:r>
            <a:endParaRPr sz="1125" b="0" i="0" u="none" strike="noStrike" cap="none">
              <a:solidFill>
                <a:srgbClr val="000000"/>
              </a:solidFill>
              <a:latin typeface="Arial"/>
              <a:ea typeface="Arial"/>
              <a:cs typeface="Arial"/>
              <a:sym typeface="Arial"/>
            </a:endParaRPr>
          </a:p>
        </p:txBody>
      </p:sp>
      <p:sp>
        <p:nvSpPr>
          <p:cNvPr id="539" name="Google Shape;539;p25"/>
          <p:cNvSpPr/>
          <p:nvPr/>
        </p:nvSpPr>
        <p:spPr>
          <a:xfrm>
            <a:off x="9252239" y="2384902"/>
            <a:ext cx="1188675" cy="57442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000000"/>
                </a:solidFill>
                <a:latin typeface="Arial"/>
                <a:ea typeface="Arial"/>
                <a:cs typeface="Arial"/>
                <a:sym typeface="Arial"/>
              </a:rPr>
              <a:t>Use for international </a:t>
            </a:r>
            <a:r>
              <a:rPr lang="fr-FR" sz="1125"/>
              <a:t>direction</a:t>
            </a:r>
            <a:endParaRPr sz="1125" b="0" i="0" u="none" strike="noStrike" cap="none">
              <a:solidFill>
                <a:srgbClr val="000000"/>
              </a:solidFill>
              <a:latin typeface="Arial"/>
              <a:ea typeface="Arial"/>
              <a:cs typeface="Arial"/>
              <a:sym typeface="Arial"/>
            </a:endParaRPr>
          </a:p>
        </p:txBody>
      </p:sp>
      <p:sp>
        <p:nvSpPr>
          <p:cNvPr id="540" name="Google Shape;540;p25"/>
          <p:cNvSpPr/>
          <p:nvPr/>
        </p:nvSpPr>
        <p:spPr>
          <a:xfrm>
            <a:off x="1635689" y="1577451"/>
            <a:ext cx="1188675" cy="574425"/>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8</a:t>
            </a:r>
            <a:endParaRPr sz="1125" b="1" i="0" u="none" strike="noStrike" cap="none">
              <a:solidFill>
                <a:srgbClr val="FFFFFF"/>
              </a:solidFill>
              <a:latin typeface="Arial"/>
              <a:ea typeface="Arial"/>
              <a:cs typeface="Arial"/>
              <a:sym typeface="Arial"/>
            </a:endParaRPr>
          </a:p>
        </p:txBody>
      </p:sp>
      <p:sp>
        <p:nvSpPr>
          <p:cNvPr id="541" name="Google Shape;541;p25"/>
          <p:cNvSpPr/>
          <p:nvPr/>
        </p:nvSpPr>
        <p:spPr>
          <a:xfrm>
            <a:off x="2916229" y="1577451"/>
            <a:ext cx="1188675" cy="574425"/>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9</a:t>
            </a:r>
            <a:endParaRPr sz="975" b="0" i="0" u="none" strike="noStrike" cap="none">
              <a:solidFill>
                <a:srgbClr val="000000"/>
              </a:solidFill>
              <a:latin typeface="Arial"/>
              <a:ea typeface="Arial"/>
              <a:cs typeface="Arial"/>
              <a:sym typeface="Arial"/>
            </a:endParaRPr>
          </a:p>
        </p:txBody>
      </p:sp>
      <p:sp>
        <p:nvSpPr>
          <p:cNvPr id="542" name="Google Shape;542;p25"/>
          <p:cNvSpPr/>
          <p:nvPr/>
        </p:nvSpPr>
        <p:spPr>
          <a:xfrm>
            <a:off x="4185609" y="1577451"/>
            <a:ext cx="1188675" cy="574425"/>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10</a:t>
            </a:r>
            <a:endParaRPr sz="975" b="0" i="0" u="none" strike="noStrike" cap="none">
              <a:solidFill>
                <a:srgbClr val="000000"/>
              </a:solidFill>
              <a:latin typeface="Arial"/>
              <a:ea typeface="Arial"/>
              <a:cs typeface="Arial"/>
              <a:sym typeface="Arial"/>
            </a:endParaRPr>
          </a:p>
        </p:txBody>
      </p:sp>
      <p:sp>
        <p:nvSpPr>
          <p:cNvPr id="543" name="Google Shape;543;p25"/>
          <p:cNvSpPr/>
          <p:nvPr/>
        </p:nvSpPr>
        <p:spPr>
          <a:xfrm>
            <a:off x="5454951" y="1577451"/>
            <a:ext cx="1188675" cy="574425"/>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11</a:t>
            </a:r>
            <a:endParaRPr sz="975" b="0" i="0" u="none" strike="noStrike" cap="none">
              <a:solidFill>
                <a:srgbClr val="000000"/>
              </a:solidFill>
              <a:latin typeface="Arial"/>
              <a:ea typeface="Arial"/>
              <a:cs typeface="Arial"/>
              <a:sym typeface="Arial"/>
            </a:endParaRPr>
          </a:p>
        </p:txBody>
      </p:sp>
      <p:sp>
        <p:nvSpPr>
          <p:cNvPr id="544" name="Google Shape;544;p25"/>
          <p:cNvSpPr/>
          <p:nvPr/>
        </p:nvSpPr>
        <p:spPr>
          <a:xfrm>
            <a:off x="6724319" y="1577451"/>
            <a:ext cx="1188675" cy="574425"/>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12</a:t>
            </a:r>
            <a:endParaRPr sz="975" b="0" i="0" u="none" strike="noStrike" cap="none">
              <a:solidFill>
                <a:srgbClr val="000000"/>
              </a:solidFill>
              <a:latin typeface="Arial"/>
              <a:ea typeface="Arial"/>
              <a:cs typeface="Arial"/>
              <a:sym typeface="Arial"/>
            </a:endParaRPr>
          </a:p>
        </p:txBody>
      </p:sp>
      <p:sp>
        <p:nvSpPr>
          <p:cNvPr id="545" name="Google Shape;545;p25"/>
          <p:cNvSpPr/>
          <p:nvPr/>
        </p:nvSpPr>
        <p:spPr>
          <a:xfrm>
            <a:off x="7990644" y="1577451"/>
            <a:ext cx="1188675" cy="574425"/>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13</a:t>
            </a:r>
            <a:endParaRPr sz="975" b="0" i="0" u="none" strike="noStrike" cap="none">
              <a:solidFill>
                <a:srgbClr val="000000"/>
              </a:solidFill>
              <a:latin typeface="Arial"/>
              <a:ea typeface="Arial"/>
              <a:cs typeface="Arial"/>
              <a:sym typeface="Arial"/>
            </a:endParaRPr>
          </a:p>
        </p:txBody>
      </p:sp>
      <p:sp>
        <p:nvSpPr>
          <p:cNvPr id="546" name="Google Shape;546;p25"/>
          <p:cNvSpPr/>
          <p:nvPr/>
        </p:nvSpPr>
        <p:spPr>
          <a:xfrm>
            <a:off x="9257013" y="1577451"/>
            <a:ext cx="1188675" cy="574425"/>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1" i="0" u="none" strike="noStrike" cap="none">
                <a:solidFill>
                  <a:srgbClr val="FFFFFF"/>
                </a:solidFill>
                <a:latin typeface="Arial"/>
                <a:ea typeface="Arial"/>
                <a:cs typeface="Arial"/>
                <a:sym typeface="Arial"/>
              </a:rPr>
              <a:t>Column 14</a:t>
            </a:r>
            <a:endParaRPr sz="975" b="0" i="0" u="none" strike="noStrike" cap="none">
              <a:solidFill>
                <a:srgbClr val="000000"/>
              </a:solidFill>
              <a:latin typeface="Arial"/>
              <a:ea typeface="Arial"/>
              <a:cs typeface="Arial"/>
              <a:sym typeface="Arial"/>
            </a:endParaRPr>
          </a:p>
        </p:txBody>
      </p:sp>
      <p:sp>
        <p:nvSpPr>
          <p:cNvPr id="547" name="Google Shape;547;p25"/>
          <p:cNvSpPr/>
          <p:nvPr/>
        </p:nvSpPr>
        <p:spPr>
          <a:xfrm>
            <a:off x="2824289" y="3145844"/>
            <a:ext cx="1188675" cy="5640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FF0000"/>
                </a:solidFill>
                <a:latin typeface="Arial"/>
                <a:ea typeface="Arial"/>
                <a:cs typeface="Arial"/>
                <a:sym typeface="Arial"/>
              </a:rPr>
              <a:t>Children</a:t>
            </a:r>
            <a:endParaRPr sz="1125" b="0" i="0" u="none" strike="noStrike" cap="none">
              <a:solidFill>
                <a:srgbClr val="FF0000"/>
              </a:solidFill>
              <a:latin typeface="Arial"/>
              <a:ea typeface="Arial"/>
              <a:cs typeface="Arial"/>
              <a:sym typeface="Arial"/>
            </a:endParaRPr>
          </a:p>
        </p:txBody>
      </p:sp>
      <p:sp>
        <p:nvSpPr>
          <p:cNvPr id="548" name="Google Shape;548;p25"/>
          <p:cNvSpPr/>
          <p:nvPr/>
        </p:nvSpPr>
        <p:spPr>
          <a:xfrm>
            <a:off x="4107807" y="3149115"/>
            <a:ext cx="1188675" cy="11922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825" b="0" i="0" u="none" strike="noStrike" cap="none" dirty="0" err="1">
                <a:solidFill>
                  <a:srgbClr val="FF0000"/>
                </a:solidFill>
                <a:latin typeface="Arial"/>
                <a:ea typeface="Arial"/>
                <a:cs typeface="Arial"/>
                <a:sym typeface="Arial"/>
              </a:rPr>
              <a:t>Gender</a:t>
            </a:r>
            <a:r>
              <a:rPr lang="fr-FR" sz="825" b="0" i="0" u="none" strike="noStrike" cap="none" dirty="0">
                <a:solidFill>
                  <a:srgbClr val="FF0000"/>
                </a:solidFill>
                <a:latin typeface="Arial"/>
                <a:ea typeface="Arial"/>
                <a:cs typeface="Arial"/>
                <a:sym typeface="Arial"/>
              </a:rPr>
              <a:t>: boys/girls.</a:t>
            </a:r>
            <a:endParaRPr sz="825" b="0" i="0" u="none" strike="noStrike" cap="none" dirty="0">
              <a:solidFill>
                <a:srgbClr val="FF0000"/>
              </a:solidFill>
              <a:latin typeface="Arial"/>
              <a:ea typeface="Arial"/>
              <a:cs typeface="Arial"/>
              <a:sym typeface="Arial"/>
            </a:endParaRPr>
          </a:p>
          <a:p>
            <a:pPr marL="0" marR="0" lvl="0" indent="0" algn="ctr" rtl="0">
              <a:spcBef>
                <a:spcPts val="0"/>
              </a:spcBef>
              <a:spcAft>
                <a:spcPts val="0"/>
              </a:spcAft>
              <a:buNone/>
            </a:pPr>
            <a:r>
              <a:rPr lang="fr-FR" sz="825" b="0" i="0" u="none" strike="noStrike" cap="none" dirty="0">
                <a:solidFill>
                  <a:srgbClr val="FF0000"/>
                </a:solidFill>
                <a:latin typeface="Arial"/>
                <a:ea typeface="Arial"/>
                <a:cs typeface="Arial"/>
                <a:sym typeface="Arial"/>
              </a:rPr>
              <a:t>Age range: Pre-</a:t>
            </a:r>
            <a:r>
              <a:rPr lang="fr-FR" sz="825" b="0" i="0" u="none" strike="noStrike" cap="none" dirty="0" err="1">
                <a:solidFill>
                  <a:srgbClr val="FF0000"/>
                </a:solidFill>
                <a:latin typeface="Arial"/>
                <a:ea typeface="Arial"/>
                <a:cs typeface="Arial"/>
                <a:sym typeface="Arial"/>
              </a:rPr>
              <a:t>school</a:t>
            </a:r>
            <a:r>
              <a:rPr lang="fr-FR" sz="825" b="0" i="0" u="none" strike="noStrike" cap="none" dirty="0">
                <a:solidFill>
                  <a:srgbClr val="FF0000"/>
                </a:solidFill>
                <a:latin typeface="Arial"/>
                <a:ea typeface="Arial"/>
                <a:cs typeface="Arial"/>
                <a:sym typeface="Arial"/>
              </a:rPr>
              <a:t> </a:t>
            </a:r>
            <a:r>
              <a:rPr lang="fr-FR" sz="825" b="0" i="0" u="none" strike="noStrike" cap="none" dirty="0" err="1">
                <a:solidFill>
                  <a:srgbClr val="FF0000"/>
                </a:solidFill>
                <a:latin typeface="Arial"/>
                <a:ea typeface="Arial"/>
                <a:cs typeface="Arial"/>
                <a:sym typeface="Arial"/>
              </a:rPr>
              <a:t>age</a:t>
            </a:r>
            <a:r>
              <a:rPr lang="fr-FR" sz="825" b="0" i="0" u="none" strike="noStrike" cap="none" dirty="0">
                <a:solidFill>
                  <a:srgbClr val="FF0000"/>
                </a:solidFill>
                <a:latin typeface="Arial"/>
                <a:ea typeface="Arial"/>
                <a:cs typeface="Arial"/>
                <a:sym typeface="Arial"/>
              </a:rPr>
              <a:t> range important to </a:t>
            </a:r>
            <a:r>
              <a:rPr lang="fr-FR" sz="825" b="0" i="0" u="none" strike="noStrike" cap="none" dirty="0" err="1">
                <a:solidFill>
                  <a:srgbClr val="FF0000"/>
                </a:solidFill>
                <a:latin typeface="Arial"/>
                <a:ea typeface="Arial"/>
                <a:cs typeface="Arial"/>
                <a:sym typeface="Arial"/>
              </a:rPr>
              <a:t>specify</a:t>
            </a:r>
            <a:r>
              <a:rPr lang="fr-FR" sz="825" b="0" i="0" u="none" strike="noStrike" cap="none" dirty="0">
                <a:solidFill>
                  <a:srgbClr val="FF0000"/>
                </a:solidFill>
                <a:latin typeface="Arial"/>
                <a:ea typeface="Arial"/>
                <a:cs typeface="Arial"/>
                <a:sym typeface="Arial"/>
              </a:rPr>
              <a:t>? </a:t>
            </a:r>
            <a:endParaRPr sz="825" b="0" i="0" u="none" strike="noStrike" cap="none" dirty="0">
              <a:solidFill>
                <a:srgbClr val="FF0000"/>
              </a:solidFill>
              <a:latin typeface="Arial"/>
              <a:ea typeface="Arial"/>
              <a:cs typeface="Arial"/>
              <a:sym typeface="Arial"/>
            </a:endParaRPr>
          </a:p>
          <a:p>
            <a:pPr marL="0" marR="0" lvl="0" indent="0" algn="ctr" rtl="0">
              <a:spcBef>
                <a:spcPts val="0"/>
              </a:spcBef>
              <a:spcAft>
                <a:spcPts val="0"/>
              </a:spcAft>
              <a:buNone/>
            </a:pPr>
            <a:r>
              <a:rPr lang="fr-FR" sz="825" b="0" i="0" u="none" strike="noStrike" cap="none" dirty="0" err="1">
                <a:solidFill>
                  <a:srgbClr val="FF0000"/>
                </a:solidFill>
                <a:latin typeface="Arial"/>
                <a:ea typeface="Arial"/>
                <a:cs typeface="Arial"/>
                <a:sym typeface="Arial"/>
              </a:rPr>
              <a:t>Geographical</a:t>
            </a:r>
            <a:r>
              <a:rPr lang="fr-FR" sz="825" b="0" i="0" u="none" strike="noStrike" cap="none" dirty="0">
                <a:solidFill>
                  <a:srgbClr val="FF0000"/>
                </a:solidFill>
                <a:latin typeface="Arial"/>
                <a:ea typeface="Arial"/>
                <a:cs typeface="Arial"/>
                <a:sym typeface="Arial"/>
              </a:rPr>
              <a:t> area: rural/</a:t>
            </a:r>
            <a:r>
              <a:rPr lang="fr-FR" sz="825" b="0" i="0" u="none" strike="noStrike" cap="none" dirty="0" err="1">
                <a:solidFill>
                  <a:srgbClr val="FF0000"/>
                </a:solidFill>
                <a:latin typeface="Arial"/>
                <a:ea typeface="Arial"/>
                <a:cs typeface="Arial"/>
                <a:sym typeface="Arial"/>
              </a:rPr>
              <a:t>urban</a:t>
            </a:r>
            <a:r>
              <a:rPr lang="fr-FR" sz="825" b="0" i="0" u="none" strike="noStrike" cap="none" dirty="0">
                <a:solidFill>
                  <a:srgbClr val="FF0000"/>
                </a:solidFill>
                <a:latin typeface="Arial"/>
                <a:ea typeface="Arial"/>
                <a:cs typeface="Arial"/>
                <a:sym typeface="Arial"/>
              </a:rPr>
              <a:t>.</a:t>
            </a:r>
            <a:endParaRPr sz="825" b="0" i="0" u="none" strike="noStrike" cap="none" dirty="0">
              <a:solidFill>
                <a:srgbClr val="FF0000"/>
              </a:solidFill>
              <a:latin typeface="Arial"/>
              <a:ea typeface="Arial"/>
              <a:cs typeface="Arial"/>
              <a:sym typeface="Arial"/>
            </a:endParaRPr>
          </a:p>
        </p:txBody>
      </p:sp>
      <p:sp>
        <p:nvSpPr>
          <p:cNvPr id="549" name="Google Shape;549;p25"/>
          <p:cNvSpPr/>
          <p:nvPr/>
        </p:nvSpPr>
        <p:spPr>
          <a:xfrm>
            <a:off x="5419426" y="3175334"/>
            <a:ext cx="1188675" cy="11922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75" b="0" i="0" u="none" strike="noStrike" cap="none" dirty="0">
                <a:solidFill>
                  <a:srgbClr val="FF0000"/>
                </a:solidFill>
                <a:latin typeface="Arial"/>
                <a:ea typeface="Arial"/>
                <a:cs typeface="Arial"/>
                <a:sym typeface="Arial"/>
              </a:rPr>
              <a:t># of </a:t>
            </a:r>
            <a:r>
              <a:rPr lang="fr-FR" sz="975" b="0" i="0" u="none" strike="noStrike" cap="none" dirty="0" err="1">
                <a:solidFill>
                  <a:srgbClr val="FF0000"/>
                </a:solidFill>
                <a:latin typeface="Arial"/>
                <a:ea typeface="Arial"/>
                <a:cs typeface="Arial"/>
                <a:sym typeface="Arial"/>
              </a:rPr>
              <a:t>children</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still</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enrolled</a:t>
            </a:r>
            <a:r>
              <a:rPr lang="fr-FR" sz="975" b="0" i="0" u="none" strike="noStrike" cap="none" dirty="0">
                <a:solidFill>
                  <a:srgbClr val="FF0000"/>
                </a:solidFill>
                <a:latin typeface="Arial"/>
                <a:ea typeface="Arial"/>
                <a:cs typeface="Arial"/>
                <a:sym typeface="Arial"/>
              </a:rPr>
              <a:t> at the end of the </a:t>
            </a:r>
            <a:r>
              <a:rPr lang="fr-FR" sz="975" b="0" i="0" u="none" strike="noStrike" cap="none" dirty="0" err="1">
                <a:solidFill>
                  <a:srgbClr val="FF0000"/>
                </a:solidFill>
                <a:latin typeface="Arial"/>
                <a:ea typeface="Arial"/>
                <a:cs typeface="Arial"/>
                <a:sym typeface="Arial"/>
              </a:rPr>
              <a:t>year</a:t>
            </a:r>
            <a:r>
              <a:rPr lang="fr-FR" sz="975" b="0" i="0" u="none" strike="noStrike" cap="none" dirty="0">
                <a:solidFill>
                  <a:srgbClr val="FF0000"/>
                </a:solidFill>
                <a:latin typeface="Arial"/>
                <a:ea typeface="Arial"/>
                <a:cs typeface="Arial"/>
                <a:sym typeface="Arial"/>
              </a:rPr>
              <a:t> / # of </a:t>
            </a:r>
            <a:r>
              <a:rPr lang="fr-FR" sz="975" b="0" i="0" u="none" strike="noStrike" cap="none" dirty="0" err="1">
                <a:solidFill>
                  <a:srgbClr val="FF0000"/>
                </a:solidFill>
                <a:latin typeface="Arial"/>
                <a:ea typeface="Arial"/>
                <a:cs typeface="Arial"/>
                <a:sym typeface="Arial"/>
              </a:rPr>
              <a:t>children</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enrolled</a:t>
            </a:r>
            <a:r>
              <a:rPr lang="fr-FR" sz="975" b="0" i="0" u="none" strike="noStrike" cap="none" dirty="0">
                <a:solidFill>
                  <a:srgbClr val="FF0000"/>
                </a:solidFill>
                <a:latin typeface="Arial"/>
                <a:ea typeface="Arial"/>
                <a:cs typeface="Arial"/>
                <a:sym typeface="Arial"/>
              </a:rPr>
              <a:t> at the </a:t>
            </a:r>
            <a:r>
              <a:rPr lang="fr-FR" sz="975" b="0" i="0" u="none" strike="noStrike" cap="none" dirty="0" err="1">
                <a:solidFill>
                  <a:srgbClr val="FF0000"/>
                </a:solidFill>
                <a:latin typeface="Arial"/>
                <a:ea typeface="Arial"/>
                <a:cs typeface="Arial"/>
                <a:sym typeface="Arial"/>
              </a:rPr>
              <a:t>beginning</a:t>
            </a:r>
            <a:r>
              <a:rPr lang="fr-FR" sz="975" b="0" i="0" u="none" strike="noStrike" cap="none" dirty="0">
                <a:solidFill>
                  <a:srgbClr val="FF0000"/>
                </a:solidFill>
                <a:latin typeface="Arial"/>
                <a:ea typeface="Arial"/>
                <a:cs typeface="Arial"/>
                <a:sym typeface="Arial"/>
              </a:rPr>
              <a:t> of the </a:t>
            </a:r>
            <a:r>
              <a:rPr lang="fr-FR" sz="975" b="0" i="0" u="none" strike="noStrike" cap="none" dirty="0" err="1">
                <a:solidFill>
                  <a:srgbClr val="FF0000"/>
                </a:solidFill>
                <a:latin typeface="Arial"/>
                <a:ea typeface="Arial"/>
                <a:cs typeface="Arial"/>
                <a:sym typeface="Arial"/>
              </a:rPr>
              <a:t>school</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year</a:t>
            </a:r>
            <a:r>
              <a:rPr lang="fr-FR" sz="975" b="0" i="0" u="none" strike="noStrike" cap="none" dirty="0">
                <a:solidFill>
                  <a:srgbClr val="FF0000"/>
                </a:solidFill>
                <a:latin typeface="Arial"/>
                <a:ea typeface="Arial"/>
                <a:cs typeface="Arial"/>
                <a:sym typeface="Arial"/>
              </a:rPr>
              <a:t> * 100</a:t>
            </a:r>
            <a:endParaRPr sz="975" b="0" i="0" u="none" strike="noStrike" cap="none" dirty="0">
              <a:solidFill>
                <a:srgbClr val="FF0000"/>
              </a:solidFill>
              <a:latin typeface="Arial"/>
              <a:ea typeface="Arial"/>
              <a:cs typeface="Arial"/>
              <a:sym typeface="Arial"/>
            </a:endParaRPr>
          </a:p>
        </p:txBody>
      </p:sp>
      <p:sp>
        <p:nvSpPr>
          <p:cNvPr id="550" name="Google Shape;550;p25"/>
          <p:cNvSpPr/>
          <p:nvPr/>
        </p:nvSpPr>
        <p:spPr>
          <a:xfrm>
            <a:off x="6755880" y="3175331"/>
            <a:ext cx="1188675" cy="5640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dirty="0" err="1">
                <a:solidFill>
                  <a:srgbClr val="FF0000"/>
                </a:solidFill>
                <a:latin typeface="Arial"/>
                <a:ea typeface="Arial"/>
                <a:cs typeface="Arial"/>
                <a:sym typeface="Arial"/>
              </a:rPr>
              <a:t>school</a:t>
            </a:r>
            <a:r>
              <a:rPr lang="fr-FR" sz="1125" b="0" i="0" u="none" strike="noStrike" cap="none" dirty="0">
                <a:solidFill>
                  <a:srgbClr val="FF0000"/>
                </a:solidFill>
                <a:latin typeface="Arial"/>
                <a:ea typeface="Arial"/>
                <a:cs typeface="Arial"/>
                <a:sym typeface="Arial"/>
              </a:rPr>
              <a:t> </a:t>
            </a:r>
            <a:r>
              <a:rPr lang="fr-FR" sz="1125" b="0" i="0" u="none" strike="noStrike" cap="none" dirty="0" err="1">
                <a:solidFill>
                  <a:srgbClr val="FF0000"/>
                </a:solidFill>
                <a:latin typeface="Arial"/>
                <a:ea typeface="Arial"/>
                <a:cs typeface="Arial"/>
                <a:sym typeface="Arial"/>
              </a:rPr>
              <a:t>register</a:t>
            </a:r>
            <a:r>
              <a:rPr lang="fr-FR" sz="1125" b="0" i="0" u="none" strike="noStrike" cap="none" dirty="0">
                <a:solidFill>
                  <a:srgbClr val="FF0000"/>
                </a:solidFill>
                <a:latin typeface="Arial"/>
                <a:ea typeface="Arial"/>
                <a:cs typeface="Arial"/>
                <a:sym typeface="Arial"/>
              </a:rPr>
              <a:t> / </a:t>
            </a:r>
            <a:r>
              <a:rPr lang="fr-FR" sz="1125" b="0" i="0" u="none" strike="noStrike" cap="none" dirty="0" err="1">
                <a:solidFill>
                  <a:srgbClr val="FF0000"/>
                </a:solidFill>
                <a:latin typeface="Arial"/>
                <a:ea typeface="Arial"/>
                <a:cs typeface="Arial"/>
                <a:sym typeface="Arial"/>
              </a:rPr>
              <a:t>teachers</a:t>
            </a:r>
            <a:endParaRPr sz="1125" b="0" i="0" u="none" strike="noStrike" cap="none" dirty="0">
              <a:solidFill>
                <a:srgbClr val="FF0000"/>
              </a:solidFill>
              <a:latin typeface="Arial"/>
              <a:ea typeface="Arial"/>
              <a:cs typeface="Arial"/>
              <a:sym typeface="Arial"/>
            </a:endParaRPr>
          </a:p>
        </p:txBody>
      </p:sp>
      <p:sp>
        <p:nvSpPr>
          <p:cNvPr id="551" name="Google Shape;551;p25"/>
          <p:cNvSpPr/>
          <p:nvPr/>
        </p:nvSpPr>
        <p:spPr>
          <a:xfrm>
            <a:off x="8040901" y="3181896"/>
            <a:ext cx="1188675" cy="13659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975" b="0" i="0" u="none" strike="noStrike" cap="none" dirty="0">
                <a:solidFill>
                  <a:srgbClr val="FF0000"/>
                </a:solidFill>
                <a:latin typeface="Arial"/>
                <a:ea typeface="Arial"/>
                <a:cs typeface="Arial"/>
                <a:sym typeface="Arial"/>
              </a:rPr>
              <a:t>monitoring the </a:t>
            </a:r>
            <a:r>
              <a:rPr lang="fr-FR" sz="975" b="0" i="0" u="none" strike="noStrike" cap="none" dirty="0" err="1">
                <a:solidFill>
                  <a:srgbClr val="FF0000"/>
                </a:solidFill>
                <a:latin typeface="Arial"/>
                <a:ea typeface="Arial"/>
                <a:cs typeface="Arial"/>
                <a:sym typeface="Arial"/>
              </a:rPr>
              <a:t>project's</a:t>
            </a:r>
            <a:r>
              <a:rPr lang="fr-FR" sz="975" b="0" i="0" u="none" strike="noStrike" cap="none" dirty="0">
                <a:solidFill>
                  <a:srgbClr val="FF0000"/>
                </a:solidFill>
                <a:latin typeface="Arial"/>
                <a:ea typeface="Arial"/>
                <a:cs typeface="Arial"/>
                <a:sym typeface="Arial"/>
              </a:rPr>
              <a:t> contribution to </a:t>
            </a:r>
            <a:r>
              <a:rPr lang="fr-FR" sz="975" b="0" i="0" u="none" strike="noStrike" cap="none" dirty="0" err="1">
                <a:solidFill>
                  <a:srgbClr val="FF0000"/>
                </a:solidFill>
                <a:latin typeface="Arial"/>
                <a:ea typeface="Arial"/>
                <a:cs typeface="Arial"/>
                <a:sym typeface="Arial"/>
              </a:rPr>
              <a:t>children's</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school</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continuity</a:t>
            </a:r>
            <a:r>
              <a:rPr lang="fr-FR" sz="975" b="0" i="0" u="none" strike="noStrike" cap="none" dirty="0">
                <a:solidFill>
                  <a:srgbClr val="FF0000"/>
                </a:solidFill>
                <a:latin typeface="Arial"/>
                <a:ea typeface="Arial"/>
                <a:cs typeface="Arial"/>
                <a:sym typeface="Arial"/>
              </a:rPr>
              <a:t> and </a:t>
            </a:r>
            <a:r>
              <a:rPr lang="fr-FR" sz="975" b="0" i="0" u="none" strike="noStrike" cap="none" dirty="0" err="1">
                <a:solidFill>
                  <a:srgbClr val="FF0000"/>
                </a:solidFill>
                <a:latin typeface="Arial"/>
                <a:ea typeface="Arial"/>
                <a:cs typeface="Arial"/>
                <a:sym typeface="Arial"/>
              </a:rPr>
              <a:t>reducing</a:t>
            </a:r>
            <a:r>
              <a:rPr lang="fr-FR" sz="975" b="0" i="0" u="none" strike="noStrike" cap="none" dirty="0">
                <a:solidFill>
                  <a:srgbClr val="FF0000"/>
                </a:solidFill>
                <a:latin typeface="Arial"/>
                <a:ea typeface="Arial"/>
                <a:cs typeface="Arial"/>
                <a:sym typeface="Arial"/>
              </a:rPr>
              <a:t> the </a:t>
            </a:r>
            <a:r>
              <a:rPr lang="fr-FR" sz="975" b="0" i="0" u="none" strike="noStrike" cap="none" dirty="0" err="1">
                <a:solidFill>
                  <a:srgbClr val="FF0000"/>
                </a:solidFill>
                <a:latin typeface="Arial"/>
                <a:ea typeface="Arial"/>
                <a:cs typeface="Arial"/>
                <a:sym typeface="Arial"/>
              </a:rPr>
              <a:t>number</a:t>
            </a:r>
            <a:r>
              <a:rPr lang="fr-FR" sz="975" b="0" i="0" u="none" strike="noStrike" cap="none" dirty="0">
                <a:solidFill>
                  <a:srgbClr val="FF0000"/>
                </a:solidFill>
                <a:latin typeface="Arial"/>
                <a:ea typeface="Arial"/>
                <a:cs typeface="Arial"/>
                <a:sym typeface="Arial"/>
              </a:rPr>
              <a:t> of </a:t>
            </a:r>
            <a:r>
              <a:rPr lang="fr-FR" sz="975" b="0" i="0" u="none" strike="noStrike" cap="none" dirty="0" err="1">
                <a:solidFill>
                  <a:srgbClr val="FF0000"/>
                </a:solidFill>
                <a:latin typeface="Arial"/>
                <a:ea typeface="Arial"/>
                <a:cs typeface="Arial"/>
                <a:sym typeface="Arial"/>
              </a:rPr>
              <a:t>children</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dropping</a:t>
            </a:r>
            <a:r>
              <a:rPr lang="fr-FR" sz="975" b="0" i="0" u="none" strike="noStrike" cap="none" dirty="0">
                <a:solidFill>
                  <a:srgbClr val="FF0000"/>
                </a:solidFill>
                <a:latin typeface="Arial"/>
                <a:ea typeface="Arial"/>
                <a:cs typeface="Arial"/>
                <a:sym typeface="Arial"/>
              </a:rPr>
              <a:t> out </a:t>
            </a:r>
            <a:r>
              <a:rPr lang="fr-FR" sz="975" b="0" i="0" u="none" strike="noStrike" cap="none" dirty="0" err="1">
                <a:solidFill>
                  <a:srgbClr val="FF0000"/>
                </a:solidFill>
                <a:latin typeface="Arial"/>
                <a:ea typeface="Arial"/>
                <a:cs typeface="Arial"/>
                <a:sym typeface="Arial"/>
              </a:rPr>
              <a:t>during</a:t>
            </a:r>
            <a:r>
              <a:rPr lang="fr-FR" sz="975" b="0" i="0" u="none" strike="noStrike" cap="none" dirty="0">
                <a:solidFill>
                  <a:srgbClr val="FF0000"/>
                </a:solidFill>
                <a:latin typeface="Arial"/>
                <a:ea typeface="Arial"/>
                <a:cs typeface="Arial"/>
                <a:sym typeface="Arial"/>
              </a:rPr>
              <a:t> the </a:t>
            </a:r>
            <a:r>
              <a:rPr lang="fr-FR" sz="975" b="0" i="0" u="none" strike="noStrike" cap="none" dirty="0" err="1">
                <a:solidFill>
                  <a:srgbClr val="FF0000"/>
                </a:solidFill>
                <a:latin typeface="Arial"/>
                <a:ea typeface="Arial"/>
                <a:cs typeface="Arial"/>
                <a:sym typeface="Arial"/>
              </a:rPr>
              <a:t>school</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year</a:t>
            </a:r>
            <a:r>
              <a:rPr lang="fr-FR" sz="975" b="0" i="0" u="none" strike="noStrike" cap="none" dirty="0">
                <a:solidFill>
                  <a:srgbClr val="FF0000"/>
                </a:solidFill>
                <a:latin typeface="Arial"/>
                <a:ea typeface="Arial"/>
                <a:cs typeface="Arial"/>
                <a:sym typeface="Arial"/>
              </a:rPr>
              <a:t>, </a:t>
            </a:r>
            <a:r>
              <a:rPr lang="fr-FR" sz="975" b="0" i="0" u="none" strike="noStrike" cap="none" dirty="0" err="1">
                <a:solidFill>
                  <a:srgbClr val="FF0000"/>
                </a:solidFill>
                <a:latin typeface="Arial"/>
                <a:ea typeface="Arial"/>
                <a:cs typeface="Arial"/>
                <a:sym typeface="Arial"/>
              </a:rPr>
              <a:t>context</a:t>
            </a:r>
            <a:r>
              <a:rPr lang="fr-FR" sz="975" b="0" i="0" u="none" strike="noStrike" cap="none" dirty="0">
                <a:solidFill>
                  <a:srgbClr val="FF0000"/>
                </a:solidFill>
                <a:latin typeface="Arial"/>
                <a:ea typeface="Arial"/>
                <a:cs typeface="Arial"/>
                <a:sym typeface="Arial"/>
              </a:rPr>
              <a:t> monitoring</a:t>
            </a:r>
            <a:endParaRPr sz="975" b="0" i="0" u="none" strike="noStrike" cap="none" dirty="0">
              <a:solidFill>
                <a:srgbClr val="FF0000"/>
              </a:solidFill>
              <a:latin typeface="Arial"/>
              <a:ea typeface="Arial"/>
              <a:cs typeface="Arial"/>
              <a:sym typeface="Arial"/>
            </a:endParaRPr>
          </a:p>
        </p:txBody>
      </p:sp>
      <p:sp>
        <p:nvSpPr>
          <p:cNvPr id="552" name="Google Shape;552;p25"/>
          <p:cNvSpPr/>
          <p:nvPr/>
        </p:nvSpPr>
        <p:spPr>
          <a:xfrm>
            <a:off x="9409736" y="3149124"/>
            <a:ext cx="1031175" cy="5640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1125" b="0" i="0" u="none" strike="noStrike" cap="none">
              <a:solidFill>
                <a:srgbClr val="FF0000"/>
              </a:solidFill>
              <a:latin typeface="Arial"/>
              <a:ea typeface="Arial"/>
              <a:cs typeface="Arial"/>
              <a:sym typeface="Arial"/>
            </a:endParaRPr>
          </a:p>
        </p:txBody>
      </p:sp>
      <p:sp>
        <p:nvSpPr>
          <p:cNvPr id="553" name="Google Shape;553;p25"/>
          <p:cNvSpPr/>
          <p:nvPr/>
        </p:nvSpPr>
        <p:spPr>
          <a:xfrm>
            <a:off x="1635688" y="3152419"/>
            <a:ext cx="1084275" cy="5640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125" b="0" i="0" u="none" strike="noStrike" cap="none">
                <a:solidFill>
                  <a:srgbClr val="FF0000"/>
                </a:solidFill>
                <a:latin typeface="Arial"/>
                <a:ea typeface="Arial"/>
                <a:cs typeface="Arial"/>
                <a:sym typeface="Arial"/>
              </a:rPr>
              <a:t>Percentage</a:t>
            </a:r>
            <a:endParaRPr sz="1125" b="0" i="0" u="none" strike="noStrike" cap="none">
              <a:solidFill>
                <a:srgbClr val="FF0000"/>
              </a:solidFill>
              <a:latin typeface="Arial"/>
              <a:ea typeface="Arial"/>
              <a:cs typeface="Arial"/>
              <a:sym typeface="Arial"/>
            </a:endParaRPr>
          </a:p>
        </p:txBody>
      </p:sp>
      <p:sp>
        <p:nvSpPr>
          <p:cNvPr id="554" name="Google Shape;554;p25"/>
          <p:cNvSpPr txBox="1"/>
          <p:nvPr/>
        </p:nvSpPr>
        <p:spPr>
          <a:xfrm>
            <a:off x="1524001" y="1194779"/>
            <a:ext cx="6773625" cy="3539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fr-FR" sz="2000" b="1" i="0" u="none" strike="noStrike" cap="none">
                <a:solidFill>
                  <a:srgbClr val="E84E0F"/>
                </a:solidFill>
                <a:highlight>
                  <a:srgbClr val="FFFFFF"/>
                </a:highlight>
                <a:latin typeface="Arial Narrow"/>
                <a:ea typeface="Arial Narrow"/>
                <a:cs typeface="Arial Narrow"/>
                <a:sym typeface="Arial Narrow"/>
              </a:rPr>
              <a:t>Organization of indicator bank columns</a:t>
            </a:r>
            <a:endParaRPr sz="2000" b="1" i="0" u="none" strike="noStrike" cap="none">
              <a:solidFill>
                <a:srgbClr val="E84E0F"/>
              </a:solidFill>
              <a:highlight>
                <a:srgbClr val="FFFFFF"/>
              </a:highlight>
              <a:latin typeface="Arial Narrow"/>
              <a:ea typeface="Arial Narrow"/>
              <a:cs typeface="Arial Narrow"/>
              <a:sym typeface="Arial Narrow"/>
            </a:endParaRPr>
          </a:p>
        </p:txBody>
      </p:sp>
      <p:sp>
        <p:nvSpPr>
          <p:cNvPr id="555" name="Google Shape;555;p25"/>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 BANK</a:t>
            </a:r>
            <a:endParaRPr sz="63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sp>
        <p:nvSpPr>
          <p:cNvPr id="569" name="Google Shape;569;p2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INDICATOR BANK </a:t>
            </a:r>
            <a:endParaRPr sz="6300" b="1" i="0" u="none" strike="noStrike" cap="none">
              <a:solidFill>
                <a:srgbClr val="FFFFFF"/>
              </a:solidFill>
              <a:latin typeface="Bebas Neue"/>
              <a:ea typeface="Bebas Neue"/>
              <a:cs typeface="Bebas Neue"/>
              <a:sym typeface="Bebas Neue"/>
            </a:endParaRPr>
          </a:p>
        </p:txBody>
      </p:sp>
      <p:sp>
        <p:nvSpPr>
          <p:cNvPr id="570" name="Google Shape;570;p27"/>
          <p:cNvSpPr txBox="1"/>
          <p:nvPr/>
        </p:nvSpPr>
        <p:spPr>
          <a:xfrm>
            <a:off x="5880971" y="5762356"/>
            <a:ext cx="244466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20 mins.</a:t>
            </a:r>
            <a:endParaRPr sz="1800" b="1" i="0" u="none" strike="noStrike" cap="none">
              <a:solidFill>
                <a:srgbClr val="000000"/>
              </a:solidFill>
              <a:latin typeface="Arial"/>
              <a:ea typeface="Arial"/>
              <a:cs typeface="Arial"/>
              <a:sym typeface="Arial"/>
            </a:endParaRPr>
          </a:p>
        </p:txBody>
      </p:sp>
      <p:pic>
        <p:nvPicPr>
          <p:cNvPr id="571" name="Google Shape;571;p27" descr="Une image contenant noir, obscurité&#10;&#10;Description générée automatiquement"/>
          <p:cNvPicPr preferRelativeResize="0"/>
          <p:nvPr/>
        </p:nvPicPr>
        <p:blipFill rotWithShape="1">
          <a:blip r:embed="rId3">
            <a:alphaModFix/>
          </a:blip>
          <a:srcRect/>
          <a:stretch/>
        </p:blipFill>
        <p:spPr>
          <a:xfrm>
            <a:off x="8434193" y="5762356"/>
            <a:ext cx="697282" cy="697282"/>
          </a:xfrm>
          <a:prstGeom prst="rect">
            <a:avLst/>
          </a:prstGeom>
          <a:noFill/>
          <a:ln>
            <a:noFill/>
          </a:ln>
        </p:spPr>
      </p:pic>
      <p:sp>
        <p:nvSpPr>
          <p:cNvPr id="572" name="Google Shape;572;p27"/>
          <p:cNvSpPr txBox="1"/>
          <p:nvPr/>
        </p:nvSpPr>
        <p:spPr>
          <a:xfrm>
            <a:off x="2763679" y="1881113"/>
            <a:ext cx="265504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3 Groups</a:t>
            </a:r>
            <a:endParaRPr sz="2800" b="0" i="0" u="none" strike="noStrike" cap="none" dirty="0">
              <a:solidFill>
                <a:srgbClr val="E84E0F"/>
              </a:solidFill>
              <a:latin typeface="Bebas Neue"/>
              <a:ea typeface="Bebas Neue"/>
              <a:cs typeface="Bebas Neue"/>
              <a:sym typeface="Bebas Neue"/>
            </a:endParaRPr>
          </a:p>
        </p:txBody>
      </p:sp>
      <p:sp>
        <p:nvSpPr>
          <p:cNvPr id="573" name="Google Shape;573;p27"/>
          <p:cNvSpPr/>
          <p:nvPr/>
        </p:nvSpPr>
        <p:spPr>
          <a:xfrm>
            <a:off x="2301430" y="2535628"/>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Analyze</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logical</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framework</a:t>
            </a:r>
            <a:r>
              <a:rPr lang="fr-FR" sz="1400" b="0" i="0" u="none" strike="noStrike" cap="none" dirty="0">
                <a:solidFill>
                  <a:srgbClr val="FFFFFF"/>
                </a:solidFill>
                <a:latin typeface="Arial"/>
                <a:ea typeface="Arial"/>
                <a:cs typeface="Arial"/>
                <a:sym typeface="Arial"/>
              </a:rPr>
              <a:t> of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and</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Answer</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following</a:t>
            </a:r>
            <a:r>
              <a:rPr lang="fr-FR" sz="1400" b="0" i="0" u="none" strike="noStrike" cap="none" dirty="0">
                <a:solidFill>
                  <a:srgbClr val="FFFFFF"/>
                </a:solidFill>
                <a:latin typeface="Arial"/>
                <a:ea typeface="Arial"/>
                <a:cs typeface="Arial"/>
                <a:sym typeface="Arial"/>
              </a:rPr>
              <a:t> question: </a:t>
            </a:r>
            <a:r>
              <a:rPr lang="fr-FR" sz="1400" b="0" i="0" u="none" strike="noStrike" cap="none" dirty="0" err="1">
                <a:solidFill>
                  <a:srgbClr val="FFFFFF"/>
                </a:solidFill>
                <a:latin typeface="Arial"/>
                <a:ea typeface="Arial"/>
                <a:cs typeface="Arial"/>
                <a:sym typeface="Arial"/>
              </a:rPr>
              <a:t>should</a:t>
            </a:r>
            <a:r>
              <a:rPr lang="fr-FR" sz="1400" b="0" i="0" u="none" strike="noStrike" cap="none" dirty="0">
                <a:solidFill>
                  <a:srgbClr val="FFFFFF"/>
                </a:solidFill>
                <a:latin typeface="Arial"/>
                <a:ea typeface="Arial"/>
                <a:cs typeface="Arial"/>
                <a:sym typeface="Arial"/>
              </a:rPr>
              <a:t> I </a:t>
            </a:r>
            <a:r>
              <a:rPr lang="fr-FR" sz="1400" b="0" i="0" u="none" strike="noStrike" cap="none" dirty="0" err="1">
                <a:solidFill>
                  <a:srgbClr val="FFFFFF"/>
                </a:solidFill>
                <a:latin typeface="Arial"/>
                <a:ea typeface="Arial"/>
                <a:cs typeface="Arial"/>
                <a:sym typeface="Arial"/>
              </a:rPr>
              <a:t>add</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internal</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indicators</a:t>
            </a:r>
            <a:r>
              <a:rPr lang="fr-FR" sz="1400" b="0" i="0" u="none" strike="noStrike" cap="none" dirty="0">
                <a:solidFill>
                  <a:srgbClr val="FFFFFF"/>
                </a:solidFill>
                <a:latin typeface="Arial"/>
                <a:ea typeface="Arial"/>
                <a:cs typeface="Arial"/>
                <a:sym typeface="Arial"/>
              </a:rPr>
              <a:t> to </a:t>
            </a:r>
            <a:r>
              <a:rPr lang="fr-FR" sz="1400" b="0" i="0" u="none" strike="noStrike" cap="none" dirty="0" err="1">
                <a:solidFill>
                  <a:srgbClr val="FFFFFF"/>
                </a:solidFill>
                <a:latin typeface="Arial"/>
                <a:ea typeface="Arial"/>
                <a:cs typeface="Arial"/>
                <a:sym typeface="Arial"/>
              </a:rPr>
              <a:t>my</a:t>
            </a:r>
            <a:r>
              <a:rPr lang="fr-FR" sz="1400" b="0" i="0" u="none" strike="noStrike" cap="none" dirty="0">
                <a:solidFill>
                  <a:srgbClr val="FFFFFF"/>
                </a:solidFill>
                <a:latin typeface="Arial"/>
                <a:ea typeface="Arial"/>
                <a:cs typeface="Arial"/>
                <a:sym typeface="Arial"/>
              </a:rPr>
              <a:t> monitoring? </a:t>
            </a:r>
            <a:endParaRPr sz="1400" b="0" i="0" u="none" strike="noStrike" cap="none" dirty="0">
              <a:solidFill>
                <a:srgbClr val="FFFFFF"/>
              </a:solidFill>
              <a:latin typeface="Arial"/>
              <a:ea typeface="Arial"/>
              <a:cs typeface="Arial"/>
              <a:sym typeface="Arial"/>
            </a:endParaRPr>
          </a:p>
        </p:txBody>
      </p:sp>
      <p:pic>
        <p:nvPicPr>
          <p:cNvPr id="574" name="Google Shape;574;p27" descr="Une image contenant noir, obscurité&#10;&#10;Description générée automatiquement"/>
          <p:cNvPicPr preferRelativeResize="0"/>
          <p:nvPr/>
        </p:nvPicPr>
        <p:blipFill rotWithShape="1">
          <a:blip r:embed="rId4">
            <a:alphaModFix/>
          </a:blip>
          <a:srcRect/>
          <a:stretch/>
        </p:blipFill>
        <p:spPr>
          <a:xfrm>
            <a:off x="6448728" y="2188875"/>
            <a:ext cx="2322226" cy="2322226"/>
          </a:xfrm>
          <a:prstGeom prst="rect">
            <a:avLst/>
          </a:prstGeom>
          <a:noFill/>
          <a:ln>
            <a:noFill/>
          </a:ln>
        </p:spPr>
      </p:pic>
      <p:sp>
        <p:nvSpPr>
          <p:cNvPr id="575" name="Google Shape;575;p27"/>
          <p:cNvSpPr txBox="1"/>
          <p:nvPr/>
        </p:nvSpPr>
        <p:spPr>
          <a:xfrm>
            <a:off x="1733003" y="5762357"/>
            <a:ext cx="3685718" cy="1477297"/>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LET yourself be guided by the indicator bank</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0"/>
        <p:cNvGrpSpPr/>
        <p:nvPr/>
      </p:nvGrpSpPr>
      <p:grpSpPr>
        <a:xfrm>
          <a:off x="0" y="0"/>
          <a:ext cx="0" cy="0"/>
          <a:chOff x="0" y="0"/>
          <a:chExt cx="0" cy="0"/>
        </a:xfrm>
      </p:grpSpPr>
      <p:sp>
        <p:nvSpPr>
          <p:cNvPr id="581" name="Google Shape;581;p2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582" name="Google Shape;582;p28"/>
          <p:cNvSpPr txBox="1"/>
          <p:nvPr/>
        </p:nvSpPr>
        <p:spPr>
          <a:xfrm>
            <a:off x="2191265" y="1837437"/>
            <a:ext cx="7633500" cy="1847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IV. M&amp;E system planning</a:t>
            </a:r>
            <a:endParaRPr sz="5400" b="1" i="0" u="none" strike="noStrike" cap="none">
              <a:solidFill>
                <a:srgbClr val="FFFFFF"/>
              </a:solidFill>
              <a:latin typeface="Bebas Neue"/>
              <a:ea typeface="Bebas Neue"/>
              <a:cs typeface="Bebas Neue"/>
              <a:sym typeface="Bebas Neue"/>
            </a:endParaRPr>
          </a:p>
        </p:txBody>
      </p:sp>
      <p:grpSp>
        <p:nvGrpSpPr>
          <p:cNvPr id="583" name="Google Shape;583;p28"/>
          <p:cNvGrpSpPr/>
          <p:nvPr/>
        </p:nvGrpSpPr>
        <p:grpSpPr>
          <a:xfrm>
            <a:off x="5148045" y="4947748"/>
            <a:ext cx="1895970" cy="1773731"/>
            <a:chOff x="3137400" y="1009650"/>
            <a:chExt cx="2869204" cy="2708400"/>
          </a:xfrm>
        </p:grpSpPr>
        <p:sp>
          <p:nvSpPr>
            <p:cNvPr id="584" name="Google Shape;584;p28"/>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585" name="Google Shape;585;p28"/>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592" name="Google Shape;592;p2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plan</a:t>
            </a:r>
            <a:endParaRPr sz="6300" b="1" i="0" u="none" strike="noStrike" cap="none">
              <a:solidFill>
                <a:srgbClr val="FFFFFF"/>
              </a:solidFill>
              <a:latin typeface="Bebas Neue"/>
              <a:ea typeface="Bebas Neue"/>
              <a:cs typeface="Bebas Neue"/>
              <a:sym typeface="Bebas Neue"/>
            </a:endParaRPr>
          </a:p>
        </p:txBody>
      </p:sp>
      <p:sp>
        <p:nvSpPr>
          <p:cNvPr id="593" name="Google Shape;593;p29"/>
          <p:cNvSpPr/>
          <p:nvPr/>
        </p:nvSpPr>
        <p:spPr>
          <a:xfrm>
            <a:off x="6949859" y="2463697"/>
            <a:ext cx="3718141" cy="1975800"/>
          </a:xfrm>
          <a:prstGeom prst="wedgeEllipseCallout">
            <a:avLst>
              <a:gd name="adj1" fmla="val -23244"/>
              <a:gd name="adj2" fmla="val 6123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What</a:t>
            </a:r>
            <a:r>
              <a:rPr lang="fr-FR" sz="1400" b="0" i="0" u="none" strike="noStrike" cap="none" dirty="0">
                <a:solidFill>
                  <a:srgbClr val="FFFFFF"/>
                </a:solidFill>
                <a:latin typeface="Arial"/>
                <a:ea typeface="Arial"/>
                <a:cs typeface="Arial"/>
                <a:sym typeface="Arial"/>
              </a:rPr>
              <a:t> are the components of the document </a:t>
            </a:r>
            <a:r>
              <a:rPr lang="fr-FR" sz="1400" b="0" i="0" u="none" strike="noStrike" cap="none" dirty="0" err="1">
                <a:solidFill>
                  <a:srgbClr val="FFFFFF"/>
                </a:solidFill>
                <a:latin typeface="Arial"/>
                <a:ea typeface="Arial"/>
                <a:cs typeface="Arial"/>
                <a:sym typeface="Arial"/>
              </a:rPr>
              <a:t>that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would</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formalize</a:t>
            </a:r>
            <a:r>
              <a:rPr lang="fr-FR" sz="1400" b="0" i="0" u="none" strike="noStrike" cap="none" dirty="0">
                <a:solidFill>
                  <a:srgbClr val="FFFFFF"/>
                </a:solidFill>
                <a:latin typeface="Arial"/>
                <a:ea typeface="Arial"/>
                <a:cs typeface="Arial"/>
                <a:sym typeface="Arial"/>
              </a:rPr>
              <a:t> the M&amp;E syste</a:t>
            </a:r>
            <a:r>
              <a:rPr lang="fr-FR" dirty="0">
                <a:solidFill>
                  <a:srgbClr val="FFFFFF"/>
                </a:solidFill>
              </a:rPr>
              <a:t>m ?</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pic>
        <p:nvPicPr>
          <p:cNvPr id="594" name="Google Shape;594;p29" descr="Une image contenant noir, obscurité&#10;&#10;Description générée automatiquement"/>
          <p:cNvPicPr preferRelativeResize="0"/>
          <p:nvPr/>
        </p:nvPicPr>
        <p:blipFill rotWithShape="1">
          <a:blip r:embed="rId3">
            <a:alphaModFix/>
          </a:blip>
          <a:srcRect/>
          <a:stretch/>
        </p:blipFill>
        <p:spPr>
          <a:xfrm>
            <a:off x="5263133" y="2680225"/>
            <a:ext cx="1527135" cy="1527135"/>
          </a:xfrm>
          <a:prstGeom prst="rect">
            <a:avLst/>
          </a:prstGeom>
          <a:noFill/>
          <a:ln>
            <a:noFill/>
          </a:ln>
        </p:spPr>
      </p:pic>
      <p:sp>
        <p:nvSpPr>
          <p:cNvPr id="595" name="Google Shape;595;p29"/>
          <p:cNvSpPr txBox="1"/>
          <p:nvPr/>
        </p:nvSpPr>
        <p:spPr>
          <a:xfrm>
            <a:off x="5880971" y="5762357"/>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dirty="0">
                <a:solidFill>
                  <a:srgbClr val="002060"/>
                </a:solidFill>
                <a:latin typeface="Arial Narrow"/>
                <a:ea typeface="Arial Narrow"/>
                <a:cs typeface="Arial Narrow"/>
                <a:sym typeface="Arial Narrow"/>
              </a:rPr>
              <a:t>You have 10 minutes to exchange</a:t>
            </a:r>
            <a:r>
              <a:rPr lang="fr-FR" sz="1400" b="1" i="0" u="none" strike="noStrike" cap="none" dirty="0">
                <a:solidFill>
                  <a:srgbClr val="002060"/>
                </a:solidFill>
                <a:latin typeface="Arial Narrow"/>
                <a:ea typeface="Arial Narrow"/>
                <a:cs typeface="Arial Narrow"/>
                <a:sym typeface="Arial Narrow"/>
              </a:rPr>
              <a:t>.</a:t>
            </a:r>
            <a:endParaRPr sz="1800" b="1" i="0" u="none" strike="noStrike" cap="none" dirty="0">
              <a:solidFill>
                <a:srgbClr val="000000"/>
              </a:solidFill>
              <a:latin typeface="Arial"/>
              <a:ea typeface="Arial"/>
              <a:cs typeface="Arial"/>
              <a:sym typeface="Arial"/>
            </a:endParaRPr>
          </a:p>
        </p:txBody>
      </p:sp>
      <p:pic>
        <p:nvPicPr>
          <p:cNvPr id="596" name="Google Shape;596;p29" descr="Une image contenant noir, obscurité&#10;&#10;Description générée automatiquement"/>
          <p:cNvPicPr preferRelativeResize="0"/>
          <p:nvPr/>
        </p:nvPicPr>
        <p:blipFill rotWithShape="1">
          <a:blip r:embed="rId4">
            <a:alphaModFix/>
          </a:blip>
          <a:srcRect/>
          <a:stretch/>
        </p:blipFill>
        <p:spPr>
          <a:xfrm>
            <a:off x="8434193" y="5762356"/>
            <a:ext cx="697282" cy="697282"/>
          </a:xfrm>
          <a:prstGeom prst="rect">
            <a:avLst/>
          </a:prstGeom>
          <a:noFill/>
          <a:ln>
            <a:noFill/>
          </a:ln>
        </p:spPr>
      </p:pic>
      <p:sp>
        <p:nvSpPr>
          <p:cNvPr id="597" name="Google Shape;597;p29"/>
          <p:cNvSpPr txBox="1"/>
          <p:nvPr/>
        </p:nvSpPr>
        <p:spPr>
          <a:xfrm>
            <a:off x="2286715"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1</a:t>
            </a:r>
            <a:endParaRPr sz="2800" b="0" i="0" u="none" strike="noStrike" cap="none">
              <a:solidFill>
                <a:srgbClr val="E84E0F"/>
              </a:solidFill>
              <a:latin typeface="Bebas Neue"/>
              <a:ea typeface="Bebas Neue"/>
              <a:cs typeface="Bebas Neue"/>
              <a:sym typeface="Bebas Neue"/>
            </a:endParaRPr>
          </a:p>
        </p:txBody>
      </p:sp>
      <p:sp>
        <p:nvSpPr>
          <p:cNvPr id="598" name="Google Shape;598;p29"/>
          <p:cNvSpPr/>
          <p:nvPr/>
        </p:nvSpPr>
        <p:spPr>
          <a:xfrm>
            <a:off x="1524001" y="2475361"/>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Why</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should</a:t>
            </a:r>
            <a:r>
              <a:rPr lang="fr-FR" sz="1400" b="0" i="0" u="none" strike="noStrike" cap="none" dirty="0">
                <a:solidFill>
                  <a:srgbClr val="FFFFFF"/>
                </a:solidFill>
                <a:latin typeface="Arial"/>
                <a:ea typeface="Arial"/>
                <a:cs typeface="Arial"/>
                <a:sym typeface="Arial"/>
              </a:rPr>
              <a:t> a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formalize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its</a:t>
            </a:r>
            <a:r>
              <a:rPr lang="fr-FR" sz="1400" b="0" i="0" u="none" strike="noStrike" cap="none" dirty="0">
                <a:solidFill>
                  <a:srgbClr val="FFFFFF"/>
                </a:solidFill>
                <a:latin typeface="Arial"/>
                <a:ea typeface="Arial"/>
                <a:cs typeface="Arial"/>
                <a:sym typeface="Arial"/>
              </a:rPr>
              <a:t> M&amp;E system in a document ? </a:t>
            </a:r>
            <a:endParaRPr sz="1400" b="0" i="0" u="none" strike="noStrike" cap="none" dirty="0">
              <a:solidFill>
                <a:srgbClr val="FFFFFF"/>
              </a:solidFill>
              <a:latin typeface="Cambria"/>
              <a:ea typeface="Cambria"/>
              <a:cs typeface="Cambria"/>
              <a:sym typeface="Cambria"/>
            </a:endParaRPr>
          </a:p>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599" name="Google Shape;599;p29"/>
          <p:cNvSpPr txBox="1"/>
          <p:nvPr/>
        </p:nvSpPr>
        <p:spPr>
          <a:xfrm>
            <a:off x="7771722" y="1936315"/>
            <a:ext cx="2056363"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GROUP 2</a:t>
            </a:r>
            <a:endParaRPr sz="2800" b="0" i="0" u="none" strike="noStrike" cap="none">
              <a:solidFill>
                <a:srgbClr val="E84E0F"/>
              </a:solidFill>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606" name="Google Shape;606;p30"/>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07" name="Google Shape;607;p30"/>
          <p:cNvSpPr/>
          <p:nvPr/>
        </p:nvSpPr>
        <p:spPr>
          <a:xfrm>
            <a:off x="2574323" y="1617371"/>
            <a:ext cx="7636477" cy="7210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dirty="0">
                <a:solidFill>
                  <a:srgbClr val="E84E0F"/>
                </a:solidFill>
                <a:latin typeface="Bebas Neue"/>
                <a:ea typeface="Bebas Neue"/>
                <a:cs typeface="Bebas Neue"/>
                <a:sym typeface="Bebas Neue"/>
              </a:rPr>
              <a:t>The </a:t>
            </a:r>
            <a:r>
              <a:rPr lang="fr-FR" sz="2100" b="1" dirty="0" err="1">
                <a:solidFill>
                  <a:srgbClr val="E84E0F"/>
                </a:solidFill>
                <a:latin typeface="Bebas Neue"/>
                <a:ea typeface="Bebas Neue"/>
                <a:cs typeface="Bebas Neue"/>
                <a:sym typeface="Bebas Neue"/>
              </a:rPr>
              <a:t>M</a:t>
            </a:r>
            <a:r>
              <a:rPr lang="fr-FR" sz="2100" b="1" i="0" u="none" strike="noStrike" cap="none" dirty="0" err="1">
                <a:solidFill>
                  <a:srgbClr val="E84E0F"/>
                </a:solidFill>
                <a:latin typeface="Bebas Neue"/>
                <a:ea typeface="Bebas Neue"/>
                <a:cs typeface="Bebas Neue"/>
                <a:sym typeface="Bebas Neue"/>
              </a:rPr>
              <a:t>&amp;e</a:t>
            </a:r>
            <a:r>
              <a:rPr lang="fr-FR" sz="2100" b="1" i="0" u="none" strike="noStrike" cap="none" dirty="0">
                <a:solidFill>
                  <a:srgbClr val="E84E0F"/>
                </a:solidFill>
                <a:latin typeface="Bebas Neue"/>
                <a:ea typeface="Bebas Neue"/>
                <a:cs typeface="Bebas Neue"/>
                <a:sym typeface="Bebas Neue"/>
              </a:rPr>
              <a:t> plan </a:t>
            </a:r>
            <a:r>
              <a:rPr lang="fr-FR" sz="2100" b="1" i="0" u="none" strike="noStrike" cap="none" dirty="0" err="1">
                <a:solidFill>
                  <a:srgbClr val="E84E0F"/>
                </a:solidFill>
                <a:latin typeface="Bebas Neue"/>
                <a:ea typeface="Bebas Neue"/>
                <a:cs typeface="Bebas Neue"/>
                <a:sym typeface="Bebas Neue"/>
              </a:rPr>
              <a:t>allows</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you</a:t>
            </a:r>
            <a:r>
              <a:rPr lang="fr-FR" sz="2100" b="1" i="0" u="none" strike="noStrike" cap="none" dirty="0">
                <a:solidFill>
                  <a:srgbClr val="E84E0F"/>
                </a:solidFill>
                <a:latin typeface="Bebas Neue"/>
                <a:ea typeface="Bebas Neue"/>
                <a:cs typeface="Bebas Neue"/>
                <a:sym typeface="Bebas Neue"/>
              </a:rPr>
              <a:t> to : </a:t>
            </a:r>
            <a:br>
              <a:rPr lang="fr-FR" sz="1400" b="0" i="0" u="none" strike="noStrike" cap="none" dirty="0">
                <a:solidFill>
                  <a:srgbClr val="E84E0F"/>
                </a:solidFill>
                <a:latin typeface="Arial"/>
                <a:ea typeface="Arial"/>
                <a:cs typeface="Arial"/>
                <a:sym typeface="Arial"/>
              </a:rPr>
            </a:br>
            <a:endParaRPr sz="1400" b="0" i="0" u="none" strike="noStrike" cap="none" dirty="0">
              <a:solidFill>
                <a:srgbClr val="E84E0F"/>
              </a:solidFill>
              <a:latin typeface="Arial"/>
              <a:ea typeface="Arial"/>
              <a:cs typeface="Arial"/>
              <a:sym typeface="Arial"/>
            </a:endParaRPr>
          </a:p>
        </p:txBody>
      </p:sp>
      <p:sp>
        <p:nvSpPr>
          <p:cNvPr id="608" name="Google Shape;608;p30"/>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plan</a:t>
            </a:r>
            <a:endParaRPr sz="6300" b="1" i="0" u="none" strike="noStrike" cap="none">
              <a:solidFill>
                <a:srgbClr val="FFFFFF"/>
              </a:solidFill>
              <a:latin typeface="Bebas Neue"/>
              <a:ea typeface="Bebas Neue"/>
              <a:cs typeface="Bebas Neue"/>
              <a:sym typeface="Bebas Neue"/>
            </a:endParaRPr>
          </a:p>
        </p:txBody>
      </p:sp>
      <p:sp>
        <p:nvSpPr>
          <p:cNvPr id="609" name="Google Shape;609;p30"/>
          <p:cNvSpPr/>
          <p:nvPr/>
        </p:nvSpPr>
        <p:spPr>
          <a:xfrm>
            <a:off x="3457184" y="2338444"/>
            <a:ext cx="5686817" cy="3290197"/>
          </a:xfrm>
          <a:prstGeom prst="rect">
            <a:avLst/>
          </a:prstGeom>
          <a:noFill/>
          <a:ln>
            <a:noFill/>
          </a:ln>
        </p:spPr>
        <p:txBody>
          <a:bodyPr spcFirstLastPara="1" wrap="square" lIns="91425" tIns="45700" rIns="91425" bIns="45700" anchor="t" anchorCtr="0">
            <a:noAutofit/>
          </a:bodyPr>
          <a:lstStyle/>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Align</a:t>
            </a:r>
            <a:r>
              <a:rPr lang="fr-FR" sz="1600" b="0" i="0" u="none" strike="noStrike" cap="none" dirty="0">
                <a:solidFill>
                  <a:srgbClr val="002060"/>
                </a:solidFill>
                <a:latin typeface="Arial Narrow"/>
                <a:ea typeface="Arial Narrow"/>
                <a:cs typeface="Arial Narrow"/>
                <a:sym typeface="Arial Narrow"/>
              </a:rPr>
              <a:t> the M&amp;E system </a:t>
            </a:r>
            <a:r>
              <a:rPr lang="fr-FR" sz="1600" b="0" i="0" u="none" strike="noStrike" cap="none" dirty="0" err="1">
                <a:solidFill>
                  <a:srgbClr val="002060"/>
                </a:solidFill>
                <a:latin typeface="Arial Narrow"/>
                <a:ea typeface="Arial Narrow"/>
                <a:cs typeface="Arial Narrow"/>
                <a:sym typeface="Arial Narrow"/>
              </a:rPr>
              <a:t>with</a:t>
            </a:r>
            <a:r>
              <a:rPr lang="fr-FR" sz="1600" b="0" i="0" u="none" strike="noStrike" cap="none" dirty="0">
                <a:solidFill>
                  <a:srgbClr val="002060"/>
                </a:solidFill>
                <a:latin typeface="Arial Narrow"/>
                <a:ea typeface="Arial Narrow"/>
                <a:cs typeface="Arial Narrow"/>
                <a:sym typeface="Arial Narrow"/>
              </a:rPr>
              <a:t> the challenges and </a:t>
            </a:r>
            <a:r>
              <a:rPr lang="fr-FR" sz="1600" b="0" i="0" u="none" strike="noStrike" cap="none" dirty="0" err="1">
                <a:solidFill>
                  <a:srgbClr val="002060"/>
                </a:solidFill>
                <a:latin typeface="Arial Narrow"/>
                <a:ea typeface="Arial Narrow"/>
                <a:cs typeface="Arial Narrow"/>
                <a:sym typeface="Arial Narrow"/>
              </a:rPr>
              <a:t>needs</a:t>
            </a:r>
            <a:r>
              <a:rPr lang="fr-FR" sz="1600" b="0" i="0" u="none" strike="noStrike" cap="none" dirty="0">
                <a:solidFill>
                  <a:srgbClr val="002060"/>
                </a:solidFill>
                <a:latin typeface="Arial Narrow"/>
                <a:ea typeface="Arial Narrow"/>
                <a:cs typeface="Arial Narrow"/>
                <a:sym typeface="Arial Narrow"/>
              </a:rPr>
              <a:t> of the </a:t>
            </a:r>
            <a:r>
              <a:rPr lang="fr-FR" sz="1600" b="0" i="0" u="none" strike="noStrike" cap="none" dirty="0" err="1">
                <a:solidFill>
                  <a:srgbClr val="002060"/>
                </a:solidFill>
                <a:latin typeface="Arial Narrow"/>
                <a:ea typeface="Arial Narrow"/>
                <a:cs typeface="Arial Narrow"/>
                <a:sym typeface="Arial Narrow"/>
              </a:rPr>
              <a:t>project</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Define</a:t>
            </a:r>
            <a:r>
              <a:rPr lang="fr-FR" sz="1600" b="0" i="0" u="none" strike="noStrike" cap="none" dirty="0">
                <a:solidFill>
                  <a:srgbClr val="002060"/>
                </a:solidFill>
                <a:latin typeface="Arial Narrow"/>
                <a:ea typeface="Arial Narrow"/>
                <a:cs typeface="Arial Narrow"/>
                <a:sym typeface="Arial Narrow"/>
              </a:rPr>
              <a:t> the objectives of the M&amp;E system</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Describe</a:t>
            </a:r>
            <a:r>
              <a:rPr lang="fr-FR" sz="1600" b="0" i="0" u="none" strike="noStrike" cap="none" dirty="0">
                <a:solidFill>
                  <a:srgbClr val="002060"/>
                </a:solidFill>
                <a:latin typeface="Arial Narrow"/>
                <a:ea typeface="Arial Narrow"/>
                <a:cs typeface="Arial Narrow"/>
                <a:sym typeface="Arial Narrow"/>
              </a:rPr>
              <a:t> the </a:t>
            </a:r>
            <a:r>
              <a:rPr lang="fr-FR" sz="1600" b="0" i="0" u="none" strike="noStrike" cap="none" dirty="0" err="1">
                <a:solidFill>
                  <a:srgbClr val="002060"/>
                </a:solidFill>
                <a:latin typeface="Arial Narrow"/>
                <a:ea typeface="Arial Narrow"/>
                <a:cs typeface="Arial Narrow"/>
                <a:sym typeface="Arial Narrow"/>
              </a:rPr>
              <a:t>project's</a:t>
            </a:r>
            <a:r>
              <a:rPr lang="fr-FR" sz="1600" b="0" i="0" u="none" strike="noStrike" cap="none" dirty="0">
                <a:solidFill>
                  <a:srgbClr val="002060"/>
                </a:solidFill>
                <a:latin typeface="Arial Narrow"/>
                <a:ea typeface="Arial Narrow"/>
                <a:cs typeface="Arial Narrow"/>
                <a:sym typeface="Arial Narrow"/>
              </a:rPr>
              <a:t> M&amp;E system and how </a:t>
            </a:r>
            <a:r>
              <a:rPr lang="fr-FR" sz="1600" b="0" i="0" u="none" strike="noStrike" cap="none" dirty="0" err="1">
                <a:solidFill>
                  <a:srgbClr val="002060"/>
                </a:solidFill>
                <a:latin typeface="Arial Narrow"/>
                <a:ea typeface="Arial Narrow"/>
                <a:cs typeface="Arial Narrow"/>
                <a:sym typeface="Arial Narrow"/>
              </a:rPr>
              <a:t>it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will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be</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implemented</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including</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technical</a:t>
            </a:r>
            <a:r>
              <a:rPr lang="fr-FR" sz="1600" b="0" i="0" u="none" strike="noStrike" cap="none" dirty="0">
                <a:solidFill>
                  <a:srgbClr val="002060"/>
                </a:solidFill>
                <a:latin typeface="Arial Narrow"/>
                <a:ea typeface="Arial Narrow"/>
                <a:cs typeface="Arial Narrow"/>
                <a:sym typeface="Arial Narrow"/>
              </a:rPr>
              <a:t> and </a:t>
            </a:r>
            <a:r>
              <a:rPr lang="fr-FR" sz="1600" b="0" i="0" u="none" strike="noStrike" cap="none" dirty="0" err="1">
                <a:solidFill>
                  <a:srgbClr val="002060"/>
                </a:solidFill>
                <a:latin typeface="Arial Narrow"/>
                <a:ea typeface="Arial Narrow"/>
                <a:cs typeface="Arial Narrow"/>
                <a:sym typeface="Arial Narrow"/>
              </a:rPr>
              <a:t>financial</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resources</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Specify</a:t>
            </a:r>
            <a:r>
              <a:rPr lang="fr-FR" sz="1600" b="0" i="0" u="none" strike="noStrike" cap="none" dirty="0">
                <a:solidFill>
                  <a:srgbClr val="002060"/>
                </a:solidFill>
                <a:latin typeface="Arial Narrow"/>
                <a:ea typeface="Arial Narrow"/>
                <a:cs typeface="Arial Narrow"/>
                <a:sym typeface="Arial Narrow"/>
              </a:rPr>
              <a:t> data collection, </a:t>
            </a:r>
            <a:r>
              <a:rPr lang="fr-FR" sz="1600" b="0" i="0" u="none" strike="noStrike" cap="none" dirty="0" err="1">
                <a:solidFill>
                  <a:srgbClr val="002060"/>
                </a:solidFill>
                <a:latin typeface="Arial Narrow"/>
                <a:ea typeface="Arial Narrow"/>
                <a:cs typeface="Arial Narrow"/>
                <a:sym typeface="Arial Narrow"/>
              </a:rPr>
              <a:t>analysis</a:t>
            </a:r>
            <a:r>
              <a:rPr lang="fr-FR" sz="1600" b="0" i="0" u="none" strike="noStrike" cap="none" dirty="0">
                <a:solidFill>
                  <a:srgbClr val="002060"/>
                </a:solidFill>
                <a:latin typeface="Arial Narrow"/>
                <a:ea typeface="Arial Narrow"/>
                <a:cs typeface="Arial Narrow"/>
                <a:sym typeface="Arial Narrow"/>
              </a:rPr>
              <a:t>, use and protection </a:t>
            </a:r>
            <a:r>
              <a:rPr lang="fr-FR" sz="1600" b="0" i="0" u="none" strike="noStrike" cap="none" dirty="0" err="1">
                <a:solidFill>
                  <a:srgbClr val="002060"/>
                </a:solidFill>
                <a:latin typeface="Arial Narrow"/>
                <a:ea typeface="Arial Narrow"/>
                <a:cs typeface="Arial Narrow"/>
                <a:sym typeface="Arial Narrow"/>
              </a:rPr>
              <a:t>processes</a:t>
            </a:r>
            <a:r>
              <a:rPr lang="fr-FR" sz="1600" b="0" i="0" u="none" strike="noStrike" cap="none" dirty="0">
                <a:solidFill>
                  <a:srgbClr val="002060"/>
                </a:solidFill>
                <a:latin typeface="Arial Narrow"/>
                <a:ea typeface="Arial Narrow"/>
                <a:cs typeface="Arial Narrow"/>
                <a:sym typeface="Arial Narrow"/>
              </a:rPr>
              <a:t>.</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Specify</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project</a:t>
            </a:r>
            <a:r>
              <a:rPr lang="fr-FR" sz="1600" b="0" i="0" u="none" strike="noStrike" cap="none" dirty="0">
                <a:solidFill>
                  <a:srgbClr val="002060"/>
                </a:solidFill>
                <a:latin typeface="Arial Narrow"/>
                <a:ea typeface="Arial Narrow"/>
                <a:cs typeface="Arial Narrow"/>
                <a:sym typeface="Arial Narrow"/>
              </a:rPr>
              <a:t> </a:t>
            </a:r>
            <a:r>
              <a:rPr lang="fr-FR" sz="1600" b="0" i="0" u="none" strike="noStrike" cap="none" dirty="0" err="1">
                <a:solidFill>
                  <a:srgbClr val="002060"/>
                </a:solidFill>
                <a:latin typeface="Arial Narrow"/>
                <a:ea typeface="Arial Narrow"/>
                <a:cs typeface="Arial Narrow"/>
                <a:sym typeface="Arial Narrow"/>
              </a:rPr>
              <a:t>tools</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E84E0F"/>
                </a:solidFill>
                <a:latin typeface="Arial Narrow"/>
                <a:ea typeface="Arial Narrow"/>
                <a:cs typeface="Arial Narrow"/>
                <a:sym typeface="Arial Narrow"/>
              </a:rPr>
              <a:t>Specify</a:t>
            </a:r>
            <a:r>
              <a:rPr lang="fr-FR" sz="1600" b="0" i="0" u="none" strike="noStrike" cap="none" dirty="0">
                <a:solidFill>
                  <a:srgbClr val="E84E0F"/>
                </a:solidFill>
                <a:latin typeface="Arial Narrow"/>
                <a:ea typeface="Arial Narrow"/>
                <a:cs typeface="Arial Narrow"/>
                <a:sym typeface="Arial Narrow"/>
              </a:rPr>
              <a:t> the </a:t>
            </a:r>
            <a:r>
              <a:rPr lang="fr-FR" sz="1600" b="0" i="0" u="none" strike="noStrike" cap="none" dirty="0" err="1">
                <a:solidFill>
                  <a:srgbClr val="E84E0F"/>
                </a:solidFill>
                <a:latin typeface="Arial Narrow"/>
                <a:ea typeface="Arial Narrow"/>
                <a:cs typeface="Arial Narrow"/>
                <a:sym typeface="Arial Narrow"/>
              </a:rPr>
              <a:t>various</a:t>
            </a:r>
            <a:r>
              <a:rPr lang="fr-FR" sz="1600" b="0" i="0" u="none" strike="noStrike" cap="none" dirty="0">
                <a:solidFill>
                  <a:srgbClr val="E84E0F"/>
                </a:solidFill>
                <a:latin typeface="Arial Narrow"/>
                <a:ea typeface="Arial Narrow"/>
                <a:cs typeface="Arial Narrow"/>
                <a:sym typeface="Arial Narrow"/>
              </a:rPr>
              <a:t> </a:t>
            </a:r>
            <a:r>
              <a:rPr lang="fr-FR" sz="1600" b="0" i="0" u="none" strike="noStrike" cap="none" dirty="0" err="1">
                <a:solidFill>
                  <a:srgbClr val="E84E0F"/>
                </a:solidFill>
                <a:latin typeface="Arial Narrow"/>
                <a:ea typeface="Arial Narrow"/>
                <a:cs typeface="Arial Narrow"/>
                <a:sym typeface="Arial Narrow"/>
              </a:rPr>
              <a:t>responsibilities</a:t>
            </a:r>
            <a:r>
              <a:rPr lang="fr-FR" sz="1600" b="0" i="0" u="none" strike="noStrike" cap="none" dirty="0">
                <a:solidFill>
                  <a:srgbClr val="E84E0F"/>
                </a:solidFill>
                <a:latin typeface="Arial Narrow"/>
                <a:ea typeface="Arial Narrow"/>
                <a:cs typeface="Arial Narrow"/>
                <a:sym typeface="Arial Narrow"/>
              </a:rPr>
              <a:t> of the </a:t>
            </a:r>
            <a:r>
              <a:rPr lang="fr-FR" sz="1600" b="0" i="0" u="none" strike="noStrike" cap="none" dirty="0" err="1">
                <a:solidFill>
                  <a:srgbClr val="E84E0F"/>
                </a:solidFill>
                <a:latin typeface="Arial Narrow"/>
                <a:ea typeface="Arial Narrow"/>
                <a:cs typeface="Arial Narrow"/>
                <a:sym typeface="Arial Narrow"/>
              </a:rPr>
              <a:t>project</a:t>
            </a:r>
            <a:r>
              <a:rPr lang="fr-FR" sz="1600" b="0" i="0" u="none" strike="noStrike" cap="none" dirty="0">
                <a:solidFill>
                  <a:srgbClr val="E84E0F"/>
                </a:solidFill>
                <a:latin typeface="Arial Narrow"/>
                <a:ea typeface="Arial Narrow"/>
                <a:cs typeface="Arial Narrow"/>
                <a:sym typeface="Arial Narrow"/>
              </a:rPr>
              <a:t> team and </a:t>
            </a:r>
            <a:r>
              <a:rPr lang="fr-FR" sz="1600" b="0" i="0" u="none" strike="noStrike" cap="none" dirty="0" err="1">
                <a:solidFill>
                  <a:srgbClr val="E84E0F"/>
                </a:solidFill>
                <a:latin typeface="Arial Narrow"/>
                <a:ea typeface="Arial Narrow"/>
                <a:cs typeface="Arial Narrow"/>
                <a:sym typeface="Arial Narrow"/>
              </a:rPr>
              <a:t>its</a:t>
            </a:r>
            <a:r>
              <a:rPr lang="fr-FR" sz="1600" b="0" i="0" u="none" strike="noStrike" cap="none" dirty="0">
                <a:solidFill>
                  <a:srgbClr val="E84E0F"/>
                </a:solidFill>
                <a:latin typeface="Arial Narrow"/>
                <a:ea typeface="Arial Narrow"/>
                <a:cs typeface="Arial Narrow"/>
                <a:sym typeface="Arial Narrow"/>
              </a:rPr>
              <a:t> </a:t>
            </a:r>
            <a:r>
              <a:rPr lang="fr-FR" sz="1600" b="0" i="0" u="none" strike="noStrike" cap="none" dirty="0" err="1">
                <a:solidFill>
                  <a:srgbClr val="E84E0F"/>
                </a:solidFill>
                <a:latin typeface="Arial Narrow"/>
                <a:ea typeface="Arial Narrow"/>
                <a:cs typeface="Arial Narrow"/>
                <a:sym typeface="Arial Narrow"/>
              </a:rPr>
              <a:t>partners</a:t>
            </a:r>
            <a:r>
              <a:rPr lang="fr-FR" sz="1600" b="0" i="0" u="none" strike="noStrike" cap="none" dirty="0">
                <a:solidFill>
                  <a:srgbClr val="E84E0F"/>
                </a:solidFill>
                <a:latin typeface="Arial Narrow"/>
                <a:ea typeface="Arial Narrow"/>
                <a:cs typeface="Arial Narrow"/>
                <a:sym typeface="Arial Narrow"/>
              </a:rPr>
              <a:t>. </a:t>
            </a:r>
            <a:endParaRPr sz="1400" b="0" i="0" u="none" strike="noStrike" cap="none" dirty="0">
              <a:solidFill>
                <a:srgbClr val="E84E0F"/>
              </a:solidFill>
              <a:latin typeface="Arial"/>
              <a:ea typeface="Arial"/>
              <a:cs typeface="Arial"/>
              <a:sym typeface="Arial"/>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
        <p:nvSpPr>
          <p:cNvPr id="610" name="Google Shape;610;p30"/>
          <p:cNvSpPr txBox="1"/>
          <p:nvPr/>
        </p:nvSpPr>
        <p:spPr>
          <a:xfrm>
            <a:off x="7529952" y="5865890"/>
            <a:ext cx="2680849" cy="4800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1400" b="0" i="0" u="none" strike="noStrike" cap="none">
                <a:solidFill>
                  <a:srgbClr val="002060"/>
                </a:solidFill>
                <a:latin typeface="Arial Narrow"/>
                <a:ea typeface="Arial Narrow"/>
                <a:cs typeface="Arial Narrow"/>
                <a:sym typeface="Arial Narrow"/>
              </a:rPr>
              <a:t>Source: (Inspired by Expertise France).  </a:t>
            </a:r>
            <a:endParaRPr sz="1200" b="0" i="0" u="none" strike="noStrike" cap="none">
              <a:solidFill>
                <a:srgbClr val="262775"/>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sp>
        <p:nvSpPr>
          <p:cNvPr id="617" name="Google Shape;617;p31"/>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plan</a:t>
            </a:r>
            <a:endParaRPr sz="6300" b="1" i="0" u="none" strike="noStrike" cap="none">
              <a:solidFill>
                <a:srgbClr val="FFFFFF"/>
              </a:solidFill>
              <a:latin typeface="Bebas Neue"/>
              <a:ea typeface="Bebas Neue"/>
              <a:cs typeface="Bebas Neue"/>
              <a:sym typeface="Bebas Neue"/>
            </a:endParaRPr>
          </a:p>
        </p:txBody>
      </p:sp>
      <p:pic>
        <p:nvPicPr>
          <p:cNvPr id="618" name="Google Shape;618;p31" descr="Une image contenant texte, capture d’écran, document, Police&#10;&#10;Description générée automatiquement"/>
          <p:cNvPicPr preferRelativeResize="0"/>
          <p:nvPr/>
        </p:nvPicPr>
        <p:blipFill rotWithShape="1">
          <a:blip r:embed="rId3">
            <a:alphaModFix/>
          </a:blip>
          <a:srcRect t="11042" b="7369"/>
          <a:stretch/>
        </p:blipFill>
        <p:spPr>
          <a:xfrm>
            <a:off x="5133140" y="1486884"/>
            <a:ext cx="5077661" cy="4869467"/>
          </a:xfrm>
          <a:prstGeom prst="rect">
            <a:avLst/>
          </a:prstGeom>
          <a:noFill/>
          <a:ln w="9525" cap="flat" cmpd="sng">
            <a:solidFill>
              <a:schemeClr val="dk2"/>
            </a:solidFill>
            <a:prstDash val="solid"/>
            <a:round/>
            <a:headEnd type="none" w="sm" len="sm"/>
            <a:tailEnd type="none" w="sm" len="sm"/>
          </a:ln>
        </p:spPr>
      </p:pic>
      <p:pic>
        <p:nvPicPr>
          <p:cNvPr id="619" name="Google Shape;619;p31" descr="Une image contenant texte, capture d’écran, conception&#10;&#10;Description générée automatiquement"/>
          <p:cNvPicPr preferRelativeResize="0"/>
          <p:nvPr/>
        </p:nvPicPr>
        <p:blipFill rotWithShape="1">
          <a:blip r:embed="rId4">
            <a:alphaModFix/>
          </a:blip>
          <a:srcRect/>
          <a:stretch/>
        </p:blipFill>
        <p:spPr>
          <a:xfrm rot="-741100">
            <a:off x="1997068" y="1041244"/>
            <a:ext cx="2663005" cy="37568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sp>
        <p:nvSpPr>
          <p:cNvPr id="636" name="Google Shape;636;p33"/>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plan</a:t>
            </a:r>
            <a:endParaRPr sz="6300" b="1" i="0" u="none" strike="noStrike" cap="none">
              <a:solidFill>
                <a:srgbClr val="FFFFFF"/>
              </a:solidFill>
              <a:latin typeface="Bebas Neue"/>
              <a:ea typeface="Bebas Neue"/>
              <a:cs typeface="Bebas Neue"/>
              <a:sym typeface="Bebas Neue"/>
            </a:endParaRPr>
          </a:p>
        </p:txBody>
      </p:sp>
      <p:sp>
        <p:nvSpPr>
          <p:cNvPr id="639" name="Google Shape;639;p33"/>
          <p:cNvSpPr txBox="1"/>
          <p:nvPr/>
        </p:nvSpPr>
        <p:spPr>
          <a:xfrm>
            <a:off x="1270754" y="1452794"/>
            <a:ext cx="3470019" cy="61552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To </a:t>
            </a:r>
            <a:r>
              <a:rPr lang="fr-FR" sz="2800" b="1" i="0" u="none" strike="noStrike" cap="none" dirty="0" err="1">
                <a:solidFill>
                  <a:srgbClr val="E84E0F"/>
                </a:solidFill>
                <a:latin typeface="Bebas Neue"/>
                <a:ea typeface="Bebas Neue"/>
                <a:cs typeface="Bebas Neue"/>
                <a:sym typeface="Bebas Neue"/>
              </a:rPr>
              <a:t>Ponder</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Individually</a:t>
            </a:r>
            <a:endParaRPr sz="2800" b="0" i="0" u="none" strike="noStrike" cap="none" dirty="0">
              <a:solidFill>
                <a:srgbClr val="E84E0F"/>
              </a:solidFill>
              <a:latin typeface="Bebas Neue"/>
              <a:ea typeface="Bebas Neue"/>
              <a:cs typeface="Bebas Neue"/>
              <a:sym typeface="Bebas Neue"/>
            </a:endParaRPr>
          </a:p>
        </p:txBody>
      </p:sp>
      <p:sp>
        <p:nvSpPr>
          <p:cNvPr id="640" name="Google Shape;640;p33"/>
          <p:cNvSpPr/>
          <p:nvPr/>
        </p:nvSpPr>
        <p:spPr>
          <a:xfrm>
            <a:off x="1270754" y="2068317"/>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fr-FR" sz="1400" b="0" i="0" u="none" strike="noStrike" cap="none" dirty="0" err="1">
                <a:solidFill>
                  <a:srgbClr val="FFFFFF"/>
                </a:solidFill>
                <a:latin typeface="Arial"/>
                <a:ea typeface="Arial"/>
                <a:cs typeface="Arial"/>
                <a:sym typeface="Arial"/>
              </a:rPr>
              <a:t>Draw</a:t>
            </a:r>
            <a:r>
              <a:rPr lang="fr-FR" sz="1400" b="0" i="0" u="none" strike="noStrike" cap="none" dirty="0">
                <a:solidFill>
                  <a:srgbClr val="FFFFFF"/>
                </a:solidFill>
                <a:latin typeface="Arial"/>
                <a:ea typeface="Arial"/>
                <a:cs typeface="Arial"/>
                <a:sym typeface="Arial"/>
              </a:rPr>
              <a:t> up the </a:t>
            </a:r>
            <a:r>
              <a:rPr lang="en-IN" dirty="0">
                <a:solidFill>
                  <a:schemeClr val="bg1"/>
                </a:solidFill>
              </a:rPr>
              <a:t>Responsible, Accountable, Consulted, and Informed (RACI)</a:t>
            </a:r>
            <a:r>
              <a:rPr lang="fr-FR" sz="1400" b="0" i="0" u="none" strike="noStrike" cap="none" dirty="0">
                <a:solidFill>
                  <a:srgbClr val="FFFFFF"/>
                </a:solidFill>
                <a:latin typeface="Arial"/>
                <a:ea typeface="Arial"/>
                <a:cs typeface="Arial"/>
                <a:sym typeface="Arial"/>
              </a:rPr>
              <a:t> </a:t>
            </a:r>
            <a:r>
              <a:rPr lang="fr-FR" dirty="0">
                <a:solidFill>
                  <a:srgbClr val="FFFFFF"/>
                </a:solidFill>
              </a:rPr>
              <a:t>to </a:t>
            </a:r>
            <a:r>
              <a:rPr lang="fr-FR" dirty="0" err="1">
                <a:solidFill>
                  <a:srgbClr val="FFFFFF"/>
                </a:solidFill>
              </a:rPr>
              <a:t>draw</a:t>
            </a:r>
            <a:r>
              <a:rPr lang="fr-FR" dirty="0">
                <a:solidFill>
                  <a:srgbClr val="FFFFFF"/>
                </a:solidFill>
              </a:rPr>
              <a:t> up and </a:t>
            </a:r>
            <a:r>
              <a:rPr lang="fr-FR" dirty="0" err="1">
                <a:solidFill>
                  <a:srgbClr val="FFFFFF"/>
                </a:solidFill>
              </a:rPr>
              <a:t>keep</a:t>
            </a:r>
            <a:r>
              <a:rPr lang="fr-FR" dirty="0">
                <a:solidFill>
                  <a:srgbClr val="FFFFFF"/>
                </a:solidFill>
              </a:rPr>
              <a:t> up to date the </a:t>
            </a:r>
            <a:r>
              <a:rPr lang="fr-FR" sz="1400" b="0" i="0" u="none" strike="noStrike" cap="none" dirty="0">
                <a:solidFill>
                  <a:srgbClr val="FFFFFF"/>
                </a:solidFill>
                <a:latin typeface="Arial"/>
                <a:ea typeface="Arial"/>
                <a:cs typeface="Arial"/>
                <a:sym typeface="Arial"/>
              </a:rPr>
              <a:t>M&amp;E Plan for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sp>
        <p:nvSpPr>
          <p:cNvPr id="642" name="Google Shape;642;p33"/>
          <p:cNvSpPr txBox="1"/>
          <p:nvPr/>
        </p:nvSpPr>
        <p:spPr>
          <a:xfrm>
            <a:off x="1733003" y="5762357"/>
            <a:ext cx="3685800" cy="10467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LET yourself be guided by the </a:t>
            </a:r>
            <a:r>
              <a:rPr lang="fr-FR" sz="2800" b="1">
                <a:solidFill>
                  <a:srgbClr val="E84E0F"/>
                </a:solidFill>
                <a:latin typeface="Bebas Neue"/>
                <a:ea typeface="Bebas Neue"/>
                <a:cs typeface="Bebas Neue"/>
                <a:sym typeface="Bebas Neue"/>
              </a:rPr>
              <a:t>M</a:t>
            </a:r>
            <a:r>
              <a:rPr lang="fr-FR" sz="2800" b="1" i="0" u="none" strike="noStrike" cap="none">
                <a:solidFill>
                  <a:srgbClr val="E84E0F"/>
                </a:solidFill>
                <a:latin typeface="Bebas Neue"/>
                <a:ea typeface="Bebas Neue"/>
                <a:cs typeface="Bebas Neue"/>
                <a:sym typeface="Bebas Neue"/>
              </a:rPr>
              <a:t>&amp;e plan grid </a:t>
            </a:r>
            <a:endParaRPr sz="2800" b="0" i="0" u="none" strike="noStrike" cap="none">
              <a:solidFill>
                <a:srgbClr val="E84E0F"/>
              </a:solidFill>
              <a:latin typeface="Bebas Neue"/>
              <a:ea typeface="Bebas Neue"/>
              <a:cs typeface="Bebas Neue"/>
              <a:sym typeface="Bebas Neue"/>
            </a:endParaRPr>
          </a:p>
        </p:txBody>
      </p:sp>
      <p:sp>
        <p:nvSpPr>
          <p:cNvPr id="2" name="TextBox 1">
            <a:extLst>
              <a:ext uri="{FF2B5EF4-FFF2-40B4-BE49-F238E27FC236}">
                <a16:creationId xmlns:a16="http://schemas.microsoft.com/office/drawing/2014/main" id="{E2EEC9D8-DB1F-E6AF-48BD-A57C5B416D09}"/>
              </a:ext>
            </a:extLst>
          </p:cNvPr>
          <p:cNvSpPr txBox="1"/>
          <p:nvPr/>
        </p:nvSpPr>
        <p:spPr>
          <a:xfrm>
            <a:off x="996099" y="4377361"/>
            <a:ext cx="5099901" cy="1384995"/>
          </a:xfrm>
          <a:prstGeom prst="rect">
            <a:avLst/>
          </a:prstGeom>
          <a:noFill/>
        </p:spPr>
        <p:txBody>
          <a:bodyPr wrap="square" rtlCol="0">
            <a:spAutoFit/>
          </a:bodyPr>
          <a:lstStyle/>
          <a:p>
            <a:pPr algn="just"/>
            <a:r>
              <a:rPr lang="en-US" dirty="0"/>
              <a:t>The four components of a RACI matrix are Responsible, Accountable, Consulted, and Informed. Responsible refers to the individual(s) who completes the task, while Accountable is the person who ensures the task is done. Consulted are those who provide input, and Informed are those who need to be updated on progress</a:t>
            </a:r>
            <a:endParaRPr lang="en-IN" dirty="0"/>
          </a:p>
        </p:txBody>
      </p:sp>
      <p:sp>
        <p:nvSpPr>
          <p:cNvPr id="627" name="Google Shape;627;p32"/>
          <p:cNvSpPr/>
          <p:nvPr/>
        </p:nvSpPr>
        <p:spPr>
          <a:xfrm>
            <a:off x="6439347" y="1452794"/>
            <a:ext cx="5199497"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The </a:t>
            </a:r>
            <a:r>
              <a:rPr lang="fr-FR" sz="2800" b="1" i="0" u="none" strike="noStrike" cap="none" dirty="0" err="1">
                <a:solidFill>
                  <a:srgbClr val="E84E0F"/>
                </a:solidFill>
                <a:latin typeface="Bebas Neue"/>
                <a:ea typeface="Bebas Neue"/>
                <a:cs typeface="Bebas Neue"/>
                <a:sym typeface="Bebas Neue"/>
              </a:rPr>
              <a:t>roles</a:t>
            </a:r>
            <a:r>
              <a:rPr lang="fr-FR" sz="2800" b="1" i="0" u="none" strike="noStrike" cap="none" dirty="0">
                <a:solidFill>
                  <a:srgbClr val="E84E0F"/>
                </a:solidFill>
                <a:latin typeface="Bebas Neue"/>
                <a:ea typeface="Bebas Neue"/>
                <a:cs typeface="Bebas Neue"/>
                <a:sym typeface="Bebas Neue"/>
              </a:rPr>
              <a:t> &amp; </a:t>
            </a:r>
            <a:r>
              <a:rPr lang="fr-FR" sz="2800" b="1" i="0" u="none" strike="noStrike" cap="none" dirty="0" err="1">
                <a:solidFill>
                  <a:srgbClr val="E84E0F"/>
                </a:solidFill>
                <a:latin typeface="Bebas Neue"/>
                <a:ea typeface="Bebas Neue"/>
                <a:cs typeface="Bebas Neue"/>
                <a:sym typeface="Bebas Neue"/>
              </a:rPr>
              <a:t>responsibility</a:t>
            </a:r>
            <a:r>
              <a:rPr lang="fr-FR" sz="2800" b="1" i="0" u="none" strike="noStrike" cap="none" dirty="0">
                <a:solidFill>
                  <a:srgbClr val="E84E0F"/>
                </a:solidFill>
                <a:latin typeface="Bebas Neue"/>
                <a:ea typeface="Bebas Neue"/>
                <a:cs typeface="Bebas Neue"/>
                <a:sym typeface="Bebas Neue"/>
              </a:rPr>
              <a:t>?</a:t>
            </a:r>
          </a:p>
          <a:p>
            <a:pPr marL="0" marR="0" lvl="0" indent="0" algn="l" rtl="0">
              <a:spcBef>
                <a:spcPts val="0"/>
              </a:spcBef>
              <a:spcAft>
                <a:spcPts val="0"/>
              </a:spcAft>
              <a:buNone/>
            </a:pPr>
            <a:endParaRPr lang="fr-FR" sz="2800" b="1" i="0" u="none" strike="noStrike" cap="none" dirty="0">
              <a:solidFill>
                <a:srgbClr val="E84E0F"/>
              </a:solidFill>
              <a:latin typeface="Bebas Neue"/>
              <a:ea typeface="Bebas Neue"/>
              <a:cs typeface="Bebas Neue"/>
              <a:sym typeface="Bebas Neue"/>
            </a:endParaRPr>
          </a:p>
          <a:p>
            <a:pPr marL="0" marR="0" lvl="0" indent="0" algn="l" rtl="0">
              <a:spcBef>
                <a:spcPts val="0"/>
              </a:spcBef>
              <a:spcAft>
                <a:spcPts val="0"/>
              </a:spcAft>
              <a:buNone/>
            </a:pPr>
            <a:r>
              <a:rPr lang="fr-FR" sz="2800" b="1" i="0" u="none" strike="noStrike" cap="none" dirty="0" err="1">
                <a:solidFill>
                  <a:srgbClr val="E84E0F"/>
                </a:solidFill>
                <a:latin typeface="Bebas Neue"/>
                <a:ea typeface="Bebas Neue"/>
                <a:cs typeface="Bebas Neue"/>
                <a:sym typeface="Bebas Neue"/>
              </a:rPr>
              <a:t>Who</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does</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what</a:t>
            </a:r>
            <a:r>
              <a:rPr lang="fr-FR" sz="2800" b="1" i="0" u="none" strike="noStrike" cap="none" dirty="0">
                <a:solidFill>
                  <a:srgbClr val="E84E0F"/>
                </a:solidFill>
                <a:latin typeface="Bebas Neue"/>
                <a:ea typeface="Bebas Neue"/>
                <a:cs typeface="Bebas Neue"/>
                <a:sym typeface="Bebas Neue"/>
              </a:rPr>
              <a:t> to </a:t>
            </a:r>
            <a:r>
              <a:rPr lang="fr-FR" sz="2800" b="1" i="0" u="none" strike="noStrike" cap="none" dirty="0" err="1">
                <a:solidFill>
                  <a:srgbClr val="E84E0F"/>
                </a:solidFill>
                <a:latin typeface="Bebas Neue"/>
                <a:ea typeface="Bebas Neue"/>
                <a:cs typeface="Bebas Neue"/>
                <a:sym typeface="Bebas Neue"/>
              </a:rPr>
              <a:t>validate</a:t>
            </a:r>
            <a:r>
              <a:rPr lang="fr-FR" sz="2800" b="1" i="0" u="none" strike="noStrike" cap="none" dirty="0">
                <a:solidFill>
                  <a:srgbClr val="E84E0F"/>
                </a:solidFill>
                <a:latin typeface="Bebas Neue"/>
                <a:ea typeface="Bebas Neue"/>
                <a:cs typeface="Bebas Neue"/>
                <a:sym typeface="Bebas Neue"/>
              </a:rPr>
              <a:t> the </a:t>
            </a:r>
            <a:r>
              <a:rPr lang="fr-FR" sz="2800" b="1" dirty="0">
                <a:solidFill>
                  <a:srgbClr val="E84E0F"/>
                </a:solidFill>
                <a:latin typeface="Bebas Neue"/>
                <a:ea typeface="Bebas Neue"/>
                <a:cs typeface="Bebas Neue"/>
                <a:sym typeface="Bebas Neue"/>
              </a:rPr>
              <a:t>M&amp;E </a:t>
            </a:r>
            <a:r>
              <a:rPr lang="fr-FR" sz="2800" b="1" i="0" u="none" strike="noStrike" cap="none" dirty="0">
                <a:solidFill>
                  <a:srgbClr val="E84E0F"/>
                </a:solidFill>
                <a:latin typeface="Bebas Neue"/>
                <a:ea typeface="Bebas Neue"/>
                <a:cs typeface="Bebas Neue"/>
                <a:sym typeface="Bebas Neue"/>
              </a:rPr>
              <a:t>plan??</a:t>
            </a:r>
            <a:endParaRPr sz="1800" b="0" i="0" u="none" strike="noStrike" cap="none" dirty="0">
              <a:solidFill>
                <a:srgbClr val="FFFFFF"/>
              </a:solidFill>
              <a:latin typeface="Arial"/>
              <a:ea typeface="Arial"/>
              <a:cs typeface="Arial"/>
              <a:sym typeface="Arial"/>
            </a:endParaRPr>
          </a:p>
        </p:txBody>
      </p:sp>
      <p:pic>
        <p:nvPicPr>
          <p:cNvPr id="3" name="Google Shape;574;p27" descr="Une image contenant noir, obscurité&#10;&#10;Description générée automatiquement">
            <a:extLst>
              <a:ext uri="{FF2B5EF4-FFF2-40B4-BE49-F238E27FC236}">
                <a16:creationId xmlns:a16="http://schemas.microsoft.com/office/drawing/2014/main" id="{F34C9B57-C963-0580-5EEB-18D9FC0A82D1}"/>
              </a:ext>
            </a:extLst>
          </p:cNvPr>
          <p:cNvPicPr preferRelativeResize="0"/>
          <p:nvPr/>
        </p:nvPicPr>
        <p:blipFill rotWithShape="1">
          <a:blip r:embed="rId3">
            <a:alphaModFix/>
          </a:blip>
          <a:srcRect/>
          <a:stretch/>
        </p:blipFill>
        <p:spPr>
          <a:xfrm>
            <a:off x="6439347" y="3440130"/>
            <a:ext cx="2322226" cy="23222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7"/>
        <p:cNvGrpSpPr/>
        <p:nvPr/>
      </p:nvGrpSpPr>
      <p:grpSpPr>
        <a:xfrm>
          <a:off x="0" y="0"/>
          <a:ext cx="0" cy="0"/>
          <a:chOff x="0" y="0"/>
          <a:chExt cx="0" cy="0"/>
        </a:xfrm>
      </p:grpSpPr>
      <p:sp>
        <p:nvSpPr>
          <p:cNvPr id="648" name="Google Shape;648;p3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649" name="Google Shape;649;p34"/>
          <p:cNvSpPr txBox="1"/>
          <p:nvPr/>
        </p:nvSpPr>
        <p:spPr>
          <a:xfrm>
            <a:off x="2191265" y="1837437"/>
            <a:ext cx="7633500" cy="1847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V. M&amp;E resources and budget</a:t>
            </a:r>
            <a:endParaRPr sz="1400" b="0" i="0" u="none" strike="noStrike" cap="none">
              <a:solidFill>
                <a:srgbClr val="000000"/>
              </a:solidFill>
              <a:latin typeface="Arial"/>
              <a:ea typeface="Arial"/>
              <a:cs typeface="Arial"/>
              <a:sym typeface="Arial"/>
            </a:endParaRPr>
          </a:p>
        </p:txBody>
      </p:sp>
      <p:grpSp>
        <p:nvGrpSpPr>
          <p:cNvPr id="650" name="Google Shape;650;p34"/>
          <p:cNvGrpSpPr/>
          <p:nvPr/>
        </p:nvGrpSpPr>
        <p:grpSpPr>
          <a:xfrm>
            <a:off x="5148045" y="4947748"/>
            <a:ext cx="1895970" cy="1773731"/>
            <a:chOff x="3137400" y="1009650"/>
            <a:chExt cx="2869204" cy="2708400"/>
          </a:xfrm>
        </p:grpSpPr>
        <p:sp>
          <p:nvSpPr>
            <p:cNvPr id="651" name="Google Shape;651;p34"/>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652" name="Google Shape;652;p34"/>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201" name="Google Shape;201;p4"/>
          <p:cNvSpPr txBox="1"/>
          <p:nvPr/>
        </p:nvSpPr>
        <p:spPr>
          <a:xfrm>
            <a:off x="2413725" y="315094"/>
            <a:ext cx="7457700" cy="1262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7000" b="1" i="0" u="none" strike="noStrike" cap="none">
                <a:solidFill>
                  <a:srgbClr val="E84E0F"/>
                </a:solidFill>
                <a:latin typeface="Bebas Neue"/>
                <a:ea typeface="Bebas Neue"/>
                <a:cs typeface="Bebas Neue"/>
                <a:sym typeface="Bebas Neue"/>
              </a:rPr>
              <a:t>AGENDA</a:t>
            </a:r>
            <a:endParaRPr sz="8200" b="1" i="0" u="none" strike="noStrike" cap="none">
              <a:solidFill>
                <a:srgbClr val="E84E0F"/>
              </a:solidFill>
              <a:latin typeface="Bebas Neue"/>
              <a:ea typeface="Bebas Neue"/>
              <a:cs typeface="Bebas Neue"/>
              <a:sym typeface="Bebas Neue"/>
            </a:endParaRPr>
          </a:p>
        </p:txBody>
      </p:sp>
      <p:sp>
        <p:nvSpPr>
          <p:cNvPr id="202" name="Google Shape;202;p4"/>
          <p:cNvSpPr/>
          <p:nvPr/>
        </p:nvSpPr>
        <p:spPr>
          <a:xfrm>
            <a:off x="2413725" y="1720075"/>
            <a:ext cx="8062500" cy="4493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endParaRPr sz="22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3" name="Google Shape;203;p4"/>
          <p:cNvSpPr/>
          <p:nvPr/>
        </p:nvSpPr>
        <p:spPr>
          <a:xfrm>
            <a:off x="3877725" y="1902879"/>
            <a:ext cx="59937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 Learning review</a:t>
            </a: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endParaRPr sz="1900" b="1"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r>
              <a:rPr lang="fr-FR" sz="1900" b="1" i="0" u="none" strike="noStrike" cap="none">
                <a:solidFill>
                  <a:srgbClr val="262775"/>
                </a:solidFill>
                <a:latin typeface="Arial"/>
                <a:ea typeface="Arial"/>
                <a:cs typeface="Arial"/>
                <a:sym typeface="Arial"/>
              </a:rPr>
              <a:t>II. The preparation phase </a:t>
            </a: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4" name="Google Shape;204;p4"/>
          <p:cNvSpPr/>
          <p:nvPr/>
        </p:nvSpPr>
        <p:spPr>
          <a:xfrm>
            <a:off x="3839360" y="3540084"/>
            <a:ext cx="5993700" cy="86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III. The starting point for M&amp;E</a:t>
            </a:r>
            <a:endParaRPr sz="19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5" name="Google Shape;205;p4" descr="Flèche : courbe légère avec un remplissage uni"/>
          <p:cNvSpPr/>
          <p:nvPr/>
        </p:nvSpPr>
        <p:spPr>
          <a:xfrm>
            <a:off x="2726592" y="1911179"/>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4" descr="Flèche : courbe légère avec un remplissage uni"/>
          <p:cNvSpPr/>
          <p:nvPr/>
        </p:nvSpPr>
        <p:spPr>
          <a:xfrm>
            <a:off x="2726592" y="2707051"/>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4" descr="Flèche : courbe légère avec un remplissage uni"/>
          <p:cNvSpPr/>
          <p:nvPr/>
        </p:nvSpPr>
        <p:spPr>
          <a:xfrm>
            <a:off x="2713792" y="3540078"/>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4"/>
          <p:cNvSpPr/>
          <p:nvPr/>
        </p:nvSpPr>
        <p:spPr>
          <a:xfrm>
            <a:off x="3839360" y="4325972"/>
            <a:ext cx="5993700" cy="86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IV. M&amp;E system planning - The M&amp;E Plan</a:t>
            </a:r>
            <a:endParaRPr sz="19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09" name="Google Shape;209;p4" descr="Flèche : courbe légère avec un remplissage uni"/>
          <p:cNvSpPr/>
          <p:nvPr/>
        </p:nvSpPr>
        <p:spPr>
          <a:xfrm>
            <a:off x="2713792" y="4325966"/>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4"/>
          <p:cNvSpPr/>
          <p:nvPr/>
        </p:nvSpPr>
        <p:spPr>
          <a:xfrm>
            <a:off x="3877725" y="5153439"/>
            <a:ext cx="5993700" cy="86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None/>
            </a:pPr>
            <a:r>
              <a:rPr lang="fr-FR" sz="1900" b="1" i="0" u="none" strike="noStrike" cap="none">
                <a:solidFill>
                  <a:srgbClr val="262775"/>
                </a:solidFill>
                <a:latin typeface="Arial"/>
                <a:ea typeface="Arial"/>
                <a:cs typeface="Arial"/>
                <a:sym typeface="Arial"/>
              </a:rPr>
              <a:t>V. M&amp;E resources and budget</a:t>
            </a:r>
            <a:endParaRPr sz="1900" b="0" i="0" u="none" strike="noStrike" cap="none">
              <a:solidFill>
                <a:srgbClr val="262775"/>
              </a:solidFill>
              <a:latin typeface="Arial"/>
              <a:ea typeface="Arial"/>
              <a:cs typeface="Arial"/>
              <a:sym typeface="Arial"/>
            </a:endParaRPr>
          </a:p>
          <a:p>
            <a:pPr marL="0" marR="0" lvl="0" indent="0" algn="l" rtl="0">
              <a:spcBef>
                <a:spcPts val="1200"/>
              </a:spcBef>
              <a:spcAft>
                <a:spcPts val="0"/>
              </a:spcAft>
              <a:buNone/>
            </a:pPr>
            <a:endParaRPr sz="1200" b="0" i="0" u="none" strike="noStrike" cap="none">
              <a:solidFill>
                <a:srgbClr val="262775"/>
              </a:solidFill>
              <a:latin typeface="Arial"/>
              <a:ea typeface="Arial"/>
              <a:cs typeface="Arial"/>
              <a:sym typeface="Arial"/>
            </a:endParaRPr>
          </a:p>
          <a:p>
            <a:pPr marL="0" marR="0" lvl="0" indent="0" algn="l" rtl="0">
              <a:spcBef>
                <a:spcPts val="0"/>
              </a:spcBef>
              <a:spcAft>
                <a:spcPts val="0"/>
              </a:spcAft>
              <a:buNone/>
            </a:pPr>
            <a:br>
              <a:rPr lang="fr-FR" sz="1200" b="0" i="0" u="none" strike="noStrike" cap="none">
                <a:solidFill>
                  <a:srgbClr val="262775"/>
                </a:solidFill>
                <a:latin typeface="Arial"/>
                <a:ea typeface="Arial"/>
                <a:cs typeface="Arial"/>
                <a:sym typeface="Arial"/>
              </a:rPr>
            </a:br>
            <a:endParaRPr sz="1200" b="0" i="0" u="none" strike="noStrike" cap="none">
              <a:solidFill>
                <a:srgbClr val="262775"/>
              </a:solidFill>
              <a:latin typeface="Arial"/>
              <a:ea typeface="Arial"/>
              <a:cs typeface="Arial"/>
              <a:sym typeface="Arial"/>
            </a:endParaRPr>
          </a:p>
        </p:txBody>
      </p:sp>
      <p:sp>
        <p:nvSpPr>
          <p:cNvPr id="211" name="Google Shape;211;p4" descr="Flèche : courbe légère avec un remplissage uni"/>
          <p:cNvSpPr/>
          <p:nvPr/>
        </p:nvSpPr>
        <p:spPr>
          <a:xfrm>
            <a:off x="2752157" y="5153433"/>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3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659" name="Google Shape;659;p35"/>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660" name="Google Shape;660;p35"/>
          <p:cNvSpPr/>
          <p:nvPr/>
        </p:nvSpPr>
        <p:spPr>
          <a:xfrm>
            <a:off x="3166604" y="2431666"/>
            <a:ext cx="6872400" cy="5080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dirty="0">
                <a:solidFill>
                  <a:srgbClr val="E84E0F"/>
                </a:solidFill>
                <a:latin typeface="Bebas Neue"/>
                <a:ea typeface="Bebas Neue"/>
                <a:cs typeface="Bebas Neue"/>
                <a:sym typeface="Bebas Neue"/>
              </a:rPr>
              <a:t>WHAT QUESTIONS SHOULD I ASK MYSELF TO BUDGET RESOURCES FOR MONITORING AND EVALUATION for </a:t>
            </a:r>
            <a:r>
              <a:rPr lang="fr-FR" sz="2100" b="1" i="0" u="none" strike="noStrike" cap="none" dirty="0" err="1">
                <a:solidFill>
                  <a:srgbClr val="E84E0F"/>
                </a:solidFill>
                <a:latin typeface="Bebas Neue"/>
                <a:ea typeface="Bebas Neue"/>
                <a:cs typeface="Bebas Neue"/>
                <a:sym typeface="Bebas Neue"/>
              </a:rPr>
              <a:t>my</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project</a:t>
            </a:r>
            <a:r>
              <a:rPr lang="fr-FR" sz="2100" b="1" i="0" u="none" strike="noStrike" cap="none" dirty="0">
                <a:solidFill>
                  <a:srgbClr val="E84E0F"/>
                </a:solidFill>
                <a:latin typeface="Bebas Neue"/>
                <a:ea typeface="Bebas Neue"/>
                <a:cs typeface="Bebas Neue"/>
                <a:sym typeface="Bebas Neue"/>
              </a:rPr>
              <a:t>? </a:t>
            </a:r>
            <a:br>
              <a:rPr lang="fr-FR" sz="1400" b="0" i="0" u="none" strike="noStrike" cap="none" dirty="0">
                <a:solidFill>
                  <a:srgbClr val="E84E0F"/>
                </a:solidFill>
                <a:latin typeface="Arial"/>
                <a:ea typeface="Arial"/>
                <a:cs typeface="Arial"/>
                <a:sym typeface="Arial"/>
              </a:rPr>
            </a:br>
            <a:endParaRPr sz="1400" b="0" i="0" u="none" strike="noStrike" cap="none" dirty="0">
              <a:solidFill>
                <a:srgbClr val="E84E0F"/>
              </a:solidFill>
              <a:latin typeface="Arial"/>
              <a:ea typeface="Arial"/>
              <a:cs typeface="Arial"/>
              <a:sym typeface="Arial"/>
            </a:endParaRPr>
          </a:p>
        </p:txBody>
      </p:sp>
      <p:sp>
        <p:nvSpPr>
          <p:cNvPr id="661" name="Google Shape;661;p35"/>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662" name="Google Shape;662;p35"/>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My project's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needs</a:t>
            </a:r>
            <a:endParaRPr sz="6300" b="1" i="0" u="none" strike="noStrike" cap="none">
              <a:solidFill>
                <a:srgbClr val="FFFFFF"/>
              </a:solidFill>
              <a:latin typeface="Bebas Neue"/>
              <a:ea typeface="Bebas Neue"/>
              <a:cs typeface="Bebas Neue"/>
              <a:sym typeface="Bebas Neue"/>
            </a:endParaRPr>
          </a:p>
        </p:txBody>
      </p:sp>
      <p:sp>
        <p:nvSpPr>
          <p:cNvPr id="663" name="Google Shape;663;p35"/>
          <p:cNvSpPr/>
          <p:nvPr/>
        </p:nvSpPr>
        <p:spPr>
          <a:xfrm>
            <a:off x="4816167" y="3218748"/>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a:solidFill>
                  <a:srgbClr val="FFFFFF"/>
                </a:solidFill>
                <a:latin typeface="Arial"/>
                <a:ea typeface="Arial"/>
                <a:cs typeface="Arial"/>
                <a:sym typeface="Arial"/>
              </a:rPr>
              <a:t>IN PLENARY</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672" name="Google Shape;672;p36"/>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resources</a:t>
            </a:r>
            <a:endParaRPr sz="6300" b="1" i="0" u="none" strike="noStrike" cap="none">
              <a:solidFill>
                <a:srgbClr val="FFFFFF"/>
              </a:solidFill>
              <a:latin typeface="Bebas Neue"/>
              <a:ea typeface="Bebas Neue"/>
              <a:cs typeface="Bebas Neue"/>
              <a:sym typeface="Bebas Neue"/>
            </a:endParaRPr>
          </a:p>
        </p:txBody>
      </p:sp>
      <p:sp>
        <p:nvSpPr>
          <p:cNvPr id="673" name="Google Shape;673;p36"/>
          <p:cNvSpPr txBox="1"/>
          <p:nvPr/>
        </p:nvSpPr>
        <p:spPr>
          <a:xfrm>
            <a:off x="1915619" y="1817528"/>
            <a:ext cx="4660067" cy="615523"/>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QUESTIONS TO ASK? </a:t>
            </a:r>
            <a:endParaRPr sz="2800" b="0" i="0" u="none" strike="noStrike" cap="none">
              <a:solidFill>
                <a:srgbClr val="E84E0F"/>
              </a:solidFill>
              <a:latin typeface="Bebas Neue"/>
              <a:ea typeface="Bebas Neue"/>
              <a:cs typeface="Bebas Neue"/>
              <a:sym typeface="Bebas Neue"/>
            </a:endParaRPr>
          </a:p>
        </p:txBody>
      </p:sp>
      <p:graphicFrame>
        <p:nvGraphicFramePr>
          <p:cNvPr id="674" name="Google Shape;674;p36"/>
          <p:cNvGraphicFramePr/>
          <p:nvPr>
            <p:extLst>
              <p:ext uri="{D42A27DB-BD31-4B8C-83A1-F6EECF244321}">
                <p14:modId xmlns:p14="http://schemas.microsoft.com/office/powerpoint/2010/main" val="2971411478"/>
              </p:ext>
            </p:extLst>
          </p:nvPr>
        </p:nvGraphicFramePr>
        <p:xfrm>
          <a:off x="1915618" y="2433049"/>
          <a:ext cx="8001000" cy="3228580"/>
        </p:xfrm>
        <a:graphic>
          <a:graphicData uri="http://schemas.openxmlformats.org/drawingml/2006/table">
            <a:tbl>
              <a:tblPr>
                <a:noFill/>
                <a:tableStyleId>{BA97B7CF-5BFE-4B56-AA3C-EB42486E8E2F}</a:tableStyleId>
              </a:tblPr>
              <a:tblGrid>
                <a:gridCol w="8001000">
                  <a:extLst>
                    <a:ext uri="{9D8B030D-6E8A-4147-A177-3AD203B41FA5}">
                      <a16:colId xmlns:a16="http://schemas.microsoft.com/office/drawing/2014/main" val="20000"/>
                    </a:ext>
                  </a:extLst>
                </a:gridCol>
              </a:tblGrid>
              <a:tr h="520858">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a:t>The measurement of reference and final indicator values requires the contracting of external expertise?</a:t>
                      </a:r>
                      <a:endParaRPr sz="1200" b="0" i="0" u="none" strike="noStrike" cap="none">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443283">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a:t>Local M&amp;E expertise can be recruited to ensure day-to-day implementation of the M&amp;E system</a:t>
                      </a:r>
                      <a:endParaRPr sz="1200" b="0" i="0" u="none" strike="noStrike" cap="none">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520858">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a:t>The project environment presents specific constraints for data collection (e.g. geographical accessibility, security).</a:t>
                      </a:r>
                      <a:endParaRPr sz="1200" b="0" i="0" u="none" strike="noStrike" cap="none">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76791">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a:t>Project/program team members have experience and skills in monitoring and evaluation. </a:t>
                      </a:r>
                      <a:endParaRPr sz="1200" b="0" i="0" u="none" strike="noStrike" cap="none">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236418">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a:t>Some implementing partners will need training to implement the </a:t>
                      </a:r>
                      <a:r>
                        <a:rPr lang="fr-FR" sz="1200"/>
                        <a:t>m</a:t>
                      </a:r>
                      <a:r>
                        <a:rPr lang="fr-FR" sz="1200" u="none" strike="noStrike" cap="none"/>
                        <a:t>/E device </a:t>
                      </a:r>
                      <a:endParaRPr sz="1200" b="0" i="0" u="none" strike="noStrike" cap="none">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87873">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a:t>Partners and/or beneficiaries are adequately equipped (M&amp;E system) to collect M&amp;E data </a:t>
                      </a:r>
                      <a:endParaRPr sz="1200" b="0" i="0" u="none" strike="noStrike" cap="none">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98955">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a:t>An interim evaluation is planned and financed at mid-term by the donor*.</a:t>
                      </a:r>
                      <a:endParaRPr sz="1200" b="0" i="0" u="none" strike="noStrike" cap="none">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43544">
                <a:tc>
                  <a:txBody>
                    <a:bodyPr/>
                    <a:lstStyle/>
                    <a:p>
                      <a:pPr marL="0" marR="0" lvl="0" indent="0" algn="l" rtl="0">
                        <a:lnSpc>
                          <a:spcPct val="100000"/>
                        </a:lnSpc>
                        <a:spcBef>
                          <a:spcPts val="0"/>
                        </a:spcBef>
                        <a:spcAft>
                          <a:spcPts val="0"/>
                        </a:spcAft>
                        <a:buClr>
                          <a:srgbClr val="000000"/>
                        </a:buClr>
                        <a:buSzPts val="1000"/>
                        <a:buFont typeface="Arial"/>
                        <a:buNone/>
                      </a:pPr>
                      <a:r>
                        <a:rPr lang="fr-FR" sz="1200" u="none" strike="noStrike" cap="none" dirty="0"/>
                        <a:t>A final </a:t>
                      </a:r>
                      <a:r>
                        <a:rPr lang="fr-FR" sz="1200" u="none" strike="noStrike" cap="none" dirty="0" err="1"/>
                        <a:t>evaluation</a:t>
                      </a:r>
                      <a:r>
                        <a:rPr lang="fr-FR" sz="1200" u="none" strike="noStrike" cap="none" dirty="0"/>
                        <a:t> </a:t>
                      </a:r>
                      <a:r>
                        <a:rPr lang="fr-FR" sz="1200" u="none" strike="noStrike" cap="none" dirty="0" err="1"/>
                        <a:t>is</a:t>
                      </a:r>
                      <a:r>
                        <a:rPr lang="fr-FR" sz="1200" u="none" strike="noStrike" cap="none" dirty="0"/>
                        <a:t> </a:t>
                      </a:r>
                      <a:r>
                        <a:rPr lang="fr-FR" sz="1200" u="none" strike="noStrike" cap="none" dirty="0" err="1"/>
                        <a:t>planned</a:t>
                      </a:r>
                      <a:r>
                        <a:rPr lang="fr-FR" sz="1200" u="none" strike="noStrike" cap="none" dirty="0"/>
                        <a:t> and </a:t>
                      </a:r>
                      <a:r>
                        <a:rPr lang="fr-FR" sz="1200" u="none" strike="noStrike" cap="none" dirty="0" err="1"/>
                        <a:t>financed</a:t>
                      </a:r>
                      <a:r>
                        <a:rPr lang="fr-FR" sz="1200" u="none" strike="noStrike" cap="none" dirty="0"/>
                        <a:t> by the </a:t>
                      </a:r>
                      <a:r>
                        <a:rPr lang="fr-FR" sz="1200" u="none" strike="noStrike" cap="none" dirty="0" err="1"/>
                        <a:t>donor</a:t>
                      </a:r>
                      <a:r>
                        <a:rPr lang="fr-FR" sz="1200" u="none" strike="noStrike" cap="none" dirty="0"/>
                        <a:t>*.</a:t>
                      </a:r>
                      <a:endParaRPr sz="1200" b="0" i="0" u="none" strike="noStrike" cap="none" dirty="0">
                        <a:solidFill>
                          <a:srgbClr val="0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bl>
          </a:graphicData>
        </a:graphic>
      </p:graphicFrame>
      <p:sp>
        <p:nvSpPr>
          <p:cNvPr id="675" name="Google Shape;675;p36"/>
          <p:cNvSpPr txBox="1"/>
          <p:nvPr/>
        </p:nvSpPr>
        <p:spPr>
          <a:xfrm>
            <a:off x="7529952" y="5865890"/>
            <a:ext cx="2680800" cy="2862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1000" b="0" i="0" u="none" strike="noStrike" cap="none">
                <a:solidFill>
                  <a:srgbClr val="002060"/>
                </a:solidFill>
                <a:latin typeface="Arial Narrow"/>
                <a:ea typeface="Arial Narrow"/>
                <a:cs typeface="Arial Narrow"/>
                <a:sym typeface="Arial Narrow"/>
              </a:rPr>
              <a:t>Source: (Inspired by Expertise France). </a:t>
            </a:r>
            <a:r>
              <a:rPr lang="fr-FR" sz="1400" b="0" i="0" u="none" strike="noStrike" cap="none">
                <a:solidFill>
                  <a:srgbClr val="002060"/>
                </a:solidFill>
                <a:latin typeface="Arial Narrow"/>
                <a:ea typeface="Arial Narrow"/>
                <a:cs typeface="Arial Narrow"/>
                <a:sym typeface="Arial Narrow"/>
              </a:rPr>
              <a:t> </a:t>
            </a:r>
            <a:endParaRPr sz="1200" b="0" i="0" u="none" strike="noStrike" cap="none">
              <a:solidFill>
                <a:srgbClr val="26277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3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682" name="Google Shape;682;p3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BUDGET FOCUS</a:t>
            </a:r>
            <a:endParaRPr sz="6300" b="1" i="0" u="none" strike="noStrike" cap="none">
              <a:solidFill>
                <a:srgbClr val="FFFFFF"/>
              </a:solidFill>
              <a:latin typeface="Bebas Neue"/>
              <a:ea typeface="Bebas Neue"/>
              <a:cs typeface="Bebas Neue"/>
              <a:sym typeface="Bebas Neue"/>
            </a:endParaRPr>
          </a:p>
        </p:txBody>
      </p:sp>
      <p:sp>
        <p:nvSpPr>
          <p:cNvPr id="683" name="Google Shape;683;p37"/>
          <p:cNvSpPr/>
          <p:nvPr/>
        </p:nvSpPr>
        <p:spPr>
          <a:xfrm>
            <a:off x="5192918" y="2545375"/>
            <a:ext cx="1219607" cy="1401005"/>
          </a:xfrm>
          <a:custGeom>
            <a:avLst/>
            <a:gdLst/>
            <a:ahLst/>
            <a:cxnLst/>
            <a:rect l="l" t="t" r="r" b="b"/>
            <a:pathLst>
              <a:path w="262845" h="504825" extrusionOk="0">
                <a:moveTo>
                  <a:pt x="114947" y="0"/>
                </a:moveTo>
                <a:lnTo>
                  <a:pt x="152977" y="0"/>
                </a:lnTo>
                <a:cubicBezTo>
                  <a:pt x="155607" y="0"/>
                  <a:pt x="157767" y="845"/>
                  <a:pt x="159457" y="2535"/>
                </a:cubicBezTo>
                <a:cubicBezTo>
                  <a:pt x="161147" y="4226"/>
                  <a:pt x="161992" y="6385"/>
                  <a:pt x="161992" y="9015"/>
                </a:cubicBezTo>
                <a:lnTo>
                  <a:pt x="161992" y="58596"/>
                </a:lnTo>
                <a:cubicBezTo>
                  <a:pt x="172698" y="59723"/>
                  <a:pt x="183073" y="61882"/>
                  <a:pt x="193121" y="65075"/>
                </a:cubicBezTo>
                <a:cubicBezTo>
                  <a:pt x="203169" y="68268"/>
                  <a:pt x="211338" y="71414"/>
                  <a:pt x="217630" y="74512"/>
                </a:cubicBezTo>
                <a:cubicBezTo>
                  <a:pt x="223921" y="77611"/>
                  <a:pt x="229885" y="81133"/>
                  <a:pt x="235519" y="85076"/>
                </a:cubicBezTo>
                <a:cubicBezTo>
                  <a:pt x="241153" y="89020"/>
                  <a:pt x="244815" y="91744"/>
                  <a:pt x="246506" y="93246"/>
                </a:cubicBezTo>
                <a:cubicBezTo>
                  <a:pt x="248195" y="94749"/>
                  <a:pt x="249604" y="96063"/>
                  <a:pt x="250731" y="97190"/>
                </a:cubicBezTo>
                <a:cubicBezTo>
                  <a:pt x="253924" y="100571"/>
                  <a:pt x="254394" y="104139"/>
                  <a:pt x="252139" y="107895"/>
                </a:cubicBezTo>
                <a:lnTo>
                  <a:pt x="229321" y="149025"/>
                </a:lnTo>
                <a:cubicBezTo>
                  <a:pt x="227819" y="151842"/>
                  <a:pt x="225659" y="153344"/>
                  <a:pt x="222842" y="153532"/>
                </a:cubicBezTo>
                <a:cubicBezTo>
                  <a:pt x="220212" y="154096"/>
                  <a:pt x="217677" y="153438"/>
                  <a:pt x="215236" y="151560"/>
                </a:cubicBezTo>
                <a:cubicBezTo>
                  <a:pt x="214672" y="150997"/>
                  <a:pt x="213310" y="149870"/>
                  <a:pt x="211151" y="148180"/>
                </a:cubicBezTo>
                <a:cubicBezTo>
                  <a:pt x="208991" y="146489"/>
                  <a:pt x="205329" y="144001"/>
                  <a:pt x="200165" y="140714"/>
                </a:cubicBezTo>
                <a:cubicBezTo>
                  <a:pt x="194999" y="137428"/>
                  <a:pt x="189505" y="134423"/>
                  <a:pt x="183684" y="131700"/>
                </a:cubicBezTo>
                <a:cubicBezTo>
                  <a:pt x="177862" y="128976"/>
                  <a:pt x="170867" y="126535"/>
                  <a:pt x="162697" y="124375"/>
                </a:cubicBezTo>
                <a:cubicBezTo>
                  <a:pt x="154527" y="122215"/>
                  <a:pt x="146498" y="121135"/>
                  <a:pt x="138610" y="121135"/>
                </a:cubicBezTo>
                <a:cubicBezTo>
                  <a:pt x="120769" y="121135"/>
                  <a:pt x="106213" y="125173"/>
                  <a:pt x="94946" y="133249"/>
                </a:cubicBezTo>
                <a:cubicBezTo>
                  <a:pt x="83677" y="141325"/>
                  <a:pt x="78042" y="151748"/>
                  <a:pt x="78042" y="164519"/>
                </a:cubicBezTo>
                <a:cubicBezTo>
                  <a:pt x="78042" y="169402"/>
                  <a:pt x="78841" y="173909"/>
                  <a:pt x="80438" y="178041"/>
                </a:cubicBezTo>
                <a:cubicBezTo>
                  <a:pt x="82033" y="182173"/>
                  <a:pt x="84804" y="186070"/>
                  <a:pt x="88748" y="189732"/>
                </a:cubicBezTo>
                <a:cubicBezTo>
                  <a:pt x="92692" y="193394"/>
                  <a:pt x="96401" y="196493"/>
                  <a:pt x="99875" y="199028"/>
                </a:cubicBezTo>
                <a:cubicBezTo>
                  <a:pt x="103350" y="201564"/>
                  <a:pt x="108609" y="204475"/>
                  <a:pt x="115651" y="207761"/>
                </a:cubicBezTo>
                <a:cubicBezTo>
                  <a:pt x="122694" y="211048"/>
                  <a:pt x="128375" y="213583"/>
                  <a:pt x="132695" y="215368"/>
                </a:cubicBezTo>
                <a:cubicBezTo>
                  <a:pt x="137014" y="217152"/>
                  <a:pt x="143588" y="219734"/>
                  <a:pt x="152414" y="223115"/>
                </a:cubicBezTo>
                <a:cubicBezTo>
                  <a:pt x="162368" y="226871"/>
                  <a:pt x="169975" y="229829"/>
                  <a:pt x="175232" y="231988"/>
                </a:cubicBezTo>
                <a:cubicBezTo>
                  <a:pt x="180492" y="234148"/>
                  <a:pt x="187628" y="237435"/>
                  <a:pt x="196643" y="241848"/>
                </a:cubicBezTo>
                <a:cubicBezTo>
                  <a:pt x="205658" y="246262"/>
                  <a:pt x="212747" y="250253"/>
                  <a:pt x="217912" y="253821"/>
                </a:cubicBezTo>
                <a:cubicBezTo>
                  <a:pt x="223077" y="257390"/>
                  <a:pt x="228899" y="262085"/>
                  <a:pt x="235378" y="267907"/>
                </a:cubicBezTo>
                <a:cubicBezTo>
                  <a:pt x="241857" y="273729"/>
                  <a:pt x="246834" y="279691"/>
                  <a:pt x="250308" y="285795"/>
                </a:cubicBezTo>
                <a:cubicBezTo>
                  <a:pt x="253783" y="291899"/>
                  <a:pt x="256741" y="299083"/>
                  <a:pt x="259183" y="307346"/>
                </a:cubicBezTo>
                <a:cubicBezTo>
                  <a:pt x="261624" y="315610"/>
                  <a:pt x="262845" y="324436"/>
                  <a:pt x="262845" y="333827"/>
                </a:cubicBezTo>
                <a:cubicBezTo>
                  <a:pt x="262845" y="362561"/>
                  <a:pt x="253501" y="387305"/>
                  <a:pt x="234814" y="408057"/>
                </a:cubicBezTo>
                <a:cubicBezTo>
                  <a:pt x="216128" y="428810"/>
                  <a:pt x="191853" y="441628"/>
                  <a:pt x="161992" y="446511"/>
                </a:cubicBezTo>
                <a:lnTo>
                  <a:pt x="161992" y="495810"/>
                </a:lnTo>
                <a:cubicBezTo>
                  <a:pt x="161992" y="498440"/>
                  <a:pt x="161147" y="500599"/>
                  <a:pt x="159457" y="502290"/>
                </a:cubicBezTo>
                <a:cubicBezTo>
                  <a:pt x="157767" y="503980"/>
                  <a:pt x="155607" y="504825"/>
                  <a:pt x="152977" y="504825"/>
                </a:cubicBezTo>
                <a:lnTo>
                  <a:pt x="114947" y="504825"/>
                </a:lnTo>
                <a:cubicBezTo>
                  <a:pt x="112505" y="504825"/>
                  <a:pt x="110392" y="503933"/>
                  <a:pt x="108609" y="502149"/>
                </a:cubicBezTo>
                <a:cubicBezTo>
                  <a:pt x="106824" y="500365"/>
                  <a:pt x="105932" y="498252"/>
                  <a:pt x="105932" y="495810"/>
                </a:cubicBezTo>
                <a:lnTo>
                  <a:pt x="105932" y="446511"/>
                </a:lnTo>
                <a:cubicBezTo>
                  <a:pt x="93537" y="444821"/>
                  <a:pt x="81564" y="441910"/>
                  <a:pt x="70014" y="437778"/>
                </a:cubicBezTo>
                <a:cubicBezTo>
                  <a:pt x="58464" y="433646"/>
                  <a:pt x="48933" y="429467"/>
                  <a:pt x="41421" y="425242"/>
                </a:cubicBezTo>
                <a:cubicBezTo>
                  <a:pt x="33908" y="421016"/>
                  <a:pt x="26959" y="416509"/>
                  <a:pt x="20574" y="411720"/>
                </a:cubicBezTo>
                <a:cubicBezTo>
                  <a:pt x="14188" y="406931"/>
                  <a:pt x="9822" y="403409"/>
                  <a:pt x="7474" y="401155"/>
                </a:cubicBezTo>
                <a:cubicBezTo>
                  <a:pt x="5126" y="398902"/>
                  <a:pt x="3484" y="397212"/>
                  <a:pt x="2545" y="396085"/>
                </a:cubicBezTo>
                <a:cubicBezTo>
                  <a:pt x="-649" y="392141"/>
                  <a:pt x="-836" y="388291"/>
                  <a:pt x="1981" y="384535"/>
                </a:cubicBezTo>
                <a:lnTo>
                  <a:pt x="30997" y="346504"/>
                </a:lnTo>
                <a:cubicBezTo>
                  <a:pt x="32311" y="344626"/>
                  <a:pt x="34472" y="343499"/>
                  <a:pt x="37476" y="343123"/>
                </a:cubicBezTo>
                <a:cubicBezTo>
                  <a:pt x="40294" y="342748"/>
                  <a:pt x="42547" y="343593"/>
                  <a:pt x="44238" y="345659"/>
                </a:cubicBezTo>
                <a:cubicBezTo>
                  <a:pt x="44238" y="345659"/>
                  <a:pt x="44425" y="345846"/>
                  <a:pt x="44801" y="346222"/>
                </a:cubicBezTo>
                <a:cubicBezTo>
                  <a:pt x="66023" y="364815"/>
                  <a:pt x="88841" y="376553"/>
                  <a:pt x="113257" y="381436"/>
                </a:cubicBezTo>
                <a:cubicBezTo>
                  <a:pt x="120206" y="382938"/>
                  <a:pt x="127154" y="383690"/>
                  <a:pt x="134103" y="383690"/>
                </a:cubicBezTo>
                <a:cubicBezTo>
                  <a:pt x="149315" y="383690"/>
                  <a:pt x="162697" y="379652"/>
                  <a:pt x="174246" y="371576"/>
                </a:cubicBezTo>
                <a:cubicBezTo>
                  <a:pt x="185797" y="363500"/>
                  <a:pt x="191572" y="352044"/>
                  <a:pt x="191572" y="337207"/>
                </a:cubicBezTo>
                <a:cubicBezTo>
                  <a:pt x="191572" y="331949"/>
                  <a:pt x="190163" y="326972"/>
                  <a:pt x="187347" y="322277"/>
                </a:cubicBezTo>
                <a:cubicBezTo>
                  <a:pt x="184529" y="317581"/>
                  <a:pt x="181384" y="313638"/>
                  <a:pt x="177909" y="310445"/>
                </a:cubicBezTo>
                <a:cubicBezTo>
                  <a:pt x="174434" y="307252"/>
                  <a:pt x="168941" y="303731"/>
                  <a:pt x="161429" y="299881"/>
                </a:cubicBezTo>
                <a:cubicBezTo>
                  <a:pt x="153917" y="296031"/>
                  <a:pt x="147719" y="293026"/>
                  <a:pt x="142836" y="290866"/>
                </a:cubicBezTo>
                <a:cubicBezTo>
                  <a:pt x="137953" y="288706"/>
                  <a:pt x="130441" y="285654"/>
                  <a:pt x="120299" y="281710"/>
                </a:cubicBezTo>
                <a:cubicBezTo>
                  <a:pt x="112975" y="278705"/>
                  <a:pt x="107200" y="276358"/>
                  <a:pt x="102974" y="274668"/>
                </a:cubicBezTo>
                <a:cubicBezTo>
                  <a:pt x="98749" y="272977"/>
                  <a:pt x="92973" y="270489"/>
                  <a:pt x="85649" y="267202"/>
                </a:cubicBezTo>
                <a:cubicBezTo>
                  <a:pt x="78324" y="263916"/>
                  <a:pt x="72455" y="261005"/>
                  <a:pt x="68042" y="258469"/>
                </a:cubicBezTo>
                <a:cubicBezTo>
                  <a:pt x="63628" y="255934"/>
                  <a:pt x="58323" y="252600"/>
                  <a:pt x="52125" y="248469"/>
                </a:cubicBezTo>
                <a:cubicBezTo>
                  <a:pt x="45928" y="244337"/>
                  <a:pt x="40903" y="240346"/>
                  <a:pt x="37054" y="236496"/>
                </a:cubicBezTo>
                <a:cubicBezTo>
                  <a:pt x="33204" y="232646"/>
                  <a:pt x="29119" y="228045"/>
                  <a:pt x="24799" y="222692"/>
                </a:cubicBezTo>
                <a:cubicBezTo>
                  <a:pt x="20480" y="217340"/>
                  <a:pt x="17147" y="211893"/>
                  <a:pt x="14799" y="206353"/>
                </a:cubicBezTo>
                <a:cubicBezTo>
                  <a:pt x="12451" y="200812"/>
                  <a:pt x="10479" y="194568"/>
                  <a:pt x="8883" y="187619"/>
                </a:cubicBezTo>
                <a:cubicBezTo>
                  <a:pt x="7287" y="180670"/>
                  <a:pt x="6488" y="173346"/>
                  <a:pt x="6488" y="165646"/>
                </a:cubicBezTo>
                <a:cubicBezTo>
                  <a:pt x="6488" y="139728"/>
                  <a:pt x="15691" y="117004"/>
                  <a:pt x="34096" y="97472"/>
                </a:cubicBezTo>
                <a:cubicBezTo>
                  <a:pt x="52501" y="77940"/>
                  <a:pt x="76446" y="65357"/>
                  <a:pt x="105932" y="59723"/>
                </a:cubicBezTo>
                <a:lnTo>
                  <a:pt x="105932" y="9015"/>
                </a:lnTo>
                <a:cubicBezTo>
                  <a:pt x="105932" y="6573"/>
                  <a:pt x="106824" y="4460"/>
                  <a:pt x="108609" y="2676"/>
                </a:cubicBezTo>
                <a:cubicBezTo>
                  <a:pt x="110392" y="892"/>
                  <a:pt x="112505" y="0"/>
                  <a:pt x="11494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dirty="0">
              <a:solidFill>
                <a:srgbClr val="FFFFFF"/>
              </a:solidFill>
              <a:latin typeface="Arial"/>
              <a:ea typeface="Arial"/>
              <a:cs typeface="Arial"/>
              <a:sym typeface="Arial"/>
            </a:endParaRPr>
          </a:p>
        </p:txBody>
      </p:sp>
      <p:sp>
        <p:nvSpPr>
          <p:cNvPr id="684" name="Google Shape;684;p37"/>
          <p:cNvSpPr txBox="1"/>
          <p:nvPr/>
        </p:nvSpPr>
        <p:spPr>
          <a:xfrm>
            <a:off x="2734457" y="4366486"/>
            <a:ext cx="6723089"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100" b="1" i="0" u="none" strike="noStrike" cap="none" dirty="0" err="1">
                <a:solidFill>
                  <a:srgbClr val="E84E0F"/>
                </a:solidFill>
                <a:latin typeface="Bebas Neue"/>
                <a:ea typeface="Bebas Neue"/>
                <a:cs typeface="Bebas Neue"/>
                <a:sym typeface="Bebas Neue"/>
              </a:rPr>
              <a:t>what</a:t>
            </a:r>
            <a:r>
              <a:rPr lang="fr-FR" sz="2100" b="1" i="0" u="none" strike="noStrike" cap="none" dirty="0">
                <a:solidFill>
                  <a:srgbClr val="E84E0F"/>
                </a:solidFill>
                <a:latin typeface="Bebas Neue"/>
                <a:ea typeface="Bebas Neue"/>
                <a:cs typeface="Bebas Neue"/>
                <a:sym typeface="Bebas Neue"/>
              </a:rPr>
              <a:t> are the </a:t>
            </a:r>
            <a:r>
              <a:rPr lang="fr-FR" sz="2100" b="1" i="0" u="none" strike="noStrike" cap="none" dirty="0" err="1">
                <a:solidFill>
                  <a:srgbClr val="E84E0F"/>
                </a:solidFill>
                <a:latin typeface="Bebas Neue"/>
                <a:ea typeface="Bebas Neue"/>
                <a:cs typeface="Bebas Neue"/>
                <a:sym typeface="Bebas Neue"/>
              </a:rPr>
              <a:t>costs</a:t>
            </a:r>
            <a:r>
              <a:rPr lang="fr-FR" sz="2100" b="1" i="0" u="none" strike="noStrike" cap="none" dirty="0">
                <a:solidFill>
                  <a:srgbClr val="E84E0F"/>
                </a:solidFill>
                <a:latin typeface="Bebas Neue"/>
                <a:ea typeface="Bebas Neue"/>
                <a:cs typeface="Bebas Neue"/>
                <a:sym typeface="Bebas Neue"/>
              </a:rPr>
              <a:t> to </a:t>
            </a:r>
            <a:r>
              <a:rPr lang="fr-FR" sz="2100" b="1" i="0" u="none" strike="noStrike" cap="none" dirty="0" err="1">
                <a:solidFill>
                  <a:srgbClr val="E84E0F"/>
                </a:solidFill>
                <a:latin typeface="Bebas Neue"/>
                <a:ea typeface="Bebas Neue"/>
                <a:cs typeface="Bebas Neue"/>
                <a:sym typeface="Bebas Neue"/>
              </a:rPr>
              <a:t>be</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considered</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when</a:t>
            </a:r>
            <a:r>
              <a:rPr lang="fr-FR" sz="2100" b="1" i="0" u="none" strike="noStrike" cap="none" dirty="0">
                <a:solidFill>
                  <a:srgbClr val="E84E0F"/>
                </a:solidFill>
                <a:latin typeface="Bebas Neue"/>
                <a:ea typeface="Bebas Neue"/>
                <a:cs typeface="Bebas Neue"/>
                <a:sym typeface="Bebas Neue"/>
              </a:rPr>
              <a:t> building the </a:t>
            </a:r>
            <a:r>
              <a:rPr lang="fr-FR" sz="2100" b="1" i="0" u="none" strike="noStrike" cap="none" dirty="0" err="1">
                <a:solidFill>
                  <a:srgbClr val="E84E0F"/>
                </a:solidFill>
                <a:latin typeface="Bebas Neue"/>
                <a:ea typeface="Bebas Neue"/>
                <a:cs typeface="Bebas Neue"/>
                <a:sym typeface="Bebas Neue"/>
              </a:rPr>
              <a:t>evaluation</a:t>
            </a:r>
            <a:r>
              <a:rPr lang="fr-FR" sz="2100" b="1" i="0" u="none" strike="noStrike" cap="none" dirty="0">
                <a:solidFill>
                  <a:srgbClr val="E84E0F"/>
                </a:solidFill>
                <a:latin typeface="Bebas Neue"/>
                <a:ea typeface="Bebas Neue"/>
                <a:cs typeface="Bebas Neue"/>
                <a:sym typeface="Bebas Neue"/>
              </a:rPr>
              <a:t> budget?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8"/>
          <p:cNvSpPr/>
          <p:nvPr/>
        </p:nvSpPr>
        <p:spPr>
          <a:xfrm>
            <a:off x="2066504" y="1627918"/>
            <a:ext cx="575230" cy="461066"/>
          </a:xfrm>
          <a:custGeom>
            <a:avLst/>
            <a:gdLst/>
            <a:ahLst/>
            <a:cxnLst/>
            <a:rect l="l" t="t" r="r" b="b"/>
            <a:pathLst>
              <a:path w="540885" h="504826" extrusionOk="0">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691" name="Google Shape;691;p38"/>
          <p:cNvSpPr txBox="1"/>
          <p:nvPr/>
        </p:nvSpPr>
        <p:spPr>
          <a:xfrm>
            <a:off x="1919451" y="2213138"/>
            <a:ext cx="12573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Staff</a:t>
            </a:r>
            <a:endParaRPr sz="1400" b="0" i="0" u="none" strike="noStrike" cap="none">
              <a:solidFill>
                <a:srgbClr val="000000"/>
              </a:solidFill>
              <a:latin typeface="Arial"/>
              <a:ea typeface="Arial"/>
              <a:cs typeface="Arial"/>
              <a:sym typeface="Arial"/>
            </a:endParaRPr>
          </a:p>
        </p:txBody>
      </p:sp>
      <p:sp>
        <p:nvSpPr>
          <p:cNvPr id="692" name="Google Shape;692;p38"/>
          <p:cNvSpPr txBox="1"/>
          <p:nvPr/>
        </p:nvSpPr>
        <p:spPr>
          <a:xfrm>
            <a:off x="1610342" y="2523437"/>
            <a:ext cx="171636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Staff salaries and allowances, partner staff allowances and other staff. </a:t>
            </a:r>
            <a:endParaRPr sz="1400" b="0" i="0" u="none" strike="noStrike" cap="none">
              <a:solidFill>
                <a:srgbClr val="000000"/>
              </a:solidFill>
              <a:latin typeface="Arial"/>
              <a:ea typeface="Arial"/>
              <a:cs typeface="Arial"/>
              <a:sym typeface="Arial"/>
            </a:endParaRPr>
          </a:p>
        </p:txBody>
      </p:sp>
      <p:sp>
        <p:nvSpPr>
          <p:cNvPr id="693" name="Google Shape;693;p38"/>
          <p:cNvSpPr/>
          <p:nvPr/>
        </p:nvSpPr>
        <p:spPr>
          <a:xfrm>
            <a:off x="3958908" y="1582573"/>
            <a:ext cx="663893" cy="512138"/>
          </a:xfrm>
          <a:custGeom>
            <a:avLst/>
            <a:gdLst/>
            <a:ahLst/>
            <a:cxnLst/>
            <a:rect l="l" t="t" r="r" b="b"/>
            <a:pathLst>
              <a:path w="576943" h="469893" extrusionOk="0">
                <a:moveTo>
                  <a:pt x="459469" y="234946"/>
                </a:moveTo>
                <a:cubicBezTo>
                  <a:pt x="454399" y="234946"/>
                  <a:pt x="449750" y="237059"/>
                  <a:pt x="445525" y="241285"/>
                </a:cubicBezTo>
                <a:cubicBezTo>
                  <a:pt x="441299" y="245511"/>
                  <a:pt x="439187" y="250159"/>
                  <a:pt x="439187" y="255230"/>
                </a:cubicBezTo>
                <a:cubicBezTo>
                  <a:pt x="439187" y="260488"/>
                  <a:pt x="441299" y="265230"/>
                  <a:pt x="445525" y="269456"/>
                </a:cubicBezTo>
                <a:cubicBezTo>
                  <a:pt x="449750" y="273682"/>
                  <a:pt x="454399" y="275795"/>
                  <a:pt x="459469" y="275795"/>
                </a:cubicBezTo>
                <a:cubicBezTo>
                  <a:pt x="466794" y="275795"/>
                  <a:pt x="472897" y="273729"/>
                  <a:pt x="477781" y="269597"/>
                </a:cubicBezTo>
                <a:cubicBezTo>
                  <a:pt x="482664" y="265465"/>
                  <a:pt x="485105" y="260676"/>
                  <a:pt x="485105" y="255230"/>
                </a:cubicBezTo>
                <a:cubicBezTo>
                  <a:pt x="485105" y="249971"/>
                  <a:pt x="482664" y="245276"/>
                  <a:pt x="477781" y="241144"/>
                </a:cubicBezTo>
                <a:cubicBezTo>
                  <a:pt x="472897" y="237012"/>
                  <a:pt x="466794" y="234946"/>
                  <a:pt x="459469" y="234946"/>
                </a:cubicBezTo>
                <a:close/>
                <a:moveTo>
                  <a:pt x="347067" y="234946"/>
                </a:moveTo>
                <a:cubicBezTo>
                  <a:pt x="341997" y="234946"/>
                  <a:pt x="337348" y="237059"/>
                  <a:pt x="333123" y="241285"/>
                </a:cubicBezTo>
                <a:cubicBezTo>
                  <a:pt x="328897" y="245511"/>
                  <a:pt x="326784" y="250159"/>
                  <a:pt x="326784" y="255230"/>
                </a:cubicBezTo>
                <a:cubicBezTo>
                  <a:pt x="326784" y="260488"/>
                  <a:pt x="328897" y="265230"/>
                  <a:pt x="333123" y="269456"/>
                </a:cubicBezTo>
                <a:cubicBezTo>
                  <a:pt x="337348" y="273682"/>
                  <a:pt x="341997" y="275795"/>
                  <a:pt x="347067" y="275795"/>
                </a:cubicBezTo>
                <a:cubicBezTo>
                  <a:pt x="354579" y="275795"/>
                  <a:pt x="360730" y="273729"/>
                  <a:pt x="365519" y="269597"/>
                </a:cubicBezTo>
                <a:cubicBezTo>
                  <a:pt x="370308" y="265465"/>
                  <a:pt x="372703" y="260676"/>
                  <a:pt x="372703" y="255230"/>
                </a:cubicBezTo>
                <a:cubicBezTo>
                  <a:pt x="372703" y="249971"/>
                  <a:pt x="370308" y="245276"/>
                  <a:pt x="365519" y="241144"/>
                </a:cubicBezTo>
                <a:cubicBezTo>
                  <a:pt x="360730" y="237012"/>
                  <a:pt x="354579" y="234946"/>
                  <a:pt x="347067" y="234946"/>
                </a:cubicBezTo>
                <a:close/>
                <a:moveTo>
                  <a:pt x="403409" y="153251"/>
                </a:moveTo>
                <a:cubicBezTo>
                  <a:pt x="433646" y="153251"/>
                  <a:pt x="462099" y="159871"/>
                  <a:pt x="488767" y="173111"/>
                </a:cubicBezTo>
                <a:cubicBezTo>
                  <a:pt x="515435" y="186351"/>
                  <a:pt x="536799" y="204381"/>
                  <a:pt x="552856" y="227200"/>
                </a:cubicBezTo>
                <a:cubicBezTo>
                  <a:pt x="568914" y="250018"/>
                  <a:pt x="576943" y="274762"/>
                  <a:pt x="576943" y="301430"/>
                </a:cubicBezTo>
                <a:cubicBezTo>
                  <a:pt x="576943" y="323404"/>
                  <a:pt x="570511" y="344391"/>
                  <a:pt x="557645" y="364392"/>
                </a:cubicBezTo>
                <a:cubicBezTo>
                  <a:pt x="544781" y="384394"/>
                  <a:pt x="527362" y="402564"/>
                  <a:pt x="505388" y="418903"/>
                </a:cubicBezTo>
                <a:lnTo>
                  <a:pt x="520883" y="469893"/>
                </a:lnTo>
                <a:lnTo>
                  <a:pt x="464822" y="439187"/>
                </a:lnTo>
                <a:cubicBezTo>
                  <a:pt x="436651" y="446135"/>
                  <a:pt x="416180" y="449610"/>
                  <a:pt x="403409" y="449610"/>
                </a:cubicBezTo>
                <a:cubicBezTo>
                  <a:pt x="371670" y="449610"/>
                  <a:pt x="342465" y="442990"/>
                  <a:pt x="315797" y="429749"/>
                </a:cubicBezTo>
                <a:cubicBezTo>
                  <a:pt x="289129" y="416509"/>
                  <a:pt x="268141" y="398526"/>
                  <a:pt x="252835" y="375802"/>
                </a:cubicBezTo>
                <a:cubicBezTo>
                  <a:pt x="237529" y="353077"/>
                  <a:pt x="229875" y="328286"/>
                  <a:pt x="229875" y="301430"/>
                </a:cubicBezTo>
                <a:cubicBezTo>
                  <a:pt x="229875" y="274574"/>
                  <a:pt x="237529" y="249783"/>
                  <a:pt x="252835" y="227059"/>
                </a:cubicBezTo>
                <a:cubicBezTo>
                  <a:pt x="268141" y="204334"/>
                  <a:pt x="289129" y="186351"/>
                  <a:pt x="315797" y="173111"/>
                </a:cubicBezTo>
                <a:cubicBezTo>
                  <a:pt x="342465" y="159871"/>
                  <a:pt x="371670" y="153251"/>
                  <a:pt x="403409" y="153251"/>
                </a:cubicBezTo>
                <a:close/>
                <a:moveTo>
                  <a:pt x="280865" y="86767"/>
                </a:moveTo>
                <a:cubicBezTo>
                  <a:pt x="272789" y="86767"/>
                  <a:pt x="265653" y="89161"/>
                  <a:pt x="259455" y="93950"/>
                </a:cubicBezTo>
                <a:cubicBezTo>
                  <a:pt x="253257" y="98739"/>
                  <a:pt x="250159" y="104890"/>
                  <a:pt x="250159" y="112403"/>
                </a:cubicBezTo>
                <a:cubicBezTo>
                  <a:pt x="250159" y="119727"/>
                  <a:pt x="253257" y="125784"/>
                  <a:pt x="259455" y="130573"/>
                </a:cubicBezTo>
                <a:cubicBezTo>
                  <a:pt x="265653" y="135362"/>
                  <a:pt x="272789" y="137756"/>
                  <a:pt x="280865" y="137756"/>
                </a:cubicBezTo>
                <a:cubicBezTo>
                  <a:pt x="288565" y="137756"/>
                  <a:pt x="294715" y="135456"/>
                  <a:pt x="299317" y="130855"/>
                </a:cubicBezTo>
                <a:cubicBezTo>
                  <a:pt x="303919" y="126253"/>
                  <a:pt x="306219" y="120103"/>
                  <a:pt x="306219" y="112403"/>
                </a:cubicBezTo>
                <a:cubicBezTo>
                  <a:pt x="306219" y="104702"/>
                  <a:pt x="303919" y="98505"/>
                  <a:pt x="299317" y="93809"/>
                </a:cubicBezTo>
                <a:cubicBezTo>
                  <a:pt x="294715" y="89114"/>
                  <a:pt x="288565" y="86767"/>
                  <a:pt x="280865" y="86767"/>
                </a:cubicBezTo>
                <a:close/>
                <a:moveTo>
                  <a:pt x="137756" y="86767"/>
                </a:moveTo>
                <a:cubicBezTo>
                  <a:pt x="129681" y="86767"/>
                  <a:pt x="122544" y="89161"/>
                  <a:pt x="116346" y="93950"/>
                </a:cubicBezTo>
                <a:cubicBezTo>
                  <a:pt x="110149" y="98739"/>
                  <a:pt x="107050" y="104890"/>
                  <a:pt x="107050" y="112403"/>
                </a:cubicBezTo>
                <a:cubicBezTo>
                  <a:pt x="107050" y="119727"/>
                  <a:pt x="110149" y="125784"/>
                  <a:pt x="116346" y="130573"/>
                </a:cubicBezTo>
                <a:cubicBezTo>
                  <a:pt x="122544" y="135362"/>
                  <a:pt x="129681" y="137756"/>
                  <a:pt x="137756" y="137756"/>
                </a:cubicBezTo>
                <a:cubicBezTo>
                  <a:pt x="145457" y="137756"/>
                  <a:pt x="151654" y="135456"/>
                  <a:pt x="156349" y="130855"/>
                </a:cubicBezTo>
                <a:cubicBezTo>
                  <a:pt x="161044" y="126253"/>
                  <a:pt x="163391" y="120103"/>
                  <a:pt x="163391" y="112403"/>
                </a:cubicBezTo>
                <a:cubicBezTo>
                  <a:pt x="163391" y="104702"/>
                  <a:pt x="161044" y="98505"/>
                  <a:pt x="156349" y="93809"/>
                </a:cubicBezTo>
                <a:cubicBezTo>
                  <a:pt x="151654" y="89114"/>
                  <a:pt x="145457" y="86767"/>
                  <a:pt x="137756" y="86767"/>
                </a:cubicBezTo>
                <a:close/>
                <a:moveTo>
                  <a:pt x="204239" y="0"/>
                </a:moveTo>
                <a:cubicBezTo>
                  <a:pt x="237294" y="0"/>
                  <a:pt x="268517" y="6198"/>
                  <a:pt x="297909" y="18593"/>
                </a:cubicBezTo>
                <a:cubicBezTo>
                  <a:pt x="327301" y="30988"/>
                  <a:pt x="351903" y="48126"/>
                  <a:pt x="371717" y="70005"/>
                </a:cubicBezTo>
                <a:cubicBezTo>
                  <a:pt x="391531" y="91885"/>
                  <a:pt x="404349" y="116346"/>
                  <a:pt x="410170" y="143391"/>
                </a:cubicBezTo>
                <a:cubicBezTo>
                  <a:pt x="404349" y="142639"/>
                  <a:pt x="397775" y="142264"/>
                  <a:pt x="390451" y="142264"/>
                </a:cubicBezTo>
                <a:cubicBezTo>
                  <a:pt x="358711" y="142264"/>
                  <a:pt x="329507" y="149494"/>
                  <a:pt x="302839" y="163955"/>
                </a:cubicBezTo>
                <a:cubicBezTo>
                  <a:pt x="276170" y="178417"/>
                  <a:pt x="255183" y="197996"/>
                  <a:pt x="239877" y="222692"/>
                </a:cubicBezTo>
                <a:cubicBezTo>
                  <a:pt x="224570" y="247389"/>
                  <a:pt x="216917" y="274386"/>
                  <a:pt x="216917" y="303684"/>
                </a:cubicBezTo>
                <a:cubicBezTo>
                  <a:pt x="216917" y="318333"/>
                  <a:pt x="219077" y="332606"/>
                  <a:pt x="223396" y="346504"/>
                </a:cubicBezTo>
                <a:cubicBezTo>
                  <a:pt x="216823" y="347067"/>
                  <a:pt x="210437" y="347349"/>
                  <a:pt x="204239" y="347349"/>
                </a:cubicBezTo>
                <a:cubicBezTo>
                  <a:pt x="199357" y="347349"/>
                  <a:pt x="194661" y="347208"/>
                  <a:pt x="190155" y="346926"/>
                </a:cubicBezTo>
                <a:cubicBezTo>
                  <a:pt x="185647" y="346645"/>
                  <a:pt x="180482" y="346034"/>
                  <a:pt x="174660" y="345095"/>
                </a:cubicBezTo>
                <a:cubicBezTo>
                  <a:pt x="168839" y="344156"/>
                  <a:pt x="164659" y="343499"/>
                  <a:pt x="162124" y="343123"/>
                </a:cubicBezTo>
                <a:cubicBezTo>
                  <a:pt x="159589" y="342748"/>
                  <a:pt x="154471" y="341762"/>
                  <a:pt x="146771" y="340165"/>
                </a:cubicBezTo>
                <a:cubicBezTo>
                  <a:pt x="139071" y="338569"/>
                  <a:pt x="134376" y="337583"/>
                  <a:pt x="132686" y="337207"/>
                </a:cubicBezTo>
                <a:lnTo>
                  <a:pt x="61413" y="372985"/>
                </a:lnTo>
                <a:lnTo>
                  <a:pt x="81696" y="311572"/>
                </a:lnTo>
                <a:cubicBezTo>
                  <a:pt x="27232" y="273447"/>
                  <a:pt x="0" y="227434"/>
                  <a:pt x="0" y="173534"/>
                </a:cubicBezTo>
                <a:cubicBezTo>
                  <a:pt x="0" y="141794"/>
                  <a:pt x="9156" y="112590"/>
                  <a:pt x="27467" y="85922"/>
                </a:cubicBezTo>
                <a:cubicBezTo>
                  <a:pt x="45778" y="59253"/>
                  <a:pt x="70568" y="38266"/>
                  <a:pt x="101839" y="22959"/>
                </a:cubicBezTo>
                <a:cubicBezTo>
                  <a:pt x="133108" y="7653"/>
                  <a:pt x="167242" y="0"/>
                  <a:pt x="20423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694" name="Google Shape;694;p38"/>
          <p:cNvSpPr txBox="1"/>
          <p:nvPr/>
        </p:nvSpPr>
        <p:spPr>
          <a:xfrm>
            <a:off x="3746424" y="2207874"/>
            <a:ext cx="12573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Consultants</a:t>
            </a:r>
            <a:endParaRPr sz="1400" b="0" i="0" u="none" strike="noStrike" cap="none">
              <a:solidFill>
                <a:srgbClr val="000000"/>
              </a:solidFill>
              <a:latin typeface="Arial"/>
              <a:ea typeface="Arial"/>
              <a:cs typeface="Arial"/>
              <a:sym typeface="Arial"/>
            </a:endParaRPr>
          </a:p>
        </p:txBody>
      </p:sp>
      <p:sp>
        <p:nvSpPr>
          <p:cNvPr id="695" name="Google Shape;695;p38"/>
          <p:cNvSpPr txBox="1"/>
          <p:nvPr/>
        </p:nvSpPr>
        <p:spPr>
          <a:xfrm>
            <a:off x="3359408" y="2550598"/>
            <a:ext cx="1761153"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Team leaders, international consultants, national consultants, other consultants</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696" name="Google Shape;696;p38"/>
          <p:cNvSpPr/>
          <p:nvPr/>
        </p:nvSpPr>
        <p:spPr>
          <a:xfrm>
            <a:off x="5741670" y="1582407"/>
            <a:ext cx="506730" cy="660789"/>
          </a:xfrm>
          <a:custGeom>
            <a:avLst/>
            <a:gdLst/>
            <a:ahLst/>
            <a:cxnLst/>
            <a:rect l="l" t="t" r="r" b="b"/>
            <a:pathLst>
              <a:path w="396648" h="495810" extrusionOk="0">
                <a:moveTo>
                  <a:pt x="105078" y="359180"/>
                </a:moveTo>
                <a:cubicBezTo>
                  <a:pt x="109961" y="358241"/>
                  <a:pt x="114468" y="359227"/>
                  <a:pt x="118600" y="362138"/>
                </a:cubicBezTo>
                <a:cubicBezTo>
                  <a:pt x="122731" y="365049"/>
                  <a:pt x="125173" y="368946"/>
                  <a:pt x="125924" y="373829"/>
                </a:cubicBezTo>
                <a:cubicBezTo>
                  <a:pt x="126863" y="378712"/>
                  <a:pt x="125877" y="383220"/>
                  <a:pt x="122966" y="387352"/>
                </a:cubicBezTo>
                <a:cubicBezTo>
                  <a:pt x="120055" y="391483"/>
                  <a:pt x="116158" y="393925"/>
                  <a:pt x="111275" y="394676"/>
                </a:cubicBezTo>
                <a:cubicBezTo>
                  <a:pt x="100382" y="396554"/>
                  <a:pt x="90429" y="398761"/>
                  <a:pt x="81414" y="401296"/>
                </a:cubicBezTo>
                <a:cubicBezTo>
                  <a:pt x="72399" y="403832"/>
                  <a:pt x="65216" y="406226"/>
                  <a:pt x="59863" y="408480"/>
                </a:cubicBezTo>
                <a:cubicBezTo>
                  <a:pt x="54511" y="410734"/>
                  <a:pt x="49957" y="412940"/>
                  <a:pt x="46200" y="415100"/>
                </a:cubicBezTo>
                <a:cubicBezTo>
                  <a:pt x="42444" y="417260"/>
                  <a:pt x="39862" y="419091"/>
                  <a:pt x="38453" y="420593"/>
                </a:cubicBezTo>
                <a:cubicBezTo>
                  <a:pt x="37045" y="422096"/>
                  <a:pt x="36246" y="423223"/>
                  <a:pt x="36059" y="423974"/>
                </a:cubicBezTo>
                <a:cubicBezTo>
                  <a:pt x="36622" y="426040"/>
                  <a:pt x="39157" y="428528"/>
                  <a:pt x="43665" y="431439"/>
                </a:cubicBezTo>
                <a:cubicBezTo>
                  <a:pt x="48172" y="434350"/>
                  <a:pt x="55027" y="437449"/>
                  <a:pt x="64230" y="440736"/>
                </a:cubicBezTo>
                <a:cubicBezTo>
                  <a:pt x="73432" y="444022"/>
                  <a:pt x="84137" y="447074"/>
                  <a:pt x="96344" y="449891"/>
                </a:cubicBezTo>
                <a:cubicBezTo>
                  <a:pt x="108552" y="452708"/>
                  <a:pt x="123624" y="455056"/>
                  <a:pt x="141559" y="456934"/>
                </a:cubicBezTo>
                <a:cubicBezTo>
                  <a:pt x="159495" y="458812"/>
                  <a:pt x="178416" y="459751"/>
                  <a:pt x="198323" y="459751"/>
                </a:cubicBezTo>
                <a:cubicBezTo>
                  <a:pt x="218232" y="459751"/>
                  <a:pt x="237153" y="458812"/>
                  <a:pt x="255088" y="456934"/>
                </a:cubicBezTo>
                <a:cubicBezTo>
                  <a:pt x="273024" y="455056"/>
                  <a:pt x="288095" y="452708"/>
                  <a:pt x="300303" y="449891"/>
                </a:cubicBezTo>
                <a:cubicBezTo>
                  <a:pt x="312511" y="447074"/>
                  <a:pt x="323215" y="443975"/>
                  <a:pt x="332418" y="440595"/>
                </a:cubicBezTo>
                <a:cubicBezTo>
                  <a:pt x="341620" y="437214"/>
                  <a:pt x="348475" y="434068"/>
                  <a:pt x="352983" y="431157"/>
                </a:cubicBezTo>
                <a:cubicBezTo>
                  <a:pt x="357490" y="428246"/>
                  <a:pt x="360025" y="425664"/>
                  <a:pt x="360588" y="423411"/>
                </a:cubicBezTo>
                <a:cubicBezTo>
                  <a:pt x="360401" y="422659"/>
                  <a:pt x="359603" y="421626"/>
                  <a:pt x="358194" y="420312"/>
                </a:cubicBezTo>
                <a:cubicBezTo>
                  <a:pt x="356786" y="418997"/>
                  <a:pt x="354204" y="417213"/>
                  <a:pt x="350447" y="414959"/>
                </a:cubicBezTo>
                <a:cubicBezTo>
                  <a:pt x="346691" y="412706"/>
                  <a:pt x="342137" y="410499"/>
                  <a:pt x="336784" y="408339"/>
                </a:cubicBezTo>
                <a:cubicBezTo>
                  <a:pt x="331432" y="406179"/>
                  <a:pt x="324248" y="403832"/>
                  <a:pt x="315233" y="401296"/>
                </a:cubicBezTo>
                <a:cubicBezTo>
                  <a:pt x="306219" y="398761"/>
                  <a:pt x="296265" y="396554"/>
                  <a:pt x="285372" y="394676"/>
                </a:cubicBezTo>
                <a:cubicBezTo>
                  <a:pt x="280489" y="393925"/>
                  <a:pt x="276592" y="391483"/>
                  <a:pt x="273681" y="387352"/>
                </a:cubicBezTo>
                <a:cubicBezTo>
                  <a:pt x="270770" y="383220"/>
                  <a:pt x="269784" y="378712"/>
                  <a:pt x="270724" y="373829"/>
                </a:cubicBezTo>
                <a:cubicBezTo>
                  <a:pt x="271475" y="368946"/>
                  <a:pt x="273916" y="365049"/>
                  <a:pt x="278048" y="362138"/>
                </a:cubicBezTo>
                <a:cubicBezTo>
                  <a:pt x="282180" y="359227"/>
                  <a:pt x="286687" y="358241"/>
                  <a:pt x="291570" y="359180"/>
                </a:cubicBezTo>
                <a:cubicBezTo>
                  <a:pt x="304904" y="361434"/>
                  <a:pt x="317206" y="364204"/>
                  <a:pt x="328474" y="367491"/>
                </a:cubicBezTo>
                <a:cubicBezTo>
                  <a:pt x="339742" y="370778"/>
                  <a:pt x="350823" y="374956"/>
                  <a:pt x="361716" y="380027"/>
                </a:cubicBezTo>
                <a:cubicBezTo>
                  <a:pt x="372608" y="385098"/>
                  <a:pt x="381154" y="391342"/>
                  <a:pt x="387352" y="398761"/>
                </a:cubicBezTo>
                <a:cubicBezTo>
                  <a:pt x="393549" y="406179"/>
                  <a:pt x="396648" y="414490"/>
                  <a:pt x="396648" y="423692"/>
                </a:cubicBezTo>
                <a:cubicBezTo>
                  <a:pt x="396648" y="435524"/>
                  <a:pt x="390873" y="446182"/>
                  <a:pt x="379323" y="455666"/>
                </a:cubicBezTo>
                <a:cubicBezTo>
                  <a:pt x="367773" y="465151"/>
                  <a:pt x="352373" y="472757"/>
                  <a:pt x="333122" y="478485"/>
                </a:cubicBezTo>
                <a:cubicBezTo>
                  <a:pt x="313872" y="484213"/>
                  <a:pt x="292743" y="488533"/>
                  <a:pt x="269737" y="491444"/>
                </a:cubicBezTo>
                <a:cubicBezTo>
                  <a:pt x="246731" y="494354"/>
                  <a:pt x="222927" y="495810"/>
                  <a:pt x="198323" y="495810"/>
                </a:cubicBezTo>
                <a:cubicBezTo>
                  <a:pt x="173721" y="495810"/>
                  <a:pt x="149917" y="494354"/>
                  <a:pt x="126910" y="491444"/>
                </a:cubicBezTo>
                <a:cubicBezTo>
                  <a:pt x="103904" y="488533"/>
                  <a:pt x="82775" y="484213"/>
                  <a:pt x="63525" y="478485"/>
                </a:cubicBezTo>
                <a:cubicBezTo>
                  <a:pt x="44275" y="472757"/>
                  <a:pt x="28875" y="465151"/>
                  <a:pt x="17325" y="455666"/>
                </a:cubicBezTo>
                <a:cubicBezTo>
                  <a:pt x="5775" y="446182"/>
                  <a:pt x="0" y="435524"/>
                  <a:pt x="0" y="423692"/>
                </a:cubicBezTo>
                <a:cubicBezTo>
                  <a:pt x="0" y="414490"/>
                  <a:pt x="3099" y="406179"/>
                  <a:pt x="9296" y="398761"/>
                </a:cubicBezTo>
                <a:cubicBezTo>
                  <a:pt x="15494" y="391342"/>
                  <a:pt x="24039" y="385098"/>
                  <a:pt x="34932" y="380027"/>
                </a:cubicBezTo>
                <a:cubicBezTo>
                  <a:pt x="45824" y="374956"/>
                  <a:pt x="56905" y="370778"/>
                  <a:pt x="68173" y="367491"/>
                </a:cubicBezTo>
                <a:cubicBezTo>
                  <a:pt x="79442" y="364204"/>
                  <a:pt x="91743" y="361434"/>
                  <a:pt x="105078" y="359180"/>
                </a:cubicBezTo>
                <a:close/>
                <a:moveTo>
                  <a:pt x="144235" y="135222"/>
                </a:moveTo>
                <a:lnTo>
                  <a:pt x="252412" y="135222"/>
                </a:lnTo>
                <a:cubicBezTo>
                  <a:pt x="262366" y="135222"/>
                  <a:pt x="270864" y="138743"/>
                  <a:pt x="277907" y="145786"/>
                </a:cubicBezTo>
                <a:cubicBezTo>
                  <a:pt x="284950" y="152829"/>
                  <a:pt x="288471" y="161327"/>
                  <a:pt x="288471" y="171281"/>
                </a:cubicBezTo>
                <a:lnTo>
                  <a:pt x="288471" y="279457"/>
                </a:lnTo>
                <a:cubicBezTo>
                  <a:pt x="288471" y="284340"/>
                  <a:pt x="286687" y="288566"/>
                  <a:pt x="283118" y="292134"/>
                </a:cubicBezTo>
                <a:cubicBezTo>
                  <a:pt x="279551" y="295703"/>
                  <a:pt x="275325" y="297487"/>
                  <a:pt x="270442" y="297487"/>
                </a:cubicBezTo>
                <a:lnTo>
                  <a:pt x="252412" y="297487"/>
                </a:lnTo>
                <a:lnTo>
                  <a:pt x="252412" y="405664"/>
                </a:lnTo>
                <a:cubicBezTo>
                  <a:pt x="252412" y="410547"/>
                  <a:pt x="250628" y="414772"/>
                  <a:pt x="247059" y="418341"/>
                </a:cubicBezTo>
                <a:cubicBezTo>
                  <a:pt x="243492" y="421909"/>
                  <a:pt x="239266" y="423693"/>
                  <a:pt x="234382" y="423693"/>
                </a:cubicBezTo>
                <a:lnTo>
                  <a:pt x="162265" y="423693"/>
                </a:lnTo>
                <a:cubicBezTo>
                  <a:pt x="157382" y="423693"/>
                  <a:pt x="153156" y="421909"/>
                  <a:pt x="149587" y="418341"/>
                </a:cubicBezTo>
                <a:cubicBezTo>
                  <a:pt x="146020" y="414772"/>
                  <a:pt x="144235" y="410547"/>
                  <a:pt x="144235" y="405664"/>
                </a:cubicBezTo>
                <a:lnTo>
                  <a:pt x="144235" y="297487"/>
                </a:lnTo>
                <a:lnTo>
                  <a:pt x="126206" y="297487"/>
                </a:lnTo>
                <a:cubicBezTo>
                  <a:pt x="121323" y="297487"/>
                  <a:pt x="117097" y="295703"/>
                  <a:pt x="113529" y="292134"/>
                </a:cubicBezTo>
                <a:cubicBezTo>
                  <a:pt x="109961" y="288566"/>
                  <a:pt x="108176" y="284340"/>
                  <a:pt x="108176" y="279457"/>
                </a:cubicBezTo>
                <a:lnTo>
                  <a:pt x="108176" y="171281"/>
                </a:lnTo>
                <a:cubicBezTo>
                  <a:pt x="108176" y="161327"/>
                  <a:pt x="111698" y="152829"/>
                  <a:pt x="118741" y="145786"/>
                </a:cubicBezTo>
                <a:cubicBezTo>
                  <a:pt x="125783" y="138743"/>
                  <a:pt x="134282" y="135222"/>
                  <a:pt x="144235" y="135222"/>
                </a:cubicBezTo>
                <a:close/>
                <a:moveTo>
                  <a:pt x="198323" y="0"/>
                </a:moveTo>
                <a:cubicBezTo>
                  <a:pt x="215790" y="0"/>
                  <a:pt x="230673" y="6150"/>
                  <a:pt x="242975" y="18452"/>
                </a:cubicBezTo>
                <a:cubicBezTo>
                  <a:pt x="255276" y="30753"/>
                  <a:pt x="261427" y="45637"/>
                  <a:pt x="261427" y="63103"/>
                </a:cubicBezTo>
                <a:cubicBezTo>
                  <a:pt x="261427" y="80569"/>
                  <a:pt x="255276" y="95453"/>
                  <a:pt x="242975" y="107754"/>
                </a:cubicBezTo>
                <a:cubicBezTo>
                  <a:pt x="230673" y="120055"/>
                  <a:pt x="215790" y="126206"/>
                  <a:pt x="198323" y="126206"/>
                </a:cubicBezTo>
                <a:cubicBezTo>
                  <a:pt x="180858" y="126206"/>
                  <a:pt x="165974" y="120055"/>
                  <a:pt x="153672" y="107754"/>
                </a:cubicBezTo>
                <a:cubicBezTo>
                  <a:pt x="141372" y="95453"/>
                  <a:pt x="135220" y="80569"/>
                  <a:pt x="135220" y="63103"/>
                </a:cubicBezTo>
                <a:cubicBezTo>
                  <a:pt x="135220" y="45637"/>
                  <a:pt x="141372" y="30753"/>
                  <a:pt x="153672" y="18452"/>
                </a:cubicBezTo>
                <a:cubicBezTo>
                  <a:pt x="165974" y="6150"/>
                  <a:pt x="180858" y="0"/>
                  <a:pt x="19832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697" name="Google Shape;697;p38"/>
          <p:cNvSpPr txBox="1"/>
          <p:nvPr/>
        </p:nvSpPr>
        <p:spPr>
          <a:xfrm>
            <a:off x="5410763" y="2324695"/>
            <a:ext cx="1257300"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50" b="1" i="0" u="none" strike="noStrike" cap="none">
                <a:solidFill>
                  <a:srgbClr val="000000"/>
                </a:solidFill>
                <a:latin typeface="Arial"/>
                <a:ea typeface="Arial"/>
                <a:cs typeface="Arial"/>
                <a:sym typeface="Arial"/>
              </a:rPr>
              <a:t>Support staff</a:t>
            </a:r>
            <a:endParaRPr sz="1400" b="0" i="0" u="none" strike="noStrike" cap="none">
              <a:solidFill>
                <a:srgbClr val="000000"/>
              </a:solidFill>
              <a:latin typeface="Arial"/>
              <a:ea typeface="Arial"/>
              <a:cs typeface="Arial"/>
              <a:sym typeface="Arial"/>
            </a:endParaRPr>
          </a:p>
        </p:txBody>
      </p:sp>
      <p:sp>
        <p:nvSpPr>
          <p:cNvPr id="698" name="Google Shape;698;p38"/>
          <p:cNvSpPr txBox="1"/>
          <p:nvPr/>
        </p:nvSpPr>
        <p:spPr>
          <a:xfrm>
            <a:off x="5040313" y="2786405"/>
            <a:ext cx="225933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dirty="0" err="1">
                <a:solidFill>
                  <a:srgbClr val="000000"/>
                </a:solidFill>
                <a:latin typeface="Arial"/>
                <a:ea typeface="Arial"/>
                <a:cs typeface="Arial"/>
                <a:sym typeface="Arial"/>
              </a:rPr>
              <a:t>Remuneration</a:t>
            </a:r>
            <a:r>
              <a:rPr lang="fr-FR" sz="1200" b="0" i="0" u="none" strike="noStrike" cap="none" dirty="0">
                <a:solidFill>
                  <a:srgbClr val="000000"/>
                </a:solidFill>
                <a:latin typeface="Arial"/>
                <a:ea typeface="Arial"/>
                <a:cs typeface="Arial"/>
                <a:sym typeface="Arial"/>
              </a:rPr>
              <a:t> and </a:t>
            </a:r>
            <a:r>
              <a:rPr lang="fr-FR" sz="1200" b="0" i="0" u="none" strike="noStrike" cap="none" dirty="0" err="1">
                <a:solidFill>
                  <a:srgbClr val="000000"/>
                </a:solidFill>
                <a:latin typeface="Arial"/>
                <a:ea typeface="Arial"/>
                <a:cs typeface="Arial"/>
                <a:sym typeface="Arial"/>
              </a:rPr>
              <a:t>allowances</a:t>
            </a:r>
            <a:r>
              <a:rPr lang="fr-FR" sz="1200" b="0" i="0" u="none" strike="noStrike" cap="none" dirty="0">
                <a:solidFill>
                  <a:srgbClr val="000000"/>
                </a:solidFill>
                <a:latin typeface="Arial"/>
                <a:ea typeface="Arial"/>
                <a:cs typeface="Arial"/>
                <a:sym typeface="Arial"/>
              </a:rPr>
              <a:t> for administrative staff, </a:t>
            </a:r>
            <a:r>
              <a:rPr lang="fr-FR" sz="1200" b="0" i="0" u="none" strike="noStrike" cap="none" dirty="0" err="1">
                <a:solidFill>
                  <a:srgbClr val="000000"/>
                </a:solidFill>
                <a:latin typeface="Arial"/>
                <a:ea typeface="Arial"/>
                <a:cs typeface="Arial"/>
                <a:sym typeface="Arial"/>
              </a:rPr>
              <a:t>researchers</a:t>
            </a:r>
            <a:r>
              <a:rPr lang="fr-FR" sz="1200" b="0" i="0" u="none" strike="noStrike" cap="none" dirty="0">
                <a:solidFill>
                  <a:srgbClr val="000000"/>
                </a:solidFill>
                <a:latin typeface="Arial"/>
                <a:ea typeface="Arial"/>
                <a:cs typeface="Arial"/>
                <a:sym typeface="Arial"/>
              </a:rPr>
              <a:t>, </a:t>
            </a:r>
            <a:r>
              <a:rPr lang="fr-FR" sz="1200" b="0" i="0" u="none" strike="noStrike" cap="none" dirty="0" err="1">
                <a:solidFill>
                  <a:srgbClr val="000000"/>
                </a:solidFill>
                <a:latin typeface="Arial"/>
                <a:ea typeface="Arial"/>
                <a:cs typeface="Arial"/>
                <a:sym typeface="Arial"/>
              </a:rPr>
              <a:t>interpreters</a:t>
            </a:r>
            <a:r>
              <a:rPr lang="fr-FR" sz="1200" b="0" i="0" u="none" strike="noStrike" cap="none" dirty="0">
                <a:solidFill>
                  <a:srgbClr val="000000"/>
                </a:solidFill>
                <a:latin typeface="Arial"/>
                <a:ea typeface="Arial"/>
                <a:cs typeface="Arial"/>
                <a:sym typeface="Arial"/>
              </a:rPr>
              <a:t>, drivers, </a:t>
            </a:r>
            <a:r>
              <a:rPr lang="fr-FR" sz="1200" b="0" i="0" u="none" strike="noStrike" cap="none" dirty="0" err="1">
                <a:solidFill>
                  <a:srgbClr val="000000"/>
                </a:solidFill>
                <a:latin typeface="Arial"/>
                <a:ea typeface="Arial"/>
                <a:cs typeface="Arial"/>
                <a:sym typeface="Arial"/>
              </a:rPr>
              <a:t>security</a:t>
            </a:r>
            <a:r>
              <a:rPr lang="fr-FR" sz="1200" b="0" i="0" u="none" strike="noStrike" cap="none" dirty="0">
                <a:solidFill>
                  <a:srgbClr val="000000"/>
                </a:solidFill>
                <a:latin typeface="Arial"/>
                <a:ea typeface="Arial"/>
                <a:cs typeface="Arial"/>
                <a:sym typeface="Arial"/>
              </a:rPr>
              <a:t> personnel, etc.</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699" name="Google Shape;699;p38"/>
          <p:cNvSpPr/>
          <p:nvPr/>
        </p:nvSpPr>
        <p:spPr>
          <a:xfrm>
            <a:off x="7967123" y="1301305"/>
            <a:ext cx="434318" cy="454031"/>
          </a:xfrm>
          <a:custGeom>
            <a:avLst/>
            <a:gdLst/>
            <a:ahLst/>
            <a:cxnLst/>
            <a:rect l="l" t="t" r="r" b="b"/>
            <a:pathLst>
              <a:path w="394835" h="394810" extrusionOk="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00" name="Google Shape;700;p38"/>
          <p:cNvSpPr txBox="1"/>
          <p:nvPr/>
        </p:nvSpPr>
        <p:spPr>
          <a:xfrm>
            <a:off x="7515274" y="1980920"/>
            <a:ext cx="125730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50" b="1" i="0" u="none" strike="noStrike" cap="none">
                <a:solidFill>
                  <a:srgbClr val="000000"/>
                </a:solidFill>
                <a:latin typeface="Arial"/>
                <a:ea typeface="Arial"/>
                <a:cs typeface="Arial"/>
                <a:sym typeface="Arial"/>
              </a:rPr>
              <a:t>Travel</a:t>
            </a:r>
            <a:endParaRPr sz="1400" b="0" i="0" u="none" strike="noStrike" cap="none">
              <a:solidFill>
                <a:srgbClr val="000000"/>
              </a:solidFill>
              <a:latin typeface="Arial"/>
              <a:ea typeface="Arial"/>
              <a:cs typeface="Arial"/>
              <a:sym typeface="Arial"/>
            </a:endParaRPr>
          </a:p>
        </p:txBody>
      </p:sp>
      <p:sp>
        <p:nvSpPr>
          <p:cNvPr id="701" name="Google Shape;701;p38"/>
          <p:cNvSpPr txBox="1"/>
          <p:nvPr/>
        </p:nvSpPr>
        <p:spPr>
          <a:xfrm>
            <a:off x="7411015" y="2319029"/>
            <a:ext cx="248920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Visas, flights for assessment team and accompanying staff, flights for meetings, internal travel for team and accompanying staff</a:t>
            </a:r>
            <a:endParaRPr sz="1400" b="0" i="0" u="none" strike="noStrike" cap="none">
              <a:solidFill>
                <a:srgbClr val="000000"/>
              </a:solidFill>
              <a:latin typeface="Arial"/>
              <a:ea typeface="Arial"/>
              <a:cs typeface="Arial"/>
              <a:sym typeface="Arial"/>
            </a:endParaRPr>
          </a:p>
        </p:txBody>
      </p:sp>
      <p:sp>
        <p:nvSpPr>
          <p:cNvPr id="702" name="Google Shape;702;p38"/>
          <p:cNvSpPr/>
          <p:nvPr/>
        </p:nvSpPr>
        <p:spPr>
          <a:xfrm>
            <a:off x="2238703" y="3872319"/>
            <a:ext cx="309399" cy="425753"/>
          </a:xfrm>
          <a:custGeom>
            <a:avLst/>
            <a:gdLst/>
            <a:ahLst/>
            <a:cxnLst/>
            <a:rect l="l" t="t" r="r" b="b"/>
            <a:pathLst>
              <a:path w="262845" h="504825" extrusionOk="0">
                <a:moveTo>
                  <a:pt x="114947" y="0"/>
                </a:moveTo>
                <a:lnTo>
                  <a:pt x="152977" y="0"/>
                </a:lnTo>
                <a:cubicBezTo>
                  <a:pt x="155607" y="0"/>
                  <a:pt x="157767" y="845"/>
                  <a:pt x="159457" y="2535"/>
                </a:cubicBezTo>
                <a:cubicBezTo>
                  <a:pt x="161147" y="4226"/>
                  <a:pt x="161992" y="6385"/>
                  <a:pt x="161992" y="9015"/>
                </a:cubicBezTo>
                <a:lnTo>
                  <a:pt x="161992" y="58596"/>
                </a:lnTo>
                <a:cubicBezTo>
                  <a:pt x="172698" y="59723"/>
                  <a:pt x="183073" y="61882"/>
                  <a:pt x="193121" y="65075"/>
                </a:cubicBezTo>
                <a:cubicBezTo>
                  <a:pt x="203169" y="68268"/>
                  <a:pt x="211338" y="71414"/>
                  <a:pt x="217630" y="74512"/>
                </a:cubicBezTo>
                <a:cubicBezTo>
                  <a:pt x="223921" y="77611"/>
                  <a:pt x="229885" y="81133"/>
                  <a:pt x="235519" y="85076"/>
                </a:cubicBezTo>
                <a:cubicBezTo>
                  <a:pt x="241153" y="89020"/>
                  <a:pt x="244815" y="91744"/>
                  <a:pt x="246506" y="93246"/>
                </a:cubicBezTo>
                <a:cubicBezTo>
                  <a:pt x="248195" y="94749"/>
                  <a:pt x="249604" y="96063"/>
                  <a:pt x="250731" y="97190"/>
                </a:cubicBezTo>
                <a:cubicBezTo>
                  <a:pt x="253924" y="100571"/>
                  <a:pt x="254394" y="104139"/>
                  <a:pt x="252139" y="107895"/>
                </a:cubicBezTo>
                <a:lnTo>
                  <a:pt x="229321" y="149025"/>
                </a:lnTo>
                <a:cubicBezTo>
                  <a:pt x="227819" y="151842"/>
                  <a:pt x="225659" y="153344"/>
                  <a:pt x="222842" y="153532"/>
                </a:cubicBezTo>
                <a:cubicBezTo>
                  <a:pt x="220212" y="154096"/>
                  <a:pt x="217677" y="153438"/>
                  <a:pt x="215236" y="151560"/>
                </a:cubicBezTo>
                <a:cubicBezTo>
                  <a:pt x="214672" y="150997"/>
                  <a:pt x="213310" y="149870"/>
                  <a:pt x="211151" y="148180"/>
                </a:cubicBezTo>
                <a:cubicBezTo>
                  <a:pt x="208991" y="146489"/>
                  <a:pt x="205329" y="144001"/>
                  <a:pt x="200165" y="140714"/>
                </a:cubicBezTo>
                <a:cubicBezTo>
                  <a:pt x="194999" y="137428"/>
                  <a:pt x="189505" y="134423"/>
                  <a:pt x="183684" y="131700"/>
                </a:cubicBezTo>
                <a:cubicBezTo>
                  <a:pt x="177862" y="128976"/>
                  <a:pt x="170867" y="126535"/>
                  <a:pt x="162697" y="124375"/>
                </a:cubicBezTo>
                <a:cubicBezTo>
                  <a:pt x="154527" y="122215"/>
                  <a:pt x="146498" y="121135"/>
                  <a:pt x="138610" y="121135"/>
                </a:cubicBezTo>
                <a:cubicBezTo>
                  <a:pt x="120769" y="121135"/>
                  <a:pt x="106213" y="125173"/>
                  <a:pt x="94946" y="133249"/>
                </a:cubicBezTo>
                <a:cubicBezTo>
                  <a:pt x="83677" y="141325"/>
                  <a:pt x="78042" y="151748"/>
                  <a:pt x="78042" y="164519"/>
                </a:cubicBezTo>
                <a:cubicBezTo>
                  <a:pt x="78042" y="169402"/>
                  <a:pt x="78841" y="173909"/>
                  <a:pt x="80438" y="178041"/>
                </a:cubicBezTo>
                <a:cubicBezTo>
                  <a:pt x="82033" y="182173"/>
                  <a:pt x="84804" y="186070"/>
                  <a:pt x="88748" y="189732"/>
                </a:cubicBezTo>
                <a:cubicBezTo>
                  <a:pt x="92692" y="193394"/>
                  <a:pt x="96401" y="196493"/>
                  <a:pt x="99875" y="199028"/>
                </a:cubicBezTo>
                <a:cubicBezTo>
                  <a:pt x="103350" y="201564"/>
                  <a:pt x="108609" y="204475"/>
                  <a:pt x="115651" y="207761"/>
                </a:cubicBezTo>
                <a:cubicBezTo>
                  <a:pt x="122694" y="211048"/>
                  <a:pt x="128375" y="213583"/>
                  <a:pt x="132695" y="215368"/>
                </a:cubicBezTo>
                <a:cubicBezTo>
                  <a:pt x="137014" y="217152"/>
                  <a:pt x="143588" y="219734"/>
                  <a:pt x="152414" y="223115"/>
                </a:cubicBezTo>
                <a:cubicBezTo>
                  <a:pt x="162368" y="226871"/>
                  <a:pt x="169975" y="229829"/>
                  <a:pt x="175232" y="231988"/>
                </a:cubicBezTo>
                <a:cubicBezTo>
                  <a:pt x="180492" y="234148"/>
                  <a:pt x="187628" y="237435"/>
                  <a:pt x="196643" y="241848"/>
                </a:cubicBezTo>
                <a:cubicBezTo>
                  <a:pt x="205658" y="246262"/>
                  <a:pt x="212747" y="250253"/>
                  <a:pt x="217912" y="253821"/>
                </a:cubicBezTo>
                <a:cubicBezTo>
                  <a:pt x="223077" y="257390"/>
                  <a:pt x="228899" y="262085"/>
                  <a:pt x="235378" y="267907"/>
                </a:cubicBezTo>
                <a:cubicBezTo>
                  <a:pt x="241857" y="273729"/>
                  <a:pt x="246834" y="279691"/>
                  <a:pt x="250308" y="285795"/>
                </a:cubicBezTo>
                <a:cubicBezTo>
                  <a:pt x="253783" y="291899"/>
                  <a:pt x="256741" y="299083"/>
                  <a:pt x="259183" y="307346"/>
                </a:cubicBezTo>
                <a:cubicBezTo>
                  <a:pt x="261624" y="315610"/>
                  <a:pt x="262845" y="324436"/>
                  <a:pt x="262845" y="333827"/>
                </a:cubicBezTo>
                <a:cubicBezTo>
                  <a:pt x="262845" y="362561"/>
                  <a:pt x="253501" y="387305"/>
                  <a:pt x="234814" y="408057"/>
                </a:cubicBezTo>
                <a:cubicBezTo>
                  <a:pt x="216128" y="428810"/>
                  <a:pt x="191853" y="441628"/>
                  <a:pt x="161992" y="446511"/>
                </a:cubicBezTo>
                <a:lnTo>
                  <a:pt x="161992" y="495810"/>
                </a:lnTo>
                <a:cubicBezTo>
                  <a:pt x="161992" y="498440"/>
                  <a:pt x="161147" y="500599"/>
                  <a:pt x="159457" y="502290"/>
                </a:cubicBezTo>
                <a:cubicBezTo>
                  <a:pt x="157767" y="503980"/>
                  <a:pt x="155607" y="504825"/>
                  <a:pt x="152977" y="504825"/>
                </a:cubicBezTo>
                <a:lnTo>
                  <a:pt x="114947" y="504825"/>
                </a:lnTo>
                <a:cubicBezTo>
                  <a:pt x="112505" y="504825"/>
                  <a:pt x="110392" y="503933"/>
                  <a:pt x="108609" y="502149"/>
                </a:cubicBezTo>
                <a:cubicBezTo>
                  <a:pt x="106824" y="500365"/>
                  <a:pt x="105932" y="498252"/>
                  <a:pt x="105932" y="495810"/>
                </a:cubicBezTo>
                <a:lnTo>
                  <a:pt x="105932" y="446511"/>
                </a:lnTo>
                <a:cubicBezTo>
                  <a:pt x="93537" y="444821"/>
                  <a:pt x="81564" y="441910"/>
                  <a:pt x="70014" y="437778"/>
                </a:cubicBezTo>
                <a:cubicBezTo>
                  <a:pt x="58464" y="433646"/>
                  <a:pt x="48933" y="429467"/>
                  <a:pt x="41421" y="425242"/>
                </a:cubicBezTo>
                <a:cubicBezTo>
                  <a:pt x="33908" y="421016"/>
                  <a:pt x="26959" y="416509"/>
                  <a:pt x="20574" y="411720"/>
                </a:cubicBezTo>
                <a:cubicBezTo>
                  <a:pt x="14188" y="406931"/>
                  <a:pt x="9822" y="403409"/>
                  <a:pt x="7474" y="401155"/>
                </a:cubicBezTo>
                <a:cubicBezTo>
                  <a:pt x="5126" y="398902"/>
                  <a:pt x="3484" y="397212"/>
                  <a:pt x="2545" y="396085"/>
                </a:cubicBezTo>
                <a:cubicBezTo>
                  <a:pt x="-649" y="392141"/>
                  <a:pt x="-836" y="388291"/>
                  <a:pt x="1981" y="384535"/>
                </a:cubicBezTo>
                <a:lnTo>
                  <a:pt x="30997" y="346504"/>
                </a:lnTo>
                <a:cubicBezTo>
                  <a:pt x="32311" y="344626"/>
                  <a:pt x="34472" y="343499"/>
                  <a:pt x="37476" y="343123"/>
                </a:cubicBezTo>
                <a:cubicBezTo>
                  <a:pt x="40294" y="342748"/>
                  <a:pt x="42547" y="343593"/>
                  <a:pt x="44238" y="345659"/>
                </a:cubicBezTo>
                <a:cubicBezTo>
                  <a:pt x="44238" y="345659"/>
                  <a:pt x="44425" y="345846"/>
                  <a:pt x="44801" y="346222"/>
                </a:cubicBezTo>
                <a:cubicBezTo>
                  <a:pt x="66023" y="364815"/>
                  <a:pt x="88841" y="376553"/>
                  <a:pt x="113257" y="381436"/>
                </a:cubicBezTo>
                <a:cubicBezTo>
                  <a:pt x="120206" y="382938"/>
                  <a:pt x="127154" y="383690"/>
                  <a:pt x="134103" y="383690"/>
                </a:cubicBezTo>
                <a:cubicBezTo>
                  <a:pt x="149315" y="383690"/>
                  <a:pt x="162697" y="379652"/>
                  <a:pt x="174246" y="371576"/>
                </a:cubicBezTo>
                <a:cubicBezTo>
                  <a:pt x="185797" y="363500"/>
                  <a:pt x="191572" y="352044"/>
                  <a:pt x="191572" y="337207"/>
                </a:cubicBezTo>
                <a:cubicBezTo>
                  <a:pt x="191572" y="331949"/>
                  <a:pt x="190163" y="326972"/>
                  <a:pt x="187347" y="322277"/>
                </a:cubicBezTo>
                <a:cubicBezTo>
                  <a:pt x="184529" y="317581"/>
                  <a:pt x="181384" y="313638"/>
                  <a:pt x="177909" y="310445"/>
                </a:cubicBezTo>
                <a:cubicBezTo>
                  <a:pt x="174434" y="307252"/>
                  <a:pt x="168941" y="303731"/>
                  <a:pt x="161429" y="299881"/>
                </a:cubicBezTo>
                <a:cubicBezTo>
                  <a:pt x="153917" y="296031"/>
                  <a:pt x="147719" y="293026"/>
                  <a:pt x="142836" y="290866"/>
                </a:cubicBezTo>
                <a:cubicBezTo>
                  <a:pt x="137953" y="288706"/>
                  <a:pt x="130441" y="285654"/>
                  <a:pt x="120299" y="281710"/>
                </a:cubicBezTo>
                <a:cubicBezTo>
                  <a:pt x="112975" y="278705"/>
                  <a:pt x="107200" y="276358"/>
                  <a:pt x="102974" y="274668"/>
                </a:cubicBezTo>
                <a:cubicBezTo>
                  <a:pt x="98749" y="272977"/>
                  <a:pt x="92973" y="270489"/>
                  <a:pt x="85649" y="267202"/>
                </a:cubicBezTo>
                <a:cubicBezTo>
                  <a:pt x="78324" y="263916"/>
                  <a:pt x="72455" y="261005"/>
                  <a:pt x="68042" y="258469"/>
                </a:cubicBezTo>
                <a:cubicBezTo>
                  <a:pt x="63628" y="255934"/>
                  <a:pt x="58323" y="252600"/>
                  <a:pt x="52125" y="248469"/>
                </a:cubicBezTo>
                <a:cubicBezTo>
                  <a:pt x="45928" y="244337"/>
                  <a:pt x="40903" y="240346"/>
                  <a:pt x="37054" y="236496"/>
                </a:cubicBezTo>
                <a:cubicBezTo>
                  <a:pt x="33204" y="232646"/>
                  <a:pt x="29119" y="228045"/>
                  <a:pt x="24799" y="222692"/>
                </a:cubicBezTo>
                <a:cubicBezTo>
                  <a:pt x="20480" y="217340"/>
                  <a:pt x="17147" y="211893"/>
                  <a:pt x="14799" y="206353"/>
                </a:cubicBezTo>
                <a:cubicBezTo>
                  <a:pt x="12451" y="200812"/>
                  <a:pt x="10479" y="194568"/>
                  <a:pt x="8883" y="187619"/>
                </a:cubicBezTo>
                <a:cubicBezTo>
                  <a:pt x="7287" y="180670"/>
                  <a:pt x="6488" y="173346"/>
                  <a:pt x="6488" y="165646"/>
                </a:cubicBezTo>
                <a:cubicBezTo>
                  <a:pt x="6488" y="139728"/>
                  <a:pt x="15691" y="117004"/>
                  <a:pt x="34096" y="97472"/>
                </a:cubicBezTo>
                <a:cubicBezTo>
                  <a:pt x="52501" y="77940"/>
                  <a:pt x="76446" y="65357"/>
                  <a:pt x="105932" y="59723"/>
                </a:cubicBezTo>
                <a:lnTo>
                  <a:pt x="105932" y="9015"/>
                </a:lnTo>
                <a:cubicBezTo>
                  <a:pt x="105932" y="6573"/>
                  <a:pt x="106824" y="4460"/>
                  <a:pt x="108609" y="2676"/>
                </a:cubicBezTo>
                <a:cubicBezTo>
                  <a:pt x="110392" y="892"/>
                  <a:pt x="112505" y="0"/>
                  <a:pt x="11494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03" name="Google Shape;703;p38"/>
          <p:cNvSpPr txBox="1"/>
          <p:nvPr/>
        </p:nvSpPr>
        <p:spPr>
          <a:xfrm>
            <a:off x="1951789" y="4345037"/>
            <a:ext cx="1257300" cy="25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Daily benefits</a:t>
            </a:r>
            <a:endParaRPr sz="1400" b="0" i="0" u="none" strike="noStrike" cap="none">
              <a:solidFill>
                <a:srgbClr val="000000"/>
              </a:solidFill>
              <a:latin typeface="Arial"/>
              <a:ea typeface="Arial"/>
              <a:cs typeface="Arial"/>
              <a:sym typeface="Arial"/>
            </a:endParaRPr>
          </a:p>
        </p:txBody>
      </p:sp>
      <p:sp>
        <p:nvSpPr>
          <p:cNvPr id="704" name="Google Shape;704;p38"/>
          <p:cNvSpPr txBox="1"/>
          <p:nvPr/>
        </p:nvSpPr>
        <p:spPr>
          <a:xfrm>
            <a:off x="1610343" y="4845769"/>
            <a:ext cx="167834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dirty="0">
                <a:solidFill>
                  <a:srgbClr val="000000"/>
                </a:solidFill>
                <a:latin typeface="Arial"/>
                <a:ea typeface="Arial"/>
                <a:cs typeface="Arial"/>
                <a:sym typeface="Arial"/>
              </a:rPr>
              <a:t>Accommodation and per diem for consultants</a:t>
            </a:r>
            <a:endParaRPr sz="1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dirty="0">
              <a:solidFill>
                <a:srgbClr val="000000"/>
              </a:solidFill>
              <a:latin typeface="Arial"/>
              <a:ea typeface="Arial"/>
              <a:cs typeface="Arial"/>
              <a:sym typeface="Arial"/>
            </a:endParaRPr>
          </a:p>
        </p:txBody>
      </p:sp>
      <p:sp>
        <p:nvSpPr>
          <p:cNvPr id="705" name="Google Shape;705;p38"/>
          <p:cNvSpPr/>
          <p:nvPr/>
        </p:nvSpPr>
        <p:spPr>
          <a:xfrm>
            <a:off x="4111848" y="3946334"/>
            <a:ext cx="640439" cy="446963"/>
          </a:xfrm>
          <a:custGeom>
            <a:avLst/>
            <a:gdLst/>
            <a:ahLst/>
            <a:cxnLst/>
            <a:rect l="l" t="t" r="r" b="b"/>
            <a:pathLst>
              <a:path w="540882" h="360589" extrusionOk="0">
                <a:moveTo>
                  <a:pt x="247905" y="324530"/>
                </a:moveTo>
                <a:cubicBezTo>
                  <a:pt x="244900" y="324530"/>
                  <a:pt x="243397" y="326033"/>
                  <a:pt x="243397" y="329038"/>
                </a:cubicBezTo>
                <a:cubicBezTo>
                  <a:pt x="243397" y="332042"/>
                  <a:pt x="244900" y="333545"/>
                  <a:pt x="247905" y="333545"/>
                </a:cubicBezTo>
                <a:lnTo>
                  <a:pt x="292978" y="333545"/>
                </a:lnTo>
                <a:cubicBezTo>
                  <a:pt x="295983" y="333545"/>
                  <a:pt x="297486" y="332042"/>
                  <a:pt x="297486" y="329038"/>
                </a:cubicBezTo>
                <a:cubicBezTo>
                  <a:pt x="297486" y="326033"/>
                  <a:pt x="295983" y="324530"/>
                  <a:pt x="292978" y="324530"/>
                </a:cubicBezTo>
                <a:close/>
                <a:moveTo>
                  <a:pt x="0" y="306501"/>
                </a:moveTo>
                <a:lnTo>
                  <a:pt x="45074" y="306501"/>
                </a:lnTo>
                <a:lnTo>
                  <a:pt x="495808" y="306501"/>
                </a:lnTo>
                <a:lnTo>
                  <a:pt x="540882" y="306501"/>
                </a:lnTo>
                <a:lnTo>
                  <a:pt x="540882" y="333545"/>
                </a:lnTo>
                <a:cubicBezTo>
                  <a:pt x="540882" y="341057"/>
                  <a:pt x="536469" y="347443"/>
                  <a:pt x="527642" y="352701"/>
                </a:cubicBezTo>
                <a:cubicBezTo>
                  <a:pt x="518815" y="357960"/>
                  <a:pt x="508204" y="360589"/>
                  <a:pt x="495808" y="360589"/>
                </a:cubicBezTo>
                <a:lnTo>
                  <a:pt x="45074" y="360589"/>
                </a:lnTo>
                <a:cubicBezTo>
                  <a:pt x="32678" y="360589"/>
                  <a:pt x="22067" y="357960"/>
                  <a:pt x="13240" y="352701"/>
                </a:cubicBezTo>
                <a:cubicBezTo>
                  <a:pt x="4413" y="347443"/>
                  <a:pt x="0" y="341057"/>
                  <a:pt x="0" y="333545"/>
                </a:cubicBezTo>
                <a:close/>
                <a:moveTo>
                  <a:pt x="117191" y="36059"/>
                </a:moveTo>
                <a:cubicBezTo>
                  <a:pt x="114750" y="36059"/>
                  <a:pt x="112637" y="36951"/>
                  <a:pt x="110853" y="38735"/>
                </a:cubicBezTo>
                <a:cubicBezTo>
                  <a:pt x="109068" y="40519"/>
                  <a:pt x="108177" y="42632"/>
                  <a:pt x="108177" y="45073"/>
                </a:cubicBezTo>
                <a:lnTo>
                  <a:pt x="108177" y="243398"/>
                </a:lnTo>
                <a:cubicBezTo>
                  <a:pt x="108177" y="245839"/>
                  <a:pt x="109068" y="247952"/>
                  <a:pt x="110853" y="249736"/>
                </a:cubicBezTo>
                <a:cubicBezTo>
                  <a:pt x="112637" y="251520"/>
                  <a:pt x="114750" y="252412"/>
                  <a:pt x="117191" y="252412"/>
                </a:cubicBezTo>
                <a:lnTo>
                  <a:pt x="423691" y="252412"/>
                </a:lnTo>
                <a:cubicBezTo>
                  <a:pt x="426132" y="252412"/>
                  <a:pt x="428245" y="251520"/>
                  <a:pt x="430029" y="249736"/>
                </a:cubicBezTo>
                <a:cubicBezTo>
                  <a:pt x="431814" y="247952"/>
                  <a:pt x="432705" y="245839"/>
                  <a:pt x="432705" y="243398"/>
                </a:cubicBezTo>
                <a:lnTo>
                  <a:pt x="432705" y="45073"/>
                </a:lnTo>
                <a:cubicBezTo>
                  <a:pt x="432705" y="42632"/>
                  <a:pt x="431814" y="40519"/>
                  <a:pt x="430029" y="38735"/>
                </a:cubicBezTo>
                <a:cubicBezTo>
                  <a:pt x="428245" y="36951"/>
                  <a:pt x="426132" y="36059"/>
                  <a:pt x="423691" y="36059"/>
                </a:cubicBezTo>
                <a:close/>
                <a:moveTo>
                  <a:pt x="117191" y="0"/>
                </a:moveTo>
                <a:lnTo>
                  <a:pt x="423691" y="0"/>
                </a:lnTo>
                <a:cubicBezTo>
                  <a:pt x="436086" y="0"/>
                  <a:pt x="446697" y="4413"/>
                  <a:pt x="455524" y="13240"/>
                </a:cubicBezTo>
                <a:cubicBezTo>
                  <a:pt x="464351" y="22067"/>
                  <a:pt x="468765" y="32678"/>
                  <a:pt x="468765" y="45073"/>
                </a:cubicBezTo>
                <a:lnTo>
                  <a:pt x="468765" y="243398"/>
                </a:lnTo>
                <a:cubicBezTo>
                  <a:pt x="468765" y="255793"/>
                  <a:pt x="464351" y="266404"/>
                  <a:pt x="455524" y="275231"/>
                </a:cubicBezTo>
                <a:cubicBezTo>
                  <a:pt x="446697" y="284058"/>
                  <a:pt x="436086" y="288471"/>
                  <a:pt x="423691" y="288471"/>
                </a:cubicBezTo>
                <a:lnTo>
                  <a:pt x="117191" y="288471"/>
                </a:lnTo>
                <a:cubicBezTo>
                  <a:pt x="104796" y="288471"/>
                  <a:pt x="94185" y="284058"/>
                  <a:pt x="85357" y="275231"/>
                </a:cubicBezTo>
                <a:cubicBezTo>
                  <a:pt x="76531" y="266404"/>
                  <a:pt x="72117" y="255793"/>
                  <a:pt x="72117" y="243398"/>
                </a:cubicBezTo>
                <a:lnTo>
                  <a:pt x="72117" y="45073"/>
                </a:lnTo>
                <a:cubicBezTo>
                  <a:pt x="72117" y="32678"/>
                  <a:pt x="76531" y="22067"/>
                  <a:pt x="85357" y="13240"/>
                </a:cubicBezTo>
                <a:cubicBezTo>
                  <a:pt x="94185" y="4413"/>
                  <a:pt x="104796" y="0"/>
                  <a:pt x="11719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06" name="Google Shape;706;p38"/>
          <p:cNvSpPr txBox="1"/>
          <p:nvPr/>
        </p:nvSpPr>
        <p:spPr>
          <a:xfrm>
            <a:off x="3689510" y="4481033"/>
            <a:ext cx="158627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Data entry</a:t>
            </a:r>
            <a:endParaRPr sz="1400" b="0" i="0" u="none" strike="noStrike" cap="none">
              <a:solidFill>
                <a:srgbClr val="000000"/>
              </a:solidFill>
              <a:latin typeface="Arial"/>
              <a:ea typeface="Arial"/>
              <a:cs typeface="Arial"/>
              <a:sym typeface="Arial"/>
            </a:endParaRPr>
          </a:p>
        </p:txBody>
      </p:sp>
      <p:sp>
        <p:nvSpPr>
          <p:cNvPr id="707" name="Google Shape;707;p38"/>
          <p:cNvSpPr txBox="1"/>
          <p:nvPr/>
        </p:nvSpPr>
        <p:spPr>
          <a:xfrm>
            <a:off x="3412793" y="4757525"/>
            <a:ext cx="2240597"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Data entry and cleaning to remove answers that don't make sense, such as someone recorded as both male and pregnant.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08" name="Google Shape;708;p38"/>
          <p:cNvSpPr/>
          <p:nvPr/>
        </p:nvSpPr>
        <p:spPr>
          <a:xfrm>
            <a:off x="6273862" y="4022886"/>
            <a:ext cx="489605" cy="458367"/>
          </a:xfrm>
          <a:custGeom>
            <a:avLst/>
            <a:gdLst/>
            <a:ahLst/>
            <a:cxnLst/>
            <a:rect l="l" t="t" r="r" b="b"/>
            <a:pathLst>
              <a:path w="468765" h="486796" extrusionOk="0">
                <a:moveTo>
                  <a:pt x="234383" y="414678"/>
                </a:moveTo>
                <a:cubicBezTo>
                  <a:pt x="244337" y="414678"/>
                  <a:pt x="252834" y="418199"/>
                  <a:pt x="259877" y="425242"/>
                </a:cubicBezTo>
                <a:cubicBezTo>
                  <a:pt x="266920" y="432285"/>
                  <a:pt x="270441" y="440783"/>
                  <a:pt x="270441" y="450737"/>
                </a:cubicBezTo>
                <a:cubicBezTo>
                  <a:pt x="270441" y="460690"/>
                  <a:pt x="266920" y="469189"/>
                  <a:pt x="259877" y="476231"/>
                </a:cubicBezTo>
                <a:cubicBezTo>
                  <a:pt x="252834" y="483274"/>
                  <a:pt x="244337" y="486796"/>
                  <a:pt x="234383" y="486796"/>
                </a:cubicBezTo>
                <a:cubicBezTo>
                  <a:pt x="224428" y="486796"/>
                  <a:pt x="215931" y="483274"/>
                  <a:pt x="208888" y="476231"/>
                </a:cubicBezTo>
                <a:cubicBezTo>
                  <a:pt x="201845" y="469189"/>
                  <a:pt x="198324" y="460690"/>
                  <a:pt x="198324" y="450737"/>
                </a:cubicBezTo>
                <a:cubicBezTo>
                  <a:pt x="198324" y="440783"/>
                  <a:pt x="201845" y="432285"/>
                  <a:pt x="208888" y="425242"/>
                </a:cubicBezTo>
                <a:cubicBezTo>
                  <a:pt x="215931" y="418199"/>
                  <a:pt x="224428" y="414678"/>
                  <a:pt x="234383" y="414678"/>
                </a:cubicBezTo>
                <a:close/>
                <a:moveTo>
                  <a:pt x="374675" y="356645"/>
                </a:moveTo>
                <a:cubicBezTo>
                  <a:pt x="384628" y="356645"/>
                  <a:pt x="393126" y="360167"/>
                  <a:pt x="400169" y="367209"/>
                </a:cubicBezTo>
                <a:cubicBezTo>
                  <a:pt x="407212" y="374252"/>
                  <a:pt x="410733" y="382751"/>
                  <a:pt x="410733" y="392704"/>
                </a:cubicBezTo>
                <a:cubicBezTo>
                  <a:pt x="410733" y="402470"/>
                  <a:pt x="407165" y="410922"/>
                  <a:pt x="400028" y="418058"/>
                </a:cubicBezTo>
                <a:cubicBezTo>
                  <a:pt x="392891" y="425195"/>
                  <a:pt x="384440" y="428763"/>
                  <a:pt x="374675" y="428763"/>
                </a:cubicBezTo>
                <a:cubicBezTo>
                  <a:pt x="364720" y="428763"/>
                  <a:pt x="356222" y="425242"/>
                  <a:pt x="349180" y="418199"/>
                </a:cubicBezTo>
                <a:cubicBezTo>
                  <a:pt x="342137" y="411156"/>
                  <a:pt x="338615" y="402658"/>
                  <a:pt x="338615" y="392704"/>
                </a:cubicBezTo>
                <a:cubicBezTo>
                  <a:pt x="338615" y="382751"/>
                  <a:pt x="342137" y="374252"/>
                  <a:pt x="349180" y="367209"/>
                </a:cubicBezTo>
                <a:cubicBezTo>
                  <a:pt x="356222" y="360167"/>
                  <a:pt x="364720" y="356645"/>
                  <a:pt x="374675" y="356645"/>
                </a:cubicBezTo>
                <a:close/>
                <a:moveTo>
                  <a:pt x="94090" y="356645"/>
                </a:moveTo>
                <a:cubicBezTo>
                  <a:pt x="104045" y="356645"/>
                  <a:pt x="112543" y="360167"/>
                  <a:pt x="119585" y="367209"/>
                </a:cubicBezTo>
                <a:cubicBezTo>
                  <a:pt x="126628" y="374252"/>
                  <a:pt x="130150" y="382751"/>
                  <a:pt x="130150" y="392704"/>
                </a:cubicBezTo>
                <a:cubicBezTo>
                  <a:pt x="130150" y="402658"/>
                  <a:pt x="126628" y="411156"/>
                  <a:pt x="119585" y="418199"/>
                </a:cubicBezTo>
                <a:cubicBezTo>
                  <a:pt x="112543" y="425242"/>
                  <a:pt x="104045" y="428763"/>
                  <a:pt x="94090" y="428763"/>
                </a:cubicBezTo>
                <a:cubicBezTo>
                  <a:pt x="84325" y="428763"/>
                  <a:pt x="75874" y="425195"/>
                  <a:pt x="68737" y="418058"/>
                </a:cubicBezTo>
                <a:cubicBezTo>
                  <a:pt x="61600" y="410922"/>
                  <a:pt x="58032" y="402470"/>
                  <a:pt x="58032" y="392704"/>
                </a:cubicBezTo>
                <a:cubicBezTo>
                  <a:pt x="58032" y="382751"/>
                  <a:pt x="61553" y="374252"/>
                  <a:pt x="68596" y="367209"/>
                </a:cubicBezTo>
                <a:cubicBezTo>
                  <a:pt x="75639" y="360167"/>
                  <a:pt x="84137" y="356645"/>
                  <a:pt x="94090" y="356645"/>
                </a:cubicBezTo>
                <a:close/>
                <a:moveTo>
                  <a:pt x="432706" y="216354"/>
                </a:moveTo>
                <a:cubicBezTo>
                  <a:pt x="442661" y="216354"/>
                  <a:pt x="451159" y="219875"/>
                  <a:pt x="458201" y="226918"/>
                </a:cubicBezTo>
                <a:cubicBezTo>
                  <a:pt x="465244" y="233960"/>
                  <a:pt x="468765" y="242459"/>
                  <a:pt x="468765" y="252413"/>
                </a:cubicBezTo>
                <a:cubicBezTo>
                  <a:pt x="468765" y="262366"/>
                  <a:pt x="465244" y="270865"/>
                  <a:pt x="458201" y="277907"/>
                </a:cubicBezTo>
                <a:cubicBezTo>
                  <a:pt x="451159" y="284950"/>
                  <a:pt x="442661" y="288471"/>
                  <a:pt x="432706" y="288471"/>
                </a:cubicBezTo>
                <a:cubicBezTo>
                  <a:pt x="422752" y="288471"/>
                  <a:pt x="414255" y="284950"/>
                  <a:pt x="407212" y="277907"/>
                </a:cubicBezTo>
                <a:cubicBezTo>
                  <a:pt x="400169" y="270865"/>
                  <a:pt x="396648" y="262366"/>
                  <a:pt x="396648" y="252413"/>
                </a:cubicBezTo>
                <a:cubicBezTo>
                  <a:pt x="396648" y="242459"/>
                  <a:pt x="400169" y="233960"/>
                  <a:pt x="407212" y="226918"/>
                </a:cubicBezTo>
                <a:cubicBezTo>
                  <a:pt x="414255" y="219875"/>
                  <a:pt x="422752" y="216354"/>
                  <a:pt x="432706" y="216354"/>
                </a:cubicBezTo>
                <a:close/>
                <a:moveTo>
                  <a:pt x="36059" y="216354"/>
                </a:moveTo>
                <a:cubicBezTo>
                  <a:pt x="46013" y="216354"/>
                  <a:pt x="54510" y="219875"/>
                  <a:pt x="61553" y="226918"/>
                </a:cubicBezTo>
                <a:cubicBezTo>
                  <a:pt x="68596" y="233960"/>
                  <a:pt x="72117" y="242459"/>
                  <a:pt x="72117" y="252413"/>
                </a:cubicBezTo>
                <a:cubicBezTo>
                  <a:pt x="72117" y="262366"/>
                  <a:pt x="68596" y="270865"/>
                  <a:pt x="61553" y="277907"/>
                </a:cubicBezTo>
                <a:cubicBezTo>
                  <a:pt x="54510" y="284950"/>
                  <a:pt x="46013" y="288471"/>
                  <a:pt x="36059" y="288471"/>
                </a:cubicBezTo>
                <a:cubicBezTo>
                  <a:pt x="26105" y="288471"/>
                  <a:pt x="17606" y="284950"/>
                  <a:pt x="10564" y="277907"/>
                </a:cubicBezTo>
                <a:cubicBezTo>
                  <a:pt x="3521" y="270865"/>
                  <a:pt x="0" y="262366"/>
                  <a:pt x="0" y="252413"/>
                </a:cubicBezTo>
                <a:cubicBezTo>
                  <a:pt x="0" y="242459"/>
                  <a:pt x="3521" y="233960"/>
                  <a:pt x="10564" y="226918"/>
                </a:cubicBezTo>
                <a:cubicBezTo>
                  <a:pt x="17606" y="219875"/>
                  <a:pt x="26105" y="216354"/>
                  <a:pt x="36059" y="216354"/>
                </a:cubicBezTo>
                <a:close/>
                <a:moveTo>
                  <a:pt x="94090" y="67047"/>
                </a:moveTo>
                <a:cubicBezTo>
                  <a:pt x="106486" y="67047"/>
                  <a:pt x="117097" y="71461"/>
                  <a:pt x="125924" y="80287"/>
                </a:cubicBezTo>
                <a:cubicBezTo>
                  <a:pt x="134751" y="89114"/>
                  <a:pt x="139164" y="99725"/>
                  <a:pt x="139164" y="112121"/>
                </a:cubicBezTo>
                <a:cubicBezTo>
                  <a:pt x="139164" y="124516"/>
                  <a:pt x="134751" y="135127"/>
                  <a:pt x="125924" y="143954"/>
                </a:cubicBezTo>
                <a:cubicBezTo>
                  <a:pt x="117097" y="152781"/>
                  <a:pt x="106486" y="157194"/>
                  <a:pt x="94090" y="157194"/>
                </a:cubicBezTo>
                <a:cubicBezTo>
                  <a:pt x="81695" y="157194"/>
                  <a:pt x="71084" y="152781"/>
                  <a:pt x="62258" y="143954"/>
                </a:cubicBezTo>
                <a:cubicBezTo>
                  <a:pt x="53430" y="135127"/>
                  <a:pt x="49017" y="124516"/>
                  <a:pt x="49017" y="112121"/>
                </a:cubicBezTo>
                <a:cubicBezTo>
                  <a:pt x="49017" y="99725"/>
                  <a:pt x="53430" y="89114"/>
                  <a:pt x="62258" y="80287"/>
                </a:cubicBezTo>
                <a:cubicBezTo>
                  <a:pt x="71084" y="71461"/>
                  <a:pt x="81695" y="67047"/>
                  <a:pt x="94090" y="67047"/>
                </a:cubicBezTo>
                <a:close/>
                <a:moveTo>
                  <a:pt x="374675" y="49018"/>
                </a:moveTo>
                <a:cubicBezTo>
                  <a:pt x="391953" y="49018"/>
                  <a:pt x="406789" y="55215"/>
                  <a:pt x="419185" y="67610"/>
                </a:cubicBezTo>
                <a:cubicBezTo>
                  <a:pt x="431580" y="80006"/>
                  <a:pt x="437778" y="94843"/>
                  <a:pt x="437778" y="112121"/>
                </a:cubicBezTo>
                <a:cubicBezTo>
                  <a:pt x="437778" y="129587"/>
                  <a:pt x="431580" y="144470"/>
                  <a:pt x="419185" y="156772"/>
                </a:cubicBezTo>
                <a:cubicBezTo>
                  <a:pt x="406789" y="169073"/>
                  <a:pt x="391953" y="175224"/>
                  <a:pt x="374675" y="175224"/>
                </a:cubicBezTo>
                <a:cubicBezTo>
                  <a:pt x="357208" y="175224"/>
                  <a:pt x="342324" y="169073"/>
                  <a:pt x="330023" y="156772"/>
                </a:cubicBezTo>
                <a:cubicBezTo>
                  <a:pt x="317722" y="144470"/>
                  <a:pt x="311571" y="129587"/>
                  <a:pt x="311571" y="112121"/>
                </a:cubicBezTo>
                <a:cubicBezTo>
                  <a:pt x="311571" y="94843"/>
                  <a:pt x="317722" y="80006"/>
                  <a:pt x="330023" y="67610"/>
                </a:cubicBezTo>
                <a:cubicBezTo>
                  <a:pt x="342324" y="55215"/>
                  <a:pt x="357208" y="49018"/>
                  <a:pt x="374675" y="49018"/>
                </a:cubicBezTo>
                <a:close/>
                <a:moveTo>
                  <a:pt x="234383" y="0"/>
                </a:moveTo>
                <a:cubicBezTo>
                  <a:pt x="249407" y="0"/>
                  <a:pt x="262178" y="5259"/>
                  <a:pt x="272695" y="15776"/>
                </a:cubicBezTo>
                <a:cubicBezTo>
                  <a:pt x="283213" y="26293"/>
                  <a:pt x="288471" y="39064"/>
                  <a:pt x="288471" y="54088"/>
                </a:cubicBezTo>
                <a:cubicBezTo>
                  <a:pt x="288471" y="69113"/>
                  <a:pt x="283213" y="81884"/>
                  <a:pt x="272695" y="92401"/>
                </a:cubicBezTo>
                <a:cubicBezTo>
                  <a:pt x="262178" y="102918"/>
                  <a:pt x="249407" y="108177"/>
                  <a:pt x="234383" y="108177"/>
                </a:cubicBezTo>
                <a:cubicBezTo>
                  <a:pt x="219358" y="108177"/>
                  <a:pt x="206587" y="102918"/>
                  <a:pt x="196070" y="92401"/>
                </a:cubicBezTo>
                <a:cubicBezTo>
                  <a:pt x="185552" y="81884"/>
                  <a:pt x="180294" y="69113"/>
                  <a:pt x="180294" y="54088"/>
                </a:cubicBezTo>
                <a:cubicBezTo>
                  <a:pt x="180294" y="39064"/>
                  <a:pt x="185552" y="26293"/>
                  <a:pt x="196070" y="15776"/>
                </a:cubicBezTo>
                <a:cubicBezTo>
                  <a:pt x="206587" y="5259"/>
                  <a:pt x="219358" y="0"/>
                  <a:pt x="23438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09" name="Google Shape;709;p38"/>
          <p:cNvSpPr txBox="1"/>
          <p:nvPr/>
        </p:nvSpPr>
        <p:spPr>
          <a:xfrm>
            <a:off x="5756201" y="4550870"/>
            <a:ext cx="1586270"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Meetings and workshops</a:t>
            </a:r>
            <a:endParaRPr sz="1400" b="0" i="0" u="none" strike="noStrike" cap="none">
              <a:solidFill>
                <a:srgbClr val="000000"/>
              </a:solidFill>
              <a:latin typeface="Arial"/>
              <a:ea typeface="Arial"/>
              <a:cs typeface="Arial"/>
              <a:sym typeface="Arial"/>
            </a:endParaRPr>
          </a:p>
        </p:txBody>
      </p:sp>
      <p:sp>
        <p:nvSpPr>
          <p:cNvPr id="710" name="Google Shape;710;p38"/>
          <p:cNvSpPr txBox="1"/>
          <p:nvPr/>
        </p:nvSpPr>
        <p:spPr>
          <a:xfrm>
            <a:off x="5774222" y="4942176"/>
            <a:ext cx="1496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Venue rental, meals and allowances.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11" name="Google Shape;711;p38"/>
          <p:cNvSpPr/>
          <p:nvPr/>
        </p:nvSpPr>
        <p:spPr>
          <a:xfrm>
            <a:off x="7941959" y="3648568"/>
            <a:ext cx="343083" cy="456164"/>
          </a:xfrm>
          <a:custGeom>
            <a:avLst/>
            <a:gdLst/>
            <a:ahLst/>
            <a:cxnLst/>
            <a:rect l="l" t="t" r="r" b="b"/>
            <a:pathLst>
              <a:path w="432707" h="504825" extrusionOk="0">
                <a:moveTo>
                  <a:pt x="117192" y="360589"/>
                </a:moveTo>
                <a:cubicBezTo>
                  <a:pt x="114562" y="360589"/>
                  <a:pt x="112402" y="361434"/>
                  <a:pt x="110712" y="363125"/>
                </a:cubicBezTo>
                <a:cubicBezTo>
                  <a:pt x="109022" y="364815"/>
                  <a:pt x="108177" y="366975"/>
                  <a:pt x="108177" y="369604"/>
                </a:cubicBezTo>
                <a:lnTo>
                  <a:pt x="108177" y="387634"/>
                </a:lnTo>
                <a:cubicBezTo>
                  <a:pt x="108177" y="390263"/>
                  <a:pt x="109022" y="392423"/>
                  <a:pt x="110712" y="394113"/>
                </a:cubicBezTo>
                <a:cubicBezTo>
                  <a:pt x="112402" y="395803"/>
                  <a:pt x="114562" y="396648"/>
                  <a:pt x="117192" y="396648"/>
                </a:cubicBezTo>
                <a:lnTo>
                  <a:pt x="315516" y="396648"/>
                </a:lnTo>
                <a:cubicBezTo>
                  <a:pt x="318145" y="396648"/>
                  <a:pt x="320305" y="395803"/>
                  <a:pt x="321995" y="394113"/>
                </a:cubicBezTo>
                <a:cubicBezTo>
                  <a:pt x="323685" y="392423"/>
                  <a:pt x="324530" y="390263"/>
                  <a:pt x="324530" y="387634"/>
                </a:cubicBezTo>
                <a:lnTo>
                  <a:pt x="324530" y="369604"/>
                </a:lnTo>
                <a:cubicBezTo>
                  <a:pt x="324530" y="366975"/>
                  <a:pt x="323685" y="364815"/>
                  <a:pt x="321995" y="363125"/>
                </a:cubicBezTo>
                <a:cubicBezTo>
                  <a:pt x="320305" y="361434"/>
                  <a:pt x="318145" y="360589"/>
                  <a:pt x="315516" y="360589"/>
                </a:cubicBezTo>
                <a:close/>
                <a:moveTo>
                  <a:pt x="117192" y="288471"/>
                </a:moveTo>
                <a:cubicBezTo>
                  <a:pt x="114562" y="288471"/>
                  <a:pt x="112402" y="289317"/>
                  <a:pt x="110712" y="291007"/>
                </a:cubicBezTo>
                <a:cubicBezTo>
                  <a:pt x="109022" y="292697"/>
                  <a:pt x="108177" y="294857"/>
                  <a:pt x="108177" y="297486"/>
                </a:cubicBezTo>
                <a:lnTo>
                  <a:pt x="108177" y="315516"/>
                </a:lnTo>
                <a:cubicBezTo>
                  <a:pt x="108177" y="318145"/>
                  <a:pt x="109022" y="320305"/>
                  <a:pt x="110712" y="321995"/>
                </a:cubicBezTo>
                <a:cubicBezTo>
                  <a:pt x="112402" y="323685"/>
                  <a:pt x="114562" y="324530"/>
                  <a:pt x="117192" y="324530"/>
                </a:cubicBezTo>
                <a:lnTo>
                  <a:pt x="315516" y="324530"/>
                </a:lnTo>
                <a:cubicBezTo>
                  <a:pt x="318145" y="324530"/>
                  <a:pt x="320305" y="323685"/>
                  <a:pt x="321995" y="321995"/>
                </a:cubicBezTo>
                <a:cubicBezTo>
                  <a:pt x="323685" y="320305"/>
                  <a:pt x="324530" y="318145"/>
                  <a:pt x="324530" y="315516"/>
                </a:cubicBezTo>
                <a:lnTo>
                  <a:pt x="324530" y="297486"/>
                </a:lnTo>
                <a:cubicBezTo>
                  <a:pt x="324530" y="294857"/>
                  <a:pt x="323685" y="292697"/>
                  <a:pt x="321995" y="291007"/>
                </a:cubicBezTo>
                <a:cubicBezTo>
                  <a:pt x="320305" y="289317"/>
                  <a:pt x="318145" y="288471"/>
                  <a:pt x="315516" y="288471"/>
                </a:cubicBezTo>
                <a:close/>
                <a:moveTo>
                  <a:pt x="117192" y="216354"/>
                </a:moveTo>
                <a:cubicBezTo>
                  <a:pt x="114562" y="216354"/>
                  <a:pt x="112402" y="217199"/>
                  <a:pt x="110712" y="218889"/>
                </a:cubicBezTo>
                <a:cubicBezTo>
                  <a:pt x="109022" y="220579"/>
                  <a:pt x="108177" y="222739"/>
                  <a:pt x="108177" y="225368"/>
                </a:cubicBezTo>
                <a:lnTo>
                  <a:pt x="108177" y="243398"/>
                </a:lnTo>
                <a:cubicBezTo>
                  <a:pt x="108177" y="246027"/>
                  <a:pt x="109022" y="248187"/>
                  <a:pt x="110712" y="249877"/>
                </a:cubicBezTo>
                <a:cubicBezTo>
                  <a:pt x="112402" y="251567"/>
                  <a:pt x="114562" y="252412"/>
                  <a:pt x="117192" y="252412"/>
                </a:cubicBezTo>
                <a:lnTo>
                  <a:pt x="315516" y="252412"/>
                </a:lnTo>
                <a:cubicBezTo>
                  <a:pt x="318145" y="252412"/>
                  <a:pt x="320305" y="251567"/>
                  <a:pt x="321995" y="249877"/>
                </a:cubicBezTo>
                <a:cubicBezTo>
                  <a:pt x="323685" y="248187"/>
                  <a:pt x="324530" y="246027"/>
                  <a:pt x="324530" y="243398"/>
                </a:cubicBezTo>
                <a:lnTo>
                  <a:pt x="324530" y="225368"/>
                </a:lnTo>
                <a:cubicBezTo>
                  <a:pt x="324530" y="222739"/>
                  <a:pt x="323685" y="220579"/>
                  <a:pt x="321995" y="218889"/>
                </a:cubicBezTo>
                <a:cubicBezTo>
                  <a:pt x="320305" y="217199"/>
                  <a:pt x="318145" y="216354"/>
                  <a:pt x="315516" y="216354"/>
                </a:cubicBezTo>
                <a:close/>
                <a:moveTo>
                  <a:pt x="288471" y="11268"/>
                </a:moveTo>
                <a:cubicBezTo>
                  <a:pt x="292603" y="13898"/>
                  <a:pt x="295984" y="16527"/>
                  <a:pt x="298613" y="19156"/>
                </a:cubicBezTo>
                <a:lnTo>
                  <a:pt x="413551" y="134094"/>
                </a:lnTo>
                <a:cubicBezTo>
                  <a:pt x="416180" y="136723"/>
                  <a:pt x="418809" y="140104"/>
                  <a:pt x="421439" y="144236"/>
                </a:cubicBezTo>
                <a:lnTo>
                  <a:pt x="288471" y="144236"/>
                </a:lnTo>
                <a:close/>
                <a:moveTo>
                  <a:pt x="27044" y="0"/>
                </a:moveTo>
                <a:lnTo>
                  <a:pt x="252413" y="0"/>
                </a:lnTo>
                <a:lnTo>
                  <a:pt x="252413" y="153251"/>
                </a:lnTo>
                <a:cubicBezTo>
                  <a:pt x="252413" y="160763"/>
                  <a:pt x="255042" y="167148"/>
                  <a:pt x="260300" y="172407"/>
                </a:cubicBezTo>
                <a:cubicBezTo>
                  <a:pt x="265559" y="177665"/>
                  <a:pt x="271944" y="180295"/>
                  <a:pt x="279457" y="180295"/>
                </a:cubicBezTo>
                <a:lnTo>
                  <a:pt x="432707" y="180295"/>
                </a:lnTo>
                <a:lnTo>
                  <a:pt x="432707" y="477781"/>
                </a:lnTo>
                <a:cubicBezTo>
                  <a:pt x="432707" y="485293"/>
                  <a:pt x="430078" y="491678"/>
                  <a:pt x="424819" y="496937"/>
                </a:cubicBezTo>
                <a:cubicBezTo>
                  <a:pt x="419561" y="502196"/>
                  <a:pt x="413175" y="504825"/>
                  <a:pt x="405663" y="504825"/>
                </a:cubicBezTo>
                <a:lnTo>
                  <a:pt x="27044" y="504825"/>
                </a:lnTo>
                <a:cubicBezTo>
                  <a:pt x="19532" y="504825"/>
                  <a:pt x="13147" y="502196"/>
                  <a:pt x="7888" y="496937"/>
                </a:cubicBezTo>
                <a:cubicBezTo>
                  <a:pt x="2630" y="491678"/>
                  <a:pt x="0" y="485293"/>
                  <a:pt x="0" y="477781"/>
                </a:cubicBezTo>
                <a:lnTo>
                  <a:pt x="0" y="27044"/>
                </a:lnTo>
                <a:cubicBezTo>
                  <a:pt x="0" y="19532"/>
                  <a:pt x="2630" y="13147"/>
                  <a:pt x="7888" y="7888"/>
                </a:cubicBezTo>
                <a:cubicBezTo>
                  <a:pt x="13147" y="2629"/>
                  <a:pt x="19532" y="0"/>
                  <a:pt x="2704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12" name="Google Shape;712;p38"/>
          <p:cNvSpPr txBox="1"/>
          <p:nvPr/>
        </p:nvSpPr>
        <p:spPr>
          <a:xfrm>
            <a:off x="7255223" y="4214230"/>
            <a:ext cx="181483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Report production</a:t>
            </a:r>
            <a:endParaRPr sz="1400" b="0" i="0" u="none" strike="noStrike" cap="none">
              <a:solidFill>
                <a:srgbClr val="000000"/>
              </a:solidFill>
              <a:latin typeface="Arial"/>
              <a:ea typeface="Arial"/>
              <a:cs typeface="Arial"/>
              <a:sym typeface="Arial"/>
            </a:endParaRPr>
          </a:p>
        </p:txBody>
      </p:sp>
      <p:sp>
        <p:nvSpPr>
          <p:cNvPr id="713" name="Google Shape;713;p38"/>
          <p:cNvSpPr txBox="1"/>
          <p:nvPr/>
        </p:nvSpPr>
        <p:spPr>
          <a:xfrm>
            <a:off x="7391841" y="4507982"/>
            <a:ext cx="149679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Venue rental, meals and allowances. </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714" name="Google Shape;714;p38"/>
          <p:cNvSpPr/>
          <p:nvPr/>
        </p:nvSpPr>
        <p:spPr>
          <a:xfrm>
            <a:off x="9394311" y="3472614"/>
            <a:ext cx="581418" cy="488980"/>
          </a:xfrm>
          <a:custGeom>
            <a:avLst/>
            <a:gdLst/>
            <a:ahLst/>
            <a:cxnLst/>
            <a:rect l="l" t="t" r="r" b="b"/>
            <a:pathLst>
              <a:path w="576944" h="464258" extrusionOk="0">
                <a:moveTo>
                  <a:pt x="190155" y="207902"/>
                </a:moveTo>
                <a:lnTo>
                  <a:pt x="387916" y="207902"/>
                </a:lnTo>
                <a:cubicBezTo>
                  <a:pt x="394676" y="207902"/>
                  <a:pt x="400404" y="210296"/>
                  <a:pt x="405101" y="215086"/>
                </a:cubicBezTo>
                <a:cubicBezTo>
                  <a:pt x="409795" y="219875"/>
                  <a:pt x="412143" y="225556"/>
                  <a:pt x="412143" y="232129"/>
                </a:cubicBezTo>
                <a:cubicBezTo>
                  <a:pt x="412143" y="238702"/>
                  <a:pt x="409795" y="244383"/>
                  <a:pt x="405101" y="249172"/>
                </a:cubicBezTo>
                <a:cubicBezTo>
                  <a:pt x="400404" y="253962"/>
                  <a:pt x="394676" y="256356"/>
                  <a:pt x="387916" y="256356"/>
                </a:cubicBezTo>
                <a:lnTo>
                  <a:pt x="190155" y="256356"/>
                </a:lnTo>
                <a:cubicBezTo>
                  <a:pt x="183394" y="256356"/>
                  <a:pt x="177665" y="253962"/>
                  <a:pt x="172971" y="249172"/>
                </a:cubicBezTo>
                <a:cubicBezTo>
                  <a:pt x="168275" y="244383"/>
                  <a:pt x="165927" y="238702"/>
                  <a:pt x="165927" y="232129"/>
                </a:cubicBezTo>
                <a:cubicBezTo>
                  <a:pt x="165927" y="225556"/>
                  <a:pt x="168275" y="219875"/>
                  <a:pt x="172971" y="215086"/>
                </a:cubicBezTo>
                <a:cubicBezTo>
                  <a:pt x="177665" y="210296"/>
                  <a:pt x="183394" y="207902"/>
                  <a:pt x="190155" y="207902"/>
                </a:cubicBezTo>
                <a:close/>
                <a:moveTo>
                  <a:pt x="288754" y="48454"/>
                </a:moveTo>
                <a:cubicBezTo>
                  <a:pt x="255511" y="48454"/>
                  <a:pt x="224758" y="56670"/>
                  <a:pt x="196493" y="73103"/>
                </a:cubicBezTo>
                <a:cubicBezTo>
                  <a:pt x="168227" y="89537"/>
                  <a:pt x="145879" y="111839"/>
                  <a:pt x="129446" y="140010"/>
                </a:cubicBezTo>
                <a:cubicBezTo>
                  <a:pt x="113012" y="168181"/>
                  <a:pt x="104796" y="198887"/>
                  <a:pt x="104796" y="232129"/>
                </a:cubicBezTo>
                <a:cubicBezTo>
                  <a:pt x="104796" y="248280"/>
                  <a:pt x="106955" y="264244"/>
                  <a:pt x="111276" y="280020"/>
                </a:cubicBezTo>
                <a:lnTo>
                  <a:pt x="387916" y="280020"/>
                </a:lnTo>
                <a:cubicBezTo>
                  <a:pt x="394676" y="280020"/>
                  <a:pt x="400404" y="282367"/>
                  <a:pt x="405101" y="287062"/>
                </a:cubicBezTo>
                <a:cubicBezTo>
                  <a:pt x="409795" y="291758"/>
                  <a:pt x="412143" y="297392"/>
                  <a:pt x="412143" y="303965"/>
                </a:cubicBezTo>
                <a:cubicBezTo>
                  <a:pt x="412143" y="310726"/>
                  <a:pt x="409795" y="316454"/>
                  <a:pt x="405101" y="321149"/>
                </a:cubicBezTo>
                <a:cubicBezTo>
                  <a:pt x="400404" y="325845"/>
                  <a:pt x="394676" y="328192"/>
                  <a:pt x="387916" y="328192"/>
                </a:cubicBezTo>
                <a:lnTo>
                  <a:pt x="132123" y="328192"/>
                </a:lnTo>
                <a:cubicBezTo>
                  <a:pt x="148649" y="355049"/>
                  <a:pt x="170763" y="376365"/>
                  <a:pt x="198465" y="392140"/>
                </a:cubicBezTo>
                <a:cubicBezTo>
                  <a:pt x="226166" y="407916"/>
                  <a:pt x="256262" y="415804"/>
                  <a:pt x="288754" y="415804"/>
                </a:cubicBezTo>
                <a:cubicBezTo>
                  <a:pt x="313544" y="415804"/>
                  <a:pt x="337301" y="410968"/>
                  <a:pt x="360026" y="401296"/>
                </a:cubicBezTo>
                <a:cubicBezTo>
                  <a:pt x="382750" y="391624"/>
                  <a:pt x="402283" y="378571"/>
                  <a:pt x="418622" y="362138"/>
                </a:cubicBezTo>
                <a:cubicBezTo>
                  <a:pt x="434962" y="345705"/>
                  <a:pt x="448013" y="326173"/>
                  <a:pt x="457780" y="303543"/>
                </a:cubicBezTo>
                <a:cubicBezTo>
                  <a:pt x="467546" y="280912"/>
                  <a:pt x="472429" y="257107"/>
                  <a:pt x="472429" y="232129"/>
                </a:cubicBezTo>
                <a:cubicBezTo>
                  <a:pt x="472429" y="215978"/>
                  <a:pt x="470269" y="200014"/>
                  <a:pt x="465949" y="184238"/>
                </a:cubicBezTo>
                <a:lnTo>
                  <a:pt x="189310" y="184238"/>
                </a:lnTo>
                <a:cubicBezTo>
                  <a:pt x="182549" y="184238"/>
                  <a:pt x="176820" y="181891"/>
                  <a:pt x="172125" y="177195"/>
                </a:cubicBezTo>
                <a:cubicBezTo>
                  <a:pt x="167430" y="172500"/>
                  <a:pt x="165083" y="166866"/>
                  <a:pt x="165083" y="160293"/>
                </a:cubicBezTo>
                <a:cubicBezTo>
                  <a:pt x="165083" y="153532"/>
                  <a:pt x="167430" y="147804"/>
                  <a:pt x="172125" y="143108"/>
                </a:cubicBezTo>
                <a:cubicBezTo>
                  <a:pt x="176820" y="138413"/>
                  <a:pt x="182549" y="136066"/>
                  <a:pt x="189310" y="136066"/>
                </a:cubicBezTo>
                <a:lnTo>
                  <a:pt x="445103" y="136066"/>
                </a:lnTo>
                <a:cubicBezTo>
                  <a:pt x="428576" y="109209"/>
                  <a:pt x="406509" y="87893"/>
                  <a:pt x="378900" y="72117"/>
                </a:cubicBezTo>
                <a:cubicBezTo>
                  <a:pt x="351293" y="56342"/>
                  <a:pt x="321244" y="48454"/>
                  <a:pt x="288754" y="48454"/>
                </a:cubicBezTo>
                <a:close/>
                <a:moveTo>
                  <a:pt x="288754" y="0"/>
                </a:moveTo>
                <a:cubicBezTo>
                  <a:pt x="334766" y="0"/>
                  <a:pt x="376788" y="12489"/>
                  <a:pt x="414819" y="37467"/>
                </a:cubicBezTo>
                <a:cubicBezTo>
                  <a:pt x="452850" y="62445"/>
                  <a:pt x="481162" y="95312"/>
                  <a:pt x="499754" y="136066"/>
                </a:cubicBezTo>
                <a:lnTo>
                  <a:pt x="552716" y="136066"/>
                </a:lnTo>
                <a:cubicBezTo>
                  <a:pt x="559477" y="136066"/>
                  <a:pt x="565205" y="138413"/>
                  <a:pt x="569900" y="143108"/>
                </a:cubicBezTo>
                <a:cubicBezTo>
                  <a:pt x="574595" y="147804"/>
                  <a:pt x="576944" y="153532"/>
                  <a:pt x="576944" y="160293"/>
                </a:cubicBezTo>
                <a:cubicBezTo>
                  <a:pt x="576944" y="166866"/>
                  <a:pt x="574595" y="172500"/>
                  <a:pt x="569900" y="177195"/>
                </a:cubicBezTo>
                <a:cubicBezTo>
                  <a:pt x="565205" y="181891"/>
                  <a:pt x="559477" y="184238"/>
                  <a:pt x="552716" y="184238"/>
                </a:cubicBezTo>
                <a:lnTo>
                  <a:pt x="515812" y="184238"/>
                </a:lnTo>
                <a:cubicBezTo>
                  <a:pt x="519004" y="200202"/>
                  <a:pt x="520601" y="216165"/>
                  <a:pt x="520601" y="232129"/>
                </a:cubicBezTo>
                <a:cubicBezTo>
                  <a:pt x="520601" y="263493"/>
                  <a:pt x="514450" y="293495"/>
                  <a:pt x="502149" y="322135"/>
                </a:cubicBezTo>
                <a:cubicBezTo>
                  <a:pt x="489848" y="350776"/>
                  <a:pt x="473367" y="375473"/>
                  <a:pt x="452709" y="396225"/>
                </a:cubicBezTo>
                <a:cubicBezTo>
                  <a:pt x="432050" y="416978"/>
                  <a:pt x="407400" y="433505"/>
                  <a:pt x="378760" y="445806"/>
                </a:cubicBezTo>
                <a:cubicBezTo>
                  <a:pt x="350119" y="458108"/>
                  <a:pt x="320117" y="464258"/>
                  <a:pt x="288754" y="464258"/>
                </a:cubicBezTo>
                <a:cubicBezTo>
                  <a:pt x="242553" y="464258"/>
                  <a:pt x="200437" y="451769"/>
                  <a:pt x="162406" y="426791"/>
                </a:cubicBezTo>
                <a:cubicBezTo>
                  <a:pt x="124375" y="401813"/>
                  <a:pt x="96064" y="368946"/>
                  <a:pt x="77471" y="328192"/>
                </a:cubicBezTo>
                <a:lnTo>
                  <a:pt x="24227" y="328192"/>
                </a:lnTo>
                <a:cubicBezTo>
                  <a:pt x="17466" y="328192"/>
                  <a:pt x="11737" y="325845"/>
                  <a:pt x="7043" y="321149"/>
                </a:cubicBezTo>
                <a:cubicBezTo>
                  <a:pt x="2347" y="316454"/>
                  <a:pt x="0" y="310726"/>
                  <a:pt x="0" y="303965"/>
                </a:cubicBezTo>
                <a:cubicBezTo>
                  <a:pt x="0" y="297392"/>
                  <a:pt x="2347" y="291758"/>
                  <a:pt x="7043" y="287062"/>
                </a:cubicBezTo>
                <a:cubicBezTo>
                  <a:pt x="11737" y="282367"/>
                  <a:pt x="17466" y="280020"/>
                  <a:pt x="24227" y="280020"/>
                </a:cubicBezTo>
                <a:lnTo>
                  <a:pt x="61413" y="280020"/>
                </a:lnTo>
                <a:cubicBezTo>
                  <a:pt x="58219" y="264056"/>
                  <a:pt x="56624" y="248093"/>
                  <a:pt x="56624" y="232129"/>
                </a:cubicBezTo>
                <a:cubicBezTo>
                  <a:pt x="56624" y="200765"/>
                  <a:pt x="62774" y="170763"/>
                  <a:pt x="75076" y="142123"/>
                </a:cubicBezTo>
                <a:cubicBezTo>
                  <a:pt x="87376" y="113482"/>
                  <a:pt x="103857" y="88785"/>
                  <a:pt x="124516" y="68033"/>
                </a:cubicBezTo>
                <a:cubicBezTo>
                  <a:pt x="145175" y="47280"/>
                  <a:pt x="169824" y="30753"/>
                  <a:pt x="198465" y="18452"/>
                </a:cubicBezTo>
                <a:cubicBezTo>
                  <a:pt x="227105" y="6150"/>
                  <a:pt x="257202" y="0"/>
                  <a:pt x="28875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rgbClr val="FFFFFF"/>
              </a:solidFill>
              <a:latin typeface="Arial"/>
              <a:ea typeface="Arial"/>
              <a:cs typeface="Arial"/>
              <a:sym typeface="Arial"/>
            </a:endParaRPr>
          </a:p>
        </p:txBody>
      </p:sp>
      <p:sp>
        <p:nvSpPr>
          <p:cNvPr id="715" name="Google Shape;715;p38"/>
          <p:cNvSpPr txBox="1"/>
          <p:nvPr/>
        </p:nvSpPr>
        <p:spPr>
          <a:xfrm>
            <a:off x="9394311" y="4011560"/>
            <a:ext cx="7874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i="0" u="none" strike="noStrike" cap="none">
                <a:solidFill>
                  <a:srgbClr val="000000"/>
                </a:solidFill>
                <a:latin typeface="Arial"/>
                <a:ea typeface="Arial"/>
                <a:cs typeface="Arial"/>
                <a:sym typeface="Arial"/>
              </a:rPr>
              <a:t>Other</a:t>
            </a:r>
            <a:endParaRPr sz="1400" b="0" i="0" u="none" strike="noStrike" cap="none">
              <a:solidFill>
                <a:srgbClr val="000000"/>
              </a:solidFill>
              <a:latin typeface="Arial"/>
              <a:ea typeface="Arial"/>
              <a:cs typeface="Arial"/>
              <a:sym typeface="Arial"/>
            </a:endParaRPr>
          </a:p>
        </p:txBody>
      </p:sp>
      <p:sp>
        <p:nvSpPr>
          <p:cNvPr id="716" name="Google Shape;716;p38"/>
          <p:cNvSpPr/>
          <p:nvPr/>
        </p:nvSpPr>
        <p:spPr>
          <a:xfrm>
            <a:off x="9070053" y="4260055"/>
            <a:ext cx="1297085"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000000"/>
                </a:solidFill>
                <a:latin typeface="Arial"/>
                <a:ea typeface="Arial"/>
                <a:cs typeface="Arial"/>
                <a:sym typeface="Arial"/>
              </a:rPr>
              <a:t>Communication, e-mails and post, teleconferences, licenses and legal fees, security. </a:t>
            </a:r>
            <a:endParaRPr sz="1400" b="0" i="0" u="none" strike="noStrike" cap="none">
              <a:solidFill>
                <a:srgbClr val="000000"/>
              </a:solidFill>
              <a:latin typeface="Arial"/>
              <a:ea typeface="Arial"/>
              <a:cs typeface="Arial"/>
              <a:sym typeface="Arial"/>
            </a:endParaRPr>
          </a:p>
        </p:txBody>
      </p:sp>
      <p:sp>
        <p:nvSpPr>
          <p:cNvPr id="717" name="Google Shape;717;p38"/>
          <p:cNvSpPr txBox="1"/>
          <p:nvPr/>
        </p:nvSpPr>
        <p:spPr>
          <a:xfrm>
            <a:off x="152400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Cost factors to consider</a:t>
            </a:r>
            <a:endParaRPr sz="5100" b="1"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3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34</a:t>
            </a:fld>
            <a:endParaRPr/>
          </a:p>
        </p:txBody>
      </p:sp>
      <p:sp>
        <p:nvSpPr>
          <p:cNvPr id="724" name="Google Shape;724;p3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resources</a:t>
            </a:r>
            <a:endParaRPr sz="6300" b="1" i="0" u="none" strike="noStrike" cap="none">
              <a:solidFill>
                <a:srgbClr val="FFFFFF"/>
              </a:solidFill>
              <a:latin typeface="Bebas Neue"/>
              <a:ea typeface="Bebas Neue"/>
              <a:cs typeface="Bebas Neue"/>
              <a:sym typeface="Bebas Neue"/>
            </a:endParaRPr>
          </a:p>
        </p:txBody>
      </p:sp>
      <p:sp>
        <p:nvSpPr>
          <p:cNvPr id="725" name="Google Shape;725;p39"/>
          <p:cNvSpPr txBox="1"/>
          <p:nvPr/>
        </p:nvSpPr>
        <p:spPr>
          <a:xfrm>
            <a:off x="1915619" y="1817528"/>
            <a:ext cx="4660067" cy="615523"/>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Which budget lines? </a:t>
            </a:r>
            <a:endParaRPr sz="2800" b="0" i="0" u="none" strike="noStrike" cap="none">
              <a:solidFill>
                <a:srgbClr val="E84E0F"/>
              </a:solidFill>
              <a:latin typeface="Bebas Neue"/>
              <a:ea typeface="Bebas Neue"/>
              <a:cs typeface="Bebas Neue"/>
              <a:sym typeface="Bebas Neue"/>
            </a:endParaRPr>
          </a:p>
        </p:txBody>
      </p:sp>
      <p:graphicFrame>
        <p:nvGraphicFramePr>
          <p:cNvPr id="726" name="Google Shape;726;p39"/>
          <p:cNvGraphicFramePr/>
          <p:nvPr>
            <p:extLst>
              <p:ext uri="{D42A27DB-BD31-4B8C-83A1-F6EECF244321}">
                <p14:modId xmlns:p14="http://schemas.microsoft.com/office/powerpoint/2010/main" val="3569954090"/>
              </p:ext>
            </p:extLst>
          </p:nvPr>
        </p:nvGraphicFramePr>
        <p:xfrm>
          <a:off x="3198537" y="2531324"/>
          <a:ext cx="5404675" cy="2995575"/>
        </p:xfrm>
        <a:graphic>
          <a:graphicData uri="http://schemas.openxmlformats.org/drawingml/2006/table">
            <a:tbl>
              <a:tblPr>
                <a:noFill/>
                <a:tableStyleId>{BA97B7CF-5BFE-4B56-AA3C-EB42486E8E2F}</a:tableStyleId>
              </a:tblPr>
              <a:tblGrid>
                <a:gridCol w="5404675">
                  <a:extLst>
                    <a:ext uri="{9D8B030D-6E8A-4147-A177-3AD203B41FA5}">
                      <a16:colId xmlns:a16="http://schemas.microsoft.com/office/drawing/2014/main" val="20000"/>
                    </a:ext>
                  </a:extLst>
                </a:gridCol>
              </a:tblGrid>
              <a:tr h="296100">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dirty="0"/>
                        <a:t>HR </a:t>
                      </a:r>
                      <a:r>
                        <a:rPr lang="fr-FR" dirty="0"/>
                        <a:t>M</a:t>
                      </a:r>
                      <a:r>
                        <a:rPr lang="fr-FR" sz="1400" u="none" strike="noStrike" cap="none" dirty="0"/>
                        <a:t>-E </a:t>
                      </a:r>
                      <a:r>
                        <a:rPr lang="fr-FR" sz="1400" u="none" strike="noStrike" cap="none" dirty="0" err="1"/>
                        <a:t>project</a:t>
                      </a:r>
                      <a:r>
                        <a:rPr lang="fr-FR" sz="1400" u="none" strike="noStrike" cap="none" dirty="0"/>
                        <a:t> </a:t>
                      </a:r>
                      <a:r>
                        <a:rPr lang="fr-FR" sz="1400" u="none" strike="noStrike" cap="none" dirty="0" err="1"/>
                        <a:t>dedicated</a:t>
                      </a:r>
                      <a:r>
                        <a:rPr lang="fr-FR" sz="1400" u="none" strike="noStrike" cap="none" dirty="0"/>
                        <a:t> local</a:t>
                      </a:r>
                      <a:endParaRPr sz="1400" b="0" i="0" u="none" strike="noStrike" cap="none" dirty="0">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0"/>
                  </a:ext>
                </a:extLst>
              </a:tr>
              <a:tr h="296100">
                <a:tc>
                  <a:txBody>
                    <a:bodyPr/>
                    <a:lstStyle/>
                    <a:p>
                      <a:pPr marL="0" marR="0" lvl="0" indent="0" algn="l" rtl="0">
                        <a:lnSpc>
                          <a:spcPct val="100000"/>
                        </a:lnSpc>
                        <a:spcBef>
                          <a:spcPts val="0"/>
                        </a:spcBef>
                        <a:spcAft>
                          <a:spcPts val="0"/>
                        </a:spcAft>
                        <a:buClr>
                          <a:srgbClr val="000000"/>
                        </a:buClr>
                        <a:buSzPts val="1400"/>
                        <a:buFont typeface="Arial"/>
                        <a:buNone/>
                      </a:pPr>
                      <a:r>
                        <a:rPr lang="fr-FR"/>
                        <a:t>M</a:t>
                      </a:r>
                      <a:r>
                        <a:rPr lang="fr-FR" sz="1400" u="none" strike="noStrike" cap="none"/>
                        <a:t>-E coordination Department/Country</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1"/>
                  </a:ext>
                </a:extLst>
              </a:tr>
              <a:tr h="25662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t>External </a:t>
                      </a:r>
                      <a:r>
                        <a:rPr lang="fr-FR"/>
                        <a:t>M</a:t>
                      </a:r>
                      <a:r>
                        <a:rPr lang="fr-FR" sz="1400" u="none" strike="noStrike" cap="none"/>
                        <a:t>-E beaded expertise</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2"/>
                  </a:ext>
                </a:extLst>
              </a:tr>
              <a:tr h="25662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t>Baseline/endline</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3"/>
                  </a:ext>
                </a:extLst>
              </a:tr>
              <a:tr h="25662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t>Interim evaluation mission</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4"/>
                  </a:ext>
                </a:extLst>
              </a:tr>
              <a:tr h="25662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t>Final evaluation mission</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5"/>
                  </a:ext>
                </a:extLst>
              </a:tr>
              <a:tr h="25662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t>Coordination/monitoring missions </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6"/>
                  </a:ext>
                </a:extLst>
              </a:tr>
              <a:tr h="256625">
                <a:tc>
                  <a:txBody>
                    <a:bodyPr/>
                    <a:lstStyle/>
                    <a:p>
                      <a:pPr marL="0" marR="0" lvl="0" indent="0" algn="l" rtl="0">
                        <a:lnSpc>
                          <a:spcPct val="100000"/>
                        </a:lnSpc>
                        <a:spcBef>
                          <a:spcPts val="0"/>
                        </a:spcBef>
                        <a:spcAft>
                          <a:spcPts val="0"/>
                        </a:spcAft>
                        <a:buClr>
                          <a:srgbClr val="000000"/>
                        </a:buClr>
                        <a:buSzPts val="1400"/>
                        <a:buFont typeface="Arial"/>
                        <a:buNone/>
                      </a:pPr>
                      <a:r>
                        <a:rPr lang="fr-FR"/>
                        <a:t>M</a:t>
                      </a:r>
                      <a:r>
                        <a:rPr lang="fr-FR" sz="1400" u="none" strike="noStrike" cap="none"/>
                        <a:t>&amp;E workshops/meetings/trainings</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7"/>
                  </a:ext>
                </a:extLst>
              </a:tr>
              <a:tr h="25662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t>Data collection services (surveys, studies, etc.)</a:t>
                      </a:r>
                      <a:endParaRPr sz="1400" b="0" i="0" u="none" strike="noStrike" cap="none">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8"/>
                  </a:ext>
                </a:extLst>
              </a:tr>
              <a:tr h="607000">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dirty="0"/>
                        <a:t>Tools for data collection, </a:t>
                      </a:r>
                      <a:r>
                        <a:rPr lang="fr-FR" sz="1400" u="none" strike="noStrike" cap="none" dirty="0" err="1"/>
                        <a:t>analysis</a:t>
                      </a:r>
                      <a:r>
                        <a:rPr lang="fr-FR" sz="1400" u="none" strike="noStrike" cap="none" dirty="0"/>
                        <a:t> and </a:t>
                      </a:r>
                      <a:r>
                        <a:rPr lang="fr-FR" sz="1400" u="none" strike="noStrike" cap="none" dirty="0" err="1"/>
                        <a:t>visualization</a:t>
                      </a:r>
                      <a:endParaRPr sz="1400" b="0" i="0" u="none" strike="noStrike" cap="none" dirty="0">
                        <a:solidFill>
                          <a:srgbClr val="000000"/>
                        </a:solidFill>
                        <a:latin typeface="Gill Sans"/>
                        <a:ea typeface="Gill Sans"/>
                        <a:cs typeface="Gill Sans"/>
                        <a:sym typeface="Gill Sans"/>
                      </a:endParaRPr>
                    </a:p>
                  </a:txBody>
                  <a:tcPr marL="0" marR="0" marT="0" marB="0"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35</a:t>
            </a:fld>
            <a:endParaRPr/>
          </a:p>
        </p:txBody>
      </p:sp>
      <p:sp>
        <p:nvSpPr>
          <p:cNvPr id="733" name="Google Shape;733;p40"/>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The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budget</a:t>
            </a:r>
            <a:endParaRPr sz="6300" b="1" i="0" u="none" strike="noStrike" cap="none">
              <a:solidFill>
                <a:srgbClr val="FFFFFF"/>
              </a:solidFill>
              <a:latin typeface="Bebas Neue"/>
              <a:ea typeface="Bebas Neue"/>
              <a:cs typeface="Bebas Neue"/>
              <a:sym typeface="Bebas Neue"/>
            </a:endParaRPr>
          </a:p>
        </p:txBody>
      </p:sp>
      <p:sp>
        <p:nvSpPr>
          <p:cNvPr id="734" name="Google Shape;734;p40"/>
          <p:cNvSpPr txBox="1"/>
          <p:nvPr/>
        </p:nvSpPr>
        <p:spPr>
          <a:xfrm>
            <a:off x="5880971" y="5762356"/>
            <a:ext cx="244466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20 mins.</a:t>
            </a:r>
            <a:endParaRPr sz="1800" b="1" i="0" u="none" strike="noStrike" cap="none">
              <a:solidFill>
                <a:srgbClr val="000000"/>
              </a:solidFill>
              <a:latin typeface="Arial"/>
              <a:ea typeface="Arial"/>
              <a:cs typeface="Arial"/>
              <a:sym typeface="Arial"/>
            </a:endParaRPr>
          </a:p>
        </p:txBody>
      </p:sp>
      <p:pic>
        <p:nvPicPr>
          <p:cNvPr id="735" name="Google Shape;735;p40" descr="Une image contenant noir, obscurité&#10;&#10;Description générée automatiquement"/>
          <p:cNvPicPr preferRelativeResize="0"/>
          <p:nvPr/>
        </p:nvPicPr>
        <p:blipFill rotWithShape="1">
          <a:blip r:embed="rId3">
            <a:alphaModFix/>
          </a:blip>
          <a:srcRect/>
          <a:stretch/>
        </p:blipFill>
        <p:spPr>
          <a:xfrm>
            <a:off x="8434193" y="5762356"/>
            <a:ext cx="697282" cy="697282"/>
          </a:xfrm>
          <a:prstGeom prst="rect">
            <a:avLst/>
          </a:prstGeom>
          <a:noFill/>
          <a:ln>
            <a:noFill/>
          </a:ln>
        </p:spPr>
      </p:pic>
      <p:sp>
        <p:nvSpPr>
          <p:cNvPr id="736" name="Google Shape;736;p40"/>
          <p:cNvSpPr txBox="1"/>
          <p:nvPr/>
        </p:nvSpPr>
        <p:spPr>
          <a:xfrm>
            <a:off x="2763679" y="1881113"/>
            <a:ext cx="2655043" cy="104641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a:solidFill>
                  <a:srgbClr val="E84E0F"/>
                </a:solidFill>
                <a:latin typeface="Bebas Neue"/>
                <a:ea typeface="Bebas Neue"/>
                <a:cs typeface="Bebas Neue"/>
                <a:sym typeface="Bebas Neue"/>
              </a:rPr>
              <a:t>INDIVIDUALLY</a:t>
            </a:r>
            <a:endParaRPr sz="2800" b="0" i="0" u="none" strike="noStrike" cap="none">
              <a:solidFill>
                <a:srgbClr val="E84E0F"/>
              </a:solidFill>
              <a:latin typeface="Bebas Neue"/>
              <a:ea typeface="Bebas Neue"/>
              <a:cs typeface="Bebas Neue"/>
              <a:sym typeface="Bebas Neue"/>
            </a:endParaRPr>
          </a:p>
        </p:txBody>
      </p:sp>
      <p:sp>
        <p:nvSpPr>
          <p:cNvPr id="737" name="Google Shape;737;p40"/>
          <p:cNvSpPr/>
          <p:nvPr/>
        </p:nvSpPr>
        <p:spPr>
          <a:xfrm>
            <a:off x="2301430" y="2535628"/>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Analyze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budget and </a:t>
            </a:r>
            <a:r>
              <a:rPr lang="fr-FR" sz="1400" b="0" i="0" u="none" strike="noStrike" cap="none" dirty="0" err="1">
                <a:solidFill>
                  <a:srgbClr val="FFFFFF"/>
                </a:solidFill>
                <a:latin typeface="Arial"/>
                <a:ea typeface="Arial"/>
                <a:cs typeface="Arial"/>
                <a:sym typeface="Arial"/>
              </a:rPr>
              <a:t>identify</a:t>
            </a:r>
            <a:r>
              <a:rPr lang="fr-FR" sz="1400" b="0" i="0" u="none" strike="noStrike" cap="none" dirty="0">
                <a:solidFill>
                  <a:srgbClr val="FFFFFF"/>
                </a:solidFill>
                <a:latin typeface="Arial"/>
                <a:ea typeface="Arial"/>
                <a:cs typeface="Arial"/>
                <a:sym typeface="Arial"/>
              </a:rPr>
              <a:t> the budget </a:t>
            </a:r>
            <a:r>
              <a:rPr lang="fr-FR" sz="1400" b="0" i="0" u="none" strike="noStrike" cap="none" dirty="0" err="1">
                <a:solidFill>
                  <a:srgbClr val="FFFFFF"/>
                </a:solidFill>
                <a:latin typeface="Arial"/>
                <a:ea typeface="Arial"/>
                <a:cs typeface="Arial"/>
                <a:sym typeface="Arial"/>
              </a:rPr>
              <a:t>earmarked</a:t>
            </a:r>
            <a:r>
              <a:rPr lang="fr-FR" sz="1400" b="0" i="0" u="none" strike="noStrike" cap="none" dirty="0">
                <a:solidFill>
                  <a:srgbClr val="FFFFFF"/>
                </a:solidFill>
                <a:latin typeface="Arial"/>
                <a:ea typeface="Arial"/>
                <a:cs typeface="Arial"/>
                <a:sym typeface="Arial"/>
              </a:rPr>
              <a:t> for M&amp;E </a:t>
            </a:r>
            <a:endParaRPr sz="1400" b="0" i="0" u="none" strike="noStrike" cap="none" dirty="0">
              <a:solidFill>
                <a:srgbClr val="000000"/>
              </a:solidFill>
              <a:latin typeface="Arial"/>
              <a:ea typeface="Arial"/>
              <a:cs typeface="Arial"/>
              <a:sym typeface="Arial"/>
            </a:endParaRPr>
          </a:p>
        </p:txBody>
      </p:sp>
      <p:pic>
        <p:nvPicPr>
          <p:cNvPr id="738" name="Google Shape;738;p40" descr="Une image contenant noir, obscurité&#10;&#10;Description générée automatiquement"/>
          <p:cNvPicPr preferRelativeResize="0"/>
          <p:nvPr/>
        </p:nvPicPr>
        <p:blipFill rotWithShape="1">
          <a:blip r:embed="rId4">
            <a:alphaModFix/>
          </a:blip>
          <a:srcRect/>
          <a:stretch/>
        </p:blipFill>
        <p:spPr>
          <a:xfrm>
            <a:off x="6448728" y="2188875"/>
            <a:ext cx="2322226" cy="2322226"/>
          </a:xfrm>
          <a:prstGeom prst="rect">
            <a:avLst/>
          </a:prstGeom>
          <a:noFill/>
          <a:ln>
            <a:noFill/>
          </a:ln>
        </p:spPr>
      </p:pic>
      <p:sp>
        <p:nvSpPr>
          <p:cNvPr id="739" name="Google Shape;739;p40"/>
          <p:cNvSpPr txBox="1"/>
          <p:nvPr/>
        </p:nvSpPr>
        <p:spPr>
          <a:xfrm>
            <a:off x="1733004" y="5372348"/>
            <a:ext cx="3685718" cy="1477297"/>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2800" b="1" i="0" u="none" strike="noStrike" cap="none" dirty="0">
                <a:solidFill>
                  <a:srgbClr val="E84E0F"/>
                </a:solidFill>
                <a:latin typeface="Bebas Neue"/>
                <a:ea typeface="Bebas Neue"/>
                <a:cs typeface="Bebas Neue"/>
                <a:sym typeface="Bebas Neue"/>
              </a:rPr>
              <a:t>LET the budget questions </a:t>
            </a:r>
            <a:r>
              <a:rPr lang="fr-FR" sz="2800" b="1" i="0" u="none" strike="noStrike" cap="none" dirty="0" err="1">
                <a:solidFill>
                  <a:srgbClr val="E84E0F"/>
                </a:solidFill>
                <a:latin typeface="Bebas Neue"/>
                <a:ea typeface="Bebas Neue"/>
                <a:cs typeface="Bebas Neue"/>
                <a:sym typeface="Bebas Neue"/>
              </a:rPr>
              <a:t>be</a:t>
            </a:r>
            <a:r>
              <a:rPr lang="fr-FR" sz="2800" b="1" i="0" u="none" strike="noStrike" cap="none" dirty="0">
                <a:solidFill>
                  <a:srgbClr val="E84E0F"/>
                </a:solidFill>
                <a:latin typeface="Bebas Neue"/>
                <a:ea typeface="Bebas Neue"/>
                <a:cs typeface="Bebas Neue"/>
                <a:sym typeface="Bebas Neue"/>
              </a:rPr>
              <a:t> </a:t>
            </a:r>
            <a:r>
              <a:rPr lang="fr-FR" sz="2800" b="1" i="0" u="none" strike="noStrike" cap="none" dirty="0" err="1">
                <a:solidFill>
                  <a:srgbClr val="E84E0F"/>
                </a:solidFill>
                <a:latin typeface="Bebas Neue"/>
                <a:ea typeface="Bebas Neue"/>
                <a:cs typeface="Bebas Neue"/>
                <a:sym typeface="Bebas Neue"/>
              </a:rPr>
              <a:t>your</a:t>
            </a:r>
            <a:r>
              <a:rPr lang="fr-FR" sz="2800" b="1" i="0" u="none" strike="noStrike" cap="none" dirty="0">
                <a:solidFill>
                  <a:srgbClr val="E84E0F"/>
                </a:solidFill>
                <a:latin typeface="Bebas Neue"/>
                <a:ea typeface="Bebas Neue"/>
                <a:cs typeface="Bebas Neue"/>
                <a:sym typeface="Bebas Neue"/>
              </a:rPr>
              <a:t> guide</a:t>
            </a:r>
            <a:endParaRPr sz="2800" b="0" i="0" u="none" strike="noStrike" cap="none" dirty="0">
              <a:solidFill>
                <a:srgbClr val="E84E0F"/>
              </a:solidFill>
              <a:latin typeface="Bebas Neue"/>
              <a:ea typeface="Bebas Neue"/>
              <a:cs typeface="Bebas Neue"/>
              <a:sym typeface="Bebas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36</a:t>
            </a:fld>
            <a:endParaRPr/>
          </a:p>
        </p:txBody>
      </p:sp>
      <p:sp>
        <p:nvSpPr>
          <p:cNvPr id="746" name="Google Shape;746;p41"/>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747" name="Google Shape;747;p41"/>
          <p:cNvSpPr txBox="1"/>
          <p:nvPr/>
        </p:nvSpPr>
        <p:spPr>
          <a:xfrm>
            <a:off x="2077896" y="1272276"/>
            <a:ext cx="7066200" cy="10158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KEY MESSAGES S2</a:t>
            </a:r>
            <a:endParaRPr sz="14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800" b="0" i="0" u="none" strike="noStrike" cap="none">
                <a:solidFill>
                  <a:srgbClr val="E84E0F"/>
                </a:solidFill>
                <a:latin typeface="Arial"/>
                <a:ea typeface="Arial"/>
                <a:cs typeface="Arial"/>
                <a:sym typeface="Arial"/>
              </a:rPr>
            </a:br>
            <a:endParaRPr sz="1800" b="0" i="0" u="none" strike="noStrike" cap="none">
              <a:solidFill>
                <a:srgbClr val="E84E0F"/>
              </a:solidFill>
              <a:latin typeface="Arial"/>
              <a:ea typeface="Arial"/>
              <a:cs typeface="Arial"/>
              <a:sym typeface="Arial"/>
            </a:endParaRPr>
          </a:p>
        </p:txBody>
      </p:sp>
      <p:sp>
        <p:nvSpPr>
          <p:cNvPr id="748" name="Google Shape;748;p41"/>
          <p:cNvSpPr/>
          <p:nvPr/>
        </p:nvSpPr>
        <p:spPr>
          <a:xfrm>
            <a:off x="5333700" y="2460303"/>
            <a:ext cx="4876800" cy="3547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0" i="0" u="none" strike="noStrike" cap="none">
                <a:solidFill>
                  <a:srgbClr val="E84E0F"/>
                </a:solidFill>
                <a:latin typeface="Raleway"/>
                <a:ea typeface="Raleway"/>
                <a:cs typeface="Raleway"/>
                <a:sym typeface="Raleway"/>
              </a:rPr>
              <a:t>The logical framework, </a:t>
            </a:r>
            <a:r>
              <a:rPr lang="fr-FR" sz="1800">
                <a:solidFill>
                  <a:srgbClr val="E84E0F"/>
                </a:solidFill>
                <a:latin typeface="Raleway"/>
                <a:ea typeface="Raleway"/>
                <a:cs typeface="Raleway"/>
                <a:sym typeface="Raleway"/>
              </a:rPr>
              <a:t>MEAL</a:t>
            </a:r>
            <a:r>
              <a:rPr lang="fr-FR" sz="1800" b="0" i="0" u="none" strike="noStrike" cap="none">
                <a:solidFill>
                  <a:srgbClr val="E84E0F"/>
                </a:solidFill>
                <a:latin typeface="Raleway"/>
                <a:ea typeface="Raleway"/>
                <a:cs typeface="Raleway"/>
                <a:sym typeface="Raleway"/>
              </a:rPr>
              <a:t> policy and donor requirements serve as a starting point for defining the M&amp;E activities to be programmed.</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E84E0F"/>
              </a:solidFill>
              <a:latin typeface="Raleway"/>
              <a:ea typeface="Raleway"/>
              <a:cs typeface="Raleway"/>
              <a:sym typeface="Raleway"/>
            </a:endParaRPr>
          </a:p>
          <a:p>
            <a:pPr marL="0" marR="0" lvl="0" indent="0" algn="l" rtl="0">
              <a:spcBef>
                <a:spcPts val="0"/>
              </a:spcBef>
              <a:spcAft>
                <a:spcPts val="0"/>
              </a:spcAft>
              <a:buNone/>
            </a:pPr>
            <a:r>
              <a:rPr lang="fr-FR" sz="1800" b="0" i="0" u="none" strike="noStrike" cap="none">
                <a:solidFill>
                  <a:srgbClr val="E84E0F"/>
                </a:solidFill>
                <a:latin typeface="Raleway"/>
                <a:ea typeface="Raleway"/>
                <a:cs typeface="Raleway"/>
                <a:sym typeface="Raleway"/>
              </a:rPr>
              <a:t>M&amp;E activities must be planned and scheduled in the same way as project activities. This involves defining the M&amp;E activities to be carried out and budgeting for them using the M&amp;E PLAN.</a:t>
            </a:r>
            <a:endParaRPr sz="1400" b="0" i="0" u="none" strike="noStrike" cap="none">
              <a:solidFill>
                <a:srgbClr val="E84E0F"/>
              </a:solidFill>
              <a:latin typeface="Raleway"/>
              <a:ea typeface="Raleway"/>
              <a:cs typeface="Raleway"/>
              <a:sym typeface="Raleway"/>
            </a:endParaRPr>
          </a:p>
          <a:p>
            <a:pPr marL="0" marR="0" lvl="0" indent="0" algn="l" rtl="0">
              <a:spcBef>
                <a:spcPts val="407"/>
              </a:spcBef>
              <a:spcAft>
                <a:spcPts val="0"/>
              </a:spcAft>
              <a:buNone/>
            </a:pPr>
            <a:endParaRPr sz="1800" b="0" i="1" u="none" strike="noStrike" cap="none">
              <a:solidFill>
                <a:srgbClr val="E84E0F"/>
              </a:solidFill>
              <a:latin typeface="Raleway"/>
              <a:ea typeface="Raleway"/>
              <a:cs typeface="Raleway"/>
              <a:sym typeface="Raleway"/>
            </a:endParaRPr>
          </a:p>
        </p:txBody>
      </p:sp>
      <p:sp>
        <p:nvSpPr>
          <p:cNvPr id="749" name="Google Shape;749;p41"/>
          <p:cNvSpPr/>
          <p:nvPr/>
        </p:nvSpPr>
        <p:spPr>
          <a:xfrm>
            <a:off x="1981500" y="2344222"/>
            <a:ext cx="2809064" cy="377948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50" name="Google Shape;750;p41"/>
          <p:cNvSpPr txBox="1"/>
          <p:nvPr/>
        </p:nvSpPr>
        <p:spPr>
          <a:xfrm>
            <a:off x="1981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000" b="1" i="0" u="none" strike="noStrike" cap="none">
                <a:solidFill>
                  <a:srgbClr val="E84E0F"/>
                </a:solidFill>
                <a:latin typeface="Bebas Neue"/>
                <a:ea typeface="Bebas Neue"/>
                <a:cs typeface="Bebas Neue"/>
                <a:sym typeface="Bebas Neue"/>
              </a:rPr>
              <a:t>TO REMEMBER </a:t>
            </a:r>
            <a:endParaRPr sz="6000" b="0" i="0" u="none" strike="noStrike" cap="none">
              <a:solidFill>
                <a:srgbClr val="E84E0F"/>
              </a:solidFill>
              <a:latin typeface="Bebas Neue"/>
              <a:ea typeface="Bebas Neue"/>
              <a:cs typeface="Bebas Neue"/>
              <a:sym typeface="Bebas Neue"/>
            </a:endParaRPr>
          </a:p>
        </p:txBody>
      </p:sp>
      <p:pic>
        <p:nvPicPr>
          <p:cNvPr id="751" name="Google Shape;751;p41" title="cle (1).png"/>
          <p:cNvPicPr preferRelativeResize="0"/>
          <p:nvPr/>
        </p:nvPicPr>
        <p:blipFill rotWithShape="1">
          <a:blip r:embed="rId3">
            <a:alphaModFix/>
          </a:blip>
          <a:srcRect/>
          <a:stretch/>
        </p:blipFill>
        <p:spPr>
          <a:xfrm>
            <a:off x="2369450" y="3281600"/>
            <a:ext cx="1671050" cy="1671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56"/>
        <p:cNvGrpSpPr/>
        <p:nvPr/>
      </p:nvGrpSpPr>
      <p:grpSpPr>
        <a:xfrm>
          <a:off x="0" y="0"/>
          <a:ext cx="0" cy="0"/>
          <a:chOff x="0" y="0"/>
          <a:chExt cx="0" cy="0"/>
        </a:xfrm>
      </p:grpSpPr>
      <p:sp>
        <p:nvSpPr>
          <p:cNvPr id="757" name="Google Shape;757;g35a434d88ff_0_13"/>
          <p:cNvSpPr txBox="1">
            <a:spLocks noGrp="1"/>
          </p:cNvSpPr>
          <p:nvPr>
            <p:ph type="sldNum" idx="12"/>
          </p:nvPr>
        </p:nvSpPr>
        <p:spPr>
          <a:xfrm>
            <a:off x="11650133" y="6356351"/>
            <a:ext cx="379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37</a:t>
            </a:fld>
            <a:endParaRPr/>
          </a:p>
        </p:txBody>
      </p:sp>
      <p:sp>
        <p:nvSpPr>
          <p:cNvPr id="758" name="Google Shape;758;g35a434d88ff_0_13"/>
          <p:cNvSpPr txBox="1"/>
          <p:nvPr/>
        </p:nvSpPr>
        <p:spPr>
          <a:xfrm>
            <a:off x="31667" y="360375"/>
            <a:ext cx="121287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fr-FR" sz="6600" b="1">
                <a:solidFill>
                  <a:schemeClr val="dk2"/>
                </a:solidFill>
                <a:latin typeface="Bebas Neue"/>
                <a:ea typeface="Bebas Neue"/>
                <a:cs typeface="Bebas Neue"/>
                <a:sym typeface="Bebas Neue"/>
              </a:rPr>
              <a:t>INSTRUCTIONS INDIVIDUAL WORK</a:t>
            </a:r>
            <a:endParaRPr sz="6800" b="1" i="0" u="none" strike="noStrike" cap="none">
              <a:solidFill>
                <a:srgbClr val="E84E0F"/>
              </a:solidFill>
              <a:latin typeface="Bebas Neue"/>
              <a:ea typeface="Bebas Neue"/>
              <a:cs typeface="Bebas Neue"/>
              <a:sym typeface="Bebas Neue"/>
            </a:endParaRPr>
          </a:p>
        </p:txBody>
      </p:sp>
      <p:grpSp>
        <p:nvGrpSpPr>
          <p:cNvPr id="759" name="Google Shape;759;g35a434d88ff_0_13"/>
          <p:cNvGrpSpPr/>
          <p:nvPr/>
        </p:nvGrpSpPr>
        <p:grpSpPr>
          <a:xfrm>
            <a:off x="4832165" y="4947747"/>
            <a:ext cx="2528056" cy="1773731"/>
            <a:chOff x="3137400" y="1009650"/>
            <a:chExt cx="2869204" cy="2708400"/>
          </a:xfrm>
        </p:grpSpPr>
        <p:sp>
          <p:nvSpPr>
            <p:cNvPr id="760" name="Google Shape;760;g35a434d88ff_0_1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761" name="Google Shape;761;g35a434d88ff_0_1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pic>
        <p:nvPicPr>
          <p:cNvPr id="762" name="Google Shape;762;g35a434d88ff_0_13" title="outil-de-reparation.png"/>
          <p:cNvPicPr preferRelativeResize="0"/>
          <p:nvPr/>
        </p:nvPicPr>
        <p:blipFill rotWithShape="1">
          <a:blip r:embed="rId4">
            <a:alphaModFix/>
          </a:blip>
          <a:srcRect/>
          <a:stretch/>
        </p:blipFill>
        <p:spPr>
          <a:xfrm>
            <a:off x="4205951" y="1913750"/>
            <a:ext cx="2835150" cy="2835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35a434d88ff_0_106"/>
          <p:cNvSpPr txBox="1">
            <a:spLocks noGrp="1"/>
          </p:cNvSpPr>
          <p:nvPr>
            <p:ph type="sldNum" idx="12"/>
          </p:nvPr>
        </p:nvSpPr>
        <p:spPr>
          <a:xfrm>
            <a:off x="11650133" y="6356351"/>
            <a:ext cx="379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38</a:t>
            </a:fld>
            <a:endParaRPr/>
          </a:p>
        </p:txBody>
      </p:sp>
      <p:sp>
        <p:nvSpPr>
          <p:cNvPr id="769" name="Google Shape;769;g35a434d88ff_0_106"/>
          <p:cNvSpPr/>
          <p:nvPr/>
        </p:nvSpPr>
        <p:spPr>
          <a:xfrm>
            <a:off x="838661" y="2290227"/>
            <a:ext cx="93213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770" name="Google Shape;770;g35a434d88ff_0_106"/>
          <p:cNvSpPr/>
          <p:nvPr/>
        </p:nvSpPr>
        <p:spPr>
          <a:xfrm>
            <a:off x="2248967" y="2012388"/>
            <a:ext cx="9163200" cy="283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fr-FR" sz="2100" dirty="0">
                <a:solidFill>
                  <a:schemeClr val="dk2"/>
                </a:solidFill>
                <a:latin typeface="Baloo 2"/>
                <a:ea typeface="Baloo 2"/>
                <a:cs typeface="Baloo 2"/>
                <a:sym typeface="Baloo 2"/>
              </a:rPr>
              <a:t>1. </a:t>
            </a:r>
            <a:r>
              <a:rPr lang="fr-FR" sz="2100" dirty="0" err="1">
                <a:solidFill>
                  <a:schemeClr val="dk2"/>
                </a:solidFill>
                <a:latin typeface="Baloo 2"/>
                <a:ea typeface="Baloo 2"/>
                <a:cs typeface="Baloo 2"/>
                <a:sym typeface="Baloo 2"/>
              </a:rPr>
              <a:t>Think</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individually</a:t>
            </a:r>
            <a:r>
              <a:rPr lang="fr-FR" sz="2100" dirty="0">
                <a:solidFill>
                  <a:schemeClr val="dk2"/>
                </a:solidFill>
                <a:latin typeface="Baloo 2"/>
                <a:ea typeface="Baloo 2"/>
                <a:cs typeface="Baloo 2"/>
                <a:sym typeface="Baloo 2"/>
              </a:rPr>
              <a:t> about </a:t>
            </a:r>
            <a:r>
              <a:rPr lang="fr-FR" sz="2100" dirty="0" err="1">
                <a:solidFill>
                  <a:schemeClr val="dk2"/>
                </a:solidFill>
                <a:latin typeface="Baloo 2"/>
                <a:ea typeface="Baloo 2"/>
                <a:cs typeface="Baloo 2"/>
                <a:sym typeface="Baloo 2"/>
              </a:rPr>
              <a:t>your</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project</a:t>
            </a:r>
            <a:r>
              <a:rPr lang="fr-FR" sz="2100" dirty="0">
                <a:solidFill>
                  <a:schemeClr val="dk2"/>
                </a:solidFill>
                <a:latin typeface="Baloo 2"/>
                <a:ea typeface="Baloo 2"/>
                <a:cs typeface="Baloo 2"/>
                <a:sym typeface="Baloo 2"/>
              </a:rPr>
              <a:t> and </a:t>
            </a:r>
            <a:r>
              <a:rPr lang="fr-FR" sz="2100" dirty="0" err="1">
                <a:solidFill>
                  <a:schemeClr val="dk2"/>
                </a:solidFill>
                <a:latin typeface="Baloo 2"/>
                <a:ea typeface="Baloo 2"/>
                <a:cs typeface="Baloo 2"/>
                <a:sym typeface="Baloo 2"/>
              </a:rPr>
              <a:t>formalize</a:t>
            </a:r>
            <a:r>
              <a:rPr lang="fr-FR" sz="2100" dirty="0">
                <a:solidFill>
                  <a:schemeClr val="dk2"/>
                </a:solidFill>
                <a:latin typeface="Baloo 2"/>
                <a:ea typeface="Baloo 2"/>
                <a:cs typeface="Baloo 2"/>
                <a:sym typeface="Baloo 2"/>
              </a:rPr>
              <a:t> the monitoring and </a:t>
            </a:r>
            <a:r>
              <a:rPr lang="fr-FR" sz="2100" dirty="0" err="1">
                <a:solidFill>
                  <a:schemeClr val="dk2"/>
                </a:solidFill>
                <a:latin typeface="Baloo 2"/>
                <a:ea typeface="Baloo 2"/>
                <a:cs typeface="Baloo 2"/>
                <a:sym typeface="Baloo 2"/>
              </a:rPr>
              <a:t>evaluation</a:t>
            </a:r>
            <a:r>
              <a:rPr lang="fr-FR" sz="2100" dirty="0">
                <a:solidFill>
                  <a:schemeClr val="dk2"/>
                </a:solidFill>
                <a:latin typeface="Baloo 2"/>
                <a:ea typeface="Baloo 2"/>
                <a:cs typeface="Baloo 2"/>
                <a:sym typeface="Baloo 2"/>
              </a:rPr>
              <a:t> process. </a:t>
            </a:r>
            <a:endParaRPr sz="2100" dirty="0">
              <a:solidFill>
                <a:schemeClr val="dk2"/>
              </a:solidFill>
              <a:latin typeface="Baloo 2"/>
              <a:ea typeface="Baloo 2"/>
              <a:cs typeface="Baloo 2"/>
              <a:sym typeface="Baloo 2"/>
            </a:endParaRPr>
          </a:p>
          <a:p>
            <a:pPr marL="0" lvl="0" indent="0" algn="l" rtl="0">
              <a:spcBef>
                <a:spcPts val="0"/>
              </a:spcBef>
              <a:spcAft>
                <a:spcPts val="0"/>
              </a:spcAft>
              <a:buNone/>
            </a:pPr>
            <a:r>
              <a:rPr lang="fr-FR" sz="2100" dirty="0">
                <a:solidFill>
                  <a:schemeClr val="dk2"/>
                </a:solidFill>
                <a:latin typeface="Baloo 2"/>
                <a:ea typeface="Baloo 2"/>
                <a:cs typeface="Baloo 2"/>
                <a:sym typeface="Baloo 2"/>
              </a:rPr>
              <a:t>2. Fill in the M&amp;E Plan </a:t>
            </a:r>
            <a:r>
              <a:rPr lang="fr-FR" sz="2100" dirty="0" err="1">
                <a:solidFill>
                  <a:schemeClr val="dk2"/>
                </a:solidFill>
                <a:latin typeface="Baloo 2"/>
                <a:ea typeface="Baloo 2"/>
                <a:cs typeface="Baloo 2"/>
                <a:sym typeface="Baloo 2"/>
              </a:rPr>
              <a:t>template</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with</a:t>
            </a:r>
            <a:r>
              <a:rPr lang="fr-FR" sz="2100" dirty="0">
                <a:solidFill>
                  <a:schemeClr val="dk2"/>
                </a:solidFill>
                <a:latin typeface="Baloo 2"/>
                <a:ea typeface="Baloo 2"/>
                <a:cs typeface="Baloo 2"/>
                <a:sym typeface="Baloo 2"/>
              </a:rPr>
              <a:t> </a:t>
            </a:r>
            <a:r>
              <a:rPr lang="fr-FR" sz="2100">
                <a:solidFill>
                  <a:schemeClr val="dk2"/>
                </a:solidFill>
                <a:latin typeface="Baloo 2"/>
                <a:ea typeface="Baloo 2"/>
                <a:cs typeface="Baloo 2"/>
                <a:sym typeface="Baloo 2"/>
              </a:rPr>
              <a:t>the  help </a:t>
            </a:r>
            <a:r>
              <a:rPr lang="fr-FR" sz="2100" dirty="0">
                <a:solidFill>
                  <a:schemeClr val="dk2"/>
                </a:solidFill>
                <a:latin typeface="Baloo 2"/>
                <a:ea typeface="Baloo 2"/>
                <a:cs typeface="Baloo 2"/>
                <a:sym typeface="Baloo 2"/>
              </a:rPr>
              <a:t>of </a:t>
            </a:r>
            <a:r>
              <a:rPr lang="fr-FR" sz="2100" dirty="0" err="1">
                <a:solidFill>
                  <a:schemeClr val="dk2"/>
                </a:solidFill>
                <a:latin typeface="Baloo 2"/>
                <a:ea typeface="Baloo 2"/>
                <a:cs typeface="Baloo 2"/>
                <a:sym typeface="Baloo 2"/>
              </a:rPr>
              <a:t>colleagues</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from</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your</a:t>
            </a:r>
            <a:r>
              <a:rPr lang="fr-FR" sz="2100" dirty="0">
                <a:solidFill>
                  <a:schemeClr val="dk2"/>
                </a:solidFill>
                <a:latin typeface="Baloo 2"/>
                <a:ea typeface="Baloo 2"/>
                <a:cs typeface="Baloo 2"/>
                <a:sym typeface="Baloo 2"/>
              </a:rPr>
              <a:t> team as </a:t>
            </a:r>
            <a:r>
              <a:rPr lang="fr-FR" sz="2100" dirty="0" err="1">
                <a:solidFill>
                  <a:schemeClr val="dk2"/>
                </a:solidFill>
                <a:latin typeface="Baloo 2"/>
                <a:ea typeface="Baloo 2"/>
                <a:cs typeface="Baloo 2"/>
                <a:sym typeface="Baloo 2"/>
              </a:rPr>
              <a:t>you</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see</a:t>
            </a:r>
            <a:r>
              <a:rPr lang="fr-FR" sz="2100" dirty="0">
                <a:solidFill>
                  <a:schemeClr val="dk2"/>
                </a:solidFill>
                <a:latin typeface="Baloo 2"/>
                <a:ea typeface="Baloo 2"/>
                <a:cs typeface="Baloo 2"/>
                <a:sym typeface="Baloo 2"/>
              </a:rPr>
              <a:t> fit. </a:t>
            </a:r>
            <a:endParaRPr sz="2100" dirty="0">
              <a:solidFill>
                <a:schemeClr val="dk2"/>
              </a:solidFill>
              <a:latin typeface="Baloo 2"/>
              <a:ea typeface="Baloo 2"/>
              <a:cs typeface="Baloo 2"/>
              <a:sym typeface="Baloo 2"/>
            </a:endParaRPr>
          </a:p>
          <a:p>
            <a:pPr marL="0" lvl="0" indent="0" algn="l" rtl="0">
              <a:spcBef>
                <a:spcPts val="0"/>
              </a:spcBef>
              <a:spcAft>
                <a:spcPts val="0"/>
              </a:spcAft>
              <a:buNone/>
            </a:pPr>
            <a:r>
              <a:rPr lang="fr-FR" sz="2100" dirty="0">
                <a:solidFill>
                  <a:schemeClr val="dk2"/>
                </a:solidFill>
                <a:latin typeface="Baloo 2"/>
                <a:ea typeface="Baloo 2"/>
                <a:cs typeface="Baloo 2"/>
                <a:sym typeface="Baloo 2"/>
              </a:rPr>
              <a:t>3. If </a:t>
            </a:r>
            <a:r>
              <a:rPr lang="fr-FR" sz="2100" dirty="0" err="1">
                <a:solidFill>
                  <a:schemeClr val="dk2"/>
                </a:solidFill>
                <a:latin typeface="Baloo 2"/>
                <a:ea typeface="Baloo 2"/>
                <a:cs typeface="Baloo 2"/>
                <a:sym typeface="Baloo 2"/>
              </a:rPr>
              <a:t>you</a:t>
            </a:r>
            <a:r>
              <a:rPr lang="fr-FR" sz="2100" dirty="0">
                <a:solidFill>
                  <a:schemeClr val="dk2"/>
                </a:solidFill>
                <a:latin typeface="Baloo 2"/>
                <a:ea typeface="Baloo 2"/>
                <a:cs typeface="Baloo 2"/>
                <a:sym typeface="Baloo 2"/>
              </a:rPr>
              <a:t> have </a:t>
            </a:r>
            <a:r>
              <a:rPr lang="fr-FR" sz="2100" dirty="0" err="1">
                <a:solidFill>
                  <a:schemeClr val="dk2"/>
                </a:solidFill>
                <a:latin typeface="Baloo 2"/>
                <a:ea typeface="Baloo 2"/>
                <a:cs typeface="Baloo 2"/>
                <a:sym typeface="Baloo 2"/>
              </a:rPr>
              <a:t>any</a:t>
            </a:r>
            <a:r>
              <a:rPr lang="fr-FR" sz="2100" dirty="0">
                <a:solidFill>
                  <a:schemeClr val="dk2"/>
                </a:solidFill>
                <a:latin typeface="Baloo 2"/>
                <a:ea typeface="Baloo 2"/>
                <a:cs typeface="Baloo 2"/>
                <a:sym typeface="Baloo 2"/>
              </a:rPr>
              <a:t> questions </a:t>
            </a:r>
            <a:r>
              <a:rPr lang="fr-FR" sz="2100" dirty="0" err="1">
                <a:solidFill>
                  <a:schemeClr val="dk2"/>
                </a:solidFill>
                <a:latin typeface="Baloo 2"/>
                <a:ea typeface="Baloo 2"/>
                <a:cs typeface="Baloo 2"/>
                <a:sym typeface="Baloo 2"/>
              </a:rPr>
              <a:t>during</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your</a:t>
            </a:r>
            <a:r>
              <a:rPr lang="fr-FR" sz="2100" dirty="0">
                <a:solidFill>
                  <a:schemeClr val="dk2"/>
                </a:solidFill>
                <a:latin typeface="Baloo 2"/>
                <a:ea typeface="Baloo 2"/>
                <a:cs typeface="Baloo 2"/>
                <a:sym typeface="Baloo 2"/>
              </a:rPr>
              <a:t> </a:t>
            </a:r>
            <a:r>
              <a:rPr lang="fr-FR" sz="2100" dirty="0" err="1">
                <a:solidFill>
                  <a:schemeClr val="dk2"/>
                </a:solidFill>
                <a:latin typeface="Baloo 2"/>
                <a:ea typeface="Baloo 2"/>
                <a:cs typeface="Baloo 2"/>
                <a:sym typeface="Baloo 2"/>
              </a:rPr>
              <a:t>work</a:t>
            </a:r>
            <a:r>
              <a:rPr lang="fr-FR" sz="2100" dirty="0">
                <a:solidFill>
                  <a:schemeClr val="dk2"/>
                </a:solidFill>
                <a:latin typeface="Baloo 2"/>
                <a:ea typeface="Baloo 2"/>
                <a:cs typeface="Baloo 2"/>
                <a:sym typeface="Baloo 2"/>
              </a:rPr>
              <a:t>, post </a:t>
            </a:r>
            <a:r>
              <a:rPr lang="fr-FR" sz="2100" dirty="0" err="1">
                <a:solidFill>
                  <a:schemeClr val="dk2"/>
                </a:solidFill>
                <a:latin typeface="Baloo 2"/>
                <a:ea typeface="Baloo 2"/>
                <a:cs typeface="Baloo 2"/>
                <a:sym typeface="Baloo 2"/>
              </a:rPr>
              <a:t>them</a:t>
            </a:r>
            <a:r>
              <a:rPr lang="fr-FR" sz="2100" dirty="0">
                <a:solidFill>
                  <a:schemeClr val="dk2"/>
                </a:solidFill>
                <a:latin typeface="Baloo 2"/>
                <a:ea typeface="Baloo 2"/>
                <a:cs typeface="Baloo 2"/>
                <a:sym typeface="Baloo 2"/>
              </a:rPr>
              <a:t> in the forum </a:t>
            </a:r>
            <a:endParaRPr sz="2100" dirty="0">
              <a:solidFill>
                <a:schemeClr val="dk2"/>
              </a:solidFill>
              <a:latin typeface="Baloo 2"/>
              <a:ea typeface="Baloo 2"/>
              <a:cs typeface="Baloo 2"/>
              <a:sym typeface="Baloo 2"/>
            </a:endParaRPr>
          </a:p>
          <a:p>
            <a:pPr marL="0" lvl="0" indent="0" algn="l" rtl="0">
              <a:spcBef>
                <a:spcPts val="0"/>
              </a:spcBef>
              <a:spcAft>
                <a:spcPts val="0"/>
              </a:spcAft>
              <a:buNone/>
            </a:pPr>
            <a:r>
              <a:rPr lang="fr-FR" sz="2100" dirty="0">
                <a:solidFill>
                  <a:schemeClr val="dk2"/>
                </a:solidFill>
                <a:latin typeface="Baloo 2"/>
                <a:ea typeface="Baloo 2"/>
                <a:cs typeface="Baloo 2"/>
                <a:sym typeface="Baloo 2"/>
              </a:rPr>
              <a:t>4.Post the </a:t>
            </a:r>
            <a:r>
              <a:rPr lang="fr-FR" sz="2100" dirty="0" err="1">
                <a:solidFill>
                  <a:schemeClr val="dk2"/>
                </a:solidFill>
                <a:latin typeface="Baloo 2"/>
                <a:ea typeface="Baloo 2"/>
                <a:cs typeface="Baloo 2"/>
                <a:sym typeface="Baloo 2"/>
              </a:rPr>
              <a:t>completed</a:t>
            </a:r>
            <a:r>
              <a:rPr lang="fr-FR" sz="2100" dirty="0">
                <a:solidFill>
                  <a:schemeClr val="dk2"/>
                </a:solidFill>
                <a:latin typeface="Baloo 2"/>
                <a:ea typeface="Baloo 2"/>
                <a:cs typeface="Baloo 2"/>
                <a:sym typeface="Baloo 2"/>
              </a:rPr>
              <a:t> document in the forum. </a:t>
            </a:r>
            <a:endParaRPr sz="2100" dirty="0">
              <a:solidFill>
                <a:schemeClr val="dk2"/>
              </a:solidFill>
              <a:latin typeface="Baloo 2"/>
              <a:ea typeface="Baloo 2"/>
              <a:cs typeface="Baloo 2"/>
              <a:sym typeface="Baloo 2"/>
            </a:endParaRPr>
          </a:p>
          <a:p>
            <a:pPr marL="0" marR="0" lvl="0" indent="0" algn="l" rtl="0">
              <a:lnSpc>
                <a:spcPct val="100000"/>
              </a:lnSpc>
              <a:spcBef>
                <a:spcPts val="0"/>
              </a:spcBef>
              <a:spcAft>
                <a:spcPts val="0"/>
              </a:spcAft>
              <a:buClr>
                <a:srgbClr val="000000"/>
              </a:buClr>
              <a:buSzPts val="2100"/>
              <a:buFont typeface="Arial"/>
              <a:buNone/>
            </a:pPr>
            <a:endParaRPr sz="2100" dirty="0">
              <a:solidFill>
                <a:schemeClr val="dk2"/>
              </a:solidFill>
              <a:latin typeface="Baloo 2"/>
              <a:ea typeface="Baloo 2"/>
              <a:cs typeface="Baloo 2"/>
              <a:sym typeface="Baloo 2"/>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lt1"/>
                </a:solidFill>
                <a:latin typeface="Raleway"/>
                <a:ea typeface="Raleway"/>
                <a:cs typeface="Raleway"/>
                <a:sym typeface="Raleway"/>
              </a:rPr>
              <a:t>Contact :  @secours-catholique.org</a:t>
            </a:r>
            <a:endParaRPr sz="1600" b="0"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dirty="0">
                <a:solidFill>
                  <a:schemeClr val="lt1"/>
                </a:solidFill>
                <a:latin typeface="Arial"/>
                <a:ea typeface="Arial"/>
                <a:cs typeface="Arial"/>
                <a:sym typeface="Arial"/>
              </a:rPr>
            </a:br>
            <a:endParaRPr sz="1400" b="0" i="0" u="none" strike="noStrike" cap="none" dirty="0">
              <a:solidFill>
                <a:schemeClr val="lt1"/>
              </a:solidFill>
              <a:latin typeface="Arial"/>
              <a:ea typeface="Arial"/>
              <a:cs typeface="Arial"/>
              <a:sym typeface="Arial"/>
            </a:endParaRPr>
          </a:p>
        </p:txBody>
      </p:sp>
      <p:sp>
        <p:nvSpPr>
          <p:cNvPr id="771" name="Google Shape;771;g35a434d88ff_0_106"/>
          <p:cNvSpPr txBox="1"/>
          <p:nvPr/>
        </p:nvSpPr>
        <p:spPr>
          <a:xfrm>
            <a:off x="0" y="315100"/>
            <a:ext cx="12192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a:solidFill>
                  <a:schemeClr val="lt1"/>
                </a:solidFill>
                <a:latin typeface="Bebas Neue"/>
                <a:ea typeface="Bebas Neue"/>
                <a:cs typeface="Bebas Neue"/>
                <a:sym typeface="Bebas Neue"/>
              </a:rPr>
              <a:t>INDIVIDUAL WORK</a:t>
            </a:r>
            <a:endParaRPr sz="6300" b="1" i="0" u="none" strike="noStrike" cap="none">
              <a:solidFill>
                <a:schemeClr val="lt1"/>
              </a:solidFill>
              <a:latin typeface="Bebas Neue"/>
              <a:ea typeface="Bebas Neue"/>
              <a:cs typeface="Bebas Neue"/>
              <a:sym typeface="Bebas Neue"/>
            </a:endParaRPr>
          </a:p>
        </p:txBody>
      </p:sp>
      <p:pic>
        <p:nvPicPr>
          <p:cNvPr id="772" name="Google Shape;772;g35a434d88ff_0_106" title="outil-de-reparation.png"/>
          <p:cNvPicPr preferRelativeResize="0"/>
          <p:nvPr/>
        </p:nvPicPr>
        <p:blipFill rotWithShape="1">
          <a:blip r:embed="rId3">
            <a:alphaModFix/>
          </a:blip>
          <a:srcRect/>
          <a:stretch/>
        </p:blipFill>
        <p:spPr>
          <a:xfrm>
            <a:off x="88133" y="2187663"/>
            <a:ext cx="1707612" cy="170761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3"/>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39</a:t>
            </a:fld>
            <a:endParaRPr/>
          </a:p>
        </p:txBody>
      </p:sp>
      <p:sp>
        <p:nvSpPr>
          <p:cNvPr id="779" name="Google Shape;779;p43"/>
          <p:cNvSpPr txBox="1"/>
          <p:nvPr/>
        </p:nvSpPr>
        <p:spPr>
          <a:xfrm>
            <a:off x="1571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END OF SESSION 2</a:t>
            </a:r>
            <a:endParaRPr sz="14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fr-FR" sz="6800" b="1" i="0" u="none" strike="noStrike" cap="none">
                <a:solidFill>
                  <a:srgbClr val="E84E0F"/>
                </a:solidFill>
                <a:latin typeface="Bebas Neue"/>
                <a:ea typeface="Bebas Neue"/>
                <a:cs typeface="Bebas Neue"/>
                <a:sym typeface="Bebas Neue"/>
              </a:rPr>
              <a:t>THANK YOU!</a:t>
            </a:r>
            <a:endParaRPr sz="6800" b="1" i="0" u="none" strike="noStrike" cap="none">
              <a:solidFill>
                <a:srgbClr val="E84E0F"/>
              </a:solidFill>
              <a:latin typeface="Bebas Neue"/>
              <a:ea typeface="Bebas Neue"/>
              <a:cs typeface="Bebas Neue"/>
              <a:sym typeface="Bebas Neue"/>
            </a:endParaRPr>
          </a:p>
        </p:txBody>
      </p:sp>
      <p:grpSp>
        <p:nvGrpSpPr>
          <p:cNvPr id="780" name="Google Shape;780;p43"/>
          <p:cNvGrpSpPr/>
          <p:nvPr/>
        </p:nvGrpSpPr>
        <p:grpSpPr>
          <a:xfrm>
            <a:off x="5148045" y="4947748"/>
            <a:ext cx="1895970" cy="1773731"/>
            <a:chOff x="3137400" y="1009650"/>
            <a:chExt cx="2869204" cy="2708400"/>
          </a:xfrm>
        </p:grpSpPr>
        <p:sp>
          <p:nvSpPr>
            <p:cNvPr id="781" name="Google Shape;781;p43"/>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782" name="Google Shape;782;p43"/>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218" name="Google Shape;218;p5"/>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19" name="Google Shape;219;p5"/>
          <p:cNvSpPr/>
          <p:nvPr/>
        </p:nvSpPr>
        <p:spPr>
          <a:xfrm>
            <a:off x="4705611"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a:solidFill>
                  <a:srgbClr val="262775"/>
                </a:solidFill>
                <a:latin typeface="Arial"/>
                <a:ea typeface="Arial"/>
                <a:cs typeface="Arial"/>
                <a:sym typeface="Arial"/>
              </a:rPr>
            </a:br>
            <a:endParaRPr sz="1400" b="0" i="0" u="none" strike="noStrike" cap="none">
              <a:solidFill>
                <a:srgbClr val="262775"/>
              </a:solidFill>
              <a:latin typeface="Arial"/>
              <a:ea typeface="Arial"/>
              <a:cs typeface="Arial"/>
              <a:sym typeface="Arial"/>
            </a:endParaRPr>
          </a:p>
        </p:txBody>
      </p:sp>
      <p:sp>
        <p:nvSpPr>
          <p:cNvPr id="220" name="Google Shape;220;p5"/>
          <p:cNvSpPr txBox="1"/>
          <p:nvPr/>
        </p:nvSpPr>
        <p:spPr>
          <a:xfrm>
            <a:off x="1524000" y="315100"/>
            <a:ext cx="9144000" cy="175429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PEDAGOGICAL OBJECTIVES - Session 2</a:t>
            </a:r>
            <a:endParaRPr sz="6300" b="1" i="0" u="none" strike="noStrike" cap="none">
              <a:solidFill>
                <a:srgbClr val="FFFFFF"/>
              </a:solidFill>
              <a:latin typeface="Bebas Neue"/>
              <a:ea typeface="Bebas Neue"/>
              <a:cs typeface="Bebas Neue"/>
              <a:sym typeface="Bebas Neue"/>
            </a:endParaRPr>
          </a:p>
        </p:txBody>
      </p:sp>
      <p:sp>
        <p:nvSpPr>
          <p:cNvPr id="221" name="Google Shape;221;p5"/>
          <p:cNvSpPr/>
          <p:nvPr/>
        </p:nvSpPr>
        <p:spPr>
          <a:xfrm>
            <a:off x="2065315" y="2285760"/>
            <a:ext cx="8239500" cy="43488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400" b="1" i="0" u="none" strike="noStrike" cap="none" dirty="0">
                <a:solidFill>
                  <a:srgbClr val="002060"/>
                </a:solidFill>
                <a:latin typeface="Arial Narrow"/>
                <a:ea typeface="Arial Narrow"/>
                <a:cs typeface="Arial Narrow"/>
                <a:sym typeface="Arial Narrow"/>
              </a:rPr>
              <a:t>At the end of </a:t>
            </a:r>
            <a:r>
              <a:rPr lang="fr-FR" sz="2400" b="1" i="0" u="none" strike="noStrike" cap="none" dirty="0" err="1">
                <a:solidFill>
                  <a:srgbClr val="002060"/>
                </a:solidFill>
                <a:latin typeface="Arial Narrow"/>
                <a:ea typeface="Arial Narrow"/>
                <a:cs typeface="Arial Narrow"/>
                <a:sym typeface="Arial Narrow"/>
              </a:rPr>
              <a:t>this</a:t>
            </a:r>
            <a:r>
              <a:rPr lang="fr-FR" sz="2400" b="1" i="0" u="none" strike="noStrike" cap="none" dirty="0">
                <a:solidFill>
                  <a:srgbClr val="002060"/>
                </a:solidFill>
                <a:latin typeface="Arial Narrow"/>
                <a:ea typeface="Arial Narrow"/>
                <a:cs typeface="Arial Narrow"/>
                <a:sym typeface="Arial Narrow"/>
              </a:rPr>
              <a:t> module, participants </a:t>
            </a:r>
            <a:r>
              <a:rPr lang="fr-FR" sz="2400" b="1" i="0" u="none" strike="noStrike" cap="none" dirty="0" err="1">
                <a:solidFill>
                  <a:srgbClr val="002060"/>
                </a:solidFill>
                <a:latin typeface="Arial Narrow"/>
                <a:ea typeface="Arial Narrow"/>
                <a:cs typeface="Arial Narrow"/>
                <a:sym typeface="Arial Narrow"/>
              </a:rPr>
              <a:t>should</a:t>
            </a:r>
            <a:r>
              <a:rPr lang="fr-FR" sz="2400" b="1" i="0" u="none" strike="noStrike" cap="none" dirty="0">
                <a:solidFill>
                  <a:srgbClr val="002060"/>
                </a:solidFill>
                <a:latin typeface="Arial Narrow"/>
                <a:ea typeface="Arial Narrow"/>
                <a:cs typeface="Arial Narrow"/>
                <a:sym typeface="Arial Narrow"/>
              </a:rPr>
              <a:t> </a:t>
            </a:r>
            <a:r>
              <a:rPr lang="fr-FR" sz="2400" b="1" i="0" u="none" strike="noStrike" cap="none" dirty="0" err="1">
                <a:solidFill>
                  <a:srgbClr val="002060"/>
                </a:solidFill>
                <a:latin typeface="Arial Narrow"/>
                <a:ea typeface="Arial Narrow"/>
                <a:cs typeface="Arial Narrow"/>
                <a:sym typeface="Arial Narrow"/>
              </a:rPr>
              <a:t>be</a:t>
            </a:r>
            <a:r>
              <a:rPr lang="fr-FR" sz="2400" b="1" i="0" u="none" strike="noStrike" cap="none" dirty="0">
                <a:solidFill>
                  <a:srgbClr val="002060"/>
                </a:solidFill>
                <a:latin typeface="Arial Narrow"/>
                <a:ea typeface="Arial Narrow"/>
                <a:cs typeface="Arial Narrow"/>
                <a:sym typeface="Arial Narrow"/>
              </a:rPr>
              <a:t> able to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None/>
            </a:pPr>
            <a:endParaRPr sz="28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Identify</a:t>
            </a:r>
            <a:r>
              <a:rPr lang="fr-FR" sz="2000" b="0" i="0" u="none" strike="noStrike" cap="none" dirty="0">
                <a:solidFill>
                  <a:srgbClr val="002060"/>
                </a:solidFill>
                <a:latin typeface="Arial Narrow"/>
                <a:ea typeface="Arial Narrow"/>
                <a:cs typeface="Arial Narrow"/>
                <a:sym typeface="Arial Narrow"/>
              </a:rPr>
              <a:t> the M&amp;E </a:t>
            </a:r>
            <a:r>
              <a:rPr lang="fr-FR" sz="2000" b="0" i="0" u="none" strike="noStrike" cap="none" dirty="0" err="1">
                <a:solidFill>
                  <a:srgbClr val="002060"/>
                </a:solidFill>
                <a:latin typeface="Arial Narrow"/>
                <a:ea typeface="Arial Narrow"/>
                <a:cs typeface="Arial Narrow"/>
                <a:sym typeface="Arial Narrow"/>
              </a:rPr>
              <a:t>steps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required</a:t>
            </a:r>
            <a:r>
              <a:rPr lang="fr-FR" sz="2000" b="0" i="0" u="none" strike="noStrike" cap="none" dirty="0">
                <a:solidFill>
                  <a:srgbClr val="002060"/>
                </a:solidFill>
                <a:latin typeface="Arial Narrow"/>
                <a:ea typeface="Arial Narrow"/>
                <a:cs typeface="Arial Narrow"/>
                <a:sym typeface="Arial Narrow"/>
              </a:rPr>
              <a:t> in the </a:t>
            </a:r>
            <a:r>
              <a:rPr lang="fr-FR" sz="2000" b="0" i="0" u="none" strike="noStrike" cap="none" dirty="0" err="1">
                <a:solidFill>
                  <a:srgbClr val="002060"/>
                </a:solidFill>
                <a:latin typeface="Arial Narrow"/>
                <a:ea typeface="Arial Narrow"/>
                <a:cs typeface="Arial Narrow"/>
                <a:sym typeface="Arial Narrow"/>
              </a:rPr>
              <a:t>preparation</a:t>
            </a:r>
            <a:r>
              <a:rPr lang="fr-FR" sz="2000" b="0" i="0" u="none" strike="noStrike" cap="none" dirty="0">
                <a:solidFill>
                  <a:srgbClr val="002060"/>
                </a:solidFill>
                <a:latin typeface="Arial Narrow"/>
                <a:ea typeface="Arial Narrow"/>
                <a:cs typeface="Arial Narrow"/>
                <a:sym typeface="Arial Narrow"/>
              </a:rPr>
              <a:t> phase of a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 </a:t>
            </a:r>
            <a:endParaRPr sz="2000" b="0" i="0" u="none" strike="noStrike" cap="none" dirty="0">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Identify</a:t>
            </a:r>
            <a:r>
              <a:rPr lang="fr-FR" sz="2000" b="0" i="0" u="none" strike="noStrike" cap="none" dirty="0">
                <a:solidFill>
                  <a:srgbClr val="002060"/>
                </a:solidFill>
                <a:latin typeface="Arial Narrow"/>
                <a:ea typeface="Arial Narrow"/>
                <a:cs typeface="Arial Narrow"/>
                <a:sym typeface="Arial Narrow"/>
              </a:rPr>
              <a:t> and </a:t>
            </a:r>
            <a:r>
              <a:rPr lang="fr-FR" sz="2000" b="0" i="0" u="none" strike="noStrike" cap="none" dirty="0" err="1">
                <a:solidFill>
                  <a:srgbClr val="002060"/>
                </a:solidFill>
                <a:latin typeface="Arial Narrow"/>
                <a:ea typeface="Arial Narrow"/>
                <a:cs typeface="Arial Narrow"/>
                <a:sym typeface="Arial Narrow"/>
              </a:rPr>
              <a:t>implement</a:t>
            </a:r>
            <a:r>
              <a:rPr lang="fr-FR" sz="2000" b="0" i="0" u="none" strike="noStrike" cap="none" dirty="0">
                <a:solidFill>
                  <a:srgbClr val="002060"/>
                </a:solidFill>
                <a:latin typeface="Arial Narrow"/>
                <a:ea typeface="Arial Narrow"/>
                <a:cs typeface="Arial Narrow"/>
                <a:sym typeface="Arial Narrow"/>
              </a:rPr>
              <a:t> M&amp;E </a:t>
            </a:r>
            <a:r>
              <a:rPr lang="fr-FR" sz="2000" b="0" i="0" u="none" strike="noStrike" cap="none" dirty="0" err="1">
                <a:solidFill>
                  <a:srgbClr val="002060"/>
                </a:solidFill>
                <a:latin typeface="Arial Narrow"/>
                <a:ea typeface="Arial Narrow"/>
                <a:cs typeface="Arial Narrow"/>
                <a:sym typeface="Arial Narrow"/>
              </a:rPr>
              <a:t>tools</a:t>
            </a:r>
            <a:r>
              <a:rPr lang="fr-FR" sz="2000" b="0" i="0" u="none" strike="noStrike" cap="none" dirty="0">
                <a:solidFill>
                  <a:srgbClr val="002060"/>
                </a:solidFill>
                <a:latin typeface="Arial Narrow"/>
                <a:ea typeface="Arial Narrow"/>
                <a:cs typeface="Arial Narrow"/>
                <a:sym typeface="Arial Narrow"/>
              </a:rPr>
              <a:t> for the </a:t>
            </a:r>
            <a:r>
              <a:rPr lang="fr-FR" sz="2000" b="0" i="0" u="none" strike="noStrike" cap="none" dirty="0" err="1">
                <a:solidFill>
                  <a:srgbClr val="002060"/>
                </a:solidFill>
                <a:latin typeface="Arial Narrow"/>
                <a:ea typeface="Arial Narrow"/>
                <a:cs typeface="Arial Narrow"/>
                <a:sym typeface="Arial Narrow"/>
              </a:rPr>
              <a:t>preparation</a:t>
            </a:r>
            <a:r>
              <a:rPr lang="fr-FR" sz="2000" b="0" i="0" u="none" strike="noStrike" cap="none" dirty="0">
                <a:solidFill>
                  <a:srgbClr val="002060"/>
                </a:solidFill>
                <a:latin typeface="Arial Narrow"/>
                <a:ea typeface="Arial Narrow"/>
                <a:cs typeface="Arial Narrow"/>
                <a:sym typeface="Arial Narrow"/>
              </a:rPr>
              <a:t> phase.  </a:t>
            </a:r>
            <a:endParaRPr sz="2000" b="0" i="0" u="none" strike="noStrike" cap="none" dirty="0">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Assess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my</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project's</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available</a:t>
            </a:r>
            <a:r>
              <a:rPr lang="fr-FR" sz="2000" b="0" i="0" u="none" strike="noStrike" cap="none" dirty="0">
                <a:solidFill>
                  <a:srgbClr val="002060"/>
                </a:solidFill>
                <a:latin typeface="Arial Narrow"/>
                <a:ea typeface="Arial Narrow"/>
                <a:cs typeface="Arial Narrow"/>
                <a:sym typeface="Arial Narrow"/>
              </a:rPr>
              <a:t> M&amp;E </a:t>
            </a:r>
            <a:r>
              <a:rPr lang="fr-FR" sz="2000" b="0" i="0" u="none" strike="noStrike" cap="none" dirty="0" err="1">
                <a:solidFill>
                  <a:srgbClr val="002060"/>
                </a:solidFill>
                <a:latin typeface="Arial Narrow"/>
                <a:ea typeface="Arial Narrow"/>
                <a:cs typeface="Arial Narrow"/>
                <a:sym typeface="Arial Narrow"/>
              </a:rPr>
              <a:t>resources</a:t>
            </a:r>
            <a:r>
              <a:rPr lang="fr-FR" sz="20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dirty="0" err="1">
                <a:solidFill>
                  <a:srgbClr val="002060"/>
                </a:solidFill>
                <a:latin typeface="Arial Narrow"/>
                <a:ea typeface="Arial Narrow"/>
                <a:cs typeface="Arial Narrow"/>
                <a:sym typeface="Arial Narrow"/>
              </a:rPr>
              <a:t>Prepare</a:t>
            </a:r>
            <a:r>
              <a:rPr lang="fr-FR" sz="2000" b="0" i="0" u="none" strike="noStrike" cap="none" dirty="0">
                <a:solidFill>
                  <a:srgbClr val="002060"/>
                </a:solidFill>
                <a:latin typeface="Arial Narrow"/>
                <a:ea typeface="Arial Narrow"/>
                <a:cs typeface="Arial Narrow"/>
                <a:sym typeface="Arial Narrow"/>
              </a:rPr>
              <a:t> an M&amp;E plan for </a:t>
            </a:r>
            <a:r>
              <a:rPr lang="fr-FR" sz="2000" b="0" i="0" u="none" strike="noStrike" cap="none" dirty="0" err="1">
                <a:solidFill>
                  <a:srgbClr val="002060"/>
                </a:solidFill>
                <a:latin typeface="Arial Narrow"/>
                <a:ea typeface="Arial Narrow"/>
                <a:cs typeface="Arial Narrow"/>
                <a:sym typeface="Arial Narrow"/>
              </a:rPr>
              <a:t>your</a:t>
            </a:r>
            <a:r>
              <a:rPr lang="fr-FR" sz="2000" b="0" i="0" u="none" strike="noStrike" cap="none" dirty="0">
                <a:solidFill>
                  <a:srgbClr val="002060"/>
                </a:solidFill>
                <a:latin typeface="Arial Narrow"/>
                <a:ea typeface="Arial Narrow"/>
                <a:cs typeface="Arial Narrow"/>
                <a:sym typeface="Arial Narrow"/>
              </a:rPr>
              <a:t> </a:t>
            </a:r>
            <a:r>
              <a:rPr lang="fr-FR" sz="2000" b="0" i="0" u="none" strike="noStrike" cap="none" dirty="0" err="1">
                <a:solidFill>
                  <a:srgbClr val="002060"/>
                </a:solidFill>
                <a:latin typeface="Arial Narrow"/>
                <a:ea typeface="Arial Narrow"/>
                <a:cs typeface="Arial Narrow"/>
                <a:sym typeface="Arial Narrow"/>
              </a:rPr>
              <a:t>project</a:t>
            </a:r>
            <a:r>
              <a:rPr lang="fr-FR" sz="2000" b="0" i="0" u="none" strike="noStrike" cap="none" dirty="0">
                <a:solidFill>
                  <a:srgbClr val="002060"/>
                </a:solidFill>
                <a:latin typeface="Arial Narrow"/>
                <a:ea typeface="Arial Narrow"/>
                <a:cs typeface="Arial Narrow"/>
                <a:sym typeface="Arial Narrow"/>
              </a:rPr>
              <a:t>.</a:t>
            </a:r>
            <a:endParaRPr sz="1400" b="0" i="0" u="none" strike="noStrike" cap="none" dirty="0">
              <a:solidFill>
                <a:srgbClr val="000000"/>
              </a:solidFill>
              <a:latin typeface="Arial"/>
              <a:ea typeface="Arial"/>
              <a:cs typeface="Arial"/>
              <a:sym typeface="Arial"/>
            </a:endParaRPr>
          </a:p>
          <a:p>
            <a:pPr marL="457173" marR="0" lvl="0" indent="-279373" algn="just" rtl="0">
              <a:lnSpc>
                <a:spcPct val="90000"/>
              </a:lnSpc>
              <a:spcBef>
                <a:spcPts val="1000"/>
              </a:spcBef>
              <a:spcAft>
                <a:spcPts val="0"/>
              </a:spcAft>
              <a:buNone/>
            </a:pPr>
            <a:endParaRPr sz="20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6"/>
        <p:cNvGrpSpPr/>
        <p:nvPr/>
      </p:nvGrpSpPr>
      <p:grpSpPr>
        <a:xfrm>
          <a:off x="0" y="0"/>
          <a:ext cx="0" cy="0"/>
          <a:chOff x="0" y="0"/>
          <a:chExt cx="0" cy="0"/>
        </a:xfrm>
      </p:grpSpPr>
      <p:sp>
        <p:nvSpPr>
          <p:cNvPr id="227" name="Google Shape;227;p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228" name="Google Shape;228;p6"/>
          <p:cNvSpPr txBox="1"/>
          <p:nvPr/>
        </p:nvSpPr>
        <p:spPr>
          <a:xfrm>
            <a:off x="2367150" y="1825080"/>
            <a:ext cx="7457700" cy="10158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dirty="0">
                <a:solidFill>
                  <a:srgbClr val="FFFFFF"/>
                </a:solidFill>
                <a:latin typeface="Bebas Neue"/>
                <a:ea typeface="Bebas Neue"/>
                <a:cs typeface="Bebas Neue"/>
                <a:sym typeface="Bebas Neue"/>
              </a:rPr>
              <a:t>I. LEARNING REVIEW</a:t>
            </a:r>
            <a:endParaRPr sz="1400" b="0" i="0" u="none" strike="noStrike" cap="none" dirty="0">
              <a:solidFill>
                <a:srgbClr val="000000"/>
              </a:solidFill>
              <a:latin typeface="Arial"/>
              <a:ea typeface="Arial"/>
              <a:cs typeface="Arial"/>
              <a:sym typeface="Arial"/>
            </a:endParaRPr>
          </a:p>
        </p:txBody>
      </p:sp>
      <p:grpSp>
        <p:nvGrpSpPr>
          <p:cNvPr id="229" name="Google Shape;229;p6"/>
          <p:cNvGrpSpPr/>
          <p:nvPr/>
        </p:nvGrpSpPr>
        <p:grpSpPr>
          <a:xfrm>
            <a:off x="5148045" y="4947748"/>
            <a:ext cx="1895970" cy="1773731"/>
            <a:chOff x="3137400" y="1009650"/>
            <a:chExt cx="2869204" cy="2708400"/>
          </a:xfrm>
        </p:grpSpPr>
        <p:sp>
          <p:nvSpPr>
            <p:cNvPr id="230" name="Google Shape;230;p6"/>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31" name="Google Shape;231;p6"/>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238" name="Google Shape;238;p7"/>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39" name="Google Shape;239;p7"/>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KEY MESSAGES SESSION 1.</a:t>
            </a:r>
            <a:endParaRPr sz="6300" b="1" i="0" u="none" strike="noStrike" cap="none">
              <a:solidFill>
                <a:srgbClr val="FFFFFF"/>
              </a:solidFill>
              <a:latin typeface="Bebas Neue"/>
              <a:ea typeface="Bebas Neue"/>
              <a:cs typeface="Bebas Neue"/>
              <a:sym typeface="Bebas Neue"/>
            </a:endParaRPr>
          </a:p>
        </p:txBody>
      </p:sp>
      <p:sp>
        <p:nvSpPr>
          <p:cNvPr id="240" name="Google Shape;240;p7"/>
          <p:cNvSpPr/>
          <p:nvPr/>
        </p:nvSpPr>
        <p:spPr>
          <a:xfrm>
            <a:off x="2072356" y="3314673"/>
            <a:ext cx="1872204"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How </a:t>
            </a:r>
            <a:r>
              <a:rPr lang="fr-FR" dirty="0">
                <a:solidFill>
                  <a:srgbClr val="FFFFFF"/>
                </a:solidFill>
              </a:rPr>
              <a:t>MEAL</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contributes</a:t>
            </a:r>
            <a:r>
              <a:rPr lang="fr-FR" sz="1400" b="0" i="0" u="none" strike="noStrike" cap="none" dirty="0">
                <a:solidFill>
                  <a:srgbClr val="FFFFFF"/>
                </a:solidFill>
                <a:latin typeface="Arial"/>
                <a:ea typeface="Arial"/>
                <a:cs typeface="Arial"/>
                <a:sym typeface="Arial"/>
              </a:rPr>
              <a:t> to the </a:t>
            </a:r>
            <a:r>
              <a:rPr lang="fr-FR" sz="1400" b="0" i="0" u="none" strike="noStrike" cap="none" dirty="0" err="1">
                <a:solidFill>
                  <a:srgbClr val="FFFFFF"/>
                </a:solidFill>
                <a:latin typeface="Arial"/>
                <a:ea typeface="Arial"/>
                <a:cs typeface="Arial"/>
                <a:sym typeface="Arial"/>
              </a:rPr>
              <a:t>quality</a:t>
            </a:r>
            <a:r>
              <a:rPr lang="fr-FR" sz="1400" b="0" i="0" u="none" strike="noStrike" cap="none" dirty="0">
                <a:solidFill>
                  <a:srgbClr val="FFFFFF"/>
                </a:solidFill>
                <a:latin typeface="Arial"/>
                <a:ea typeface="Arial"/>
                <a:cs typeface="Arial"/>
                <a:sym typeface="Arial"/>
              </a:rPr>
              <a:t> of </a:t>
            </a:r>
            <a:r>
              <a:rPr lang="fr-FR" sz="1400" b="0" i="0" u="none" strike="noStrike" cap="none" dirty="0" err="1">
                <a:solidFill>
                  <a:srgbClr val="FFFFFF"/>
                </a:solidFill>
                <a:latin typeface="Arial"/>
                <a:ea typeface="Arial"/>
                <a:cs typeface="Arial"/>
                <a:sym typeface="Arial"/>
              </a:rPr>
              <a:t>ACTEI's</a:t>
            </a:r>
            <a:r>
              <a:rPr lang="fr-FR" sz="1400" b="0" i="0" u="none" strike="noStrike" cap="none" dirty="0">
                <a:solidFill>
                  <a:srgbClr val="FFFFFF"/>
                </a:solidFill>
                <a:latin typeface="Arial"/>
                <a:ea typeface="Arial"/>
                <a:cs typeface="Arial"/>
                <a:sym typeface="Arial"/>
              </a:rPr>
              <a:t> actions. </a:t>
            </a:r>
            <a:endParaRPr sz="1400" b="0" i="0" u="none" strike="noStrike" cap="none" dirty="0">
              <a:solidFill>
                <a:srgbClr val="FFFFFF"/>
              </a:solidFill>
              <a:latin typeface="Arial"/>
              <a:ea typeface="Arial"/>
              <a:cs typeface="Arial"/>
              <a:sym typeface="Arial"/>
            </a:endParaRPr>
          </a:p>
        </p:txBody>
      </p:sp>
      <p:pic>
        <p:nvPicPr>
          <p:cNvPr id="241" name="Google Shape;241;p7" descr="Une image contenant noir, obscurité&#10;&#10;Description générée automatiquement"/>
          <p:cNvPicPr preferRelativeResize="0"/>
          <p:nvPr/>
        </p:nvPicPr>
        <p:blipFill rotWithShape="1">
          <a:blip r:embed="rId3">
            <a:alphaModFix/>
          </a:blip>
          <a:srcRect/>
          <a:stretch/>
        </p:blipFill>
        <p:spPr>
          <a:xfrm>
            <a:off x="8077200" y="5659068"/>
            <a:ext cx="697282" cy="697282"/>
          </a:xfrm>
          <a:prstGeom prst="rect">
            <a:avLst/>
          </a:prstGeom>
          <a:noFill/>
          <a:ln>
            <a:noFill/>
          </a:ln>
        </p:spPr>
      </p:pic>
      <p:sp>
        <p:nvSpPr>
          <p:cNvPr id="242" name="Google Shape;242;p7"/>
          <p:cNvSpPr txBox="1"/>
          <p:nvPr/>
        </p:nvSpPr>
        <p:spPr>
          <a:xfrm>
            <a:off x="5648499" y="5710020"/>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10 minutes to exchange</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sp>
        <p:nvSpPr>
          <p:cNvPr id="243" name="Google Shape;243;p7"/>
          <p:cNvSpPr/>
          <p:nvPr/>
        </p:nvSpPr>
        <p:spPr>
          <a:xfrm>
            <a:off x="2416087" y="2243046"/>
            <a:ext cx="1184742" cy="10244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dirty="0">
                <a:solidFill>
                  <a:srgbClr val="E84E0F"/>
                </a:solidFill>
                <a:latin typeface="Arial"/>
                <a:ea typeface="Arial"/>
                <a:cs typeface="Arial"/>
                <a:sym typeface="Arial"/>
              </a:rPr>
              <a:t>01</a:t>
            </a:r>
            <a:endParaRPr sz="6000" b="1" i="0" u="none" strike="noStrike" cap="none" dirty="0">
              <a:solidFill>
                <a:srgbClr val="E84E0F"/>
              </a:solidFill>
              <a:latin typeface="Arial"/>
              <a:ea typeface="Arial"/>
              <a:cs typeface="Arial"/>
              <a:sym typeface="Arial"/>
            </a:endParaRPr>
          </a:p>
          <a:p>
            <a:pPr marL="0" marR="0" lvl="0" indent="0" algn="l" rtl="0">
              <a:spcBef>
                <a:spcPts val="0"/>
              </a:spcBef>
              <a:spcAft>
                <a:spcPts val="0"/>
              </a:spcAft>
              <a:buNone/>
            </a:pPr>
            <a:br>
              <a:rPr lang="fr-FR" sz="1600" b="0" i="0" u="none" strike="noStrike" cap="none" dirty="0">
                <a:solidFill>
                  <a:srgbClr val="E84E0F"/>
                </a:solidFill>
                <a:latin typeface="Arial"/>
                <a:ea typeface="Arial"/>
                <a:cs typeface="Arial"/>
                <a:sym typeface="Arial"/>
              </a:rPr>
            </a:br>
            <a:endParaRPr sz="1600" b="0" i="0" u="none" strike="noStrike" cap="none" dirty="0">
              <a:solidFill>
                <a:srgbClr val="E84E0F"/>
              </a:solidFill>
              <a:latin typeface="Arial"/>
              <a:ea typeface="Arial"/>
              <a:cs typeface="Arial"/>
              <a:sym typeface="Arial"/>
            </a:endParaRPr>
          </a:p>
          <a:p>
            <a:pPr marL="0" marR="0" lvl="0" indent="0" algn="l" rtl="0">
              <a:spcBef>
                <a:spcPts val="0"/>
              </a:spcBef>
              <a:spcAft>
                <a:spcPts val="0"/>
              </a:spcAft>
              <a:buNone/>
            </a:pPr>
            <a:br>
              <a:rPr lang="fr-FR" sz="1400" b="0" i="0" u="none" strike="noStrike" cap="none" dirty="0">
                <a:solidFill>
                  <a:srgbClr val="E84E0F"/>
                </a:solidFill>
                <a:latin typeface="Arial"/>
                <a:ea typeface="Arial"/>
                <a:cs typeface="Arial"/>
                <a:sym typeface="Arial"/>
              </a:rPr>
            </a:br>
            <a:endParaRPr sz="1400" b="0" i="0" u="none" strike="noStrike" cap="none" dirty="0">
              <a:solidFill>
                <a:srgbClr val="E84E0F"/>
              </a:solidFill>
              <a:latin typeface="Arial"/>
              <a:ea typeface="Arial"/>
              <a:cs typeface="Arial"/>
              <a:sym typeface="Arial"/>
            </a:endParaRPr>
          </a:p>
        </p:txBody>
      </p:sp>
      <p:sp>
        <p:nvSpPr>
          <p:cNvPr id="244" name="Google Shape;244;p7"/>
          <p:cNvSpPr/>
          <p:nvPr/>
        </p:nvSpPr>
        <p:spPr>
          <a:xfrm>
            <a:off x="8814720" y="2339930"/>
            <a:ext cx="1184742" cy="10244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a:solidFill>
                  <a:srgbClr val="E84E0F"/>
                </a:solidFill>
                <a:latin typeface="Arial"/>
                <a:ea typeface="Arial"/>
                <a:cs typeface="Arial"/>
                <a:sym typeface="Arial"/>
              </a:rPr>
              <a:t>03</a:t>
            </a:r>
            <a:br>
              <a:rPr lang="fr-FR" sz="1600" b="0" i="0" u="none" strike="noStrike" cap="none">
                <a:solidFill>
                  <a:srgbClr val="E84E0F"/>
                </a:solidFill>
                <a:latin typeface="Arial"/>
                <a:ea typeface="Arial"/>
                <a:cs typeface="Arial"/>
                <a:sym typeface="Arial"/>
              </a:rPr>
            </a:br>
            <a:endParaRPr sz="16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E84E0F"/>
                </a:solidFill>
                <a:latin typeface="Arial"/>
                <a:ea typeface="Arial"/>
                <a:cs typeface="Arial"/>
                <a:sym typeface="Arial"/>
              </a:rPr>
            </a:br>
            <a:endParaRPr sz="1400" b="0" i="0" u="none" strike="noStrike" cap="none">
              <a:solidFill>
                <a:srgbClr val="E84E0F"/>
              </a:solidFill>
              <a:latin typeface="Arial"/>
              <a:ea typeface="Arial"/>
              <a:cs typeface="Arial"/>
              <a:sym typeface="Arial"/>
            </a:endParaRPr>
          </a:p>
        </p:txBody>
      </p:sp>
      <p:sp>
        <p:nvSpPr>
          <p:cNvPr id="245" name="Google Shape;245;p7"/>
          <p:cNvSpPr/>
          <p:nvPr/>
        </p:nvSpPr>
        <p:spPr>
          <a:xfrm>
            <a:off x="5362825" y="1194280"/>
            <a:ext cx="1184742" cy="10244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6000" b="1" i="0" u="none" strike="noStrike" cap="none">
                <a:solidFill>
                  <a:srgbClr val="E84E0F"/>
                </a:solidFill>
                <a:latin typeface="Arial"/>
                <a:ea typeface="Arial"/>
                <a:cs typeface="Arial"/>
                <a:sym typeface="Arial"/>
              </a:rPr>
              <a:t>02</a:t>
            </a:r>
            <a:endParaRPr sz="6000" b="1"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600" b="0" i="0" u="none" strike="noStrike" cap="none">
                <a:solidFill>
                  <a:srgbClr val="E84E0F"/>
                </a:solidFill>
                <a:latin typeface="Arial"/>
                <a:ea typeface="Arial"/>
                <a:cs typeface="Arial"/>
                <a:sym typeface="Arial"/>
              </a:rPr>
            </a:br>
            <a:endParaRPr sz="1600" b="0" i="0" u="none" strike="noStrike" cap="none">
              <a:solidFill>
                <a:srgbClr val="E84E0F"/>
              </a:solidFill>
              <a:latin typeface="Arial"/>
              <a:ea typeface="Arial"/>
              <a:cs typeface="Arial"/>
              <a:sym typeface="Arial"/>
            </a:endParaRPr>
          </a:p>
          <a:p>
            <a:pPr marL="0" marR="0" lvl="0" indent="0" algn="l" rtl="0">
              <a:spcBef>
                <a:spcPts val="0"/>
              </a:spcBef>
              <a:spcAft>
                <a:spcPts val="0"/>
              </a:spcAft>
              <a:buNone/>
            </a:pPr>
            <a:br>
              <a:rPr lang="fr-FR" sz="1400" b="0" i="0" u="none" strike="noStrike" cap="none">
                <a:solidFill>
                  <a:srgbClr val="E84E0F"/>
                </a:solidFill>
                <a:latin typeface="Arial"/>
                <a:ea typeface="Arial"/>
                <a:cs typeface="Arial"/>
                <a:sym typeface="Arial"/>
              </a:rPr>
            </a:br>
            <a:endParaRPr sz="1400" b="0" i="0" u="none" strike="noStrike" cap="none">
              <a:solidFill>
                <a:srgbClr val="E84E0F"/>
              </a:solidFill>
              <a:latin typeface="Arial"/>
              <a:ea typeface="Arial"/>
              <a:cs typeface="Arial"/>
              <a:sym typeface="Arial"/>
            </a:endParaRPr>
          </a:p>
        </p:txBody>
      </p:sp>
      <p:sp>
        <p:nvSpPr>
          <p:cNvPr id="246" name="Google Shape;246;p7"/>
          <p:cNvSpPr/>
          <p:nvPr/>
        </p:nvSpPr>
        <p:spPr>
          <a:xfrm>
            <a:off x="4955523" y="2189810"/>
            <a:ext cx="1872204"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What's</a:t>
            </a:r>
            <a:r>
              <a:rPr lang="fr-FR" sz="1400" b="0" i="0" u="none" strike="noStrike" cap="none" dirty="0">
                <a:solidFill>
                  <a:srgbClr val="FFFFFF"/>
                </a:solidFill>
                <a:latin typeface="Arial"/>
                <a:ea typeface="Arial"/>
                <a:cs typeface="Arial"/>
                <a:sym typeface="Arial"/>
              </a:rPr>
              <a:t> at </a:t>
            </a:r>
            <a:r>
              <a:rPr lang="fr-FR" sz="1400" b="0" i="0" u="none" strike="noStrike" cap="none" dirty="0" err="1">
                <a:solidFill>
                  <a:srgbClr val="FFFFFF"/>
                </a:solidFill>
                <a:latin typeface="Arial"/>
                <a:ea typeface="Arial"/>
                <a:cs typeface="Arial"/>
                <a:sym typeface="Arial"/>
              </a:rPr>
              <a:t>stake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with</a:t>
            </a:r>
            <a:r>
              <a:rPr lang="fr-FR" sz="1400" b="0" i="0" u="none" strike="noStrike" cap="none" dirty="0">
                <a:solidFill>
                  <a:srgbClr val="FFFFFF"/>
                </a:solidFill>
                <a:latin typeface="Arial"/>
                <a:ea typeface="Arial"/>
                <a:cs typeface="Arial"/>
                <a:sym typeface="Arial"/>
              </a:rPr>
              <a:t> </a:t>
            </a:r>
            <a:r>
              <a:rPr lang="fr-FR" dirty="0">
                <a:solidFill>
                  <a:schemeClr val="lt1"/>
                </a:solidFill>
              </a:rPr>
              <a:t>MEAL</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sp>
        <p:nvSpPr>
          <p:cNvPr id="247" name="Google Shape;247;p7"/>
          <p:cNvSpPr/>
          <p:nvPr/>
        </p:nvSpPr>
        <p:spPr>
          <a:xfrm>
            <a:off x="8338596" y="3267492"/>
            <a:ext cx="1872204"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a:solidFill>
                  <a:srgbClr val="FFFFFF"/>
                </a:solidFill>
                <a:latin typeface="Arial"/>
                <a:ea typeface="Arial"/>
                <a:cs typeface="Arial"/>
                <a:sym typeface="Arial"/>
              </a:rPr>
              <a:t>How </a:t>
            </a:r>
            <a:r>
              <a:rPr lang="fr-FR" dirty="0">
                <a:solidFill>
                  <a:schemeClr val="lt1"/>
                </a:solidFill>
              </a:rPr>
              <a:t>MEAL</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fits</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into</a:t>
            </a:r>
            <a:r>
              <a:rPr lang="fr-FR" sz="1400" b="0" i="0" u="none" strike="noStrike" cap="none" dirty="0">
                <a:solidFill>
                  <a:srgbClr val="FFFFFF"/>
                </a:solidFill>
                <a:latin typeface="Arial"/>
                <a:ea typeface="Arial"/>
                <a:cs typeface="Arial"/>
                <a:sym typeface="Arial"/>
              </a:rPr>
              <a:t> the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cycle. </a:t>
            </a:r>
            <a:endParaRPr sz="1400" b="0" i="0" u="none" strike="noStrike" cap="none" dirty="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sp>
        <p:nvSpPr>
          <p:cNvPr id="254" name="Google Shape;254;p8"/>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55" name="Google Shape;255;p8"/>
          <p:cNvSpPr/>
          <p:nvPr/>
        </p:nvSpPr>
        <p:spPr>
          <a:xfrm>
            <a:off x="3166604" y="2431666"/>
            <a:ext cx="6872400" cy="5080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dirty="0" err="1">
                <a:solidFill>
                  <a:srgbClr val="E84E0F"/>
                </a:solidFill>
                <a:latin typeface="Bebas Neue"/>
                <a:ea typeface="Bebas Neue"/>
                <a:cs typeface="Bebas Neue"/>
                <a:sym typeface="Bebas Neue"/>
              </a:rPr>
              <a:t>What</a:t>
            </a:r>
            <a:r>
              <a:rPr lang="fr-FR" sz="2100" b="1" i="0" u="none" strike="noStrike" cap="none" dirty="0">
                <a:solidFill>
                  <a:srgbClr val="E84E0F"/>
                </a:solidFill>
                <a:latin typeface="Bebas Neue"/>
                <a:ea typeface="Bebas Neue"/>
                <a:cs typeface="Bebas Neue"/>
                <a:sym typeface="Bebas Neue"/>
              </a:rPr>
              <a:t> are the monitoring and </a:t>
            </a:r>
            <a:r>
              <a:rPr lang="fr-FR" sz="2100" b="1" i="0" u="none" strike="noStrike" cap="none" dirty="0" err="1">
                <a:solidFill>
                  <a:srgbClr val="E84E0F"/>
                </a:solidFill>
                <a:latin typeface="Bebas Neue"/>
                <a:ea typeface="Bebas Neue"/>
                <a:cs typeface="Bebas Neue"/>
                <a:sym typeface="Bebas Neue"/>
              </a:rPr>
              <a:t>evaluation</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requirements</a:t>
            </a:r>
            <a:r>
              <a:rPr lang="fr-FR" sz="2100" b="1" i="0" u="none" strike="noStrike" cap="none" dirty="0">
                <a:solidFill>
                  <a:srgbClr val="E84E0F"/>
                </a:solidFill>
                <a:latin typeface="Bebas Neue"/>
                <a:ea typeface="Bebas Neue"/>
                <a:cs typeface="Bebas Neue"/>
                <a:sym typeface="Bebas Neue"/>
              </a:rPr>
              <a:t> for </a:t>
            </a:r>
            <a:r>
              <a:rPr lang="fr-FR" sz="2100" b="1" i="0" u="none" strike="noStrike" cap="none" dirty="0" err="1">
                <a:solidFill>
                  <a:srgbClr val="E84E0F"/>
                </a:solidFill>
                <a:latin typeface="Bebas Neue"/>
                <a:ea typeface="Bebas Neue"/>
                <a:cs typeface="Bebas Neue"/>
                <a:sym typeface="Bebas Neue"/>
              </a:rPr>
              <a:t>my</a:t>
            </a:r>
            <a:r>
              <a:rPr lang="fr-FR" sz="2100" b="1" i="0" u="none" strike="noStrike" cap="none" dirty="0">
                <a:solidFill>
                  <a:srgbClr val="E84E0F"/>
                </a:solidFill>
                <a:latin typeface="Bebas Neue"/>
                <a:ea typeface="Bebas Neue"/>
                <a:cs typeface="Bebas Neue"/>
                <a:sym typeface="Bebas Neue"/>
              </a:rPr>
              <a:t> </a:t>
            </a:r>
            <a:r>
              <a:rPr lang="fr-FR" sz="2100" b="1" i="0" u="none" strike="noStrike" cap="none" dirty="0" err="1">
                <a:solidFill>
                  <a:srgbClr val="E84E0F"/>
                </a:solidFill>
                <a:latin typeface="Bebas Neue"/>
                <a:ea typeface="Bebas Neue"/>
                <a:cs typeface="Bebas Neue"/>
                <a:sym typeface="Bebas Neue"/>
              </a:rPr>
              <a:t>project</a:t>
            </a:r>
            <a:r>
              <a:rPr lang="fr-FR" sz="2100" b="1" i="0" u="none" strike="noStrike" cap="none" dirty="0">
                <a:solidFill>
                  <a:srgbClr val="E84E0F"/>
                </a:solidFill>
                <a:latin typeface="Bebas Neue"/>
                <a:ea typeface="Bebas Neue"/>
                <a:cs typeface="Bebas Neue"/>
                <a:sym typeface="Bebas Neue"/>
              </a:rPr>
              <a:t>? </a:t>
            </a:r>
            <a:br>
              <a:rPr lang="fr-FR" sz="1400" b="0" i="0" u="none" strike="noStrike" cap="none" dirty="0">
                <a:solidFill>
                  <a:srgbClr val="E84E0F"/>
                </a:solidFill>
                <a:latin typeface="Arial"/>
                <a:ea typeface="Arial"/>
                <a:cs typeface="Arial"/>
                <a:sym typeface="Arial"/>
              </a:rPr>
            </a:br>
            <a:endParaRPr sz="1400" b="0" i="0" u="none" strike="noStrike" cap="none" dirty="0">
              <a:solidFill>
                <a:srgbClr val="E84E0F"/>
              </a:solidFill>
              <a:latin typeface="Arial"/>
              <a:ea typeface="Arial"/>
              <a:cs typeface="Arial"/>
              <a:sym typeface="Arial"/>
            </a:endParaRPr>
          </a:p>
        </p:txBody>
      </p:sp>
      <p:sp>
        <p:nvSpPr>
          <p:cNvPr id="256" name="Google Shape;256;p8"/>
          <p:cNvSpPr/>
          <p:nvPr/>
        </p:nvSpPr>
        <p:spPr>
          <a:xfrm>
            <a:off x="2334130" y="1950936"/>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257" name="Google Shape;257;p8"/>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My project's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needs</a:t>
            </a:r>
            <a:endParaRPr sz="6300" b="1" i="0" u="none" strike="noStrike" cap="none">
              <a:solidFill>
                <a:srgbClr val="FFFFFF"/>
              </a:solidFill>
              <a:latin typeface="Bebas Neue"/>
              <a:ea typeface="Bebas Neue"/>
              <a:cs typeface="Bebas Neue"/>
              <a:sym typeface="Bebas Neue"/>
            </a:endParaRPr>
          </a:p>
        </p:txBody>
      </p:sp>
      <p:sp>
        <p:nvSpPr>
          <p:cNvPr id="258" name="Google Shape;258;p8"/>
          <p:cNvSpPr/>
          <p:nvPr/>
        </p:nvSpPr>
        <p:spPr>
          <a:xfrm>
            <a:off x="4816167" y="3218748"/>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0" i="0" u="none" strike="noStrike" cap="none" dirty="0" err="1">
                <a:solidFill>
                  <a:srgbClr val="FFFFFF"/>
                </a:solidFill>
                <a:latin typeface="Arial"/>
                <a:ea typeface="Arial"/>
                <a:cs typeface="Arial"/>
                <a:sym typeface="Arial"/>
              </a:rPr>
              <a:t>Present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thoughts</a:t>
            </a:r>
            <a:r>
              <a:rPr lang="fr-FR" sz="1400" b="0" i="0" u="none" strike="noStrike" cap="none" dirty="0">
                <a:solidFill>
                  <a:srgbClr val="FFFFFF"/>
                </a:solidFill>
                <a:latin typeface="Arial"/>
                <a:ea typeface="Arial"/>
                <a:cs typeface="Arial"/>
                <a:sym typeface="Arial"/>
              </a:rPr>
              <a:t> and the </a:t>
            </a:r>
            <a:r>
              <a:rPr lang="fr-FR" sz="1400" b="0" i="0" u="none" strike="noStrike" cap="none" dirty="0" err="1">
                <a:solidFill>
                  <a:srgbClr val="FFFFFF"/>
                </a:solidFill>
                <a:latin typeface="Arial"/>
                <a:ea typeface="Arial"/>
                <a:cs typeface="Arial"/>
                <a:sym typeface="Arial"/>
              </a:rPr>
              <a:t>list</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you've</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prepared</a:t>
            </a:r>
            <a:r>
              <a:rPr lang="fr-FR" sz="1400" b="0" i="0" u="none" strike="noStrike" cap="none" dirty="0">
                <a:solidFill>
                  <a:srgbClr val="FFFFFF"/>
                </a:solidFill>
                <a:latin typeface="Arial"/>
                <a:ea typeface="Arial"/>
                <a:cs typeface="Arial"/>
                <a:sym typeface="Arial"/>
              </a:rPr>
              <a:t> for </a:t>
            </a:r>
            <a:r>
              <a:rPr lang="fr-FR" sz="1400" b="0" i="0" u="none" strike="noStrike" cap="none" dirty="0" err="1">
                <a:solidFill>
                  <a:srgbClr val="FFFFFF"/>
                </a:solidFill>
                <a:latin typeface="Arial"/>
                <a:ea typeface="Arial"/>
                <a:cs typeface="Arial"/>
                <a:sym typeface="Arial"/>
              </a:rPr>
              <a:t>your</a:t>
            </a:r>
            <a:r>
              <a:rPr lang="fr-FR" sz="1400" b="0" i="0" u="none" strike="noStrike" cap="none" dirty="0">
                <a:solidFill>
                  <a:srgbClr val="FFFFFF"/>
                </a:solidFill>
                <a:latin typeface="Arial"/>
                <a:ea typeface="Arial"/>
                <a:cs typeface="Arial"/>
                <a:sym typeface="Arial"/>
              </a:rPr>
              <a:t> </a:t>
            </a:r>
            <a:r>
              <a:rPr lang="fr-FR" sz="1400" b="0" i="0" u="none" strike="noStrike" cap="none" dirty="0" err="1">
                <a:solidFill>
                  <a:srgbClr val="FFFFFF"/>
                </a:solidFill>
                <a:latin typeface="Arial"/>
                <a:ea typeface="Arial"/>
                <a:cs typeface="Arial"/>
                <a:sym typeface="Arial"/>
              </a:rPr>
              <a:t>project</a:t>
            </a:r>
            <a:r>
              <a:rPr lang="fr-FR"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pic>
        <p:nvPicPr>
          <p:cNvPr id="259" name="Google Shape;259;p8" descr="Une image contenant noir, obscurité&#10;&#10;Description générée automatiquement"/>
          <p:cNvPicPr preferRelativeResize="0"/>
          <p:nvPr/>
        </p:nvPicPr>
        <p:blipFill rotWithShape="1">
          <a:blip r:embed="rId3">
            <a:alphaModFix/>
          </a:blip>
          <a:srcRect/>
          <a:stretch/>
        </p:blipFill>
        <p:spPr>
          <a:xfrm>
            <a:off x="8077200" y="5659068"/>
            <a:ext cx="697282" cy="697282"/>
          </a:xfrm>
          <a:prstGeom prst="rect">
            <a:avLst/>
          </a:prstGeom>
          <a:noFill/>
          <a:ln>
            <a:noFill/>
          </a:ln>
        </p:spPr>
      </p:pic>
      <p:sp>
        <p:nvSpPr>
          <p:cNvPr id="260" name="Google Shape;260;p8"/>
          <p:cNvSpPr txBox="1"/>
          <p:nvPr/>
        </p:nvSpPr>
        <p:spPr>
          <a:xfrm>
            <a:off x="5648499" y="5710020"/>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fr-FR" sz="2000" b="1" i="0" u="none" strike="noStrike" cap="none">
                <a:solidFill>
                  <a:srgbClr val="002060"/>
                </a:solidFill>
                <a:latin typeface="Arial Narrow"/>
                <a:ea typeface="Arial Narrow"/>
                <a:cs typeface="Arial Narrow"/>
                <a:sym typeface="Arial Narrow"/>
              </a:rPr>
              <a:t>You have 7 mins to present</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sp>
        <p:nvSpPr>
          <p:cNvPr id="267" name="Google Shape;267;p9"/>
          <p:cNvSpPr/>
          <p:nvPr/>
        </p:nvSpPr>
        <p:spPr>
          <a:xfrm>
            <a:off x="2152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FR"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sp>
        <p:nvSpPr>
          <p:cNvPr id="268" name="Google Shape;268;p9"/>
          <p:cNvSpPr/>
          <p:nvPr/>
        </p:nvSpPr>
        <p:spPr>
          <a:xfrm>
            <a:off x="2574323" y="1617371"/>
            <a:ext cx="7636477" cy="7210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100" b="1" i="0" u="none" strike="noStrike" cap="none">
                <a:solidFill>
                  <a:srgbClr val="E84E0F"/>
                </a:solidFill>
                <a:latin typeface="Bebas Neue"/>
                <a:ea typeface="Bebas Neue"/>
                <a:cs typeface="Bebas Neue"/>
                <a:sym typeface="Bebas Neue"/>
              </a:rPr>
              <a:t>How do I determine my project's M&amp;E needs? </a:t>
            </a:r>
            <a:br>
              <a:rPr lang="fr-FR" sz="1400" b="0" i="0" u="none" strike="noStrike" cap="none">
                <a:solidFill>
                  <a:srgbClr val="E84E0F"/>
                </a:solidFill>
                <a:latin typeface="Arial"/>
                <a:ea typeface="Arial"/>
                <a:cs typeface="Arial"/>
                <a:sym typeface="Arial"/>
              </a:rPr>
            </a:br>
            <a:endParaRPr sz="1400" b="0" i="0" u="none" strike="noStrike" cap="none">
              <a:solidFill>
                <a:srgbClr val="E84E0F"/>
              </a:solidFill>
              <a:latin typeface="Arial"/>
              <a:ea typeface="Arial"/>
              <a:cs typeface="Arial"/>
              <a:sym typeface="Arial"/>
            </a:endParaRPr>
          </a:p>
        </p:txBody>
      </p:sp>
      <p:sp>
        <p:nvSpPr>
          <p:cNvPr id="269" name="Google Shape;269;p9"/>
          <p:cNvSpPr/>
          <p:nvPr/>
        </p:nvSpPr>
        <p:spPr>
          <a:xfrm>
            <a:off x="1741849" y="1136641"/>
            <a:ext cx="7866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1" i="0" u="none" strike="noStrike" cap="none">
                <a:solidFill>
                  <a:srgbClr val="E84E0F"/>
                </a:solidFill>
                <a:latin typeface="Arial"/>
                <a:ea typeface="Arial"/>
                <a:cs typeface="Arial"/>
                <a:sym typeface="Arial"/>
              </a:rPr>
              <a:t>? </a:t>
            </a:r>
            <a:endParaRPr sz="1800" b="1" i="0" u="none" strike="noStrike" cap="none">
              <a:solidFill>
                <a:srgbClr val="E84E0F"/>
              </a:solidFill>
              <a:latin typeface="Arial"/>
              <a:ea typeface="Arial"/>
              <a:cs typeface="Arial"/>
              <a:sym typeface="Arial"/>
            </a:endParaRPr>
          </a:p>
        </p:txBody>
      </p:sp>
      <p:sp>
        <p:nvSpPr>
          <p:cNvPr id="270" name="Google Shape;270;p9"/>
          <p:cNvSpPr txBox="1"/>
          <p:nvPr/>
        </p:nvSpPr>
        <p:spPr>
          <a:xfrm>
            <a:off x="152400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100" b="1" i="0" u="none" strike="noStrike" cap="none">
                <a:solidFill>
                  <a:srgbClr val="FFFFFF"/>
                </a:solidFill>
                <a:latin typeface="Bebas Neue"/>
                <a:ea typeface="Bebas Neue"/>
                <a:cs typeface="Bebas Neue"/>
                <a:sym typeface="Bebas Neue"/>
              </a:rPr>
              <a:t>My project's </a:t>
            </a:r>
            <a:r>
              <a:rPr lang="fr-FR" sz="5100" b="1">
                <a:solidFill>
                  <a:srgbClr val="FFFFFF"/>
                </a:solidFill>
                <a:latin typeface="Bebas Neue"/>
                <a:ea typeface="Bebas Neue"/>
                <a:cs typeface="Bebas Neue"/>
                <a:sym typeface="Bebas Neue"/>
              </a:rPr>
              <a:t>M</a:t>
            </a:r>
            <a:r>
              <a:rPr lang="fr-FR" sz="5100" b="1" i="0" u="none" strike="noStrike" cap="none">
                <a:solidFill>
                  <a:srgbClr val="FFFFFF"/>
                </a:solidFill>
                <a:latin typeface="Bebas Neue"/>
                <a:ea typeface="Bebas Neue"/>
                <a:cs typeface="Bebas Neue"/>
                <a:sym typeface="Bebas Neue"/>
              </a:rPr>
              <a:t>&amp;e needs</a:t>
            </a:r>
            <a:endParaRPr sz="6300" b="1" i="0" u="none" strike="noStrike" cap="none">
              <a:solidFill>
                <a:srgbClr val="FFFFFF"/>
              </a:solidFill>
              <a:latin typeface="Bebas Neue"/>
              <a:ea typeface="Bebas Neue"/>
              <a:cs typeface="Bebas Neue"/>
              <a:sym typeface="Bebas Neue"/>
            </a:endParaRPr>
          </a:p>
        </p:txBody>
      </p:sp>
      <p:sp>
        <p:nvSpPr>
          <p:cNvPr id="271" name="Google Shape;271;p9"/>
          <p:cNvSpPr/>
          <p:nvPr/>
        </p:nvSpPr>
        <p:spPr>
          <a:xfrm>
            <a:off x="3457184" y="2338444"/>
            <a:ext cx="5686817" cy="329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None/>
            </a:pPr>
            <a:r>
              <a:rPr lang="fr-FR" sz="2000" b="1" i="0" u="none" strike="noStrike" cap="none" dirty="0">
                <a:solidFill>
                  <a:srgbClr val="002060"/>
                </a:solidFill>
                <a:latin typeface="Arial Narrow"/>
                <a:ea typeface="Arial Narrow"/>
                <a:cs typeface="Arial Narrow"/>
                <a:sym typeface="Arial Narrow"/>
              </a:rPr>
              <a:t>A </a:t>
            </a:r>
            <a:r>
              <a:rPr lang="fr-FR" sz="2000" b="1" i="0" u="none" strike="noStrike" cap="none" dirty="0" err="1">
                <a:solidFill>
                  <a:srgbClr val="002060"/>
                </a:solidFill>
                <a:latin typeface="Arial Narrow"/>
                <a:ea typeface="Arial Narrow"/>
                <a:cs typeface="Arial Narrow"/>
                <a:sym typeface="Arial Narrow"/>
              </a:rPr>
              <a:t>number</a:t>
            </a:r>
            <a:r>
              <a:rPr lang="fr-FR" sz="2000" b="1" i="0" u="none" strike="noStrike" cap="none" dirty="0">
                <a:solidFill>
                  <a:srgbClr val="002060"/>
                </a:solidFill>
                <a:latin typeface="Arial Narrow"/>
                <a:ea typeface="Arial Narrow"/>
                <a:cs typeface="Arial Narrow"/>
                <a:sym typeface="Arial Narrow"/>
              </a:rPr>
              <a:t> of </a:t>
            </a:r>
            <a:r>
              <a:rPr lang="fr-FR" sz="2000" b="1" i="0" u="none" strike="noStrike" cap="none" dirty="0" err="1">
                <a:solidFill>
                  <a:srgbClr val="002060"/>
                </a:solidFill>
                <a:latin typeface="Arial Narrow"/>
                <a:ea typeface="Arial Narrow"/>
                <a:cs typeface="Arial Narrow"/>
                <a:sym typeface="Arial Narrow"/>
              </a:rPr>
              <a:t>analysis</a:t>
            </a:r>
            <a:r>
              <a:rPr lang="fr-FR" sz="2000" b="1" i="0" u="none" strike="noStrike" cap="none" dirty="0">
                <a:solidFill>
                  <a:srgbClr val="002060"/>
                </a:solidFill>
                <a:latin typeface="Arial Narrow"/>
                <a:ea typeface="Arial Narrow"/>
                <a:cs typeface="Arial Narrow"/>
                <a:sym typeface="Arial Narrow"/>
              </a:rPr>
              <a:t> variables are </a:t>
            </a:r>
            <a:r>
              <a:rPr lang="fr-FR" sz="2000" b="1" i="0" u="none" strike="noStrike" cap="none" dirty="0" err="1">
                <a:solidFill>
                  <a:srgbClr val="002060"/>
                </a:solidFill>
                <a:latin typeface="Arial Narrow"/>
                <a:ea typeface="Arial Narrow"/>
                <a:cs typeface="Arial Narrow"/>
                <a:sym typeface="Arial Narrow"/>
              </a:rPr>
              <a:t>available</a:t>
            </a:r>
            <a:r>
              <a:rPr lang="fr-FR" sz="2000" b="1" i="0" u="none" strike="noStrike" cap="none" dirty="0">
                <a:solidFill>
                  <a:srgbClr val="002060"/>
                </a:solidFill>
                <a:latin typeface="Arial Narrow"/>
                <a:ea typeface="Arial Narrow"/>
                <a:cs typeface="Arial Narrow"/>
                <a:sym typeface="Arial Narrow"/>
              </a:rPr>
              <a:t> for </a:t>
            </a:r>
            <a:r>
              <a:rPr lang="fr-FR" sz="2000" b="1" i="0" u="none" strike="noStrike" cap="none" dirty="0" err="1">
                <a:solidFill>
                  <a:srgbClr val="002060"/>
                </a:solidFill>
                <a:latin typeface="Arial Narrow"/>
                <a:ea typeface="Arial Narrow"/>
                <a:cs typeface="Arial Narrow"/>
                <a:sym typeface="Arial Narrow"/>
              </a:rPr>
              <a:t>consideration</a:t>
            </a:r>
            <a:r>
              <a:rPr lang="fr-FR" sz="2000" b="1" i="0" u="none" strike="noStrike" cap="none" dirty="0">
                <a:solidFill>
                  <a:srgbClr val="002060"/>
                </a:solidFill>
                <a:latin typeface="Arial Narrow"/>
                <a:ea typeface="Arial Narrow"/>
                <a:cs typeface="Arial Narrow"/>
                <a:sym typeface="Arial Narrow"/>
              </a:rPr>
              <a:t>:</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Strategic importance of the </a:t>
            </a:r>
            <a:r>
              <a:rPr lang="fr-FR" sz="1600" b="0" i="0" u="none" strike="noStrike" cap="none" dirty="0" err="1">
                <a:solidFill>
                  <a:srgbClr val="002060"/>
                </a:solidFill>
                <a:latin typeface="Arial Narrow"/>
                <a:ea typeface="Arial Narrow"/>
                <a:cs typeface="Arial Narrow"/>
                <a:sym typeface="Arial Narrow"/>
              </a:rPr>
              <a:t>project</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Types and </a:t>
            </a:r>
            <a:r>
              <a:rPr lang="fr-FR" sz="1600" b="0" i="0" u="none" strike="noStrike" cap="none" dirty="0" err="1">
                <a:solidFill>
                  <a:srgbClr val="002060"/>
                </a:solidFill>
                <a:latin typeface="Arial Narrow"/>
                <a:ea typeface="Arial Narrow"/>
                <a:cs typeface="Arial Narrow"/>
                <a:sym typeface="Arial Narrow"/>
              </a:rPr>
              <a:t>number</a:t>
            </a:r>
            <a:r>
              <a:rPr lang="fr-FR" sz="1600" b="0" i="0" u="none" strike="noStrike" cap="none" dirty="0">
                <a:solidFill>
                  <a:srgbClr val="002060"/>
                </a:solidFill>
                <a:latin typeface="Arial Narrow"/>
                <a:ea typeface="Arial Narrow"/>
                <a:cs typeface="Arial Narrow"/>
                <a:sym typeface="Arial Narrow"/>
              </a:rPr>
              <a:t> of partnerships </a:t>
            </a:r>
            <a:r>
              <a:rPr lang="fr-FR" sz="1600" b="0" i="0" u="none" strike="noStrike" cap="none" dirty="0" err="1">
                <a:solidFill>
                  <a:srgbClr val="002060"/>
                </a:solidFill>
                <a:latin typeface="Arial Narrow"/>
                <a:ea typeface="Arial Narrow"/>
                <a:cs typeface="Arial Narrow"/>
                <a:sym typeface="Arial Narrow"/>
              </a:rPr>
              <a:t>envisaged</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Type of intervention - multi-country - consortium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Complex</a:t>
            </a:r>
            <a:r>
              <a:rPr lang="fr-FR" sz="1600" b="0" i="0" u="none" strike="noStrike" cap="none" dirty="0">
                <a:solidFill>
                  <a:srgbClr val="002060"/>
                </a:solidFill>
                <a:latin typeface="Arial Narrow"/>
                <a:ea typeface="Arial Narrow"/>
                <a:cs typeface="Arial Narrow"/>
                <a:sym typeface="Arial Narrow"/>
              </a:rPr>
              <a:t> intervention </a:t>
            </a:r>
            <a:r>
              <a:rPr lang="fr-FR" sz="1600" b="0" i="0" u="none" strike="noStrike" cap="none" dirty="0" err="1">
                <a:solidFill>
                  <a:srgbClr val="002060"/>
                </a:solidFill>
                <a:latin typeface="Arial Narrow"/>
                <a:ea typeface="Arial Narrow"/>
                <a:cs typeface="Arial Narrow"/>
                <a:sym typeface="Arial Narrow"/>
              </a:rPr>
              <a:t>logic</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Compliance </a:t>
            </a:r>
            <a:r>
              <a:rPr lang="fr-FR" sz="1600" b="0" i="0" u="none" strike="noStrike" cap="none" dirty="0" err="1">
                <a:solidFill>
                  <a:srgbClr val="002060"/>
                </a:solidFill>
                <a:latin typeface="Arial Narrow"/>
                <a:ea typeface="Arial Narrow"/>
                <a:cs typeface="Arial Narrow"/>
                <a:sym typeface="Arial Narrow"/>
              </a:rPr>
              <a:t>with</a:t>
            </a:r>
            <a:r>
              <a:rPr lang="fr-FR" sz="1600" b="0" i="0" u="none" strike="noStrike" cap="none" dirty="0">
                <a:solidFill>
                  <a:srgbClr val="002060"/>
                </a:solidFill>
                <a:latin typeface="Arial Narrow"/>
                <a:ea typeface="Arial Narrow"/>
                <a:cs typeface="Arial Narrow"/>
                <a:sym typeface="Arial Narrow"/>
              </a:rPr>
              <a:t> ACTEI M&amp;E </a:t>
            </a:r>
            <a:r>
              <a:rPr lang="fr-FR" sz="1600" b="0" i="0" u="none" strike="noStrike" cap="none" dirty="0" err="1">
                <a:solidFill>
                  <a:srgbClr val="002060"/>
                </a:solidFill>
                <a:latin typeface="Arial Narrow"/>
                <a:ea typeface="Arial Narrow"/>
                <a:cs typeface="Arial Narrow"/>
                <a:sym typeface="Arial Narrow"/>
              </a:rPr>
              <a:t>procedures</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err="1">
                <a:solidFill>
                  <a:srgbClr val="002060"/>
                </a:solidFill>
                <a:latin typeface="Arial Narrow"/>
                <a:ea typeface="Arial Narrow"/>
                <a:cs typeface="Arial Narrow"/>
                <a:sym typeface="Arial Narrow"/>
              </a:rPr>
              <a:t>Specific</a:t>
            </a:r>
            <a:r>
              <a:rPr lang="fr-FR" sz="1600" b="0" i="0" u="none" strike="noStrike" cap="none" dirty="0">
                <a:solidFill>
                  <a:srgbClr val="002060"/>
                </a:solidFill>
                <a:latin typeface="Arial Narrow"/>
                <a:ea typeface="Arial Narrow"/>
                <a:cs typeface="Arial Narrow"/>
                <a:sym typeface="Arial Narrow"/>
              </a:rPr>
              <a:t> expectations of </a:t>
            </a:r>
            <a:r>
              <a:rPr lang="fr-FR" sz="1600" b="0" i="0" u="none" strike="noStrike" cap="none" dirty="0" err="1">
                <a:solidFill>
                  <a:srgbClr val="002060"/>
                </a:solidFill>
                <a:latin typeface="Arial Narrow"/>
                <a:ea typeface="Arial Narrow"/>
                <a:cs typeface="Arial Narrow"/>
                <a:sym typeface="Arial Narrow"/>
              </a:rPr>
              <a:t>lessors</a:t>
            </a:r>
            <a:r>
              <a:rPr lang="fr-FR" sz="1600" b="0" i="0" u="none" strike="noStrike" cap="none" dirty="0">
                <a:solidFill>
                  <a:srgbClr val="002060"/>
                </a:solidFill>
                <a:latin typeface="Arial Narrow"/>
                <a:ea typeface="Arial Narrow"/>
                <a:cs typeface="Arial Narrow"/>
                <a:sym typeface="Arial Narrow"/>
              </a:rPr>
              <a:t>.  </a:t>
            </a:r>
            <a:endParaRPr sz="14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endParaRPr sz="1400" b="0" i="0" u="none" strike="noStrike" cap="none" dirty="0">
              <a:solidFill>
                <a:srgbClr val="262775"/>
              </a:solidFill>
              <a:latin typeface="Arial"/>
              <a:ea typeface="Arial"/>
              <a:cs typeface="Arial"/>
              <a:sym typeface="Arial"/>
            </a:endParaRPr>
          </a:p>
          <a:p>
            <a:pPr marL="0" marR="0" lvl="0" indent="0" algn="l" rtl="0">
              <a:spcBef>
                <a:spcPts val="0"/>
              </a:spcBef>
              <a:spcAft>
                <a:spcPts val="0"/>
              </a:spcAft>
              <a:buNone/>
            </a:pPr>
            <a:br>
              <a:rPr lang="fr-FR" sz="1400" b="0" i="0" u="none" strike="noStrike" cap="none" dirty="0">
                <a:solidFill>
                  <a:srgbClr val="262775"/>
                </a:solidFill>
                <a:latin typeface="Arial"/>
                <a:ea typeface="Arial"/>
                <a:cs typeface="Arial"/>
                <a:sym typeface="Arial"/>
              </a:rPr>
            </a:br>
            <a:endParaRPr sz="1400" b="0" i="0" u="none" strike="noStrike" cap="none" dirty="0">
              <a:solidFill>
                <a:srgbClr val="262775"/>
              </a:solidFill>
              <a:latin typeface="Arial"/>
              <a:ea typeface="Arial"/>
              <a:cs typeface="Arial"/>
              <a:sym typeface="Arial"/>
            </a:endParaRPr>
          </a:p>
        </p:txBody>
      </p:sp>
      <p:sp>
        <p:nvSpPr>
          <p:cNvPr id="272" name="Google Shape;272;p9"/>
          <p:cNvSpPr txBox="1"/>
          <p:nvPr/>
        </p:nvSpPr>
        <p:spPr>
          <a:xfrm>
            <a:off x="7529952" y="5865890"/>
            <a:ext cx="2680849" cy="4800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fr-FR" sz="1400" b="0" i="0" u="none" strike="noStrike" cap="none">
                <a:solidFill>
                  <a:srgbClr val="002060"/>
                </a:solidFill>
                <a:latin typeface="Arial Narrow"/>
                <a:ea typeface="Arial Narrow"/>
                <a:cs typeface="Arial Narrow"/>
                <a:sym typeface="Arial Narrow"/>
              </a:rPr>
              <a:t>Source: (Inspired by Expertise France).  </a:t>
            </a:r>
            <a:endParaRPr sz="1200" b="0" i="0" u="none" strike="noStrike" cap="none">
              <a:solidFill>
                <a:srgbClr val="26277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7"/>
        <p:cNvGrpSpPr/>
        <p:nvPr/>
      </p:nvGrpSpPr>
      <p:grpSpPr>
        <a:xfrm>
          <a:off x="0" y="0"/>
          <a:ext cx="0" cy="0"/>
          <a:chOff x="0" y="0"/>
          <a:chExt cx="0" cy="0"/>
        </a:xfrm>
      </p:grpSpPr>
      <p:sp>
        <p:nvSpPr>
          <p:cNvPr id="278" name="Google Shape;278;p1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279" name="Google Shape;279;p10"/>
          <p:cNvSpPr txBox="1"/>
          <p:nvPr/>
        </p:nvSpPr>
        <p:spPr>
          <a:xfrm>
            <a:off x="2367150" y="1825081"/>
            <a:ext cx="7457700" cy="184662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fr-FR" sz="5400" b="1" i="0" u="none" strike="noStrike" cap="none">
                <a:solidFill>
                  <a:srgbClr val="FFFFFF"/>
                </a:solidFill>
                <a:latin typeface="Bebas Neue"/>
                <a:ea typeface="Bebas Neue"/>
                <a:cs typeface="Bebas Neue"/>
                <a:sym typeface="Bebas Neue"/>
              </a:rPr>
              <a:t>II. The preparation phase</a:t>
            </a:r>
            <a:endParaRPr sz="5400" b="1" i="0" u="none" strike="noStrike" cap="none">
              <a:solidFill>
                <a:srgbClr val="FFFFFF"/>
              </a:solidFill>
              <a:latin typeface="Bebas Neue"/>
              <a:ea typeface="Bebas Neue"/>
              <a:cs typeface="Bebas Neue"/>
              <a:sym typeface="Bebas Neue"/>
            </a:endParaRPr>
          </a:p>
        </p:txBody>
      </p:sp>
      <p:grpSp>
        <p:nvGrpSpPr>
          <p:cNvPr id="280" name="Google Shape;280;p10"/>
          <p:cNvGrpSpPr/>
          <p:nvPr/>
        </p:nvGrpSpPr>
        <p:grpSpPr>
          <a:xfrm>
            <a:off x="5148045" y="4947748"/>
            <a:ext cx="1895970" cy="1773731"/>
            <a:chOff x="3137400" y="1009650"/>
            <a:chExt cx="2869204" cy="2708400"/>
          </a:xfrm>
        </p:grpSpPr>
        <p:sp>
          <p:nvSpPr>
            <p:cNvPr id="281" name="Google Shape;281;p10"/>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3200" b="0" i="0" u="none" strike="noStrike" cap="none">
                <a:solidFill>
                  <a:srgbClr val="262775"/>
                </a:solidFill>
                <a:latin typeface="Arial"/>
                <a:ea typeface="Arial"/>
                <a:cs typeface="Arial"/>
                <a:sym typeface="Arial"/>
              </a:endParaRPr>
            </a:p>
          </p:txBody>
        </p:sp>
        <p:pic>
          <p:nvPicPr>
            <p:cNvPr id="282" name="Google Shape;282;p10"/>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3030</Words>
  <Application>Microsoft Office PowerPoint</Application>
  <PresentationFormat>Widescreen</PresentationFormat>
  <Paragraphs>434</Paragraphs>
  <Slides>39</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Raleway</vt:lpstr>
      <vt:lpstr>Bebas Neue</vt:lpstr>
      <vt:lpstr>Gill Sans</vt:lpstr>
      <vt:lpstr>Open Sans</vt:lpstr>
      <vt:lpstr>Arial Narrow</vt:lpstr>
      <vt:lpstr>Calibri</vt:lpstr>
      <vt:lpstr>Arial</vt:lpstr>
      <vt:lpstr>Baloo 2</vt:lpstr>
      <vt:lpstr>Cambria</vt: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Jihyun Kim</dc:creator>
  <cp:lastModifiedBy>dellcmw3ky3@outlook.com</cp:lastModifiedBy>
  <cp:revision>22</cp:revision>
  <dcterms:created xsi:type="dcterms:W3CDTF">2025-04-22T09:19:33Z</dcterms:created>
  <dcterms:modified xsi:type="dcterms:W3CDTF">2025-08-14T09:35:48Z</dcterms:modified>
</cp:coreProperties>
</file>