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y="6858000" cx="12192000"/>
  <p:notesSz cx="6858000" cy="9144000"/>
  <p:embeddedFontLst>
    <p:embeddedFont>
      <p:font typeface="Raleway"/>
      <p:regular r:id="rId44"/>
      <p:bold r:id="rId45"/>
      <p:italic r:id="rId46"/>
      <p:boldItalic r:id="rId47"/>
    </p:embeddedFont>
    <p:embeddedFont>
      <p:font typeface="Arial Narrow"/>
      <p:regular r:id="rId48"/>
      <p:bold r:id="rId49"/>
      <p:italic r:id="rId50"/>
      <p:boldItalic r:id="rId51"/>
    </p:embeddedFont>
    <p:embeddedFont>
      <p:font typeface="Poppins"/>
      <p:regular r:id="rId52"/>
      <p:bold r:id="rId53"/>
      <p:italic r:id="rId54"/>
      <p:boldItalic r:id="rId55"/>
    </p:embeddedFont>
    <p:embeddedFont>
      <p:font typeface="Bebas Neue"/>
      <p:regular r:id="rId56"/>
    </p:embeddedFont>
    <p:embeddedFont>
      <p:font typeface="Baloo 2"/>
      <p:regular r:id="rId57"/>
      <p:bold r:id="rId58"/>
    </p:embeddedFont>
    <p:embeddedFont>
      <p:font typeface="Open Sans"/>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3" roundtripDataSignature="AMtx7mjG2OxDLY187gd+YGsRKdm+c4sK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font" Target="fonts/Raleway-regular.fntdata"/><Relationship Id="rId43" Type="http://schemas.openxmlformats.org/officeDocument/2006/relationships/slide" Target="slides/slide39.xml"/><Relationship Id="rId46" Type="http://schemas.openxmlformats.org/officeDocument/2006/relationships/font" Target="fonts/Raleway-italic.fntdata"/><Relationship Id="rId45" Type="http://schemas.openxmlformats.org/officeDocument/2006/relationships/font" Target="fonts/Raleway-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ArialNarrow-regular.fntdata"/><Relationship Id="rId47" Type="http://schemas.openxmlformats.org/officeDocument/2006/relationships/font" Target="fonts/Raleway-boldItalic.fntdata"/><Relationship Id="rId49" Type="http://schemas.openxmlformats.org/officeDocument/2006/relationships/font" Target="fonts/ArialNarrow-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OpenSans-boldItalic.fntdata"/><Relationship Id="rId61" Type="http://schemas.openxmlformats.org/officeDocument/2006/relationships/font" Target="fonts/OpenSans-italic.fntdata"/><Relationship Id="rId20" Type="http://schemas.openxmlformats.org/officeDocument/2006/relationships/slide" Target="slides/slide16.xml"/><Relationship Id="rId63" Type="http://customschemas.google.com/relationships/presentationmetadata" Target="meta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OpenSans-bold.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ArialNarrow-boldItalic.fntdata"/><Relationship Id="rId50" Type="http://schemas.openxmlformats.org/officeDocument/2006/relationships/font" Target="fonts/ArialNarrow-italic.fntdata"/><Relationship Id="rId53" Type="http://schemas.openxmlformats.org/officeDocument/2006/relationships/font" Target="fonts/Poppins-bold.fntdata"/><Relationship Id="rId52" Type="http://schemas.openxmlformats.org/officeDocument/2006/relationships/font" Target="fonts/Poppins-regular.fntdata"/><Relationship Id="rId11" Type="http://schemas.openxmlformats.org/officeDocument/2006/relationships/slide" Target="slides/slide7.xml"/><Relationship Id="rId55" Type="http://schemas.openxmlformats.org/officeDocument/2006/relationships/font" Target="fonts/Poppins-boldItalic.fntdata"/><Relationship Id="rId10" Type="http://schemas.openxmlformats.org/officeDocument/2006/relationships/slide" Target="slides/slide6.xml"/><Relationship Id="rId54" Type="http://schemas.openxmlformats.org/officeDocument/2006/relationships/font" Target="fonts/Poppins-italic.fntdata"/><Relationship Id="rId13" Type="http://schemas.openxmlformats.org/officeDocument/2006/relationships/slide" Target="slides/slide9.xml"/><Relationship Id="rId57" Type="http://schemas.openxmlformats.org/officeDocument/2006/relationships/font" Target="fonts/Baloo2-regular.fntdata"/><Relationship Id="rId12" Type="http://schemas.openxmlformats.org/officeDocument/2006/relationships/slide" Target="slides/slide8.xml"/><Relationship Id="rId56" Type="http://schemas.openxmlformats.org/officeDocument/2006/relationships/font" Target="fonts/BebasNeue-regular.fntdata"/><Relationship Id="rId15" Type="http://schemas.openxmlformats.org/officeDocument/2006/relationships/slide" Target="slides/slide11.xml"/><Relationship Id="rId59" Type="http://schemas.openxmlformats.org/officeDocument/2006/relationships/font" Target="fonts/OpenSans-regular.fntdata"/><Relationship Id="rId14" Type="http://schemas.openxmlformats.org/officeDocument/2006/relationships/slide" Target="slides/slide10.xml"/><Relationship Id="rId58" Type="http://schemas.openxmlformats.org/officeDocument/2006/relationships/font" Target="fonts/Baloo2-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78037604e2_1_0:notes"/>
          <p:cNvSpPr/>
          <p:nvPr>
            <p:ph idx="2" type="sldImg"/>
          </p:nvPr>
        </p:nvSpPr>
        <p:spPr>
          <a:xfrm>
            <a:off x="2697163" y="509588"/>
            <a:ext cx="45324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g378037604e2_1_0: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99" name="Google Shape;99;g378037604e2_1_0: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78037604e2_1_586: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g378037604e2_1_586: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04" name="Google Shape;204;g378037604e2_1_586: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1: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11: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16" name="Google Shape;216;p11: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2:notes"/>
          <p:cNvSpPr txBox="1"/>
          <p:nvPr>
            <p:ph idx="1" type="body"/>
          </p:nvPr>
        </p:nvSpPr>
        <p:spPr>
          <a:xfrm>
            <a:off x="992665" y="3228896"/>
            <a:ext cx="7941310" cy="305895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65" name="Google Shape;265;p12: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3: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13: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17" name="Google Shape;317;p13: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78037604e2_1_970:notes"/>
          <p:cNvSpPr/>
          <p:nvPr>
            <p:ph idx="2" type="sldImg"/>
          </p:nvPr>
        </p:nvSpPr>
        <p:spPr>
          <a:xfrm>
            <a:off x="2697163" y="509588"/>
            <a:ext cx="45324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g378037604e2_1_970: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26" name="Google Shape;326;g378037604e2_1_970: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5: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15: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37" name="Google Shape;337;p15: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6: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16: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45" name="Google Shape;345;p16: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7: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17: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61" name="Google Shape;361;p17: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378037604e2_1_1092:notes"/>
          <p:cNvSpPr/>
          <p:nvPr>
            <p:ph idx="2" type="sldImg"/>
          </p:nvPr>
        </p:nvSpPr>
        <p:spPr>
          <a:xfrm>
            <a:off x="3263900" y="509588"/>
            <a:ext cx="33987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g378037604e2_1_1092: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83" name="Google Shape;383;g378037604e2_1_1092: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378037604e2_1_1104:notes"/>
          <p:cNvSpPr/>
          <p:nvPr>
            <p:ph idx="2" type="sldImg"/>
          </p:nvPr>
        </p:nvSpPr>
        <p:spPr>
          <a:xfrm>
            <a:off x="2697163" y="509588"/>
            <a:ext cx="45324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g378037604e2_1_1104: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396" name="Google Shape;396;g378037604e2_1_1104: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78037604e2_1_99:notes"/>
          <p:cNvSpPr/>
          <p:nvPr>
            <p:ph idx="2" type="sldImg"/>
          </p:nvPr>
        </p:nvSpPr>
        <p:spPr>
          <a:xfrm>
            <a:off x="2697163" y="509588"/>
            <a:ext cx="45324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g378037604e2_1_99: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12" name="Google Shape;112;g378037604e2_1_99: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20: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p20: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fr-FR"/>
              <a:t>Terminology: OECD DAC definitions </a:t>
            </a:r>
            <a:endParaRPr/>
          </a:p>
          <a:p>
            <a:pPr indent="-228600" lvl="0" marL="457200" marR="0" rtl="0" algn="l">
              <a:lnSpc>
                <a:spcPct val="100000"/>
              </a:lnSpc>
              <a:spcBef>
                <a:spcPts val="0"/>
              </a:spcBef>
              <a:spcAft>
                <a:spcPts val="0"/>
              </a:spcAft>
              <a:buClr>
                <a:srgbClr val="000000"/>
              </a:buClr>
              <a:buSzPts val="1400"/>
              <a:buFont typeface="Arial"/>
              <a:buNone/>
            </a:pPr>
            <a:r>
              <a:rPr lang="fr-FR"/>
              <a:t>Three level of results: impact, effets et produits : Impact (impact)/effets (outcome)/produits (outputs (it used to be called results, but this has just changed because we also have results or we can contribute to results at the level of effects and impact)/activities/inputs (inputs). </a:t>
            </a:r>
            <a:endParaRPr/>
          </a:p>
          <a:p>
            <a:pPr indent="-228600" lvl="0" marL="457200" marR="0" rtl="0" algn="l">
              <a:lnSpc>
                <a:spcPct val="100000"/>
              </a:lnSpc>
              <a:spcBef>
                <a:spcPts val="0"/>
              </a:spcBef>
              <a:spcAft>
                <a:spcPts val="0"/>
              </a:spcAft>
              <a:buClr>
                <a:srgbClr val="000000"/>
              </a:buClr>
              <a:buSzPts val="1400"/>
              <a:buFont typeface="Arial"/>
              <a:buNone/>
            </a:pPr>
            <a:r>
              <a:rPr lang="fr-FR"/>
              <a:t>1. Impact: long-term change, in the community, in the country... many partners and actors in the context will contribute to this. It's not under our influence, but we have to monitor it to see if it's consistent with our project.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fr-FR"/>
              <a:t>2. Effects are elements of change in a situation that are not directly under the control of our project. For example, a change in the behavior of our beneficiaries or partners. </a:t>
            </a:r>
            <a:endParaRPr/>
          </a:p>
          <a:p>
            <a:pPr indent="-228600" lvl="0" marL="457200" marR="0" rtl="0" algn="l">
              <a:lnSpc>
                <a:spcPct val="100000"/>
              </a:lnSpc>
              <a:spcBef>
                <a:spcPts val="0"/>
              </a:spcBef>
              <a:spcAft>
                <a:spcPts val="0"/>
              </a:spcAft>
              <a:buClr>
                <a:srgbClr val="000000"/>
              </a:buClr>
              <a:buSzPts val="1400"/>
              <a:buFont typeface="Arial"/>
              <a:buNone/>
            </a:pPr>
            <a:r>
              <a:rPr b="1" lang="fr-FR"/>
              <a:t>My target groups are in control, and with the products I try to influence how they behave.  </a:t>
            </a:r>
            <a:r>
              <a:rPr lang="fr-FR"/>
              <a:t>These are the desirable effects of the project. The evaluation will say whether or not we've had an influence and in what direction. Not in control, but the project is responsible for achieving them.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lang="fr-FR"/>
              <a:t>3. Products: this is really what the project will leave behind after the intervention. We need to be very comfortable with this because an evaluation is going to focus on the achievement of outputs (did we really do (deliver, build....) what we said we would. And if not, why not? </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404" name="Google Shape;404;p20: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21: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p21: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Clr>
                <a:schemeClr val="dk1"/>
              </a:buClr>
              <a:buSzPts val="1400"/>
              <a:buFont typeface="Calibri"/>
              <a:buNone/>
            </a:pPr>
            <a:r>
              <a:rPr lang="fr-FR"/>
              <a:t>Ask participants to write on the chat: </a:t>
            </a:r>
            <a:endParaRPr/>
          </a:p>
          <a:p>
            <a:pPr indent="-228600" lvl="0" marL="457200" rtl="0" algn="l">
              <a:lnSpc>
                <a:spcPct val="100000"/>
              </a:lnSpc>
              <a:spcBef>
                <a:spcPts val="0"/>
              </a:spcBef>
              <a:spcAft>
                <a:spcPts val="0"/>
              </a:spcAft>
              <a:buClr>
                <a:schemeClr val="dk1"/>
              </a:buClr>
              <a:buSzPts val="1400"/>
              <a:buFont typeface="Calibri"/>
              <a:buNone/>
            </a:pPr>
            <a:r>
              <a:t/>
            </a:r>
            <a:endParaRPr/>
          </a:p>
          <a:p>
            <a:pPr indent="-228600" lvl="0" marL="457200" rtl="0" algn="l">
              <a:lnSpc>
                <a:spcPct val="100000"/>
              </a:lnSpc>
              <a:spcBef>
                <a:spcPts val="0"/>
              </a:spcBef>
              <a:spcAft>
                <a:spcPts val="0"/>
              </a:spcAft>
              <a:buClr>
                <a:schemeClr val="dk1"/>
              </a:buClr>
              <a:buSzPts val="1400"/>
              <a:buFont typeface="Calibri"/>
              <a:buNone/>
            </a:pPr>
            <a:r>
              <a:rPr lang="fr-FR"/>
              <a:t>1/ IMPACT  2/ ACTIVITY 3 / OUTCOME 4 / OUTPUTS</a:t>
            </a:r>
            <a:endParaRPr/>
          </a:p>
        </p:txBody>
      </p:sp>
      <p:sp>
        <p:nvSpPr>
          <p:cNvPr id="444" name="Google Shape;444;p21: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51" name="Google Shape;45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78037604e2_1_1793:notes"/>
          <p:cNvSpPr/>
          <p:nvPr>
            <p:ph idx="2" type="sldImg"/>
          </p:nvPr>
        </p:nvSpPr>
        <p:spPr>
          <a:xfrm>
            <a:off x="2697163" y="509588"/>
            <a:ext cx="45324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g378037604e2_1_1793: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58" name="Google Shape;458;g378037604e2_1_1793: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378037604e2_1_1179:notes"/>
          <p:cNvSpPr/>
          <p:nvPr>
            <p:ph idx="2" type="sldImg"/>
          </p:nvPr>
        </p:nvSpPr>
        <p:spPr>
          <a:xfrm>
            <a:off x="2697163" y="509588"/>
            <a:ext cx="45324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g378037604e2_1_1179: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68" name="Google Shape;468;g378037604e2_1_1179: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78" name="Google Shape;478;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28: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p28: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85" name="Google Shape;485;p28: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92" name="Google Shape;49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29: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9" name="Google Shape;499;p29: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00" name="Google Shape;500;p29: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378037604e2_1_1899:notes"/>
          <p:cNvSpPr/>
          <p:nvPr>
            <p:ph idx="2" type="sldImg"/>
          </p:nvPr>
        </p:nvSpPr>
        <p:spPr>
          <a:xfrm>
            <a:off x="2697163" y="509588"/>
            <a:ext cx="45324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1" name="Google Shape;511;g378037604e2_1_1899: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512" name="Google Shape;512;g378037604e2_1_1899: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4: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22" name="Google Shape;122;p4: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378037604e2_1_11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19" name="Google Shape;519;g378037604e2_1_11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24: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p24: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26" name="Google Shape;526;p24: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378037604e2_1_1778:notes"/>
          <p:cNvSpPr/>
          <p:nvPr>
            <p:ph idx="2" type="sldImg"/>
          </p:nvPr>
        </p:nvSpPr>
        <p:spPr>
          <a:xfrm>
            <a:off x="2697163" y="509588"/>
            <a:ext cx="45324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 name="Google Shape;537;g378037604e2_1_1778: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538" name="Google Shape;538;g378037604e2_1_1778: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378037604e2_1_1891:notes"/>
          <p:cNvSpPr/>
          <p:nvPr>
            <p:ph idx="2" type="sldImg"/>
          </p:nvPr>
        </p:nvSpPr>
        <p:spPr>
          <a:xfrm>
            <a:off x="2697163" y="509588"/>
            <a:ext cx="45324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6" name="Google Shape;546;g378037604e2_1_1891: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547" name="Google Shape;547;g378037604e2_1_1891: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378037604e2_1_1196:notes"/>
          <p:cNvSpPr/>
          <p:nvPr>
            <p:ph idx="2" type="sldImg"/>
          </p:nvPr>
        </p:nvSpPr>
        <p:spPr>
          <a:xfrm>
            <a:off x="2697163" y="509588"/>
            <a:ext cx="45324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g378037604e2_1_1196: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56" name="Google Shape;556;g378037604e2_1_1196: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378037604e2_1_1294:notes"/>
          <p:cNvSpPr/>
          <p:nvPr>
            <p:ph idx="2" type="sldImg"/>
          </p:nvPr>
        </p:nvSpPr>
        <p:spPr>
          <a:xfrm>
            <a:off x="1863585" y="685480"/>
            <a:ext cx="31308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g378037604e2_1_1294:notes"/>
          <p:cNvSpPr txBox="1"/>
          <p:nvPr>
            <p:ph idx="1" type="body"/>
          </p:nvPr>
        </p:nvSpPr>
        <p:spPr>
          <a:xfrm>
            <a:off x="685802" y="4343401"/>
            <a:ext cx="5486400" cy="411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8" name="Google Shape;568;g378037604e2_1_1294:notes"/>
          <p:cNvSpPr txBox="1"/>
          <p:nvPr>
            <p:ph idx="12" type="sldNum"/>
          </p:nvPr>
        </p:nvSpPr>
        <p:spPr>
          <a:xfrm>
            <a:off x="3884619" y="8685212"/>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378037604e2_1_1392:notes"/>
          <p:cNvSpPr/>
          <p:nvPr>
            <p:ph idx="2" type="sldImg"/>
          </p:nvPr>
        </p:nvSpPr>
        <p:spPr>
          <a:xfrm>
            <a:off x="1863585" y="685480"/>
            <a:ext cx="31308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g378037604e2_1_1392:notes"/>
          <p:cNvSpPr txBox="1"/>
          <p:nvPr>
            <p:ph idx="1" type="body"/>
          </p:nvPr>
        </p:nvSpPr>
        <p:spPr>
          <a:xfrm>
            <a:off x="685802" y="4343401"/>
            <a:ext cx="5486400" cy="411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0" name="Google Shape;580;g378037604e2_1_1392:notes"/>
          <p:cNvSpPr txBox="1"/>
          <p:nvPr>
            <p:ph idx="12" type="sldNum"/>
          </p:nvPr>
        </p:nvSpPr>
        <p:spPr>
          <a:xfrm>
            <a:off x="3884619" y="8685212"/>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378037604e2_1_1489:notes"/>
          <p:cNvSpPr/>
          <p:nvPr>
            <p:ph idx="2" type="sldImg"/>
          </p:nvPr>
        </p:nvSpPr>
        <p:spPr>
          <a:xfrm>
            <a:off x="2697163" y="509588"/>
            <a:ext cx="45324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0" name="Google Shape;590;g378037604e2_1_1489: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91" name="Google Shape;591;g378037604e2_1_1489: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378037604e2_1_1584:notes"/>
          <p:cNvSpPr/>
          <p:nvPr>
            <p:ph idx="2" type="sldImg"/>
          </p:nvPr>
        </p:nvSpPr>
        <p:spPr>
          <a:xfrm>
            <a:off x="2697163" y="509588"/>
            <a:ext cx="45324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9" name="Google Shape;599;g378037604e2_1_1584: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600" name="Google Shape;600;g378037604e2_1_1584: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378037604e2_1_1679:notes"/>
          <p:cNvSpPr/>
          <p:nvPr>
            <p:ph idx="2" type="sldImg"/>
          </p:nvPr>
        </p:nvSpPr>
        <p:spPr>
          <a:xfrm>
            <a:off x="2697163" y="509588"/>
            <a:ext cx="45324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8" name="Google Shape;608;g378037604e2_1_1679: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609" name="Google Shape;609;g378037604e2_1_1679: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78037604e2_1_196:notes"/>
          <p:cNvSpPr/>
          <p:nvPr>
            <p:ph idx="2" type="sldImg"/>
          </p:nvPr>
        </p:nvSpPr>
        <p:spPr>
          <a:xfrm>
            <a:off x="2697163" y="509588"/>
            <a:ext cx="45324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378037604e2_1_196: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38" name="Google Shape;138;g378037604e2_1_196: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78037604e2_1_293:notes"/>
          <p:cNvSpPr/>
          <p:nvPr>
            <p:ph idx="2" type="sldImg"/>
          </p:nvPr>
        </p:nvSpPr>
        <p:spPr>
          <a:xfrm>
            <a:off x="2697163" y="509588"/>
            <a:ext cx="45324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g378037604e2_1_293: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48" name="Google Shape;148;g378037604e2_1_293: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78037604e2_1_390:notes"/>
          <p:cNvSpPr/>
          <p:nvPr>
            <p:ph idx="2" type="sldImg"/>
          </p:nvPr>
        </p:nvSpPr>
        <p:spPr>
          <a:xfrm>
            <a:off x="2697163" y="509588"/>
            <a:ext cx="45324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g378037604e2_1_390: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159" name="Google Shape;159;g378037604e2_1_390: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78037604e2_1_1909:notes"/>
          <p:cNvSpPr/>
          <p:nvPr>
            <p:ph idx="2" type="sldImg"/>
          </p:nvPr>
        </p:nvSpPr>
        <p:spPr>
          <a:xfrm>
            <a:off x="2697163" y="509588"/>
            <a:ext cx="45324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g378037604e2_1_1909: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fr-FR"/>
              <a:t>For next time, we asked the teams to upload their assignment at least the day before the next session, so facilitators have some time to review. Overall, it seems that the </a:t>
            </a:r>
            <a:r>
              <a:rPr lang="fr-FR"/>
              <a:t>training</a:t>
            </a:r>
            <a:r>
              <a:rPr lang="fr-FR"/>
              <a:t> is a bit too heavy in that short period of time. It is indeed a lot of information, new tools etc for participants to </a:t>
            </a:r>
            <a:r>
              <a:rPr lang="fr-FR"/>
              <a:t>absorb</a:t>
            </a:r>
            <a:r>
              <a:rPr lang="fr-FR"/>
              <a:t> and assimilate. And then there is not enough time to practice, get feedback, review etc.. For instance, based on the M&amp;E plan presented by Cambodia team during the session, it seems like that the purpose and content of each section is not clear enough. The review of the assignment could require a session dedicated to review and re-explanation.</a:t>
            </a:r>
            <a:endParaRPr/>
          </a:p>
        </p:txBody>
      </p:sp>
      <p:sp>
        <p:nvSpPr>
          <p:cNvPr id="173" name="Google Shape;173;g378037604e2_1_1909: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78037604e2_1_489:notes"/>
          <p:cNvSpPr/>
          <p:nvPr>
            <p:ph idx="2" type="sldImg"/>
          </p:nvPr>
        </p:nvSpPr>
        <p:spPr>
          <a:xfrm>
            <a:off x="2697163" y="509588"/>
            <a:ext cx="4532400" cy="2549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g378037604e2_1_489: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84" name="Google Shape;184;g378037604e2_1_489: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9:notes"/>
          <p:cNvSpPr/>
          <p:nvPr>
            <p:ph idx="2" type="sldImg"/>
          </p:nvPr>
        </p:nvSpPr>
        <p:spPr>
          <a:xfrm>
            <a:off x="3263900" y="509588"/>
            <a:ext cx="3398838" cy="25495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9:notes"/>
          <p:cNvSpPr txBox="1"/>
          <p:nvPr>
            <p:ph idx="1" type="body"/>
          </p:nvPr>
        </p:nvSpPr>
        <p:spPr>
          <a:xfrm>
            <a:off x="992665" y="3228896"/>
            <a:ext cx="7941300" cy="305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fr-FR"/>
              <a:t>- Introduce each part of the project cycle and ask participants to list the activities and tools required for monitoring and evaluation. </a:t>
            </a:r>
            <a:endParaRPr/>
          </a:p>
        </p:txBody>
      </p:sp>
      <p:sp>
        <p:nvSpPr>
          <p:cNvPr id="195" name="Google Shape;195;p9:notes"/>
          <p:cNvSpPr txBox="1"/>
          <p:nvPr>
            <p:ph idx="12" type="sldNum"/>
          </p:nvPr>
        </p:nvSpPr>
        <p:spPr>
          <a:xfrm>
            <a:off x="5622799" y="6456611"/>
            <a:ext cx="4301400" cy="339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5" name="Shape 15"/>
        <p:cNvGrpSpPr/>
        <p:nvPr/>
      </p:nvGrpSpPr>
      <p:grpSpPr>
        <a:xfrm>
          <a:off x="0" y="0"/>
          <a:ext cx="0" cy="0"/>
          <a:chOff x="0" y="0"/>
          <a:chExt cx="0" cy="0"/>
        </a:xfrm>
      </p:grpSpPr>
      <p:sp>
        <p:nvSpPr>
          <p:cNvPr id="16" name="Google Shape;16;p3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 name="Google Shape;18;p3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74" name="Shape 74"/>
        <p:cNvGrpSpPr/>
        <p:nvPr/>
      </p:nvGrpSpPr>
      <p:grpSpPr>
        <a:xfrm>
          <a:off x="0" y="0"/>
          <a:ext cx="0" cy="0"/>
          <a:chOff x="0" y="0"/>
          <a:chExt cx="0" cy="0"/>
        </a:xfrm>
      </p:grpSpPr>
      <p:sp>
        <p:nvSpPr>
          <p:cNvPr id="75" name="Google Shape;75;p5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6"/>
          <p:cNvSpPr txBox="1"/>
          <p:nvPr>
            <p:ph idx="1" type="body"/>
          </p:nvPr>
        </p:nvSpPr>
        <p:spPr>
          <a:xfrm rot="5400000">
            <a:off x="3833019" y="-1623219"/>
            <a:ext cx="4525963" cy="10972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5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5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5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80" name="Shape 80"/>
        <p:cNvGrpSpPr/>
        <p:nvPr/>
      </p:nvGrpSpPr>
      <p:grpSpPr>
        <a:xfrm>
          <a:off x="0" y="0"/>
          <a:ext cx="0" cy="0"/>
          <a:chOff x="0" y="0"/>
          <a:chExt cx="0" cy="0"/>
        </a:xfrm>
      </p:grpSpPr>
      <p:sp>
        <p:nvSpPr>
          <p:cNvPr id="81" name="Google Shape;81;p57"/>
          <p:cNvSpPr txBox="1"/>
          <p:nvPr>
            <p:ph type="title"/>
          </p:nvPr>
        </p:nvSpPr>
        <p:spPr>
          <a:xfrm rot="5400000">
            <a:off x="7285038" y="1828800"/>
            <a:ext cx="5851525" cy="2743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57"/>
          <p:cNvSpPr txBox="1"/>
          <p:nvPr>
            <p:ph idx="1" type="body"/>
          </p:nvPr>
        </p:nvSpPr>
        <p:spPr>
          <a:xfrm rot="5400000">
            <a:off x="1697039" y="-812799"/>
            <a:ext cx="5851525" cy="80264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3" name="Google Shape;83;p5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5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5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86" name="Shape 86"/>
        <p:cNvGrpSpPr/>
        <p:nvPr/>
      </p:nvGrpSpPr>
      <p:grpSpPr>
        <a:xfrm>
          <a:off x="0" y="0"/>
          <a:ext cx="0" cy="0"/>
          <a:chOff x="0" y="0"/>
          <a:chExt cx="0" cy="0"/>
        </a:xfrm>
      </p:grpSpPr>
      <p:sp>
        <p:nvSpPr>
          <p:cNvPr id="87" name="Google Shape;87;p58"/>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58"/>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89" name="Google Shape;89;p5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5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5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2" name="Shape 92"/>
        <p:cNvGrpSpPr/>
        <p:nvPr/>
      </p:nvGrpSpPr>
      <p:grpSpPr>
        <a:xfrm>
          <a:off x="0" y="0"/>
          <a:ext cx="0" cy="0"/>
          <a:chOff x="0" y="0"/>
          <a:chExt cx="0" cy="0"/>
        </a:xfrm>
      </p:grpSpPr>
      <p:sp>
        <p:nvSpPr>
          <p:cNvPr id="93" name="Google Shape;93;p59"/>
          <p:cNvSpPr txBox="1"/>
          <p:nvPr>
            <p:ph type="title"/>
          </p:nvPr>
        </p:nvSpPr>
        <p:spPr>
          <a:xfrm>
            <a:off x="415600" y="593367"/>
            <a:ext cx="113608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4" name="Google Shape;94;p59"/>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5" name="Google Shape;95;p59"/>
          <p:cNvSpPr txBox="1"/>
          <p:nvPr>
            <p:ph idx="12" type="sldNum"/>
          </p:nvPr>
        </p:nvSpPr>
        <p:spPr>
          <a:xfrm>
            <a:off x="11296611" y="6217623"/>
            <a:ext cx="7316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E84E0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E84E0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E84E0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E84E0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E84E0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E84E0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E84E0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E84E0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E84E0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21" name="Shape 21"/>
        <p:cNvGrpSpPr/>
        <p:nvPr/>
      </p:nvGrpSpPr>
      <p:grpSpPr>
        <a:xfrm>
          <a:off x="0" y="0"/>
          <a:ext cx="0" cy="0"/>
          <a:chOff x="0" y="0"/>
          <a:chExt cx="0" cy="0"/>
        </a:xfrm>
      </p:grpSpPr>
      <p:sp>
        <p:nvSpPr>
          <p:cNvPr id="22" name="Google Shape;22;p3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aison">
  <p:cSld name="1_Comparaison">
    <p:spTree>
      <p:nvGrpSpPr>
        <p:cNvPr id="25" name="Shape 25"/>
        <p:cNvGrpSpPr/>
        <p:nvPr/>
      </p:nvGrpSpPr>
      <p:grpSpPr>
        <a:xfrm>
          <a:off x="0" y="0"/>
          <a:ext cx="0" cy="0"/>
          <a:chOff x="0" y="0"/>
          <a:chExt cx="0" cy="0"/>
        </a:xfrm>
      </p:grpSpPr>
      <p:sp>
        <p:nvSpPr>
          <p:cNvPr id="26" name="Google Shape;26;p49"/>
          <p:cNvSpPr txBox="1"/>
          <p:nvPr>
            <p:ph idx="1" type="body"/>
          </p:nvPr>
        </p:nvSpPr>
        <p:spPr>
          <a:xfrm>
            <a:off x="609600" y="1809750"/>
            <a:ext cx="5386917"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rgbClr val="035A91"/>
              </a:buClr>
              <a:buSzPts val="2400"/>
              <a:buNone/>
              <a:defRPr b="1" sz="2400">
                <a:solidFill>
                  <a:srgbClr val="035A91"/>
                </a:solidFill>
              </a:defRPr>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27" name="Google Shape;27;p49"/>
          <p:cNvSpPr txBox="1"/>
          <p:nvPr>
            <p:ph idx="2" type="body"/>
          </p:nvPr>
        </p:nvSpPr>
        <p:spPr>
          <a:xfrm>
            <a:off x="609600" y="2449512"/>
            <a:ext cx="5386917" cy="3443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rgbClr val="035A91"/>
              </a:buClr>
              <a:buSzPts val="2400"/>
              <a:buChar char="•"/>
              <a:defRPr sz="2400">
                <a:solidFill>
                  <a:srgbClr val="035A91"/>
                </a:solidFill>
              </a:defRPr>
            </a:lvl1pPr>
            <a:lvl2pPr indent="-355600" lvl="1" marL="914400" algn="l">
              <a:lnSpc>
                <a:spcPct val="100000"/>
              </a:lnSpc>
              <a:spcBef>
                <a:spcPts val="400"/>
              </a:spcBef>
              <a:spcAft>
                <a:spcPts val="0"/>
              </a:spcAft>
              <a:buClr>
                <a:srgbClr val="035A91"/>
              </a:buClr>
              <a:buSzPts val="2000"/>
              <a:buChar char="–"/>
              <a:defRPr sz="2000">
                <a:solidFill>
                  <a:srgbClr val="035A91"/>
                </a:solidFill>
              </a:defRPr>
            </a:lvl2pPr>
            <a:lvl3pPr indent="-342900" lvl="2" marL="1371600" algn="l">
              <a:lnSpc>
                <a:spcPct val="100000"/>
              </a:lnSpc>
              <a:spcBef>
                <a:spcPts val="360"/>
              </a:spcBef>
              <a:spcAft>
                <a:spcPts val="0"/>
              </a:spcAft>
              <a:buClr>
                <a:srgbClr val="035A91"/>
              </a:buClr>
              <a:buSzPts val="1800"/>
              <a:buChar char="•"/>
              <a:defRPr sz="1800">
                <a:solidFill>
                  <a:srgbClr val="035A91"/>
                </a:solidFill>
              </a:defRPr>
            </a:lvl3pPr>
            <a:lvl4pPr indent="-330200" lvl="3" marL="1828800" algn="l">
              <a:lnSpc>
                <a:spcPct val="100000"/>
              </a:lnSpc>
              <a:spcBef>
                <a:spcPts val="320"/>
              </a:spcBef>
              <a:spcAft>
                <a:spcPts val="0"/>
              </a:spcAft>
              <a:buClr>
                <a:srgbClr val="035A91"/>
              </a:buClr>
              <a:buSzPts val="1600"/>
              <a:buChar char="–"/>
              <a:defRPr sz="1600">
                <a:solidFill>
                  <a:srgbClr val="035A91"/>
                </a:solidFill>
              </a:defRPr>
            </a:lvl4pPr>
            <a:lvl5pPr indent="-330200" lvl="4" marL="2286000" algn="l">
              <a:lnSpc>
                <a:spcPct val="100000"/>
              </a:lnSpc>
              <a:spcBef>
                <a:spcPts val="320"/>
              </a:spcBef>
              <a:spcAft>
                <a:spcPts val="0"/>
              </a:spcAft>
              <a:buClr>
                <a:srgbClr val="035A91"/>
              </a:buClr>
              <a:buSzPts val="1600"/>
              <a:buChar char="»"/>
              <a:defRPr sz="1600">
                <a:solidFill>
                  <a:srgbClr val="035A91"/>
                </a:solidFill>
              </a:defRPr>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28" name="Google Shape;28;p49"/>
          <p:cNvSpPr txBox="1"/>
          <p:nvPr>
            <p:ph idx="3" type="body"/>
          </p:nvPr>
        </p:nvSpPr>
        <p:spPr>
          <a:xfrm>
            <a:off x="6193368" y="1809750"/>
            <a:ext cx="5389033"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rgbClr val="035A91"/>
              </a:buClr>
              <a:buSzPts val="2400"/>
              <a:buNone/>
              <a:defRPr b="1" sz="2400">
                <a:solidFill>
                  <a:srgbClr val="035A91"/>
                </a:solidFill>
              </a:defRPr>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29" name="Google Shape;29;p49"/>
          <p:cNvSpPr txBox="1"/>
          <p:nvPr>
            <p:ph idx="4" type="body"/>
          </p:nvPr>
        </p:nvSpPr>
        <p:spPr>
          <a:xfrm>
            <a:off x="6193368" y="2449512"/>
            <a:ext cx="5389033" cy="3443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rgbClr val="035A91"/>
              </a:buClr>
              <a:buSzPts val="2400"/>
              <a:buChar char="•"/>
              <a:defRPr sz="2400">
                <a:solidFill>
                  <a:srgbClr val="035A91"/>
                </a:solidFill>
              </a:defRPr>
            </a:lvl1pPr>
            <a:lvl2pPr indent="-355600" lvl="1" marL="914400" algn="l">
              <a:lnSpc>
                <a:spcPct val="100000"/>
              </a:lnSpc>
              <a:spcBef>
                <a:spcPts val="400"/>
              </a:spcBef>
              <a:spcAft>
                <a:spcPts val="0"/>
              </a:spcAft>
              <a:buClr>
                <a:srgbClr val="035A91"/>
              </a:buClr>
              <a:buSzPts val="2000"/>
              <a:buChar char="–"/>
              <a:defRPr sz="2000">
                <a:solidFill>
                  <a:srgbClr val="035A91"/>
                </a:solidFill>
              </a:defRPr>
            </a:lvl2pPr>
            <a:lvl3pPr indent="-342900" lvl="2" marL="1371600" algn="l">
              <a:lnSpc>
                <a:spcPct val="100000"/>
              </a:lnSpc>
              <a:spcBef>
                <a:spcPts val="360"/>
              </a:spcBef>
              <a:spcAft>
                <a:spcPts val="0"/>
              </a:spcAft>
              <a:buClr>
                <a:srgbClr val="035A91"/>
              </a:buClr>
              <a:buSzPts val="1800"/>
              <a:buChar char="•"/>
              <a:defRPr sz="1800">
                <a:solidFill>
                  <a:srgbClr val="035A91"/>
                </a:solidFill>
              </a:defRPr>
            </a:lvl3pPr>
            <a:lvl4pPr indent="-330200" lvl="3" marL="1828800" algn="l">
              <a:lnSpc>
                <a:spcPct val="100000"/>
              </a:lnSpc>
              <a:spcBef>
                <a:spcPts val="320"/>
              </a:spcBef>
              <a:spcAft>
                <a:spcPts val="0"/>
              </a:spcAft>
              <a:buClr>
                <a:srgbClr val="035A91"/>
              </a:buClr>
              <a:buSzPts val="1600"/>
              <a:buChar char="–"/>
              <a:defRPr sz="1600">
                <a:solidFill>
                  <a:srgbClr val="035A91"/>
                </a:solidFill>
              </a:defRPr>
            </a:lvl4pPr>
            <a:lvl5pPr indent="-330200" lvl="4" marL="2286000" algn="l">
              <a:lnSpc>
                <a:spcPct val="100000"/>
              </a:lnSpc>
              <a:spcBef>
                <a:spcPts val="320"/>
              </a:spcBef>
              <a:spcAft>
                <a:spcPts val="0"/>
              </a:spcAft>
              <a:buClr>
                <a:srgbClr val="035A91"/>
              </a:buClr>
              <a:buSzPts val="1600"/>
              <a:buChar char="»"/>
              <a:defRPr sz="1600">
                <a:solidFill>
                  <a:srgbClr val="035A91"/>
                </a:solidFill>
              </a:defRPr>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0" name="Google Shape;30;p4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035A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9"/>
          <p:cNvSpPr txBox="1"/>
          <p:nvPr>
            <p:ph idx="11" type="ftr"/>
          </p:nvPr>
        </p:nvSpPr>
        <p:spPr>
          <a:xfrm>
            <a:off x="6555680" y="6309321"/>
            <a:ext cx="38608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035A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9"/>
          <p:cNvSpPr/>
          <p:nvPr/>
        </p:nvSpPr>
        <p:spPr>
          <a:xfrm>
            <a:off x="335360" y="24939"/>
            <a:ext cx="11425269" cy="1124744"/>
          </a:xfrm>
          <a:prstGeom prst="round2DiagRect">
            <a:avLst>
              <a:gd fmla="val 16667" name="adj1"/>
              <a:gd fmla="val 0" name="adj2"/>
            </a:avLst>
          </a:prstGeom>
          <a:solidFill>
            <a:srgbClr val="EA6649"/>
          </a:solidFill>
          <a:ln cap="flat" cmpd="sng" w="9525">
            <a:solidFill>
              <a:srgbClr val="EA66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33" name="Shape 33"/>
        <p:cNvGrpSpPr/>
        <p:nvPr/>
      </p:nvGrpSpPr>
      <p:grpSpPr>
        <a:xfrm>
          <a:off x="0" y="0"/>
          <a:ext cx="0" cy="0"/>
          <a:chOff x="0" y="0"/>
          <a:chExt cx="0" cy="0"/>
        </a:xfrm>
      </p:grpSpPr>
      <p:sp>
        <p:nvSpPr>
          <p:cNvPr id="34" name="Google Shape;34;p5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0"/>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6" name="Google Shape;36;p50"/>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7" name="Google Shape;37;p50"/>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8" name="Google Shape;38;p50"/>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9" name="Google Shape;39;p5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tête de section" type="secHead">
  <p:cSld name="SECTION_HEADER">
    <p:spTree>
      <p:nvGrpSpPr>
        <p:cNvPr id="42" name="Shape 42"/>
        <p:cNvGrpSpPr/>
        <p:nvPr/>
      </p:nvGrpSpPr>
      <p:grpSpPr>
        <a:xfrm>
          <a:off x="0" y="0"/>
          <a:ext cx="0" cy="0"/>
          <a:chOff x="0" y="0"/>
          <a:chExt cx="0" cy="0"/>
        </a:xfrm>
      </p:grpSpPr>
      <p:sp>
        <p:nvSpPr>
          <p:cNvPr id="43" name="Google Shape;43;p51"/>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Arial"/>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51"/>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45" name="Google Shape;45;p5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5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5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48" name="Shape 48"/>
        <p:cNvGrpSpPr/>
        <p:nvPr/>
      </p:nvGrpSpPr>
      <p:grpSpPr>
        <a:xfrm>
          <a:off x="0" y="0"/>
          <a:ext cx="0" cy="0"/>
          <a:chOff x="0" y="0"/>
          <a:chExt cx="0" cy="0"/>
        </a:xfrm>
      </p:grpSpPr>
      <p:sp>
        <p:nvSpPr>
          <p:cNvPr id="49" name="Google Shape;49;p5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52"/>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51" name="Google Shape;51;p52"/>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52" name="Google Shape;52;p5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5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5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55" name="Shape 55"/>
        <p:cNvGrpSpPr/>
        <p:nvPr/>
      </p:nvGrpSpPr>
      <p:grpSpPr>
        <a:xfrm>
          <a:off x="0" y="0"/>
          <a:ext cx="0" cy="0"/>
          <a:chOff x="0" y="0"/>
          <a:chExt cx="0" cy="0"/>
        </a:xfrm>
      </p:grpSpPr>
      <p:sp>
        <p:nvSpPr>
          <p:cNvPr id="56" name="Google Shape;56;p5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5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60" name="Shape 60"/>
        <p:cNvGrpSpPr/>
        <p:nvPr/>
      </p:nvGrpSpPr>
      <p:grpSpPr>
        <a:xfrm>
          <a:off x="0" y="0"/>
          <a:ext cx="0" cy="0"/>
          <a:chOff x="0" y="0"/>
          <a:chExt cx="0" cy="0"/>
        </a:xfrm>
      </p:grpSpPr>
      <p:sp>
        <p:nvSpPr>
          <p:cNvPr id="61" name="Google Shape;61;p54"/>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54"/>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3" name="Google Shape;63;p54"/>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4" name="Google Shape;64;p5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5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5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7" name="Shape 67"/>
        <p:cNvGrpSpPr/>
        <p:nvPr/>
      </p:nvGrpSpPr>
      <p:grpSpPr>
        <a:xfrm>
          <a:off x="0" y="0"/>
          <a:ext cx="0" cy="0"/>
          <a:chOff x="0" y="0"/>
          <a:chExt cx="0" cy="0"/>
        </a:xfrm>
      </p:grpSpPr>
      <p:sp>
        <p:nvSpPr>
          <p:cNvPr id="68" name="Google Shape;68;p55"/>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55"/>
          <p:cNvSpPr/>
          <p:nvPr>
            <p:ph idx="2" type="pic"/>
          </p:nvPr>
        </p:nvSpPr>
        <p:spPr>
          <a:xfrm>
            <a:off x="2389717" y="612775"/>
            <a:ext cx="7315200" cy="4114800"/>
          </a:xfrm>
          <a:prstGeom prst="rect">
            <a:avLst/>
          </a:prstGeom>
          <a:noFill/>
          <a:ln>
            <a:noFill/>
          </a:ln>
        </p:spPr>
      </p:sp>
      <p:sp>
        <p:nvSpPr>
          <p:cNvPr id="70" name="Google Shape;70;p55"/>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1" name="Google Shape;71;p5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5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5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3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3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3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hyperlink" Target="https://docs.google.com/spreadsheets/d/1nEGPNcli7xc2RSpXYeGzmBL699MMAWrK/edit?gid=769454551#gid=769454551"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hyperlink" Target="https://learning.action-education.org/course/view.php?id=177"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0" name="Shape 100"/>
        <p:cNvGrpSpPr/>
        <p:nvPr/>
      </p:nvGrpSpPr>
      <p:grpSpPr>
        <a:xfrm>
          <a:off x="0" y="0"/>
          <a:ext cx="0" cy="0"/>
          <a:chOff x="0" y="0"/>
          <a:chExt cx="0" cy="0"/>
        </a:xfrm>
      </p:grpSpPr>
      <p:sp>
        <p:nvSpPr>
          <p:cNvPr id="101" name="Google Shape;101;g378037604e2_1_0"/>
          <p:cNvSpPr txBox="1"/>
          <p:nvPr>
            <p:ph idx="12" type="sldNum"/>
          </p:nvPr>
        </p:nvSpPr>
        <p:spPr>
          <a:xfrm>
            <a:off x="8077200" y="6356351"/>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
        <p:nvSpPr>
          <p:cNvPr id="102" name="Google Shape;102;g378037604e2_1_0"/>
          <p:cNvSpPr/>
          <p:nvPr/>
        </p:nvSpPr>
        <p:spPr>
          <a:xfrm>
            <a:off x="1943100" y="5117250"/>
            <a:ext cx="8519700" cy="1489200"/>
          </a:xfrm>
          <a:prstGeom prst="round2DiagRect">
            <a:avLst>
              <a:gd fmla="val 16667" name="adj1"/>
              <a:gd fmla="val 0" name="adj2"/>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g378037604e2_1_0"/>
          <p:cNvSpPr/>
          <p:nvPr/>
        </p:nvSpPr>
        <p:spPr>
          <a:xfrm>
            <a:off x="7180228" y="5179754"/>
            <a:ext cx="11100" cy="1382100"/>
          </a:xfrm>
          <a:prstGeom prst="rect">
            <a:avLst/>
          </a:prstGeom>
          <a:solidFill>
            <a:srgbClr val="1450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g378037604e2_1_0"/>
          <p:cNvSpPr txBox="1"/>
          <p:nvPr/>
        </p:nvSpPr>
        <p:spPr>
          <a:xfrm>
            <a:off x="2055025" y="5470602"/>
            <a:ext cx="51252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000"/>
              <a:buFont typeface="Arial"/>
              <a:buNone/>
            </a:pPr>
            <a:r>
              <a:rPr b="1" i="0" lang="fr-FR" sz="4000" u="none" cap="none" strike="noStrike">
                <a:solidFill>
                  <a:srgbClr val="E84E0F"/>
                </a:solidFill>
                <a:latin typeface="Bebas Neue"/>
                <a:ea typeface="Bebas Neue"/>
                <a:cs typeface="Bebas Neue"/>
                <a:sym typeface="Bebas Neue"/>
              </a:rPr>
              <a:t>Monitoring &amp; EVALUATION</a:t>
            </a:r>
            <a:endParaRPr b="1" i="0" sz="4000" u="none" cap="none" strike="noStrike">
              <a:solidFill>
                <a:srgbClr val="E84E0F"/>
              </a:solidFill>
              <a:latin typeface="Bebas Neue"/>
              <a:ea typeface="Bebas Neue"/>
              <a:cs typeface="Bebas Neue"/>
              <a:sym typeface="Bebas Neue"/>
            </a:endParaRPr>
          </a:p>
        </p:txBody>
      </p:sp>
      <p:sp>
        <p:nvSpPr>
          <p:cNvPr id="105" name="Google Shape;105;g378037604e2_1_0"/>
          <p:cNvSpPr txBox="1"/>
          <p:nvPr/>
        </p:nvSpPr>
        <p:spPr>
          <a:xfrm>
            <a:off x="6379775" y="5162800"/>
            <a:ext cx="5125200" cy="203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000"/>
              <a:buFont typeface="Arial"/>
              <a:buNone/>
            </a:pPr>
            <a:r>
              <a:rPr b="1" i="0" lang="fr-FR" sz="4000" u="none" cap="none" strike="noStrike">
                <a:solidFill>
                  <a:schemeClr val="dk1"/>
                </a:solidFill>
                <a:latin typeface="Bebas Neue"/>
                <a:ea typeface="Bebas Neue"/>
                <a:cs typeface="Bebas Neue"/>
                <a:sym typeface="Bebas Neue"/>
              </a:rPr>
              <a:t>experiential</a:t>
            </a:r>
            <a:endParaRPr b="1" i="0" sz="4000" u="none" cap="none" strike="noStrike">
              <a:solidFill>
                <a:schemeClr val="dk1"/>
              </a:solidFill>
              <a:latin typeface="Bebas Neue"/>
              <a:ea typeface="Bebas Neue"/>
              <a:cs typeface="Bebas Neue"/>
              <a:sym typeface="Bebas Neue"/>
            </a:endParaRPr>
          </a:p>
          <a:p>
            <a:pPr indent="0" lvl="0" marL="0" marR="0" rtl="0" algn="ctr">
              <a:lnSpc>
                <a:spcPct val="100000"/>
              </a:lnSpc>
              <a:spcBef>
                <a:spcPts val="0"/>
              </a:spcBef>
              <a:spcAft>
                <a:spcPts val="0"/>
              </a:spcAft>
              <a:buClr>
                <a:srgbClr val="000000"/>
              </a:buClr>
              <a:buSzPts val="4000"/>
              <a:buFont typeface="Arial"/>
              <a:buNone/>
            </a:pPr>
            <a:r>
              <a:rPr b="1" i="0" lang="fr-FR" sz="4000" u="none" cap="none" strike="noStrike">
                <a:solidFill>
                  <a:srgbClr val="262775"/>
                </a:solidFill>
                <a:latin typeface="Bebas Neue"/>
                <a:ea typeface="Bebas Neue"/>
                <a:cs typeface="Bebas Neue"/>
                <a:sym typeface="Bebas Neue"/>
              </a:rPr>
              <a:t>Training </a:t>
            </a:r>
            <a:endParaRPr b="1" i="0" sz="4000" u="none" cap="none" strike="noStrike">
              <a:solidFill>
                <a:srgbClr val="262775"/>
              </a:solidFill>
              <a:latin typeface="Bebas Neue"/>
              <a:ea typeface="Bebas Neue"/>
              <a:cs typeface="Bebas Neue"/>
              <a:sym typeface="Bebas Neue"/>
            </a:endParaRPr>
          </a:p>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rgbClr val="262775"/>
              </a:solidFill>
              <a:latin typeface="Bebas Neue"/>
              <a:ea typeface="Bebas Neue"/>
              <a:cs typeface="Bebas Neue"/>
              <a:sym typeface="Bebas Neue"/>
            </a:endParaRPr>
          </a:p>
        </p:txBody>
      </p:sp>
      <p:grpSp>
        <p:nvGrpSpPr>
          <p:cNvPr id="106" name="Google Shape;106;g378037604e2_1_0"/>
          <p:cNvGrpSpPr/>
          <p:nvPr/>
        </p:nvGrpSpPr>
        <p:grpSpPr>
          <a:xfrm>
            <a:off x="4661400" y="1154450"/>
            <a:ext cx="2869204" cy="2708400"/>
            <a:chOff x="3137400" y="1009650"/>
            <a:chExt cx="2869204" cy="2708400"/>
          </a:xfrm>
        </p:grpSpPr>
        <p:sp>
          <p:nvSpPr>
            <p:cNvPr id="107" name="Google Shape;107;g378037604e2_1_0"/>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62775"/>
                </a:solidFill>
                <a:latin typeface="Arial"/>
                <a:ea typeface="Arial"/>
                <a:cs typeface="Arial"/>
                <a:sym typeface="Arial"/>
              </a:endParaRPr>
            </a:p>
          </p:txBody>
        </p:sp>
        <p:pic>
          <p:nvPicPr>
            <p:cNvPr id="108" name="Google Shape;108;g378037604e2_1_0"/>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378037604e2_1_586"/>
          <p:cNvSpPr txBox="1"/>
          <p:nvPr>
            <p:ph idx="12" type="sldNum"/>
          </p:nvPr>
        </p:nvSpPr>
        <p:spPr>
          <a:xfrm>
            <a:off x="8077200" y="6356351"/>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
        <p:nvSpPr>
          <p:cNvPr id="207" name="Google Shape;207;g378037604e2_1_586"/>
          <p:cNvSpPr/>
          <p:nvPr/>
        </p:nvSpPr>
        <p:spPr>
          <a:xfrm>
            <a:off x="1950446" y="2319152"/>
            <a:ext cx="69909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rgbClr val="FFFFFF"/>
                </a:solidFill>
                <a:latin typeface="Arial"/>
                <a:ea typeface="Arial"/>
                <a:cs typeface="Arial"/>
                <a:sym typeface="Arial"/>
              </a:rPr>
            </a:br>
            <a:endParaRPr b="0" i="0" sz="1400" u="none" cap="none" strike="noStrike">
              <a:solidFill>
                <a:srgbClr val="FFFFFF"/>
              </a:solidFill>
              <a:latin typeface="Arial"/>
              <a:ea typeface="Arial"/>
              <a:cs typeface="Arial"/>
              <a:sym typeface="Arial"/>
            </a:endParaRPr>
          </a:p>
        </p:txBody>
      </p:sp>
      <p:sp>
        <p:nvSpPr>
          <p:cNvPr id="208" name="Google Shape;208;g378037604e2_1_586"/>
          <p:cNvSpPr txBox="1"/>
          <p:nvPr/>
        </p:nvSpPr>
        <p:spPr>
          <a:xfrm>
            <a:off x="152400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100"/>
              <a:buFont typeface="Arial"/>
              <a:buNone/>
            </a:pPr>
            <a:r>
              <a:rPr b="1" i="0" lang="fr-FR" sz="5100" u="none" cap="none" strike="noStrike">
                <a:solidFill>
                  <a:srgbClr val="FFFFFF"/>
                </a:solidFill>
                <a:latin typeface="Bebas Neue"/>
                <a:ea typeface="Bebas Neue"/>
                <a:cs typeface="Bebas Neue"/>
                <a:sym typeface="Bebas Neue"/>
              </a:rPr>
              <a:t>WHICH M&amp;E ACTIVITIES? - inception p</a:t>
            </a:r>
            <a:r>
              <a:rPr b="1" lang="fr-FR" sz="5100">
                <a:solidFill>
                  <a:srgbClr val="FFFFFF"/>
                </a:solidFill>
                <a:latin typeface="Bebas Neue"/>
                <a:ea typeface="Bebas Neue"/>
                <a:cs typeface="Bebas Neue"/>
                <a:sym typeface="Bebas Neue"/>
              </a:rPr>
              <a:t>hase</a:t>
            </a:r>
            <a:endParaRPr b="1" i="0" sz="6300" u="none" cap="none" strike="noStrike">
              <a:solidFill>
                <a:srgbClr val="FFFFFF"/>
              </a:solidFill>
              <a:latin typeface="Bebas Neue"/>
              <a:ea typeface="Bebas Neue"/>
              <a:cs typeface="Bebas Neue"/>
              <a:sym typeface="Bebas Neue"/>
            </a:endParaRPr>
          </a:p>
        </p:txBody>
      </p:sp>
      <p:pic>
        <p:nvPicPr>
          <p:cNvPr descr="Une image contenant noir, obscurité&#10;&#10;Description générée automatiquement" id="209" name="Google Shape;209;g378037604e2_1_586"/>
          <p:cNvPicPr preferRelativeResize="0"/>
          <p:nvPr/>
        </p:nvPicPr>
        <p:blipFill rotWithShape="1">
          <a:blip r:embed="rId3">
            <a:alphaModFix/>
          </a:blip>
          <a:srcRect b="0" l="0" r="0" t="0"/>
          <a:stretch/>
        </p:blipFill>
        <p:spPr>
          <a:xfrm>
            <a:off x="8019274" y="3056898"/>
            <a:ext cx="1527135" cy="1527135"/>
          </a:xfrm>
          <a:prstGeom prst="rect">
            <a:avLst/>
          </a:prstGeom>
          <a:noFill/>
          <a:ln>
            <a:noFill/>
          </a:ln>
        </p:spPr>
      </p:pic>
      <p:sp>
        <p:nvSpPr>
          <p:cNvPr id="210" name="Google Shape;210;g378037604e2_1_586"/>
          <p:cNvSpPr txBox="1"/>
          <p:nvPr/>
        </p:nvSpPr>
        <p:spPr>
          <a:xfrm>
            <a:off x="5924371" y="5357257"/>
            <a:ext cx="24447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000"/>
              <a:buFont typeface="Arial"/>
              <a:buNone/>
            </a:pPr>
            <a:r>
              <a:rPr b="1" i="0" lang="fr-FR" sz="2000" u="none" cap="none" strike="noStrike">
                <a:solidFill>
                  <a:srgbClr val="002060"/>
                </a:solidFill>
                <a:latin typeface="Arial Narrow"/>
                <a:ea typeface="Arial Narrow"/>
                <a:cs typeface="Arial Narrow"/>
                <a:sym typeface="Arial Narrow"/>
              </a:rPr>
              <a:t>You have 10 minutes to exchange</a:t>
            </a:r>
            <a:r>
              <a:rPr b="1" i="0" lang="fr-FR" sz="1400" u="none" cap="none" strike="noStrike">
                <a:solidFill>
                  <a:srgbClr val="002060"/>
                </a:solidFill>
                <a:latin typeface="Arial Narrow"/>
                <a:ea typeface="Arial Narrow"/>
                <a:cs typeface="Arial Narrow"/>
                <a:sym typeface="Arial Narrow"/>
              </a:rPr>
              <a:t>.</a:t>
            </a:r>
            <a:endParaRPr b="1" i="0" sz="1800" u="none" cap="none" strike="noStrike">
              <a:solidFill>
                <a:srgbClr val="000000"/>
              </a:solidFill>
              <a:latin typeface="Arial"/>
              <a:ea typeface="Arial"/>
              <a:cs typeface="Arial"/>
              <a:sym typeface="Arial"/>
            </a:endParaRPr>
          </a:p>
        </p:txBody>
      </p:sp>
      <p:pic>
        <p:nvPicPr>
          <p:cNvPr descr="Une image contenant noir, obscurité&#10;&#10;Description générée automatiquement" id="211" name="Google Shape;211;g378037604e2_1_586"/>
          <p:cNvPicPr preferRelativeResize="0"/>
          <p:nvPr/>
        </p:nvPicPr>
        <p:blipFill rotWithShape="1">
          <a:blip r:embed="rId4">
            <a:alphaModFix/>
          </a:blip>
          <a:srcRect b="0" l="0" r="0" t="0"/>
          <a:stretch/>
        </p:blipFill>
        <p:spPr>
          <a:xfrm>
            <a:off x="8477593" y="5357256"/>
            <a:ext cx="697283" cy="697283"/>
          </a:xfrm>
          <a:prstGeom prst="rect">
            <a:avLst/>
          </a:prstGeom>
          <a:noFill/>
          <a:ln>
            <a:noFill/>
          </a:ln>
        </p:spPr>
      </p:pic>
      <p:sp>
        <p:nvSpPr>
          <p:cNvPr id="212" name="Google Shape;212;g378037604e2_1_586"/>
          <p:cNvSpPr/>
          <p:nvPr/>
        </p:nvSpPr>
        <p:spPr>
          <a:xfrm>
            <a:off x="1524000" y="2556850"/>
            <a:ext cx="5584200" cy="2347800"/>
          </a:xfrm>
          <a:prstGeom prst="wedgeEllipseCallout">
            <a:avLst>
              <a:gd fmla="val 16537" name="adj1"/>
              <a:gd fmla="val 625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fr-FR" sz="2100">
                <a:solidFill>
                  <a:srgbClr val="FFFFFF"/>
                </a:solidFill>
              </a:rPr>
              <a:t>As a group, list the activities to be carried out during the inception phase, and identify the activities that are missing from your project</a:t>
            </a:r>
            <a:r>
              <a:rPr b="0" i="0" lang="fr-FR" sz="2100" u="none" cap="none" strike="noStrike">
                <a:solidFill>
                  <a:srgbClr val="FFFFFF"/>
                </a:solidFill>
                <a:latin typeface="Arial"/>
                <a:ea typeface="Arial"/>
                <a:cs typeface="Arial"/>
                <a:sym typeface="Arial"/>
              </a:rPr>
              <a:t>. </a:t>
            </a:r>
            <a:endParaRPr b="0" i="0" sz="2100" u="none" cap="none" strike="noStrike">
              <a:solidFill>
                <a:srgbClr val="FFFFFF"/>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1"/>
          <p:cNvSpPr txBox="1"/>
          <p:nvPr>
            <p:ph idx="12" type="sldNum"/>
          </p:nvPr>
        </p:nvSpPr>
        <p:spPr>
          <a:xfrm>
            <a:off x="8077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219" name="Google Shape;219;p11"/>
          <p:cNvSpPr txBox="1"/>
          <p:nvPr/>
        </p:nvSpPr>
        <p:spPr>
          <a:xfrm>
            <a:off x="152400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100"/>
              <a:buFont typeface="Arial"/>
              <a:buNone/>
            </a:pPr>
            <a:r>
              <a:rPr b="1" i="0" lang="fr-FR" sz="5100" u="none" cap="none" strike="noStrike">
                <a:solidFill>
                  <a:srgbClr val="FFFFFF"/>
                </a:solidFill>
                <a:latin typeface="Bebas Neue"/>
                <a:ea typeface="Bebas Neue"/>
                <a:cs typeface="Bebas Neue"/>
                <a:sym typeface="Bebas Neue"/>
              </a:rPr>
              <a:t>WHICH M&amp;E ACTIVITIES?</a:t>
            </a:r>
            <a:endParaRPr b="1" i="0" sz="6300" u="none" cap="none" strike="noStrike">
              <a:solidFill>
                <a:srgbClr val="FFFFFF"/>
              </a:solidFill>
              <a:latin typeface="Bebas Neue"/>
              <a:ea typeface="Bebas Neue"/>
              <a:cs typeface="Bebas Neue"/>
              <a:sym typeface="Bebas Neue"/>
            </a:endParaRPr>
          </a:p>
        </p:txBody>
      </p:sp>
      <p:sp>
        <p:nvSpPr>
          <p:cNvPr id="220" name="Google Shape;220;p11"/>
          <p:cNvSpPr/>
          <p:nvPr/>
        </p:nvSpPr>
        <p:spPr>
          <a:xfrm>
            <a:off x="1530938" y="2368826"/>
            <a:ext cx="293946" cy="532272"/>
          </a:xfrm>
          <a:custGeom>
            <a:rect b="b" l="l" r="r" t="t"/>
            <a:pathLst>
              <a:path extrusionOk="0" h="709696" w="391928">
                <a:moveTo>
                  <a:pt x="135550" y="0"/>
                </a:moveTo>
                <a:lnTo>
                  <a:pt x="213310" y="172002"/>
                </a:lnTo>
                <a:cubicBezTo>
                  <a:pt x="274344" y="316302"/>
                  <a:pt x="328557" y="464190"/>
                  <a:pt x="375545" y="615260"/>
                </a:cubicBezTo>
                <a:lnTo>
                  <a:pt x="391928" y="672955"/>
                </a:lnTo>
                <a:lnTo>
                  <a:pt x="335492" y="678644"/>
                </a:lnTo>
                <a:lnTo>
                  <a:pt x="235461" y="709696"/>
                </a:lnTo>
                <a:lnTo>
                  <a:pt x="222202" y="663006"/>
                </a:lnTo>
                <a:cubicBezTo>
                  <a:pt x="176778" y="516963"/>
                  <a:pt x="124370" y="373998"/>
                  <a:pt x="65367" y="234500"/>
                </a:cubicBezTo>
                <a:lnTo>
                  <a:pt x="0" y="89913"/>
                </a:lnTo>
                <a:lnTo>
                  <a:pt x="77670" y="47755"/>
                </a:ln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262775"/>
              </a:solidFill>
              <a:latin typeface="Arial"/>
              <a:ea typeface="Arial"/>
              <a:cs typeface="Arial"/>
              <a:sym typeface="Arial"/>
            </a:endParaRPr>
          </a:p>
        </p:txBody>
      </p:sp>
      <p:sp>
        <p:nvSpPr>
          <p:cNvPr id="221" name="Google Shape;221;p11"/>
          <p:cNvSpPr/>
          <p:nvPr/>
        </p:nvSpPr>
        <p:spPr>
          <a:xfrm>
            <a:off x="2844511" y="3567489"/>
            <a:ext cx="126362" cy="420344"/>
          </a:xfrm>
          <a:custGeom>
            <a:rect b="b" l="l" r="r" t="t"/>
            <a:pathLst>
              <a:path extrusionOk="0" h="560459" w="168482">
                <a:moveTo>
                  <a:pt x="159774" y="0"/>
                </a:moveTo>
                <a:lnTo>
                  <a:pt x="162205" y="31959"/>
                </a:lnTo>
                <a:cubicBezTo>
                  <a:pt x="166373" y="114190"/>
                  <a:pt x="168482" y="196963"/>
                  <a:pt x="168482" y="280229"/>
                </a:cubicBezTo>
                <a:cubicBezTo>
                  <a:pt x="168482" y="363495"/>
                  <a:pt x="166373" y="446269"/>
                  <a:pt x="162205" y="528499"/>
                </a:cubicBezTo>
                <a:lnTo>
                  <a:pt x="159774" y="560459"/>
                </a:lnTo>
                <a:lnTo>
                  <a:pt x="137402" y="553514"/>
                </a:lnTo>
                <a:cubicBezTo>
                  <a:pt x="100923" y="546049"/>
                  <a:pt x="63152" y="542129"/>
                  <a:pt x="24465" y="542129"/>
                </a:cubicBezTo>
                <a:lnTo>
                  <a:pt x="0" y="544595"/>
                </a:lnTo>
                <a:lnTo>
                  <a:pt x="1853" y="520237"/>
                </a:lnTo>
                <a:cubicBezTo>
                  <a:pt x="5882" y="440743"/>
                  <a:pt x="7921" y="360724"/>
                  <a:pt x="7921" y="280229"/>
                </a:cubicBezTo>
                <a:cubicBezTo>
                  <a:pt x="7921" y="199734"/>
                  <a:pt x="5882" y="119716"/>
                  <a:pt x="1853" y="40222"/>
                </a:cubicBezTo>
                <a:lnTo>
                  <a:pt x="0" y="15863"/>
                </a:lnTo>
                <a:lnTo>
                  <a:pt x="24465" y="18329"/>
                </a:lnTo>
                <a:cubicBezTo>
                  <a:pt x="63152" y="18329"/>
                  <a:pt x="100923" y="14409"/>
                  <a:pt x="137402" y="694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262775"/>
              </a:solidFill>
              <a:latin typeface="Arial"/>
              <a:ea typeface="Arial"/>
              <a:cs typeface="Arial"/>
              <a:sym typeface="Arial"/>
            </a:endParaRPr>
          </a:p>
        </p:txBody>
      </p:sp>
      <p:sp>
        <p:nvSpPr>
          <p:cNvPr id="222" name="Google Shape;222;p11"/>
          <p:cNvSpPr/>
          <p:nvPr/>
        </p:nvSpPr>
        <p:spPr>
          <a:xfrm>
            <a:off x="1017782" y="5463061"/>
            <a:ext cx="293941" cy="531907"/>
          </a:xfrm>
          <a:custGeom>
            <a:rect b="b" l="l" r="r" t="t"/>
            <a:pathLst>
              <a:path extrusionOk="0" h="709210" w="391921">
                <a:moveTo>
                  <a:pt x="235454" y="0"/>
                </a:moveTo>
                <a:lnTo>
                  <a:pt x="335485" y="31051"/>
                </a:lnTo>
                <a:lnTo>
                  <a:pt x="391921" y="36740"/>
                </a:lnTo>
                <a:lnTo>
                  <a:pt x="375538" y="94436"/>
                </a:lnTo>
                <a:cubicBezTo>
                  <a:pt x="316803" y="283275"/>
                  <a:pt x="246779" y="467139"/>
                  <a:pt x="166256" y="645240"/>
                </a:cubicBezTo>
                <a:lnTo>
                  <a:pt x="134954" y="709210"/>
                </a:lnTo>
                <a:lnTo>
                  <a:pt x="77663" y="661940"/>
                </a:lnTo>
                <a:lnTo>
                  <a:pt x="0" y="619786"/>
                </a:lnTo>
                <a:lnTo>
                  <a:pt x="19878" y="579163"/>
                </a:lnTo>
                <a:cubicBezTo>
                  <a:pt x="97722" y="406989"/>
                  <a:pt x="165415" y="229244"/>
                  <a:pt x="222195" y="4669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262775"/>
              </a:solidFill>
              <a:latin typeface="Arial"/>
              <a:ea typeface="Arial"/>
              <a:cs typeface="Arial"/>
              <a:sym typeface="Arial"/>
            </a:endParaRPr>
          </a:p>
        </p:txBody>
      </p:sp>
      <p:sp>
        <p:nvSpPr>
          <p:cNvPr id="223" name="Google Shape;223;p11"/>
          <p:cNvSpPr/>
          <p:nvPr/>
        </p:nvSpPr>
        <p:spPr>
          <a:xfrm>
            <a:off x="1715532" y="5955288"/>
            <a:ext cx="478642" cy="401063"/>
          </a:xfrm>
          <a:custGeom>
            <a:rect b="b" l="l" r="r" t="t"/>
            <a:pathLst>
              <a:path extrusionOk="0" h="534751" w="638189">
                <a:moveTo>
                  <a:pt x="498399" y="0"/>
                </a:moveTo>
                <a:lnTo>
                  <a:pt x="532378" y="28034"/>
                </a:lnTo>
                <a:cubicBezTo>
                  <a:pt x="562190" y="48175"/>
                  <a:pt x="594045" y="65523"/>
                  <a:pt x="627567" y="79701"/>
                </a:cubicBezTo>
                <a:lnTo>
                  <a:pt x="638189" y="82999"/>
                </a:lnTo>
                <a:lnTo>
                  <a:pt x="459142" y="297338"/>
                </a:lnTo>
                <a:cubicBezTo>
                  <a:pt x="395098" y="369513"/>
                  <a:pt x="328922" y="439755"/>
                  <a:pt x="260713" y="507963"/>
                </a:cubicBezTo>
                <a:lnTo>
                  <a:pt x="232616" y="534751"/>
                </a:lnTo>
                <a:lnTo>
                  <a:pt x="0" y="534751"/>
                </a:lnTo>
                <a:lnTo>
                  <a:pt x="147179" y="394429"/>
                </a:lnTo>
                <a:cubicBezTo>
                  <a:pt x="213118" y="328491"/>
                  <a:pt x="277091" y="260587"/>
                  <a:pt x="339004" y="19081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262775"/>
              </a:solidFill>
              <a:latin typeface="Arial"/>
              <a:ea typeface="Arial"/>
              <a:cs typeface="Arial"/>
              <a:sym typeface="Arial"/>
            </a:endParaRPr>
          </a:p>
        </p:txBody>
      </p:sp>
      <p:sp>
        <p:nvSpPr>
          <p:cNvPr id="224" name="Google Shape;224;p11"/>
          <p:cNvSpPr/>
          <p:nvPr/>
        </p:nvSpPr>
        <p:spPr>
          <a:xfrm flipH="1">
            <a:off x="10166529" y="2240213"/>
            <a:ext cx="293946" cy="532272"/>
          </a:xfrm>
          <a:custGeom>
            <a:rect b="b" l="l" r="r" t="t"/>
            <a:pathLst>
              <a:path extrusionOk="0" h="709696" w="391928">
                <a:moveTo>
                  <a:pt x="135550" y="0"/>
                </a:moveTo>
                <a:lnTo>
                  <a:pt x="213310" y="172002"/>
                </a:lnTo>
                <a:cubicBezTo>
                  <a:pt x="274344" y="316302"/>
                  <a:pt x="328557" y="464190"/>
                  <a:pt x="375545" y="615260"/>
                </a:cubicBezTo>
                <a:lnTo>
                  <a:pt x="391928" y="672955"/>
                </a:lnTo>
                <a:lnTo>
                  <a:pt x="335492" y="678644"/>
                </a:lnTo>
                <a:lnTo>
                  <a:pt x="235461" y="709696"/>
                </a:lnTo>
                <a:lnTo>
                  <a:pt x="222202" y="663006"/>
                </a:lnTo>
                <a:cubicBezTo>
                  <a:pt x="176778" y="516963"/>
                  <a:pt x="124370" y="373998"/>
                  <a:pt x="65367" y="234500"/>
                </a:cubicBezTo>
                <a:lnTo>
                  <a:pt x="0" y="89913"/>
                </a:lnTo>
                <a:lnTo>
                  <a:pt x="77670" y="47755"/>
                </a:ln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262775"/>
              </a:solidFill>
              <a:latin typeface="Arial"/>
              <a:ea typeface="Arial"/>
              <a:cs typeface="Arial"/>
              <a:sym typeface="Arial"/>
            </a:endParaRPr>
          </a:p>
        </p:txBody>
      </p:sp>
      <p:sp>
        <p:nvSpPr>
          <p:cNvPr id="225" name="Google Shape;225;p11"/>
          <p:cNvSpPr/>
          <p:nvPr/>
        </p:nvSpPr>
        <p:spPr>
          <a:xfrm flipH="1">
            <a:off x="10277335" y="4563327"/>
            <a:ext cx="126362" cy="420344"/>
          </a:xfrm>
          <a:custGeom>
            <a:rect b="b" l="l" r="r" t="t"/>
            <a:pathLst>
              <a:path extrusionOk="0" h="560459" w="168482">
                <a:moveTo>
                  <a:pt x="159774" y="0"/>
                </a:moveTo>
                <a:lnTo>
                  <a:pt x="162205" y="31959"/>
                </a:lnTo>
                <a:cubicBezTo>
                  <a:pt x="166373" y="114190"/>
                  <a:pt x="168482" y="196963"/>
                  <a:pt x="168482" y="280229"/>
                </a:cubicBezTo>
                <a:cubicBezTo>
                  <a:pt x="168482" y="363495"/>
                  <a:pt x="166373" y="446269"/>
                  <a:pt x="162205" y="528499"/>
                </a:cubicBezTo>
                <a:lnTo>
                  <a:pt x="159774" y="560459"/>
                </a:lnTo>
                <a:lnTo>
                  <a:pt x="137402" y="553514"/>
                </a:lnTo>
                <a:cubicBezTo>
                  <a:pt x="100923" y="546049"/>
                  <a:pt x="63152" y="542129"/>
                  <a:pt x="24465" y="542129"/>
                </a:cubicBezTo>
                <a:lnTo>
                  <a:pt x="0" y="544595"/>
                </a:lnTo>
                <a:lnTo>
                  <a:pt x="1853" y="520237"/>
                </a:lnTo>
                <a:cubicBezTo>
                  <a:pt x="5882" y="440743"/>
                  <a:pt x="7921" y="360724"/>
                  <a:pt x="7921" y="280229"/>
                </a:cubicBezTo>
                <a:cubicBezTo>
                  <a:pt x="7921" y="199734"/>
                  <a:pt x="5882" y="119716"/>
                  <a:pt x="1853" y="40222"/>
                </a:cubicBezTo>
                <a:lnTo>
                  <a:pt x="0" y="15863"/>
                </a:lnTo>
                <a:lnTo>
                  <a:pt x="24465" y="18329"/>
                </a:lnTo>
                <a:cubicBezTo>
                  <a:pt x="63152" y="18329"/>
                  <a:pt x="100923" y="14409"/>
                  <a:pt x="137402" y="694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262775"/>
              </a:solidFill>
              <a:latin typeface="Arial"/>
              <a:ea typeface="Arial"/>
              <a:cs typeface="Arial"/>
              <a:sym typeface="Arial"/>
            </a:endParaRPr>
          </a:p>
        </p:txBody>
      </p:sp>
      <p:sp>
        <p:nvSpPr>
          <p:cNvPr id="226" name="Google Shape;226;p11"/>
          <p:cNvSpPr/>
          <p:nvPr/>
        </p:nvSpPr>
        <p:spPr>
          <a:xfrm flipH="1">
            <a:off x="10303224" y="4845760"/>
            <a:ext cx="370365" cy="670203"/>
          </a:xfrm>
          <a:custGeom>
            <a:rect b="b" l="l" r="r" t="t"/>
            <a:pathLst>
              <a:path extrusionOk="0" h="709210" w="391921">
                <a:moveTo>
                  <a:pt x="235454" y="0"/>
                </a:moveTo>
                <a:lnTo>
                  <a:pt x="335485" y="31051"/>
                </a:lnTo>
                <a:lnTo>
                  <a:pt x="391921" y="36740"/>
                </a:lnTo>
                <a:lnTo>
                  <a:pt x="375538" y="94436"/>
                </a:lnTo>
                <a:cubicBezTo>
                  <a:pt x="316803" y="283275"/>
                  <a:pt x="246779" y="467139"/>
                  <a:pt x="166256" y="645240"/>
                </a:cubicBezTo>
                <a:lnTo>
                  <a:pt x="134954" y="709210"/>
                </a:lnTo>
                <a:lnTo>
                  <a:pt x="77663" y="661940"/>
                </a:lnTo>
                <a:lnTo>
                  <a:pt x="0" y="619786"/>
                </a:lnTo>
                <a:lnTo>
                  <a:pt x="19878" y="579163"/>
                </a:lnTo>
                <a:cubicBezTo>
                  <a:pt x="97722" y="406989"/>
                  <a:pt x="165415" y="229244"/>
                  <a:pt x="222195" y="46690"/>
                </a:cubicBezTo>
                <a:close/>
              </a:path>
            </a:pathLst>
          </a:custGeom>
          <a:solidFill>
            <a:schemeClr val="lt2"/>
          </a:solidFill>
          <a:ln>
            <a:noFill/>
          </a:ln>
        </p:spPr>
        <p:txBody>
          <a:bodyPr anchorCtr="0" anchor="ctr" bIns="57600" lIns="115225" spcFirstLastPara="1" rIns="115225" wrap="square" tIns="57600">
            <a:noAutofit/>
          </a:bodyPr>
          <a:lstStyle/>
          <a:p>
            <a:pPr indent="0" lvl="0" marL="0" marR="0" rtl="0" algn="ctr">
              <a:lnSpc>
                <a:spcPct val="100000"/>
              </a:lnSpc>
              <a:spcBef>
                <a:spcPts val="0"/>
              </a:spcBef>
              <a:spcAft>
                <a:spcPts val="0"/>
              </a:spcAft>
              <a:buClr>
                <a:srgbClr val="000000"/>
              </a:buClr>
              <a:buSzPts val="1701"/>
              <a:buFont typeface="Arial"/>
              <a:buNone/>
            </a:pPr>
            <a:r>
              <a:t/>
            </a:r>
            <a:endParaRPr b="0" i="0" sz="1701" u="none" cap="none" strike="noStrike">
              <a:solidFill>
                <a:srgbClr val="262775"/>
              </a:solidFill>
              <a:latin typeface="Arial"/>
              <a:ea typeface="Arial"/>
              <a:cs typeface="Arial"/>
              <a:sym typeface="Arial"/>
            </a:endParaRPr>
          </a:p>
        </p:txBody>
      </p:sp>
      <p:sp>
        <p:nvSpPr>
          <p:cNvPr id="227" name="Google Shape;227;p11"/>
          <p:cNvSpPr/>
          <p:nvPr/>
        </p:nvSpPr>
        <p:spPr>
          <a:xfrm flipH="1">
            <a:off x="10852523" y="6018225"/>
            <a:ext cx="478642" cy="401063"/>
          </a:xfrm>
          <a:custGeom>
            <a:rect b="b" l="l" r="r" t="t"/>
            <a:pathLst>
              <a:path extrusionOk="0" h="534751" w="638189">
                <a:moveTo>
                  <a:pt x="498399" y="0"/>
                </a:moveTo>
                <a:lnTo>
                  <a:pt x="532378" y="28034"/>
                </a:lnTo>
                <a:cubicBezTo>
                  <a:pt x="562190" y="48175"/>
                  <a:pt x="594045" y="65523"/>
                  <a:pt x="627567" y="79701"/>
                </a:cubicBezTo>
                <a:lnTo>
                  <a:pt x="638189" y="82999"/>
                </a:lnTo>
                <a:lnTo>
                  <a:pt x="459142" y="297338"/>
                </a:lnTo>
                <a:cubicBezTo>
                  <a:pt x="395098" y="369513"/>
                  <a:pt x="328922" y="439755"/>
                  <a:pt x="260713" y="507963"/>
                </a:cubicBezTo>
                <a:lnTo>
                  <a:pt x="232616" y="534751"/>
                </a:lnTo>
                <a:lnTo>
                  <a:pt x="0" y="534751"/>
                </a:lnTo>
                <a:lnTo>
                  <a:pt x="147179" y="394429"/>
                </a:lnTo>
                <a:cubicBezTo>
                  <a:pt x="213118" y="328491"/>
                  <a:pt x="277091" y="260587"/>
                  <a:pt x="339004" y="19081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262775"/>
              </a:solidFill>
              <a:latin typeface="Arial"/>
              <a:ea typeface="Arial"/>
              <a:cs typeface="Arial"/>
              <a:sym typeface="Arial"/>
            </a:endParaRPr>
          </a:p>
        </p:txBody>
      </p:sp>
      <p:sp>
        <p:nvSpPr>
          <p:cNvPr id="228" name="Google Shape;228;p11"/>
          <p:cNvSpPr/>
          <p:nvPr/>
        </p:nvSpPr>
        <p:spPr>
          <a:xfrm>
            <a:off x="815052" y="1549475"/>
            <a:ext cx="1292700" cy="1292700"/>
          </a:xfrm>
          <a:prstGeom prst="ellipse">
            <a:avLst/>
          </a:prstGeom>
          <a:solidFill>
            <a:srgbClr val="E84525"/>
          </a:solidFill>
          <a:ln>
            <a:noFill/>
          </a:ln>
        </p:spPr>
        <p:txBody>
          <a:bodyPr anchorCtr="0" anchor="ctr" bIns="57575" lIns="115175" spcFirstLastPara="1" rIns="115175" wrap="square" tIns="57575">
            <a:noAutofit/>
          </a:bodyPr>
          <a:lstStyle/>
          <a:p>
            <a:pPr indent="0" lvl="0" marL="0" marR="0" rtl="0" algn="ctr">
              <a:lnSpc>
                <a:spcPct val="100000"/>
              </a:lnSpc>
              <a:spcBef>
                <a:spcPts val="0"/>
              </a:spcBef>
              <a:spcAft>
                <a:spcPts val="0"/>
              </a:spcAft>
              <a:buClr>
                <a:srgbClr val="000000"/>
              </a:buClr>
              <a:buSzPts val="1701"/>
              <a:buFont typeface="Arial"/>
              <a:buNone/>
            </a:pPr>
            <a:r>
              <a:t/>
            </a:r>
            <a:endParaRPr b="0" i="0" sz="1700" u="none" cap="none" strike="noStrike">
              <a:solidFill>
                <a:srgbClr val="FFFFFF"/>
              </a:solidFill>
              <a:latin typeface="Arial"/>
              <a:ea typeface="Arial"/>
              <a:cs typeface="Arial"/>
              <a:sym typeface="Arial"/>
            </a:endParaRPr>
          </a:p>
        </p:txBody>
      </p:sp>
      <p:sp>
        <p:nvSpPr>
          <p:cNvPr id="229" name="Google Shape;229;p11"/>
          <p:cNvSpPr/>
          <p:nvPr/>
        </p:nvSpPr>
        <p:spPr>
          <a:xfrm>
            <a:off x="818088" y="3375637"/>
            <a:ext cx="1292700" cy="1292700"/>
          </a:xfrm>
          <a:prstGeom prst="ellipse">
            <a:avLst/>
          </a:prstGeom>
          <a:solidFill>
            <a:srgbClr val="E84525"/>
          </a:solidFill>
          <a:ln>
            <a:noFill/>
          </a:ln>
        </p:spPr>
        <p:txBody>
          <a:bodyPr anchorCtr="0" anchor="ctr" bIns="57575" lIns="115200" spcFirstLastPara="1" rIns="115200" wrap="square" tIns="57575">
            <a:noAutofit/>
          </a:bodyPr>
          <a:lstStyle/>
          <a:p>
            <a:pPr indent="0" lvl="0" marL="0" marR="0" rtl="0" algn="ctr">
              <a:lnSpc>
                <a:spcPct val="100000"/>
              </a:lnSpc>
              <a:spcBef>
                <a:spcPts val="0"/>
              </a:spcBef>
              <a:spcAft>
                <a:spcPts val="0"/>
              </a:spcAft>
              <a:buClr>
                <a:srgbClr val="000000"/>
              </a:buClr>
              <a:buSzPts val="1701"/>
              <a:buFont typeface="Arial"/>
              <a:buNone/>
            </a:pPr>
            <a:r>
              <a:t/>
            </a:r>
            <a:endParaRPr b="0" i="0" sz="1700" u="none" cap="none" strike="noStrike">
              <a:solidFill>
                <a:srgbClr val="FFFFFF"/>
              </a:solidFill>
              <a:latin typeface="Arial"/>
              <a:ea typeface="Arial"/>
              <a:cs typeface="Arial"/>
              <a:sym typeface="Arial"/>
            </a:endParaRPr>
          </a:p>
        </p:txBody>
      </p:sp>
      <p:sp>
        <p:nvSpPr>
          <p:cNvPr id="230" name="Google Shape;230;p11"/>
          <p:cNvSpPr/>
          <p:nvPr/>
        </p:nvSpPr>
        <p:spPr>
          <a:xfrm>
            <a:off x="818015" y="4986177"/>
            <a:ext cx="1292700" cy="1292700"/>
          </a:xfrm>
          <a:prstGeom prst="ellipse">
            <a:avLst/>
          </a:prstGeom>
          <a:solidFill>
            <a:srgbClr val="E84525"/>
          </a:solidFill>
          <a:ln>
            <a:noFill/>
          </a:ln>
        </p:spPr>
        <p:txBody>
          <a:bodyPr anchorCtr="0" anchor="ctr" bIns="57575" lIns="115200" spcFirstLastPara="1" rIns="115200" wrap="square" tIns="57575">
            <a:noAutofit/>
          </a:bodyPr>
          <a:lstStyle/>
          <a:p>
            <a:pPr indent="0" lvl="0" marL="0" marR="0" rtl="0" algn="ctr">
              <a:lnSpc>
                <a:spcPct val="100000"/>
              </a:lnSpc>
              <a:spcBef>
                <a:spcPts val="0"/>
              </a:spcBef>
              <a:spcAft>
                <a:spcPts val="0"/>
              </a:spcAft>
              <a:buClr>
                <a:srgbClr val="000000"/>
              </a:buClr>
              <a:buSzPts val="1701"/>
              <a:buFont typeface="Arial"/>
              <a:buNone/>
            </a:pPr>
            <a:r>
              <a:t/>
            </a:r>
            <a:endParaRPr b="0" i="0" sz="1700" u="none" cap="none" strike="noStrike">
              <a:solidFill>
                <a:srgbClr val="FFFFFF"/>
              </a:solidFill>
              <a:latin typeface="Arial"/>
              <a:ea typeface="Arial"/>
              <a:cs typeface="Arial"/>
              <a:sym typeface="Arial"/>
            </a:endParaRPr>
          </a:p>
        </p:txBody>
      </p:sp>
      <p:grpSp>
        <p:nvGrpSpPr>
          <p:cNvPr id="231" name="Google Shape;231;p11"/>
          <p:cNvGrpSpPr/>
          <p:nvPr/>
        </p:nvGrpSpPr>
        <p:grpSpPr>
          <a:xfrm>
            <a:off x="2189987" y="1704850"/>
            <a:ext cx="3551452" cy="981950"/>
            <a:chOff x="3661496" y="227871"/>
            <a:chExt cx="4735269" cy="1309267"/>
          </a:xfrm>
        </p:grpSpPr>
        <p:sp>
          <p:nvSpPr>
            <p:cNvPr id="232" name="Google Shape;232;p11"/>
            <p:cNvSpPr txBox="1"/>
            <p:nvPr/>
          </p:nvSpPr>
          <p:spPr>
            <a:xfrm>
              <a:off x="3661496" y="227871"/>
              <a:ext cx="3067200" cy="656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fr-FR" sz="2600" u="none" cap="none" strike="noStrike">
                  <a:solidFill>
                    <a:srgbClr val="E84525"/>
                  </a:solidFill>
                  <a:latin typeface="Arial"/>
                  <a:ea typeface="Arial"/>
                  <a:cs typeface="Arial"/>
                  <a:sym typeface="Arial"/>
                </a:rPr>
                <a:t>INCEPTION </a:t>
              </a:r>
              <a:endParaRPr b="0" i="0" sz="2000" u="none" cap="none" strike="noStrike">
                <a:solidFill>
                  <a:srgbClr val="000000"/>
                </a:solidFill>
                <a:latin typeface="Arial"/>
                <a:ea typeface="Arial"/>
                <a:cs typeface="Arial"/>
                <a:sym typeface="Arial"/>
              </a:endParaRPr>
            </a:p>
          </p:txBody>
        </p:sp>
        <p:sp>
          <p:nvSpPr>
            <p:cNvPr id="233" name="Google Shape;233;p11"/>
            <p:cNvSpPr txBox="1"/>
            <p:nvPr/>
          </p:nvSpPr>
          <p:spPr>
            <a:xfrm>
              <a:off x="3666065" y="716338"/>
              <a:ext cx="4730700" cy="820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fr-FR" sz="1700" u="none" cap="none" strike="noStrike">
                  <a:solidFill>
                    <a:srgbClr val="000000"/>
                  </a:solidFill>
                  <a:latin typeface="Arial"/>
                  <a:ea typeface="Arial"/>
                  <a:cs typeface="Arial"/>
                  <a:sym typeface="Arial"/>
                </a:rPr>
                <a:t>Kick-off meeting</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fr-FR" sz="1700" u="none" cap="none" strike="noStrike">
                  <a:solidFill>
                    <a:srgbClr val="000000"/>
                  </a:solidFill>
                  <a:latin typeface="Arial"/>
                  <a:ea typeface="Arial"/>
                  <a:cs typeface="Arial"/>
                  <a:sym typeface="Arial"/>
                </a:rPr>
                <a:t>Project presentation documents</a:t>
              </a:r>
              <a:endParaRPr b="0" i="0" sz="1900" u="none" cap="none" strike="noStrike">
                <a:solidFill>
                  <a:srgbClr val="000000"/>
                </a:solidFill>
                <a:latin typeface="Arial"/>
                <a:ea typeface="Arial"/>
                <a:cs typeface="Arial"/>
                <a:sym typeface="Arial"/>
              </a:endParaRPr>
            </a:p>
          </p:txBody>
        </p:sp>
      </p:grpSp>
      <p:sp>
        <p:nvSpPr>
          <p:cNvPr id="234" name="Google Shape;234;p11"/>
          <p:cNvSpPr/>
          <p:nvPr/>
        </p:nvSpPr>
        <p:spPr>
          <a:xfrm flipH="1">
            <a:off x="9932542" y="1576975"/>
            <a:ext cx="1292700" cy="1293300"/>
          </a:xfrm>
          <a:prstGeom prst="ellipse">
            <a:avLst/>
          </a:prstGeom>
          <a:solidFill>
            <a:srgbClr val="E84525"/>
          </a:solidFill>
          <a:ln>
            <a:noFill/>
          </a:ln>
        </p:spPr>
        <p:txBody>
          <a:bodyPr anchorCtr="0" anchor="ctr" bIns="57600" lIns="115250" spcFirstLastPara="1" rIns="115250" wrap="square" tIns="57600">
            <a:noAutofit/>
          </a:bodyPr>
          <a:lstStyle/>
          <a:p>
            <a:pPr indent="0" lvl="0" marL="0" marR="0" rtl="0" algn="ctr">
              <a:lnSpc>
                <a:spcPct val="100000"/>
              </a:lnSpc>
              <a:spcBef>
                <a:spcPts val="0"/>
              </a:spcBef>
              <a:spcAft>
                <a:spcPts val="0"/>
              </a:spcAft>
              <a:buClr>
                <a:srgbClr val="000000"/>
              </a:buClr>
              <a:buSzPts val="1702"/>
              <a:buFont typeface="Arial"/>
              <a:buNone/>
            </a:pPr>
            <a:r>
              <a:t/>
            </a:r>
            <a:endParaRPr b="0" i="0" sz="1701" u="none" cap="none" strike="noStrike">
              <a:solidFill>
                <a:srgbClr val="FFFFFF"/>
              </a:solidFill>
              <a:latin typeface="Arial"/>
              <a:ea typeface="Arial"/>
              <a:cs typeface="Arial"/>
              <a:sym typeface="Arial"/>
            </a:endParaRPr>
          </a:p>
        </p:txBody>
      </p:sp>
      <p:sp>
        <p:nvSpPr>
          <p:cNvPr id="235" name="Google Shape;235;p11"/>
          <p:cNvSpPr/>
          <p:nvPr/>
        </p:nvSpPr>
        <p:spPr>
          <a:xfrm flipH="1">
            <a:off x="9928517" y="3377713"/>
            <a:ext cx="1292700" cy="1293000"/>
          </a:xfrm>
          <a:prstGeom prst="ellipse">
            <a:avLst/>
          </a:prstGeom>
          <a:solidFill>
            <a:srgbClr val="E84525"/>
          </a:solidFill>
          <a:ln>
            <a:noFill/>
          </a:ln>
        </p:spPr>
        <p:txBody>
          <a:bodyPr anchorCtr="0" anchor="ctr" bIns="57600" lIns="115225" spcFirstLastPara="1" rIns="115225" wrap="square" tIns="57600">
            <a:noAutofit/>
          </a:bodyPr>
          <a:lstStyle/>
          <a:p>
            <a:pPr indent="0" lvl="0" marL="0" marR="0" rtl="0" algn="ctr">
              <a:lnSpc>
                <a:spcPct val="100000"/>
              </a:lnSpc>
              <a:spcBef>
                <a:spcPts val="0"/>
              </a:spcBef>
              <a:spcAft>
                <a:spcPts val="0"/>
              </a:spcAft>
              <a:buClr>
                <a:srgbClr val="000000"/>
              </a:buClr>
              <a:buSzPts val="1701"/>
              <a:buFont typeface="Arial"/>
              <a:buNone/>
            </a:pPr>
            <a:r>
              <a:t/>
            </a:r>
            <a:endParaRPr b="0" i="0" sz="1701" u="none" cap="none" strike="noStrike">
              <a:solidFill>
                <a:srgbClr val="FFFFFF"/>
              </a:solidFill>
              <a:latin typeface="Arial"/>
              <a:ea typeface="Arial"/>
              <a:cs typeface="Arial"/>
              <a:sym typeface="Arial"/>
            </a:endParaRPr>
          </a:p>
        </p:txBody>
      </p:sp>
      <p:sp>
        <p:nvSpPr>
          <p:cNvPr id="236" name="Google Shape;236;p11"/>
          <p:cNvSpPr/>
          <p:nvPr/>
        </p:nvSpPr>
        <p:spPr>
          <a:xfrm flipH="1">
            <a:off x="9932545" y="4964631"/>
            <a:ext cx="1292700" cy="1293000"/>
          </a:xfrm>
          <a:prstGeom prst="ellipse">
            <a:avLst/>
          </a:prstGeom>
          <a:solidFill>
            <a:srgbClr val="E84525"/>
          </a:solidFill>
          <a:ln>
            <a:noFill/>
          </a:ln>
        </p:spPr>
        <p:txBody>
          <a:bodyPr anchorCtr="0" anchor="ctr" bIns="57600" lIns="115225" spcFirstLastPara="1" rIns="115225" wrap="square" tIns="57600">
            <a:noAutofit/>
          </a:bodyPr>
          <a:lstStyle/>
          <a:p>
            <a:pPr indent="0" lvl="0" marL="0" marR="0" rtl="0" algn="ctr">
              <a:lnSpc>
                <a:spcPct val="100000"/>
              </a:lnSpc>
              <a:spcBef>
                <a:spcPts val="0"/>
              </a:spcBef>
              <a:spcAft>
                <a:spcPts val="0"/>
              </a:spcAft>
              <a:buClr>
                <a:srgbClr val="000000"/>
              </a:buClr>
              <a:buSzPts val="1701"/>
              <a:buFont typeface="Arial"/>
              <a:buNone/>
            </a:pPr>
            <a:r>
              <a:t/>
            </a:r>
            <a:endParaRPr b="0" i="0" sz="1701" u="none" cap="none" strike="noStrike">
              <a:solidFill>
                <a:srgbClr val="FFFFFF"/>
              </a:solidFill>
              <a:latin typeface="Arial"/>
              <a:ea typeface="Arial"/>
              <a:cs typeface="Arial"/>
              <a:sym typeface="Arial"/>
            </a:endParaRPr>
          </a:p>
        </p:txBody>
      </p:sp>
      <p:sp>
        <p:nvSpPr>
          <p:cNvPr id="237" name="Google Shape;237;p11"/>
          <p:cNvSpPr/>
          <p:nvPr/>
        </p:nvSpPr>
        <p:spPr>
          <a:xfrm>
            <a:off x="977075" y="1711499"/>
            <a:ext cx="968700" cy="968700"/>
          </a:xfrm>
          <a:prstGeom prst="ellipse">
            <a:avLst/>
          </a:prstGeom>
          <a:solidFill>
            <a:srgbClr val="DBDBDB"/>
          </a:solidFill>
          <a:ln>
            <a:noFill/>
          </a:ln>
        </p:spPr>
        <p:txBody>
          <a:bodyPr anchorCtr="0" anchor="ctr" bIns="57575" lIns="115175" spcFirstLastPara="1" rIns="115175" wrap="square" tIns="57575">
            <a:noAutofit/>
          </a:bodyPr>
          <a:lstStyle/>
          <a:p>
            <a:pPr indent="0" lvl="0" marL="0" marR="0" rtl="0" algn="ctr">
              <a:lnSpc>
                <a:spcPct val="100000"/>
              </a:lnSpc>
              <a:spcBef>
                <a:spcPts val="0"/>
              </a:spcBef>
              <a:spcAft>
                <a:spcPts val="0"/>
              </a:spcAft>
              <a:buClr>
                <a:srgbClr val="000000"/>
              </a:buClr>
              <a:buSzPts val="1701"/>
              <a:buFont typeface="Arial"/>
              <a:buNone/>
            </a:pPr>
            <a:r>
              <a:t/>
            </a:r>
            <a:endParaRPr b="0" i="0" sz="1700" u="none" cap="none" strike="noStrike">
              <a:solidFill>
                <a:srgbClr val="FFFFFF"/>
              </a:solidFill>
              <a:latin typeface="Arial"/>
              <a:ea typeface="Arial"/>
              <a:cs typeface="Arial"/>
              <a:sym typeface="Arial"/>
            </a:endParaRPr>
          </a:p>
        </p:txBody>
      </p:sp>
      <p:sp>
        <p:nvSpPr>
          <p:cNvPr id="238" name="Google Shape;238;p11"/>
          <p:cNvSpPr/>
          <p:nvPr/>
        </p:nvSpPr>
        <p:spPr>
          <a:xfrm>
            <a:off x="980122" y="3543008"/>
            <a:ext cx="968700" cy="968700"/>
          </a:xfrm>
          <a:prstGeom prst="ellipse">
            <a:avLst/>
          </a:prstGeom>
          <a:solidFill>
            <a:srgbClr val="DBDBDB"/>
          </a:solidFill>
          <a:ln>
            <a:noFill/>
          </a:ln>
        </p:spPr>
        <p:txBody>
          <a:bodyPr anchorCtr="0" anchor="ctr" bIns="57575" lIns="115200" spcFirstLastPara="1" rIns="115200" wrap="square" tIns="57575">
            <a:noAutofit/>
          </a:bodyPr>
          <a:lstStyle/>
          <a:p>
            <a:pPr indent="0" lvl="0" marL="0" marR="0" rtl="0" algn="ctr">
              <a:lnSpc>
                <a:spcPct val="100000"/>
              </a:lnSpc>
              <a:spcBef>
                <a:spcPts val="0"/>
              </a:spcBef>
              <a:spcAft>
                <a:spcPts val="0"/>
              </a:spcAft>
              <a:buClr>
                <a:srgbClr val="000000"/>
              </a:buClr>
              <a:buSzPts val="1701"/>
              <a:buFont typeface="Arial"/>
              <a:buNone/>
            </a:pPr>
            <a:r>
              <a:t/>
            </a:r>
            <a:endParaRPr b="0" i="0" sz="1700" u="none" cap="none" strike="noStrike">
              <a:solidFill>
                <a:srgbClr val="FFFFFF"/>
              </a:solidFill>
              <a:latin typeface="Arial"/>
              <a:ea typeface="Arial"/>
              <a:cs typeface="Arial"/>
              <a:sym typeface="Arial"/>
            </a:endParaRPr>
          </a:p>
        </p:txBody>
      </p:sp>
      <p:sp>
        <p:nvSpPr>
          <p:cNvPr id="239" name="Google Shape;239;p11"/>
          <p:cNvSpPr/>
          <p:nvPr/>
        </p:nvSpPr>
        <p:spPr>
          <a:xfrm>
            <a:off x="980049" y="5142874"/>
            <a:ext cx="968700" cy="968700"/>
          </a:xfrm>
          <a:prstGeom prst="ellipse">
            <a:avLst/>
          </a:prstGeom>
          <a:solidFill>
            <a:srgbClr val="DBDBDB"/>
          </a:solidFill>
          <a:ln>
            <a:noFill/>
          </a:ln>
        </p:spPr>
        <p:txBody>
          <a:bodyPr anchorCtr="0" anchor="ctr" bIns="57575" lIns="115200" spcFirstLastPara="1" rIns="115200" wrap="square" tIns="57575">
            <a:noAutofit/>
          </a:bodyPr>
          <a:lstStyle/>
          <a:p>
            <a:pPr indent="0" lvl="0" marL="0" marR="0" rtl="0" algn="ctr">
              <a:lnSpc>
                <a:spcPct val="100000"/>
              </a:lnSpc>
              <a:spcBef>
                <a:spcPts val="0"/>
              </a:spcBef>
              <a:spcAft>
                <a:spcPts val="0"/>
              </a:spcAft>
              <a:buClr>
                <a:srgbClr val="000000"/>
              </a:buClr>
              <a:buSzPts val="1701"/>
              <a:buFont typeface="Arial"/>
              <a:buNone/>
            </a:pPr>
            <a:r>
              <a:t/>
            </a:r>
            <a:endParaRPr b="0" i="0" sz="1700" u="none" cap="none" strike="noStrike">
              <a:solidFill>
                <a:srgbClr val="FFFFFF"/>
              </a:solidFill>
              <a:latin typeface="Arial"/>
              <a:ea typeface="Arial"/>
              <a:cs typeface="Arial"/>
              <a:sym typeface="Arial"/>
            </a:endParaRPr>
          </a:p>
        </p:txBody>
      </p:sp>
      <p:sp>
        <p:nvSpPr>
          <p:cNvPr id="240" name="Google Shape;240;p11"/>
          <p:cNvSpPr/>
          <p:nvPr/>
        </p:nvSpPr>
        <p:spPr>
          <a:xfrm>
            <a:off x="10090339" y="3537555"/>
            <a:ext cx="969300" cy="969300"/>
          </a:xfrm>
          <a:prstGeom prst="ellipse">
            <a:avLst/>
          </a:prstGeom>
          <a:solidFill>
            <a:srgbClr val="DBDBDB"/>
          </a:solidFill>
          <a:ln>
            <a:noFill/>
          </a:ln>
        </p:spPr>
        <p:txBody>
          <a:bodyPr anchorCtr="0" anchor="ctr" bIns="57600" lIns="115225" spcFirstLastPara="1" rIns="115225" wrap="square" tIns="57600">
            <a:noAutofit/>
          </a:bodyPr>
          <a:lstStyle/>
          <a:p>
            <a:pPr indent="0" lvl="0" marL="0" marR="0" rtl="0" algn="ctr">
              <a:lnSpc>
                <a:spcPct val="100000"/>
              </a:lnSpc>
              <a:spcBef>
                <a:spcPts val="0"/>
              </a:spcBef>
              <a:spcAft>
                <a:spcPts val="0"/>
              </a:spcAft>
              <a:buClr>
                <a:srgbClr val="000000"/>
              </a:buClr>
              <a:buSzPts val="1701"/>
              <a:buFont typeface="Arial"/>
              <a:buNone/>
            </a:pPr>
            <a:r>
              <a:t/>
            </a:r>
            <a:endParaRPr b="0" i="0" sz="1701" u="none" cap="none" strike="noStrike">
              <a:solidFill>
                <a:srgbClr val="FFFFFF"/>
              </a:solidFill>
              <a:latin typeface="Arial"/>
              <a:ea typeface="Arial"/>
              <a:cs typeface="Arial"/>
              <a:sym typeface="Arial"/>
            </a:endParaRPr>
          </a:p>
        </p:txBody>
      </p:sp>
      <p:sp>
        <p:nvSpPr>
          <p:cNvPr id="241" name="Google Shape;241;p11"/>
          <p:cNvSpPr/>
          <p:nvPr/>
        </p:nvSpPr>
        <p:spPr>
          <a:xfrm>
            <a:off x="10094393" y="5129384"/>
            <a:ext cx="969000" cy="969000"/>
          </a:xfrm>
          <a:prstGeom prst="ellipse">
            <a:avLst/>
          </a:prstGeom>
          <a:solidFill>
            <a:srgbClr val="DBDBDB"/>
          </a:solidFill>
          <a:ln>
            <a:noFill/>
          </a:ln>
        </p:spPr>
        <p:txBody>
          <a:bodyPr anchorCtr="0" anchor="ctr" bIns="57600" lIns="115225" spcFirstLastPara="1" rIns="115225" wrap="square" tIns="57600">
            <a:noAutofit/>
          </a:bodyPr>
          <a:lstStyle/>
          <a:p>
            <a:pPr indent="0" lvl="0" marL="0" marR="0" rtl="0" algn="ctr">
              <a:lnSpc>
                <a:spcPct val="100000"/>
              </a:lnSpc>
              <a:spcBef>
                <a:spcPts val="0"/>
              </a:spcBef>
              <a:spcAft>
                <a:spcPts val="0"/>
              </a:spcAft>
              <a:buClr>
                <a:srgbClr val="000000"/>
              </a:buClr>
              <a:buSzPts val="1701"/>
              <a:buFont typeface="Arial"/>
              <a:buNone/>
            </a:pPr>
            <a:r>
              <a:t/>
            </a:r>
            <a:endParaRPr b="0" i="0" sz="1701" u="none" cap="none" strike="noStrike">
              <a:solidFill>
                <a:srgbClr val="FFFFFF"/>
              </a:solidFill>
              <a:latin typeface="Arial"/>
              <a:ea typeface="Arial"/>
              <a:cs typeface="Arial"/>
              <a:sym typeface="Arial"/>
            </a:endParaRPr>
          </a:p>
        </p:txBody>
      </p:sp>
      <p:sp>
        <p:nvSpPr>
          <p:cNvPr id="242" name="Google Shape;242;p11"/>
          <p:cNvSpPr/>
          <p:nvPr/>
        </p:nvSpPr>
        <p:spPr>
          <a:xfrm>
            <a:off x="10090372" y="1716901"/>
            <a:ext cx="969000" cy="969000"/>
          </a:xfrm>
          <a:prstGeom prst="ellipse">
            <a:avLst/>
          </a:prstGeom>
          <a:solidFill>
            <a:srgbClr val="DBDBDB"/>
          </a:solidFill>
          <a:ln>
            <a:noFill/>
          </a:ln>
        </p:spPr>
        <p:txBody>
          <a:bodyPr anchorCtr="0" anchor="ctr" bIns="57600" lIns="115250" spcFirstLastPara="1" rIns="115250" wrap="square" tIns="57600">
            <a:noAutofit/>
          </a:bodyPr>
          <a:lstStyle/>
          <a:p>
            <a:pPr indent="0" lvl="0" marL="0" marR="0" rtl="0" algn="ctr">
              <a:lnSpc>
                <a:spcPct val="100000"/>
              </a:lnSpc>
              <a:spcBef>
                <a:spcPts val="0"/>
              </a:spcBef>
              <a:spcAft>
                <a:spcPts val="0"/>
              </a:spcAft>
              <a:buClr>
                <a:srgbClr val="000000"/>
              </a:buClr>
              <a:buSzPts val="1702"/>
              <a:buFont typeface="Arial"/>
              <a:buNone/>
            </a:pPr>
            <a:r>
              <a:t/>
            </a:r>
            <a:endParaRPr b="0" i="0" sz="1701" u="none" cap="none" strike="noStrike">
              <a:solidFill>
                <a:srgbClr val="FFFFFF"/>
              </a:solidFill>
              <a:latin typeface="Arial"/>
              <a:ea typeface="Arial"/>
              <a:cs typeface="Arial"/>
              <a:sym typeface="Arial"/>
            </a:endParaRPr>
          </a:p>
        </p:txBody>
      </p:sp>
      <p:sp>
        <p:nvSpPr>
          <p:cNvPr id="243" name="Google Shape;243;p11"/>
          <p:cNvSpPr/>
          <p:nvPr/>
        </p:nvSpPr>
        <p:spPr>
          <a:xfrm>
            <a:off x="1244610" y="2003863"/>
            <a:ext cx="439506" cy="439506"/>
          </a:xfrm>
          <a:custGeom>
            <a:rect b="b" l="l" r="r" t="t"/>
            <a:pathLst>
              <a:path extrusionOk="0" h="21600" w="2160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53585F"/>
          </a:solidFill>
          <a:ln>
            <a:noFill/>
          </a:ln>
        </p:spPr>
        <p:txBody>
          <a:bodyPr anchorCtr="0" anchor="ctr" bIns="17975" lIns="17975" spcFirstLastPara="1" rIns="17975" wrap="square" tIns="17975">
            <a:noAutofit/>
          </a:bodyPr>
          <a:lstStyle/>
          <a:p>
            <a:pPr indent="0" lvl="0" marL="0" marR="0" rtl="0" algn="l">
              <a:lnSpc>
                <a:spcPct val="100000"/>
              </a:lnSpc>
              <a:spcBef>
                <a:spcPts val="0"/>
              </a:spcBef>
              <a:spcAft>
                <a:spcPts val="0"/>
              </a:spcAft>
              <a:buClr>
                <a:srgbClr val="000000"/>
              </a:buClr>
              <a:buSzPts val="1417"/>
              <a:buFont typeface="Arial"/>
              <a:buNone/>
            </a:pPr>
            <a:r>
              <a:t/>
            </a:r>
            <a:endParaRPr b="0" i="0" sz="1417" u="none" cap="none" strike="noStrike">
              <a:solidFill>
                <a:srgbClr val="000000"/>
              </a:solidFill>
              <a:latin typeface="Arial"/>
              <a:ea typeface="Arial"/>
              <a:cs typeface="Arial"/>
              <a:sym typeface="Arial"/>
            </a:endParaRPr>
          </a:p>
        </p:txBody>
      </p:sp>
      <p:sp>
        <p:nvSpPr>
          <p:cNvPr id="244" name="Google Shape;244;p11"/>
          <p:cNvSpPr/>
          <p:nvPr/>
        </p:nvSpPr>
        <p:spPr>
          <a:xfrm>
            <a:off x="1196396" y="3751703"/>
            <a:ext cx="536220" cy="536220"/>
          </a:xfrm>
          <a:custGeom>
            <a:rect b="b" l="l" r="r" t="t"/>
            <a:pathLst>
              <a:path extrusionOk="0" h="21600" w="2160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rgbClr val="53585F"/>
          </a:solidFill>
          <a:ln>
            <a:noFill/>
          </a:ln>
        </p:spPr>
        <p:txBody>
          <a:bodyPr anchorCtr="0" anchor="ctr" bIns="17975" lIns="17975" spcFirstLastPara="1" rIns="17975" wrap="square" tIns="17975">
            <a:noAutofit/>
          </a:bodyPr>
          <a:lstStyle/>
          <a:p>
            <a:pPr indent="0" lvl="0" marL="0" marR="0" rtl="0" algn="l">
              <a:lnSpc>
                <a:spcPct val="100000"/>
              </a:lnSpc>
              <a:spcBef>
                <a:spcPts val="0"/>
              </a:spcBef>
              <a:spcAft>
                <a:spcPts val="0"/>
              </a:spcAft>
              <a:buClr>
                <a:srgbClr val="000000"/>
              </a:buClr>
              <a:buSzPts val="1417"/>
              <a:buFont typeface="Arial"/>
              <a:buNone/>
            </a:pPr>
            <a:r>
              <a:t/>
            </a:r>
            <a:endParaRPr b="0" i="0" sz="1417" u="none" cap="none" strike="noStrike">
              <a:solidFill>
                <a:srgbClr val="000000"/>
              </a:solidFill>
              <a:latin typeface="Arial"/>
              <a:ea typeface="Arial"/>
              <a:cs typeface="Arial"/>
              <a:sym typeface="Arial"/>
            </a:endParaRPr>
          </a:p>
        </p:txBody>
      </p:sp>
      <p:sp>
        <p:nvSpPr>
          <p:cNvPr id="245" name="Google Shape;245;p11"/>
          <p:cNvSpPr/>
          <p:nvPr/>
        </p:nvSpPr>
        <p:spPr>
          <a:xfrm>
            <a:off x="1225943" y="5429536"/>
            <a:ext cx="476982" cy="390258"/>
          </a:xfrm>
          <a:custGeom>
            <a:rect b="b" l="l" r="r" t="t"/>
            <a:pathLst>
              <a:path extrusionOk="0" h="21600" w="2160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rgbClr val="53585F"/>
          </a:solidFill>
          <a:ln>
            <a:noFill/>
          </a:ln>
        </p:spPr>
        <p:txBody>
          <a:bodyPr anchorCtr="0" anchor="ctr" bIns="17975" lIns="17975" spcFirstLastPara="1" rIns="17975" wrap="square" tIns="17975">
            <a:noAutofit/>
          </a:bodyPr>
          <a:lstStyle/>
          <a:p>
            <a:pPr indent="0" lvl="0" marL="0" marR="0" rtl="0" algn="l">
              <a:lnSpc>
                <a:spcPct val="100000"/>
              </a:lnSpc>
              <a:spcBef>
                <a:spcPts val="0"/>
              </a:spcBef>
              <a:spcAft>
                <a:spcPts val="0"/>
              </a:spcAft>
              <a:buClr>
                <a:srgbClr val="000000"/>
              </a:buClr>
              <a:buSzPts val="1417"/>
              <a:buFont typeface="Arial"/>
              <a:buNone/>
            </a:pPr>
            <a:r>
              <a:t/>
            </a:r>
            <a:endParaRPr b="0" i="0" sz="1417" u="none" cap="none" strike="noStrike">
              <a:solidFill>
                <a:srgbClr val="000000"/>
              </a:solidFill>
              <a:latin typeface="Arial"/>
              <a:ea typeface="Arial"/>
              <a:cs typeface="Arial"/>
              <a:sym typeface="Arial"/>
            </a:endParaRPr>
          </a:p>
        </p:txBody>
      </p:sp>
      <p:sp>
        <p:nvSpPr>
          <p:cNvPr id="246" name="Google Shape;246;p11"/>
          <p:cNvSpPr/>
          <p:nvPr/>
        </p:nvSpPr>
        <p:spPr>
          <a:xfrm>
            <a:off x="10270159" y="3796030"/>
            <a:ext cx="609498" cy="498690"/>
          </a:xfrm>
          <a:custGeom>
            <a:rect b="b" l="l" r="r" t="t"/>
            <a:pathLst>
              <a:path extrusionOk="0" h="21600" w="2160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rgbClr val="53585F"/>
          </a:solidFill>
          <a:ln>
            <a:noFill/>
          </a:ln>
        </p:spPr>
        <p:txBody>
          <a:bodyPr anchorCtr="0" anchor="ctr" bIns="17975" lIns="17975" spcFirstLastPara="1" rIns="17975" wrap="square" tIns="17975">
            <a:noAutofit/>
          </a:bodyPr>
          <a:lstStyle/>
          <a:p>
            <a:pPr indent="0" lvl="0" marL="0" marR="0" rtl="0" algn="l">
              <a:lnSpc>
                <a:spcPct val="100000"/>
              </a:lnSpc>
              <a:spcBef>
                <a:spcPts val="0"/>
              </a:spcBef>
              <a:spcAft>
                <a:spcPts val="0"/>
              </a:spcAft>
              <a:buClr>
                <a:srgbClr val="000000"/>
              </a:buClr>
              <a:buSzPts val="1418"/>
              <a:buFont typeface="Arial"/>
              <a:buNone/>
            </a:pPr>
            <a:r>
              <a:t/>
            </a:r>
            <a:endParaRPr b="0" i="0" sz="1417" u="none" cap="none" strike="noStrike">
              <a:solidFill>
                <a:srgbClr val="000000"/>
              </a:solidFill>
              <a:latin typeface="Arial"/>
              <a:ea typeface="Arial"/>
              <a:cs typeface="Arial"/>
              <a:sym typeface="Arial"/>
            </a:endParaRPr>
          </a:p>
        </p:txBody>
      </p:sp>
      <p:sp>
        <p:nvSpPr>
          <p:cNvPr id="247" name="Google Shape;247;p11"/>
          <p:cNvSpPr/>
          <p:nvPr/>
        </p:nvSpPr>
        <p:spPr>
          <a:xfrm>
            <a:off x="10343196" y="1948110"/>
            <a:ext cx="463482" cy="463482"/>
          </a:xfrm>
          <a:custGeom>
            <a:rect b="b" l="l" r="r" t="t"/>
            <a:pathLst>
              <a:path extrusionOk="0" h="21600" w="2160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53585F"/>
          </a:solidFill>
          <a:ln>
            <a:noFill/>
          </a:ln>
        </p:spPr>
        <p:txBody>
          <a:bodyPr anchorCtr="0" anchor="ctr" bIns="18000" lIns="18000" spcFirstLastPara="1" rIns="18000" wrap="square" tIns="18000">
            <a:noAutofit/>
          </a:bodyPr>
          <a:lstStyle/>
          <a:p>
            <a:pPr indent="0" lvl="0" marL="0" marR="0" rtl="0" algn="l">
              <a:lnSpc>
                <a:spcPct val="100000"/>
              </a:lnSpc>
              <a:spcBef>
                <a:spcPts val="0"/>
              </a:spcBef>
              <a:spcAft>
                <a:spcPts val="0"/>
              </a:spcAft>
              <a:buClr>
                <a:srgbClr val="000000"/>
              </a:buClr>
              <a:buSzPts val="1418"/>
              <a:buFont typeface="Arial"/>
              <a:buNone/>
            </a:pPr>
            <a:r>
              <a:t/>
            </a:r>
            <a:endParaRPr b="0" i="0" sz="1417" u="none" cap="none" strike="noStrike">
              <a:solidFill>
                <a:srgbClr val="000000"/>
              </a:solidFill>
              <a:latin typeface="Arial"/>
              <a:ea typeface="Arial"/>
              <a:cs typeface="Arial"/>
              <a:sym typeface="Arial"/>
            </a:endParaRPr>
          </a:p>
        </p:txBody>
      </p:sp>
      <p:sp>
        <p:nvSpPr>
          <p:cNvPr id="248" name="Google Shape;248;p11"/>
          <p:cNvSpPr/>
          <p:nvPr/>
        </p:nvSpPr>
        <p:spPr>
          <a:xfrm>
            <a:off x="10337244" y="5343974"/>
            <a:ext cx="477954" cy="477954"/>
          </a:xfrm>
          <a:custGeom>
            <a:rect b="b" l="l" r="r" t="t"/>
            <a:pathLst>
              <a:path extrusionOk="0" h="21600" w="21600">
                <a:moveTo>
                  <a:pt x="17075" y="14727"/>
                </a:moveTo>
                <a:lnTo>
                  <a:pt x="17294" y="12764"/>
                </a:lnTo>
                <a:lnTo>
                  <a:pt x="19843" y="12764"/>
                </a:lnTo>
                <a:lnTo>
                  <a:pt x="19406" y="14727"/>
                </a:lnTo>
                <a:cubicBezTo>
                  <a:pt x="19406" y="14727"/>
                  <a:pt x="17075" y="14727"/>
                  <a:pt x="17075"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6" y="9447"/>
                </a:lnTo>
                <a:lnTo>
                  <a:pt x="21577" y="9444"/>
                </a:lnTo>
                <a:cubicBezTo>
                  <a:pt x="21586" y="9406"/>
                  <a:pt x="21600" y="9369"/>
                  <a:pt x="21600" y="9327"/>
                </a:cubicBezTo>
                <a:cubicBezTo>
                  <a:pt x="21600" y="9056"/>
                  <a:pt x="21380" y="8836"/>
                  <a:pt x="21109" y="8836"/>
                </a:cubicBezTo>
                <a:lnTo>
                  <a:pt x="5370" y="8836"/>
                </a:lnTo>
                <a:lnTo>
                  <a:pt x="4674" y="6241"/>
                </a:lnTo>
                <a:lnTo>
                  <a:pt x="4667" y="6243"/>
                </a:lnTo>
                <a:cubicBezTo>
                  <a:pt x="4606"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1" y="18613"/>
                </a:cubicBezTo>
                <a:cubicBezTo>
                  <a:pt x="19479" y="18552"/>
                  <a:pt x="19581" y="18430"/>
                  <a:pt x="19619" y="18282"/>
                </a:cubicBezTo>
                <a:moveTo>
                  <a:pt x="12907" y="7711"/>
                </a:moveTo>
                <a:cubicBezTo>
                  <a:pt x="12996" y="7800"/>
                  <a:pt x="13119" y="7855"/>
                  <a:pt x="13255" y="7855"/>
                </a:cubicBezTo>
                <a:cubicBezTo>
                  <a:pt x="13390" y="7855"/>
                  <a:pt x="13513" y="7800"/>
                  <a:pt x="13602" y="7711"/>
                </a:cubicBezTo>
                <a:lnTo>
                  <a:pt x="15565" y="5747"/>
                </a:lnTo>
                <a:cubicBezTo>
                  <a:pt x="15654" y="5658"/>
                  <a:pt x="15709" y="5536"/>
                  <a:pt x="15709" y="5400"/>
                </a:cubicBezTo>
                <a:cubicBezTo>
                  <a:pt x="15709" y="5129"/>
                  <a:pt x="15490" y="4910"/>
                  <a:pt x="15218" y="4910"/>
                </a:cubicBezTo>
                <a:cubicBezTo>
                  <a:pt x="15083" y="4910"/>
                  <a:pt x="14960" y="4964"/>
                  <a:pt x="14871" y="5053"/>
                </a:cubicBezTo>
                <a:lnTo>
                  <a:pt x="13745" y="6179"/>
                </a:lnTo>
                <a:lnTo>
                  <a:pt x="13745" y="491"/>
                </a:lnTo>
                <a:lnTo>
                  <a:pt x="13745" y="491"/>
                </a:lnTo>
                <a:cubicBezTo>
                  <a:pt x="13745" y="220"/>
                  <a:pt x="13526" y="0"/>
                  <a:pt x="13255" y="0"/>
                </a:cubicBezTo>
                <a:cubicBezTo>
                  <a:pt x="12983" y="0"/>
                  <a:pt x="12764" y="220"/>
                  <a:pt x="12764" y="491"/>
                </a:cubicBezTo>
                <a:lnTo>
                  <a:pt x="12764" y="6179"/>
                </a:lnTo>
                <a:lnTo>
                  <a:pt x="11638" y="5053"/>
                </a:lnTo>
                <a:cubicBezTo>
                  <a:pt x="11549" y="4964"/>
                  <a:pt x="11427" y="4910"/>
                  <a:pt x="11291" y="4910"/>
                </a:cubicBezTo>
                <a:cubicBezTo>
                  <a:pt x="11020" y="4910"/>
                  <a:pt x="10800" y="5129"/>
                  <a:pt x="10800" y="5400"/>
                </a:cubicBezTo>
                <a:cubicBezTo>
                  <a:pt x="10800" y="5536"/>
                  <a:pt x="10855" y="5658"/>
                  <a:pt x="10944" y="5747"/>
                </a:cubicBezTo>
                <a:cubicBezTo>
                  <a:pt x="10944" y="5747"/>
                  <a:pt x="12907" y="7711"/>
                  <a:pt x="12907" y="7711"/>
                </a:cubicBezTo>
                <a:close/>
              </a:path>
            </a:pathLst>
          </a:custGeom>
          <a:solidFill>
            <a:srgbClr val="53585F"/>
          </a:solidFill>
          <a:ln>
            <a:noFill/>
          </a:ln>
        </p:spPr>
        <p:txBody>
          <a:bodyPr anchorCtr="0" anchor="ctr" bIns="18000" lIns="18000" spcFirstLastPara="1" rIns="18000" wrap="square" tIns="18000">
            <a:noAutofit/>
          </a:bodyPr>
          <a:lstStyle/>
          <a:p>
            <a:pPr indent="0" lvl="0" marL="0" marR="0" rtl="0" algn="l">
              <a:lnSpc>
                <a:spcPct val="100000"/>
              </a:lnSpc>
              <a:spcBef>
                <a:spcPts val="0"/>
              </a:spcBef>
              <a:spcAft>
                <a:spcPts val="0"/>
              </a:spcAft>
              <a:buClr>
                <a:srgbClr val="000000"/>
              </a:buClr>
              <a:buSzPts val="1418"/>
              <a:buFont typeface="Arial"/>
              <a:buNone/>
            </a:pPr>
            <a:r>
              <a:t/>
            </a:r>
            <a:endParaRPr b="0" i="0" sz="1417" u="none" cap="none" strike="noStrike">
              <a:solidFill>
                <a:srgbClr val="000000"/>
              </a:solidFill>
              <a:latin typeface="Arial"/>
              <a:ea typeface="Arial"/>
              <a:cs typeface="Arial"/>
              <a:sym typeface="Arial"/>
            </a:endParaRPr>
          </a:p>
        </p:txBody>
      </p:sp>
      <p:sp>
        <p:nvSpPr>
          <p:cNvPr id="249" name="Google Shape;249;p11"/>
          <p:cNvSpPr txBox="1"/>
          <p:nvPr/>
        </p:nvSpPr>
        <p:spPr>
          <a:xfrm>
            <a:off x="2194174" y="3106950"/>
            <a:ext cx="27135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lang="fr-FR" sz="2600">
                <a:solidFill>
                  <a:srgbClr val="E84525"/>
                </a:solidFill>
              </a:rPr>
              <a:t>MONITORING</a:t>
            </a:r>
            <a:endParaRPr b="0" i="0" sz="2000" u="none" cap="none" strike="noStrike">
              <a:solidFill>
                <a:srgbClr val="000000"/>
              </a:solidFill>
              <a:latin typeface="Arial"/>
              <a:ea typeface="Arial"/>
              <a:cs typeface="Arial"/>
              <a:sym typeface="Arial"/>
            </a:endParaRPr>
          </a:p>
        </p:txBody>
      </p:sp>
      <p:sp>
        <p:nvSpPr>
          <p:cNvPr id="250" name="Google Shape;250;p11"/>
          <p:cNvSpPr txBox="1"/>
          <p:nvPr/>
        </p:nvSpPr>
        <p:spPr>
          <a:xfrm>
            <a:off x="2229102" y="3567500"/>
            <a:ext cx="3877500" cy="1662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lang="fr-FR" sz="1700"/>
              <a:t>Setting up the monitoring system </a:t>
            </a:r>
            <a:endParaRPr sz="1700"/>
          </a:p>
          <a:p>
            <a:pPr indent="0" lvl="0" marL="0" marR="0" rtl="0" algn="l">
              <a:lnSpc>
                <a:spcPct val="100000"/>
              </a:lnSpc>
              <a:spcBef>
                <a:spcPts val="0"/>
              </a:spcBef>
              <a:spcAft>
                <a:spcPts val="0"/>
              </a:spcAft>
              <a:buClr>
                <a:srgbClr val="000000"/>
              </a:buClr>
              <a:buSzPts val="1200"/>
              <a:buFont typeface="Arial"/>
              <a:buNone/>
            </a:pPr>
            <a:r>
              <a:rPr lang="fr-FR" sz="1700"/>
              <a:t>Preparation of the project monitoring toolbox</a:t>
            </a:r>
            <a:endParaRPr sz="1700"/>
          </a:p>
          <a:p>
            <a:pPr indent="0" lvl="0" marL="0" marR="0" rtl="0" algn="l">
              <a:lnSpc>
                <a:spcPct val="100000"/>
              </a:lnSpc>
              <a:spcBef>
                <a:spcPts val="0"/>
              </a:spcBef>
              <a:spcAft>
                <a:spcPts val="0"/>
              </a:spcAft>
              <a:buClr>
                <a:srgbClr val="000000"/>
              </a:buClr>
              <a:buSzPts val="1200"/>
              <a:buFont typeface="Arial"/>
              <a:buNone/>
            </a:pPr>
            <a:r>
              <a:rPr lang="fr-FR" sz="1700"/>
              <a:t>Training teams in the monitoring system </a:t>
            </a:r>
            <a:endParaRPr sz="1700"/>
          </a:p>
          <a:p>
            <a:pPr indent="0" lvl="0" marL="0" marR="0" rtl="0" algn="l">
              <a:lnSpc>
                <a:spcPct val="100000"/>
              </a:lnSpc>
              <a:spcBef>
                <a:spcPts val="0"/>
              </a:spcBef>
              <a:spcAft>
                <a:spcPts val="0"/>
              </a:spcAft>
              <a:buClr>
                <a:srgbClr val="000000"/>
              </a:buClr>
              <a:buSzPts val="1200"/>
              <a:buFont typeface="Arial"/>
              <a:buNone/>
            </a:pPr>
            <a:r>
              <a:t/>
            </a:r>
            <a:endParaRPr sz="1700"/>
          </a:p>
        </p:txBody>
      </p:sp>
      <p:grpSp>
        <p:nvGrpSpPr>
          <p:cNvPr id="251" name="Google Shape;251;p11"/>
          <p:cNvGrpSpPr/>
          <p:nvPr/>
        </p:nvGrpSpPr>
        <p:grpSpPr>
          <a:xfrm>
            <a:off x="2229112" y="5141550"/>
            <a:ext cx="3551452" cy="981950"/>
            <a:chOff x="3661496" y="227871"/>
            <a:chExt cx="4735269" cy="1309267"/>
          </a:xfrm>
        </p:grpSpPr>
        <p:sp>
          <p:nvSpPr>
            <p:cNvPr id="252" name="Google Shape;252;p11"/>
            <p:cNvSpPr txBox="1"/>
            <p:nvPr/>
          </p:nvSpPr>
          <p:spPr>
            <a:xfrm>
              <a:off x="3661496" y="227871"/>
              <a:ext cx="3067200" cy="656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lang="fr-FR" sz="2600">
                  <a:solidFill>
                    <a:srgbClr val="E84525"/>
                  </a:solidFill>
                </a:rPr>
                <a:t>EVALUATION</a:t>
              </a:r>
              <a:endParaRPr b="0" i="0" sz="2000" u="none" cap="none" strike="noStrike">
                <a:solidFill>
                  <a:srgbClr val="000000"/>
                </a:solidFill>
                <a:latin typeface="Arial"/>
                <a:ea typeface="Arial"/>
                <a:cs typeface="Arial"/>
                <a:sym typeface="Arial"/>
              </a:endParaRPr>
            </a:p>
          </p:txBody>
        </p:sp>
        <p:sp>
          <p:nvSpPr>
            <p:cNvPr id="253" name="Google Shape;253;p11"/>
            <p:cNvSpPr txBox="1"/>
            <p:nvPr/>
          </p:nvSpPr>
          <p:spPr>
            <a:xfrm>
              <a:off x="3666065" y="716338"/>
              <a:ext cx="4730700" cy="82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lang="fr-FR" sz="1700"/>
                <a:t>Identification of indicators to be informed by the evaluation</a:t>
              </a:r>
              <a:endParaRPr b="0" i="0" sz="1900" u="none" cap="none" strike="noStrike">
                <a:solidFill>
                  <a:srgbClr val="000000"/>
                </a:solidFill>
                <a:latin typeface="Arial"/>
                <a:ea typeface="Arial"/>
                <a:cs typeface="Arial"/>
                <a:sym typeface="Arial"/>
              </a:endParaRPr>
            </a:p>
          </p:txBody>
        </p:sp>
      </p:grpSp>
      <p:grpSp>
        <p:nvGrpSpPr>
          <p:cNvPr id="254" name="Google Shape;254;p11"/>
          <p:cNvGrpSpPr/>
          <p:nvPr/>
        </p:nvGrpSpPr>
        <p:grpSpPr>
          <a:xfrm>
            <a:off x="6380480" y="1732650"/>
            <a:ext cx="3548025" cy="981950"/>
            <a:chOff x="3666065" y="227871"/>
            <a:chExt cx="4730700" cy="1309267"/>
          </a:xfrm>
        </p:grpSpPr>
        <p:sp>
          <p:nvSpPr>
            <p:cNvPr id="255" name="Google Shape;255;p11"/>
            <p:cNvSpPr txBox="1"/>
            <p:nvPr/>
          </p:nvSpPr>
          <p:spPr>
            <a:xfrm>
              <a:off x="5310163" y="227871"/>
              <a:ext cx="3067200" cy="656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000"/>
                <a:buFont typeface="Arial"/>
                <a:buNone/>
              </a:pPr>
              <a:r>
                <a:rPr b="1" lang="fr-FR" sz="2600">
                  <a:solidFill>
                    <a:schemeClr val="dk1"/>
                  </a:solidFill>
                </a:rPr>
                <a:t>PARTNERS</a:t>
              </a:r>
              <a:endParaRPr b="0" i="0" sz="2000" u="none" cap="none" strike="noStrike">
                <a:solidFill>
                  <a:schemeClr val="dk1"/>
                </a:solidFill>
                <a:latin typeface="Arial"/>
                <a:ea typeface="Arial"/>
                <a:cs typeface="Arial"/>
                <a:sym typeface="Arial"/>
              </a:endParaRPr>
            </a:p>
          </p:txBody>
        </p:sp>
        <p:sp>
          <p:nvSpPr>
            <p:cNvPr id="256" name="Google Shape;256;p11"/>
            <p:cNvSpPr txBox="1"/>
            <p:nvPr/>
          </p:nvSpPr>
          <p:spPr>
            <a:xfrm>
              <a:off x="3666065" y="716338"/>
              <a:ext cx="4730700" cy="820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lang="fr-FR" sz="1700"/>
                <a:t>Formalizing partnerships</a:t>
              </a:r>
              <a:endParaRPr sz="1700"/>
            </a:p>
            <a:p>
              <a:pPr indent="0" lvl="0" marL="0" marR="0" rtl="0" algn="r">
                <a:lnSpc>
                  <a:spcPct val="100000"/>
                </a:lnSpc>
                <a:spcBef>
                  <a:spcPts val="0"/>
                </a:spcBef>
                <a:spcAft>
                  <a:spcPts val="0"/>
                </a:spcAft>
                <a:buClr>
                  <a:srgbClr val="000000"/>
                </a:buClr>
                <a:buSzPts val="1200"/>
                <a:buFont typeface="Arial"/>
                <a:buNone/>
              </a:pPr>
              <a:r>
                <a:rPr lang="fr-FR" sz="1700"/>
                <a:t>Partner training Follow-up</a:t>
              </a:r>
              <a:endParaRPr sz="1700"/>
            </a:p>
          </p:txBody>
        </p:sp>
      </p:grpSp>
      <p:grpSp>
        <p:nvGrpSpPr>
          <p:cNvPr id="257" name="Google Shape;257;p11"/>
          <p:cNvGrpSpPr/>
          <p:nvPr/>
        </p:nvGrpSpPr>
        <p:grpSpPr>
          <a:xfrm>
            <a:off x="5896322" y="3162550"/>
            <a:ext cx="4017600" cy="1585350"/>
            <a:chOff x="3020521" y="227871"/>
            <a:chExt cx="5356800" cy="2113800"/>
          </a:xfrm>
        </p:grpSpPr>
        <p:sp>
          <p:nvSpPr>
            <p:cNvPr id="258" name="Google Shape;258;p11"/>
            <p:cNvSpPr txBox="1"/>
            <p:nvPr/>
          </p:nvSpPr>
          <p:spPr>
            <a:xfrm>
              <a:off x="3020521" y="227871"/>
              <a:ext cx="5356800" cy="656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000"/>
                <a:buFont typeface="Arial"/>
                <a:buNone/>
              </a:pPr>
              <a:r>
                <a:rPr b="1" lang="fr-FR" sz="2600">
                  <a:solidFill>
                    <a:schemeClr val="dk1"/>
                  </a:solidFill>
                </a:rPr>
                <a:t>HUMAN RESOURCES</a:t>
              </a:r>
              <a:endParaRPr b="0" i="0" sz="2000" u="none" cap="none" strike="noStrike">
                <a:solidFill>
                  <a:schemeClr val="dk1"/>
                </a:solidFill>
                <a:latin typeface="Arial"/>
                <a:ea typeface="Arial"/>
                <a:cs typeface="Arial"/>
                <a:sym typeface="Arial"/>
              </a:endParaRPr>
            </a:p>
          </p:txBody>
        </p:sp>
        <p:sp>
          <p:nvSpPr>
            <p:cNvPr id="259" name="Google Shape;259;p11"/>
            <p:cNvSpPr txBox="1"/>
            <p:nvPr/>
          </p:nvSpPr>
          <p:spPr>
            <a:xfrm>
              <a:off x="4117187" y="823071"/>
              <a:ext cx="4211700" cy="15186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lang="fr-FR" sz="1700"/>
                <a:t>Recruiting, training and briefing teams</a:t>
              </a:r>
              <a:endParaRPr sz="1700"/>
            </a:p>
            <a:p>
              <a:pPr indent="0" lvl="0" marL="0" marR="0" rtl="0" algn="r">
                <a:lnSpc>
                  <a:spcPct val="100000"/>
                </a:lnSpc>
                <a:spcBef>
                  <a:spcPts val="0"/>
                </a:spcBef>
                <a:spcAft>
                  <a:spcPts val="0"/>
                </a:spcAft>
                <a:buClr>
                  <a:srgbClr val="000000"/>
                </a:buClr>
                <a:buSzPts val="1200"/>
                <a:buFont typeface="Arial"/>
                <a:buNone/>
              </a:pPr>
              <a:r>
                <a:rPr lang="fr-FR" sz="1700"/>
                <a:t>Development of a human resources plan</a:t>
              </a:r>
              <a:endParaRPr sz="1700"/>
            </a:p>
          </p:txBody>
        </p:sp>
      </p:grpSp>
      <p:grpSp>
        <p:nvGrpSpPr>
          <p:cNvPr id="260" name="Google Shape;260;p11"/>
          <p:cNvGrpSpPr/>
          <p:nvPr/>
        </p:nvGrpSpPr>
        <p:grpSpPr>
          <a:xfrm>
            <a:off x="6303443" y="5195850"/>
            <a:ext cx="3548025" cy="981950"/>
            <a:chOff x="3666065" y="227871"/>
            <a:chExt cx="4730700" cy="1309267"/>
          </a:xfrm>
        </p:grpSpPr>
        <p:sp>
          <p:nvSpPr>
            <p:cNvPr id="261" name="Google Shape;261;p11"/>
            <p:cNvSpPr txBox="1"/>
            <p:nvPr/>
          </p:nvSpPr>
          <p:spPr>
            <a:xfrm>
              <a:off x="5310163" y="227871"/>
              <a:ext cx="3067200" cy="656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000"/>
                <a:buFont typeface="Arial"/>
                <a:buNone/>
              </a:pPr>
              <a:r>
                <a:rPr b="1" lang="fr-FR" sz="2600">
                  <a:solidFill>
                    <a:schemeClr val="dk1"/>
                  </a:solidFill>
                </a:rPr>
                <a:t>LOGISTICS</a:t>
              </a:r>
              <a:endParaRPr b="0" i="0" sz="2000" u="none" cap="none" strike="noStrike">
                <a:solidFill>
                  <a:schemeClr val="dk1"/>
                </a:solidFill>
                <a:latin typeface="Arial"/>
                <a:ea typeface="Arial"/>
                <a:cs typeface="Arial"/>
                <a:sym typeface="Arial"/>
              </a:endParaRPr>
            </a:p>
          </p:txBody>
        </p:sp>
        <p:sp>
          <p:nvSpPr>
            <p:cNvPr id="262" name="Google Shape;262;p11"/>
            <p:cNvSpPr txBox="1"/>
            <p:nvPr/>
          </p:nvSpPr>
          <p:spPr>
            <a:xfrm>
              <a:off x="3666065" y="716338"/>
              <a:ext cx="4730700" cy="820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lang="fr-FR" sz="1700"/>
                <a:t>Ensure logical aspects of follow-up (tablets or other)</a:t>
              </a:r>
              <a:endParaRPr sz="1700"/>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grpSp>
        <p:nvGrpSpPr>
          <p:cNvPr id="267" name="Google Shape;267;p12"/>
          <p:cNvGrpSpPr/>
          <p:nvPr/>
        </p:nvGrpSpPr>
        <p:grpSpPr>
          <a:xfrm>
            <a:off x="3403951" y="2947602"/>
            <a:ext cx="820436" cy="644516"/>
            <a:chOff x="0" y="-38100"/>
            <a:chExt cx="513736" cy="908153"/>
          </a:xfrm>
        </p:grpSpPr>
        <p:sp>
          <p:nvSpPr>
            <p:cNvPr id="268" name="Google Shape;268;p12"/>
            <p:cNvSpPr/>
            <p:nvPr/>
          </p:nvSpPr>
          <p:spPr>
            <a:xfrm>
              <a:off x="0" y="0"/>
              <a:ext cx="513736" cy="870053"/>
            </a:xfrm>
            <a:custGeom>
              <a:rect b="b" l="l" r="r" t="t"/>
              <a:pathLst>
                <a:path extrusionOk="0" h="870053" w="513736">
                  <a:moveTo>
                    <a:pt x="256868" y="870053"/>
                  </a:moveTo>
                  <a:lnTo>
                    <a:pt x="0" y="463653"/>
                  </a:lnTo>
                  <a:lnTo>
                    <a:pt x="203200" y="463653"/>
                  </a:lnTo>
                  <a:lnTo>
                    <a:pt x="203200" y="0"/>
                  </a:lnTo>
                  <a:lnTo>
                    <a:pt x="310536" y="0"/>
                  </a:lnTo>
                  <a:lnTo>
                    <a:pt x="310536" y="463653"/>
                  </a:lnTo>
                  <a:lnTo>
                    <a:pt x="513736" y="463653"/>
                  </a:lnTo>
                  <a:lnTo>
                    <a:pt x="256868" y="870053"/>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69" name="Google Shape;269;p12"/>
            <p:cNvSpPr txBox="1"/>
            <p:nvPr/>
          </p:nvSpPr>
          <p:spPr>
            <a:xfrm>
              <a:off x="203200" y="-38100"/>
              <a:ext cx="107336" cy="806553"/>
            </a:xfrm>
            <a:prstGeom prst="rect">
              <a:avLst/>
            </a:prstGeom>
            <a:noFill/>
            <a:ln>
              <a:noFill/>
            </a:ln>
          </p:spPr>
          <p:txBody>
            <a:bodyPr anchorCtr="0" anchor="ctr" bIns="25400" lIns="25400" spcFirstLastPara="1" rIns="25400" wrap="square" tIns="25400">
              <a:noAutofit/>
            </a:bodyPr>
            <a:lstStyle/>
            <a:p>
              <a:pPr indent="0" lvl="0" marL="0" marR="0" rtl="0" algn="ctr">
                <a:lnSpc>
                  <a:spcPct val="19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270" name="Google Shape;270;p12"/>
          <p:cNvGrpSpPr/>
          <p:nvPr/>
        </p:nvGrpSpPr>
        <p:grpSpPr>
          <a:xfrm>
            <a:off x="3345034" y="1443297"/>
            <a:ext cx="820436" cy="776136"/>
            <a:chOff x="0" y="-38100"/>
            <a:chExt cx="513736" cy="1093612"/>
          </a:xfrm>
        </p:grpSpPr>
        <p:sp>
          <p:nvSpPr>
            <p:cNvPr id="271" name="Google Shape;271;p12"/>
            <p:cNvSpPr/>
            <p:nvPr/>
          </p:nvSpPr>
          <p:spPr>
            <a:xfrm>
              <a:off x="0" y="0"/>
              <a:ext cx="513736" cy="1055512"/>
            </a:xfrm>
            <a:custGeom>
              <a:rect b="b" l="l" r="r" t="t"/>
              <a:pathLst>
                <a:path extrusionOk="0" h="1055512" w="513736">
                  <a:moveTo>
                    <a:pt x="256868" y="1055512"/>
                  </a:moveTo>
                  <a:lnTo>
                    <a:pt x="0" y="649112"/>
                  </a:lnTo>
                  <a:lnTo>
                    <a:pt x="203200" y="649112"/>
                  </a:lnTo>
                  <a:lnTo>
                    <a:pt x="203200" y="0"/>
                  </a:lnTo>
                  <a:lnTo>
                    <a:pt x="310536" y="0"/>
                  </a:lnTo>
                  <a:lnTo>
                    <a:pt x="310536" y="649112"/>
                  </a:lnTo>
                  <a:lnTo>
                    <a:pt x="513736" y="649112"/>
                  </a:lnTo>
                  <a:lnTo>
                    <a:pt x="256868" y="1055512"/>
                  </a:lnTo>
                  <a:close/>
                </a:path>
              </a:pathLst>
            </a:custGeom>
            <a:solidFill>
              <a:srgbClr val="CA4F1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72" name="Google Shape;272;p12"/>
            <p:cNvSpPr txBox="1"/>
            <p:nvPr/>
          </p:nvSpPr>
          <p:spPr>
            <a:xfrm>
              <a:off x="203200" y="-38100"/>
              <a:ext cx="107336" cy="992012"/>
            </a:xfrm>
            <a:prstGeom prst="rect">
              <a:avLst/>
            </a:prstGeom>
            <a:noFill/>
            <a:ln>
              <a:noFill/>
            </a:ln>
          </p:spPr>
          <p:txBody>
            <a:bodyPr anchorCtr="0" anchor="ctr" bIns="25400" lIns="25400" spcFirstLastPara="1" rIns="25400" wrap="square" tIns="25400">
              <a:noAutofit/>
            </a:bodyPr>
            <a:lstStyle/>
            <a:p>
              <a:pPr indent="0" lvl="0" marL="0" marR="0" rtl="0" algn="ctr">
                <a:lnSpc>
                  <a:spcPct val="19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273" name="Google Shape;273;p12"/>
          <p:cNvGrpSpPr/>
          <p:nvPr/>
        </p:nvGrpSpPr>
        <p:grpSpPr>
          <a:xfrm>
            <a:off x="1539648" y="1319338"/>
            <a:ext cx="4532327" cy="735370"/>
            <a:chOff x="0" y="-57150"/>
            <a:chExt cx="1060938" cy="387363"/>
          </a:xfrm>
        </p:grpSpPr>
        <p:sp>
          <p:nvSpPr>
            <p:cNvPr id="274" name="Google Shape;274;p12"/>
            <p:cNvSpPr/>
            <p:nvPr/>
          </p:nvSpPr>
          <p:spPr>
            <a:xfrm>
              <a:off x="0" y="0"/>
              <a:ext cx="1060938" cy="330213"/>
            </a:xfrm>
            <a:custGeom>
              <a:rect b="b" l="l" r="r" t="t"/>
              <a:pathLst>
                <a:path extrusionOk="0" h="330213" w="1060938">
                  <a:moveTo>
                    <a:pt x="0" y="0"/>
                  </a:moveTo>
                  <a:lnTo>
                    <a:pt x="1060938" y="0"/>
                  </a:lnTo>
                  <a:lnTo>
                    <a:pt x="1060938" y="330213"/>
                  </a:lnTo>
                  <a:lnTo>
                    <a:pt x="0" y="330213"/>
                  </a:lnTo>
                  <a:close/>
                </a:path>
              </a:pathLst>
            </a:custGeom>
            <a:solidFill>
              <a:srgbClr val="CA4F1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75" name="Google Shape;275;p12"/>
            <p:cNvSpPr txBox="1"/>
            <p:nvPr/>
          </p:nvSpPr>
          <p:spPr>
            <a:xfrm>
              <a:off x="0" y="-57150"/>
              <a:ext cx="1060938" cy="387363"/>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1350"/>
                <a:buFont typeface="Arial"/>
                <a:buNone/>
              </a:pPr>
              <a:r>
                <a:rPr b="1" i="0" lang="fr-FR" sz="2250" u="none" cap="none" strike="noStrike">
                  <a:solidFill>
                    <a:srgbClr val="FFFFFF"/>
                  </a:solidFill>
                  <a:latin typeface="Open Sans"/>
                  <a:ea typeface="Open Sans"/>
                  <a:cs typeface="Open Sans"/>
                  <a:sym typeface="Open Sans"/>
                </a:rPr>
                <a:t>INCEPTION</a:t>
              </a:r>
              <a:endParaRPr b="0" i="0" sz="2250" u="none" cap="none" strike="noStrike">
                <a:solidFill>
                  <a:srgbClr val="000000"/>
                </a:solidFill>
                <a:latin typeface="Arial"/>
                <a:ea typeface="Arial"/>
                <a:cs typeface="Arial"/>
                <a:sym typeface="Arial"/>
              </a:endParaRPr>
            </a:p>
          </p:txBody>
        </p:sp>
      </p:grpSp>
      <p:grpSp>
        <p:nvGrpSpPr>
          <p:cNvPr id="276" name="Google Shape;276;p12"/>
          <p:cNvGrpSpPr/>
          <p:nvPr/>
        </p:nvGrpSpPr>
        <p:grpSpPr>
          <a:xfrm>
            <a:off x="7719851" y="3891361"/>
            <a:ext cx="2252106" cy="613433"/>
            <a:chOff x="0" y="-28575"/>
            <a:chExt cx="812800" cy="727075"/>
          </a:xfrm>
        </p:grpSpPr>
        <p:sp>
          <p:nvSpPr>
            <p:cNvPr id="277" name="Google Shape;277;p12"/>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78" name="Google Shape;278;p12"/>
            <p:cNvSpPr txBox="1"/>
            <p:nvPr/>
          </p:nvSpPr>
          <p:spPr>
            <a:xfrm>
              <a:off x="114300" y="-28575"/>
              <a:ext cx="584200" cy="727075"/>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500"/>
                <a:buFont typeface="Arial"/>
                <a:buNone/>
              </a:pPr>
              <a:r>
                <a:rPr b="1" i="0" lang="fr-FR" u="none" cap="none" strike="noStrike">
                  <a:solidFill>
                    <a:srgbClr val="FFFFFF"/>
                  </a:solidFill>
                  <a:latin typeface="Open Sans"/>
                  <a:ea typeface="Open Sans"/>
                  <a:cs typeface="Open Sans"/>
                  <a:sym typeface="Open Sans"/>
                </a:rPr>
                <a:t>RACI</a:t>
              </a:r>
              <a:endParaRPr b="0" i="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500"/>
                <a:buFont typeface="Arial"/>
                <a:buNone/>
              </a:pPr>
              <a:r>
                <a:rPr b="1" i="0" lang="fr-FR" u="none" cap="none" strike="noStrike">
                  <a:solidFill>
                    <a:srgbClr val="FFFFFF"/>
                  </a:solidFill>
                  <a:latin typeface="Open Sans"/>
                  <a:ea typeface="Open Sans"/>
                  <a:cs typeface="Open Sans"/>
                  <a:sym typeface="Open Sans"/>
                </a:rPr>
                <a:t>M&amp;E PLAN</a:t>
              </a:r>
              <a:endParaRPr b="0" i="0" u="none" cap="none" strike="noStrike">
                <a:solidFill>
                  <a:srgbClr val="000000"/>
                </a:solidFill>
                <a:latin typeface="Arial"/>
                <a:ea typeface="Arial"/>
                <a:cs typeface="Arial"/>
                <a:sym typeface="Arial"/>
              </a:endParaRPr>
            </a:p>
          </p:txBody>
        </p:sp>
      </p:grpSp>
      <p:cxnSp>
        <p:nvCxnSpPr>
          <p:cNvPr id="279" name="Google Shape;279;p12"/>
          <p:cNvCxnSpPr/>
          <p:nvPr/>
        </p:nvCxnSpPr>
        <p:spPr>
          <a:xfrm>
            <a:off x="5632452" y="3284015"/>
            <a:ext cx="2087400" cy="0"/>
          </a:xfrm>
          <a:prstGeom prst="straightConnector1">
            <a:avLst/>
          </a:prstGeom>
          <a:noFill/>
          <a:ln cap="flat" cmpd="sng" w="38100">
            <a:solidFill>
              <a:srgbClr val="CA4F1C"/>
            </a:solidFill>
            <a:prstDash val="dot"/>
            <a:round/>
            <a:headEnd len="sm" w="sm" type="none"/>
            <a:tailEnd len="med" w="med" type="stealth"/>
          </a:ln>
        </p:spPr>
      </p:cxnSp>
      <p:grpSp>
        <p:nvGrpSpPr>
          <p:cNvPr id="280" name="Google Shape;280;p12"/>
          <p:cNvGrpSpPr/>
          <p:nvPr/>
        </p:nvGrpSpPr>
        <p:grpSpPr>
          <a:xfrm>
            <a:off x="1528701" y="2871199"/>
            <a:ext cx="4532327" cy="569247"/>
            <a:chOff x="0" y="-28575"/>
            <a:chExt cx="1060938" cy="299856"/>
          </a:xfrm>
        </p:grpSpPr>
        <p:sp>
          <p:nvSpPr>
            <p:cNvPr id="281" name="Google Shape;281;p12"/>
            <p:cNvSpPr/>
            <p:nvPr/>
          </p:nvSpPr>
          <p:spPr>
            <a:xfrm>
              <a:off x="0" y="0"/>
              <a:ext cx="1060938" cy="271281"/>
            </a:xfrm>
            <a:custGeom>
              <a:rect b="b" l="l" r="r" t="t"/>
              <a:pathLst>
                <a:path extrusionOk="0" h="271281" w="1060938">
                  <a:moveTo>
                    <a:pt x="0" y="0"/>
                  </a:moveTo>
                  <a:lnTo>
                    <a:pt x="1060938" y="0"/>
                  </a:lnTo>
                  <a:lnTo>
                    <a:pt x="1060938" y="271281"/>
                  </a:lnTo>
                  <a:lnTo>
                    <a:pt x="0" y="271281"/>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82" name="Google Shape;282;p12"/>
            <p:cNvSpPr txBox="1"/>
            <p:nvPr/>
          </p:nvSpPr>
          <p:spPr>
            <a:xfrm>
              <a:off x="0" y="-28575"/>
              <a:ext cx="1060938" cy="299856"/>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1450" u="none" cap="none" strike="noStrike">
                  <a:solidFill>
                    <a:srgbClr val="2B2B72"/>
                  </a:solidFill>
                  <a:latin typeface="Open Sans"/>
                  <a:ea typeface="Open Sans"/>
                  <a:cs typeface="Open Sans"/>
                  <a:sym typeface="Open Sans"/>
                </a:rPr>
                <a:t>FINALIZING THE M&amp;E PLAN</a:t>
              </a:r>
              <a:endParaRPr b="0" i="0" sz="1450" u="none" cap="none" strike="noStrike">
                <a:solidFill>
                  <a:srgbClr val="000000"/>
                </a:solidFill>
                <a:latin typeface="Arial"/>
                <a:ea typeface="Arial"/>
                <a:cs typeface="Arial"/>
                <a:sym typeface="Arial"/>
              </a:endParaRPr>
            </a:p>
          </p:txBody>
        </p:sp>
      </p:grpSp>
      <p:grpSp>
        <p:nvGrpSpPr>
          <p:cNvPr id="283" name="Google Shape;283;p12"/>
          <p:cNvGrpSpPr/>
          <p:nvPr/>
        </p:nvGrpSpPr>
        <p:grpSpPr>
          <a:xfrm>
            <a:off x="7023800" y="2174925"/>
            <a:ext cx="3644189" cy="797264"/>
            <a:chOff x="0" y="0"/>
            <a:chExt cx="812800" cy="698619"/>
          </a:xfrm>
        </p:grpSpPr>
        <p:sp>
          <p:nvSpPr>
            <p:cNvPr id="284" name="Google Shape;284;p12"/>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DA551E"/>
            </a:solidFill>
            <a:ln>
              <a:noFill/>
            </a:ln>
          </p:spPr>
          <p:txBody>
            <a:bodyPr anchorCtr="0" anchor="t" bIns="61825" lIns="123675" spcFirstLastPara="1" rIns="123675" wrap="square" tIns="61825">
              <a:noAutofit/>
            </a:bodyPr>
            <a:lstStyle/>
            <a:p>
              <a:pPr indent="0" lvl="0" marL="0" marR="0" rtl="0" algn="l">
                <a:lnSpc>
                  <a:spcPct val="100000"/>
                </a:lnSpc>
                <a:spcBef>
                  <a:spcPts val="0"/>
                </a:spcBef>
                <a:spcAft>
                  <a:spcPts val="0"/>
                </a:spcAft>
                <a:buClr>
                  <a:srgbClr val="000000"/>
                </a:buClr>
                <a:buSzPts val="947"/>
                <a:buFont typeface="Arial"/>
                <a:buNone/>
              </a:pPr>
              <a:r>
                <a:t/>
              </a:r>
              <a:endParaRPr b="0" i="0" sz="946" u="none" cap="none" strike="noStrike">
                <a:solidFill>
                  <a:srgbClr val="000000"/>
                </a:solidFill>
                <a:latin typeface="Arial"/>
                <a:ea typeface="Arial"/>
                <a:cs typeface="Arial"/>
                <a:sym typeface="Arial"/>
              </a:endParaRPr>
            </a:p>
          </p:txBody>
        </p:sp>
        <p:sp>
          <p:nvSpPr>
            <p:cNvPr id="285" name="Google Shape;285;p12"/>
            <p:cNvSpPr txBox="1"/>
            <p:nvPr/>
          </p:nvSpPr>
          <p:spPr>
            <a:xfrm>
              <a:off x="114302" y="54219"/>
              <a:ext cx="563100" cy="644400"/>
            </a:xfrm>
            <a:prstGeom prst="rect">
              <a:avLst/>
            </a:prstGeom>
            <a:noFill/>
            <a:ln>
              <a:noFill/>
            </a:ln>
          </p:spPr>
          <p:txBody>
            <a:bodyPr anchorCtr="0" anchor="ctr" bIns="34350" lIns="34350" spcFirstLastPara="1" rIns="34350" wrap="square" tIns="34350">
              <a:noAutofit/>
            </a:bodyPr>
            <a:lstStyle/>
            <a:p>
              <a:pPr indent="0" lvl="0" marL="0" marR="0" rtl="0" algn="ctr">
                <a:lnSpc>
                  <a:spcPct val="140000"/>
                </a:lnSpc>
                <a:spcBef>
                  <a:spcPts val="0"/>
                </a:spcBef>
                <a:spcAft>
                  <a:spcPts val="0"/>
                </a:spcAft>
                <a:buClr>
                  <a:srgbClr val="000000"/>
                </a:buClr>
                <a:buSzPts val="609"/>
                <a:buFont typeface="Arial"/>
                <a:buNone/>
              </a:pPr>
              <a:r>
                <a:rPr b="1" i="0" lang="fr-FR" sz="1893" u="none" cap="none" strike="noStrike">
                  <a:solidFill>
                    <a:srgbClr val="FFFFFF"/>
                  </a:solidFill>
                  <a:latin typeface="Open Sans"/>
                  <a:ea typeface="Open Sans"/>
                  <a:cs typeface="Open Sans"/>
                  <a:sym typeface="Open Sans"/>
                </a:rPr>
                <a:t>OPERATING PLAN OUTLINE</a:t>
              </a:r>
              <a:endParaRPr b="0" i="0" sz="1893" u="none" cap="none" strike="noStrike">
                <a:solidFill>
                  <a:srgbClr val="000000"/>
                </a:solidFill>
                <a:latin typeface="Arial"/>
                <a:ea typeface="Arial"/>
                <a:cs typeface="Arial"/>
                <a:sym typeface="Arial"/>
              </a:endParaRPr>
            </a:p>
          </p:txBody>
        </p:sp>
      </p:grpSp>
      <p:grpSp>
        <p:nvGrpSpPr>
          <p:cNvPr id="286" name="Google Shape;286;p12"/>
          <p:cNvGrpSpPr/>
          <p:nvPr/>
        </p:nvGrpSpPr>
        <p:grpSpPr>
          <a:xfrm>
            <a:off x="7719852" y="2977312"/>
            <a:ext cx="2252106" cy="613433"/>
            <a:chOff x="0" y="-28575"/>
            <a:chExt cx="812800" cy="727075"/>
          </a:xfrm>
        </p:grpSpPr>
        <p:sp>
          <p:nvSpPr>
            <p:cNvPr id="287" name="Google Shape;287;p12"/>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88" name="Google Shape;288;p12"/>
            <p:cNvSpPr txBox="1"/>
            <p:nvPr/>
          </p:nvSpPr>
          <p:spPr>
            <a:xfrm>
              <a:off x="114300" y="-28575"/>
              <a:ext cx="584200" cy="727075"/>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500"/>
                <a:buFont typeface="Arial"/>
                <a:buNone/>
              </a:pPr>
              <a:r>
                <a:rPr b="1" i="0" lang="fr-FR" u="none" cap="none" strike="noStrike">
                  <a:solidFill>
                    <a:srgbClr val="FFFFFF"/>
                  </a:solidFill>
                  <a:latin typeface="Open Sans"/>
                  <a:ea typeface="Open Sans"/>
                  <a:cs typeface="Open Sans"/>
                  <a:sym typeface="Open Sans"/>
                </a:rPr>
                <a:t>M&amp;E PLAN </a:t>
              </a:r>
              <a:r>
                <a:rPr b="1" lang="fr-FR">
                  <a:solidFill>
                    <a:srgbClr val="FFFFFF"/>
                  </a:solidFill>
                  <a:latin typeface="Open Sans"/>
                  <a:ea typeface="Open Sans"/>
                  <a:cs typeface="Open Sans"/>
                  <a:sym typeface="Open Sans"/>
                </a:rPr>
                <a:t>TEMPLATE</a:t>
              </a:r>
              <a:endParaRPr b="0" i="0" u="none" cap="none" strike="noStrike">
                <a:solidFill>
                  <a:srgbClr val="000000"/>
                </a:solidFill>
                <a:latin typeface="Arial"/>
                <a:ea typeface="Arial"/>
                <a:cs typeface="Arial"/>
                <a:sym typeface="Arial"/>
              </a:endParaRPr>
            </a:p>
          </p:txBody>
        </p:sp>
      </p:grpSp>
      <p:cxnSp>
        <p:nvCxnSpPr>
          <p:cNvPr id="289" name="Google Shape;289;p12"/>
          <p:cNvCxnSpPr/>
          <p:nvPr/>
        </p:nvCxnSpPr>
        <p:spPr>
          <a:xfrm>
            <a:off x="4936558" y="2573565"/>
            <a:ext cx="2087400" cy="0"/>
          </a:xfrm>
          <a:prstGeom prst="straightConnector1">
            <a:avLst/>
          </a:prstGeom>
          <a:noFill/>
          <a:ln cap="flat" cmpd="sng" w="38100">
            <a:solidFill>
              <a:srgbClr val="CA4F1C"/>
            </a:solidFill>
            <a:prstDash val="dot"/>
            <a:round/>
            <a:headEnd len="sm" w="sm" type="none"/>
            <a:tailEnd len="med" w="med" type="stealth"/>
          </a:ln>
        </p:spPr>
      </p:cxnSp>
      <p:grpSp>
        <p:nvGrpSpPr>
          <p:cNvPr id="290" name="Google Shape;290;p12"/>
          <p:cNvGrpSpPr/>
          <p:nvPr/>
        </p:nvGrpSpPr>
        <p:grpSpPr>
          <a:xfrm>
            <a:off x="1539650" y="2174914"/>
            <a:ext cx="4532327" cy="644520"/>
            <a:chOff x="0" y="-28575"/>
            <a:chExt cx="1060938" cy="300000"/>
          </a:xfrm>
        </p:grpSpPr>
        <p:sp>
          <p:nvSpPr>
            <p:cNvPr id="291" name="Google Shape;291;p12"/>
            <p:cNvSpPr/>
            <p:nvPr/>
          </p:nvSpPr>
          <p:spPr>
            <a:xfrm>
              <a:off x="0" y="0"/>
              <a:ext cx="1060938" cy="271281"/>
            </a:xfrm>
            <a:custGeom>
              <a:rect b="b" l="l" r="r" t="t"/>
              <a:pathLst>
                <a:path extrusionOk="0" h="271281" w="1060938">
                  <a:moveTo>
                    <a:pt x="0" y="0"/>
                  </a:moveTo>
                  <a:lnTo>
                    <a:pt x="1060938" y="0"/>
                  </a:lnTo>
                  <a:lnTo>
                    <a:pt x="1060938" y="271281"/>
                  </a:lnTo>
                  <a:lnTo>
                    <a:pt x="0" y="271281"/>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92" name="Google Shape;292;p12"/>
            <p:cNvSpPr txBox="1"/>
            <p:nvPr/>
          </p:nvSpPr>
          <p:spPr>
            <a:xfrm>
              <a:off x="0" y="-28575"/>
              <a:ext cx="1060800" cy="3000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00"/>
                <a:buFont typeface="Arial"/>
                <a:buNone/>
              </a:pPr>
              <a:r>
                <a:rPr b="1" i="0" lang="fr-FR" sz="1450" u="none" cap="none" strike="noStrike">
                  <a:solidFill>
                    <a:srgbClr val="2B2B72"/>
                  </a:solidFill>
                  <a:latin typeface="Open Sans"/>
                  <a:ea typeface="Open Sans"/>
                  <a:cs typeface="Open Sans"/>
                  <a:sym typeface="Open Sans"/>
                </a:rPr>
                <a:t>BUDGETED OPERATIONAL PROJECT PLANNING MEETING AND PRESENTATION OF THE M&amp;E </a:t>
              </a:r>
              <a:endParaRPr b="0" i="0" sz="1450" u="none" cap="none" strike="noStrike">
                <a:solidFill>
                  <a:srgbClr val="000000"/>
                </a:solidFill>
                <a:latin typeface="Arial"/>
                <a:ea typeface="Arial"/>
                <a:cs typeface="Arial"/>
                <a:sym typeface="Arial"/>
              </a:endParaRPr>
            </a:p>
          </p:txBody>
        </p:sp>
      </p:grpSp>
      <p:cxnSp>
        <p:nvCxnSpPr>
          <p:cNvPr id="293" name="Google Shape;293;p12"/>
          <p:cNvCxnSpPr/>
          <p:nvPr/>
        </p:nvCxnSpPr>
        <p:spPr>
          <a:xfrm>
            <a:off x="5810466" y="5920967"/>
            <a:ext cx="2087400" cy="0"/>
          </a:xfrm>
          <a:prstGeom prst="straightConnector1">
            <a:avLst/>
          </a:prstGeom>
          <a:noFill/>
          <a:ln cap="flat" cmpd="sng" w="38100">
            <a:solidFill>
              <a:srgbClr val="CA4F1C"/>
            </a:solidFill>
            <a:prstDash val="dot"/>
            <a:round/>
            <a:headEnd len="sm" w="sm" type="none"/>
            <a:tailEnd len="med" w="med" type="stealth"/>
          </a:ln>
        </p:spPr>
      </p:cxnSp>
      <p:grpSp>
        <p:nvGrpSpPr>
          <p:cNvPr id="294" name="Google Shape;294;p12"/>
          <p:cNvGrpSpPr/>
          <p:nvPr/>
        </p:nvGrpSpPr>
        <p:grpSpPr>
          <a:xfrm>
            <a:off x="7912326" y="5614187"/>
            <a:ext cx="1919346" cy="613539"/>
            <a:chOff x="0" y="-28575"/>
            <a:chExt cx="812800" cy="727200"/>
          </a:xfrm>
        </p:grpSpPr>
        <p:sp>
          <p:nvSpPr>
            <p:cNvPr id="295" name="Google Shape;295;p12"/>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2E2E7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96" name="Google Shape;296;p12"/>
            <p:cNvSpPr txBox="1"/>
            <p:nvPr/>
          </p:nvSpPr>
          <p:spPr>
            <a:xfrm>
              <a:off x="114300" y="-28575"/>
              <a:ext cx="584100" cy="7272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500"/>
                <a:buFont typeface="Arial"/>
                <a:buNone/>
              </a:pPr>
              <a:r>
                <a:rPr b="1" i="0" lang="fr-FR" u="none" cap="none" strike="noStrike">
                  <a:solidFill>
                    <a:srgbClr val="FFFFFF"/>
                  </a:solidFill>
                  <a:latin typeface="Open Sans"/>
                  <a:ea typeface="Open Sans"/>
                  <a:cs typeface="Open Sans"/>
                  <a:sym typeface="Open Sans"/>
                </a:rPr>
                <a:t>DASHBOARD</a:t>
              </a:r>
              <a:endParaRPr b="0" i="0" u="none" cap="none" strike="noStrike">
                <a:solidFill>
                  <a:srgbClr val="000000"/>
                </a:solidFill>
                <a:latin typeface="Arial"/>
                <a:ea typeface="Arial"/>
                <a:cs typeface="Arial"/>
                <a:sym typeface="Arial"/>
              </a:endParaRPr>
            </a:p>
          </p:txBody>
        </p:sp>
      </p:grpSp>
      <p:grpSp>
        <p:nvGrpSpPr>
          <p:cNvPr id="297" name="Google Shape;297;p12"/>
          <p:cNvGrpSpPr/>
          <p:nvPr/>
        </p:nvGrpSpPr>
        <p:grpSpPr>
          <a:xfrm>
            <a:off x="1524000" y="3537489"/>
            <a:ext cx="4532327" cy="644510"/>
            <a:chOff x="0" y="-28575"/>
            <a:chExt cx="1060938" cy="299856"/>
          </a:xfrm>
        </p:grpSpPr>
        <p:sp>
          <p:nvSpPr>
            <p:cNvPr id="298" name="Google Shape;298;p12"/>
            <p:cNvSpPr/>
            <p:nvPr/>
          </p:nvSpPr>
          <p:spPr>
            <a:xfrm>
              <a:off x="0" y="0"/>
              <a:ext cx="1060938" cy="271281"/>
            </a:xfrm>
            <a:custGeom>
              <a:rect b="b" l="l" r="r" t="t"/>
              <a:pathLst>
                <a:path extrusionOk="0" h="271281" w="1060938">
                  <a:moveTo>
                    <a:pt x="0" y="0"/>
                  </a:moveTo>
                  <a:lnTo>
                    <a:pt x="1060938" y="0"/>
                  </a:lnTo>
                  <a:lnTo>
                    <a:pt x="1060938" y="271281"/>
                  </a:lnTo>
                  <a:lnTo>
                    <a:pt x="0" y="271281"/>
                  </a:lnTo>
                  <a:close/>
                </a:path>
              </a:pathLst>
            </a:custGeom>
            <a:solidFill>
              <a:srgbClr val="707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99" name="Google Shape;299;p12"/>
            <p:cNvSpPr txBox="1"/>
            <p:nvPr/>
          </p:nvSpPr>
          <p:spPr>
            <a:xfrm>
              <a:off x="0" y="-28575"/>
              <a:ext cx="1060938" cy="299856"/>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1450" u="none" cap="none" strike="noStrike">
                  <a:solidFill>
                    <a:schemeClr val="lt1"/>
                  </a:solidFill>
                  <a:latin typeface="Open Sans"/>
                  <a:ea typeface="Open Sans"/>
                  <a:cs typeface="Open Sans"/>
                  <a:sym typeface="Open Sans"/>
                </a:rPr>
                <a:t>DEFINITION OF ROLES AND RESPONSIBILITIES </a:t>
              </a:r>
              <a:endParaRPr b="1" i="0" sz="1450" u="none" cap="none" strike="noStrike">
                <a:solidFill>
                  <a:schemeClr val="lt1"/>
                </a:solidFill>
                <a:latin typeface="Open Sans"/>
                <a:ea typeface="Open Sans"/>
                <a:cs typeface="Open Sans"/>
                <a:sym typeface="Open Sans"/>
              </a:endParaRPr>
            </a:p>
            <a:p>
              <a:pPr indent="0" lvl="0" marL="0" marR="0" rtl="0" algn="ctr">
                <a:lnSpc>
                  <a:spcPct val="140000"/>
                </a:lnSpc>
                <a:spcBef>
                  <a:spcPts val="0"/>
                </a:spcBef>
                <a:spcAft>
                  <a:spcPts val="0"/>
                </a:spcAft>
                <a:buClr>
                  <a:srgbClr val="000000"/>
                </a:buClr>
                <a:buSzPts val="850"/>
                <a:buFont typeface="Arial"/>
                <a:buNone/>
              </a:pPr>
              <a:r>
                <a:rPr b="1" i="0" lang="fr-FR" sz="1450" u="none" cap="none" strike="noStrike">
                  <a:solidFill>
                    <a:schemeClr val="lt1"/>
                  </a:solidFill>
                  <a:latin typeface="Open Sans"/>
                  <a:ea typeface="Open Sans"/>
                  <a:cs typeface="Open Sans"/>
                  <a:sym typeface="Open Sans"/>
                </a:rPr>
                <a:t>IN M&amp;E (RACI)</a:t>
              </a:r>
              <a:endParaRPr b="1" i="0" sz="1450" u="none" cap="none" strike="noStrike">
                <a:solidFill>
                  <a:schemeClr val="lt1"/>
                </a:solidFill>
              </a:endParaRPr>
            </a:p>
          </p:txBody>
        </p:sp>
      </p:grpSp>
      <p:grpSp>
        <p:nvGrpSpPr>
          <p:cNvPr id="300" name="Google Shape;300;p12"/>
          <p:cNvGrpSpPr/>
          <p:nvPr/>
        </p:nvGrpSpPr>
        <p:grpSpPr>
          <a:xfrm>
            <a:off x="1528700" y="4164439"/>
            <a:ext cx="4532327" cy="735367"/>
            <a:chOff x="0" y="-28575"/>
            <a:chExt cx="1060938" cy="299856"/>
          </a:xfrm>
        </p:grpSpPr>
        <p:sp>
          <p:nvSpPr>
            <p:cNvPr id="301" name="Google Shape;301;p12"/>
            <p:cNvSpPr/>
            <p:nvPr/>
          </p:nvSpPr>
          <p:spPr>
            <a:xfrm>
              <a:off x="0" y="0"/>
              <a:ext cx="1060938" cy="271281"/>
            </a:xfrm>
            <a:custGeom>
              <a:rect b="b" l="l" r="r" t="t"/>
              <a:pathLst>
                <a:path extrusionOk="0" h="271281" w="1060938">
                  <a:moveTo>
                    <a:pt x="0" y="0"/>
                  </a:moveTo>
                  <a:lnTo>
                    <a:pt x="1060938" y="0"/>
                  </a:lnTo>
                  <a:lnTo>
                    <a:pt x="1060938" y="271281"/>
                  </a:lnTo>
                  <a:lnTo>
                    <a:pt x="0" y="271281"/>
                  </a:lnTo>
                  <a:close/>
                </a:path>
              </a:pathLst>
            </a:custGeom>
            <a:solidFill>
              <a:srgbClr val="707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02" name="Google Shape;302;p12"/>
            <p:cNvSpPr txBox="1"/>
            <p:nvPr/>
          </p:nvSpPr>
          <p:spPr>
            <a:xfrm>
              <a:off x="0" y="-28575"/>
              <a:ext cx="1060938" cy="299856"/>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1450" u="none" cap="none" strike="noStrike">
                  <a:solidFill>
                    <a:schemeClr val="lt1"/>
                  </a:solidFill>
                  <a:latin typeface="Open Sans"/>
                  <a:ea typeface="Open Sans"/>
                  <a:cs typeface="Open Sans"/>
                  <a:sym typeface="Open Sans"/>
                </a:rPr>
                <a:t>DEFINITION OF COLLECTION TOOLS AND VERIFICATION SOURCES (SOV)</a:t>
              </a:r>
              <a:endParaRPr b="0" i="0" sz="1450" u="none" cap="none" strike="noStrike">
                <a:solidFill>
                  <a:schemeClr val="lt1"/>
                </a:solidFill>
                <a:latin typeface="Arial"/>
                <a:ea typeface="Arial"/>
                <a:cs typeface="Arial"/>
                <a:sym typeface="Arial"/>
              </a:endParaRPr>
            </a:p>
          </p:txBody>
        </p:sp>
      </p:grpSp>
      <p:grpSp>
        <p:nvGrpSpPr>
          <p:cNvPr id="303" name="Google Shape;303;p12"/>
          <p:cNvGrpSpPr/>
          <p:nvPr/>
        </p:nvGrpSpPr>
        <p:grpSpPr>
          <a:xfrm>
            <a:off x="1539657" y="5636341"/>
            <a:ext cx="4532327" cy="569247"/>
            <a:chOff x="0" y="-28575"/>
            <a:chExt cx="1060938" cy="299856"/>
          </a:xfrm>
        </p:grpSpPr>
        <p:sp>
          <p:nvSpPr>
            <p:cNvPr id="304" name="Google Shape;304;p12"/>
            <p:cNvSpPr/>
            <p:nvPr/>
          </p:nvSpPr>
          <p:spPr>
            <a:xfrm>
              <a:off x="0" y="0"/>
              <a:ext cx="1060938" cy="271281"/>
            </a:xfrm>
            <a:custGeom>
              <a:rect b="b" l="l" r="r" t="t"/>
              <a:pathLst>
                <a:path extrusionOk="0" h="271281" w="1060938">
                  <a:moveTo>
                    <a:pt x="0" y="0"/>
                  </a:moveTo>
                  <a:lnTo>
                    <a:pt x="1060938" y="0"/>
                  </a:lnTo>
                  <a:lnTo>
                    <a:pt x="1060938" y="271281"/>
                  </a:lnTo>
                  <a:lnTo>
                    <a:pt x="0" y="271281"/>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05" name="Google Shape;305;p12"/>
            <p:cNvSpPr txBox="1"/>
            <p:nvPr/>
          </p:nvSpPr>
          <p:spPr>
            <a:xfrm>
              <a:off x="0" y="-28575"/>
              <a:ext cx="1060938" cy="299856"/>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1450" u="none" cap="none" strike="noStrike">
                  <a:solidFill>
                    <a:srgbClr val="2B2B72"/>
                  </a:solidFill>
                  <a:latin typeface="Open Sans"/>
                  <a:ea typeface="Open Sans"/>
                  <a:cs typeface="Open Sans"/>
                  <a:sym typeface="Open Sans"/>
                </a:rPr>
                <a:t>DASHBOARD SETTINGS</a:t>
              </a:r>
              <a:endParaRPr b="0" i="0" sz="1450" u="none" cap="none" strike="noStrike">
                <a:solidFill>
                  <a:srgbClr val="000000"/>
                </a:solidFill>
                <a:latin typeface="Arial"/>
                <a:ea typeface="Arial"/>
                <a:cs typeface="Arial"/>
                <a:sym typeface="Arial"/>
              </a:endParaRPr>
            </a:p>
          </p:txBody>
        </p:sp>
      </p:grpSp>
      <p:grpSp>
        <p:nvGrpSpPr>
          <p:cNvPr id="306" name="Google Shape;306;p12"/>
          <p:cNvGrpSpPr/>
          <p:nvPr/>
        </p:nvGrpSpPr>
        <p:grpSpPr>
          <a:xfrm>
            <a:off x="1539650" y="4874211"/>
            <a:ext cx="4532327" cy="735367"/>
            <a:chOff x="0" y="-28575"/>
            <a:chExt cx="1060938" cy="299856"/>
          </a:xfrm>
        </p:grpSpPr>
        <p:sp>
          <p:nvSpPr>
            <p:cNvPr id="307" name="Google Shape;307;p12"/>
            <p:cNvSpPr/>
            <p:nvPr/>
          </p:nvSpPr>
          <p:spPr>
            <a:xfrm>
              <a:off x="0" y="0"/>
              <a:ext cx="1060938" cy="271281"/>
            </a:xfrm>
            <a:custGeom>
              <a:rect b="b" l="l" r="r" t="t"/>
              <a:pathLst>
                <a:path extrusionOk="0" h="271281" w="1060938">
                  <a:moveTo>
                    <a:pt x="0" y="0"/>
                  </a:moveTo>
                  <a:lnTo>
                    <a:pt x="1060938" y="0"/>
                  </a:lnTo>
                  <a:lnTo>
                    <a:pt x="1060938" y="271281"/>
                  </a:lnTo>
                  <a:lnTo>
                    <a:pt x="0" y="271281"/>
                  </a:lnTo>
                  <a:close/>
                </a:path>
              </a:pathLst>
            </a:custGeom>
            <a:solidFill>
              <a:srgbClr val="70707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08" name="Google Shape;308;p12"/>
            <p:cNvSpPr txBox="1"/>
            <p:nvPr/>
          </p:nvSpPr>
          <p:spPr>
            <a:xfrm>
              <a:off x="0" y="-28575"/>
              <a:ext cx="1060938" cy="299856"/>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lang="fr-FR" sz="1450">
                  <a:solidFill>
                    <a:schemeClr val="lt1"/>
                  </a:solidFill>
                  <a:latin typeface="Open Sans"/>
                  <a:ea typeface="Open Sans"/>
                  <a:cs typeface="Open Sans"/>
                  <a:sym typeface="Open Sans"/>
                </a:rPr>
                <a:t>M</a:t>
              </a:r>
              <a:r>
                <a:rPr b="1" i="0" lang="fr-FR" sz="1450" u="none" cap="none" strike="noStrike">
                  <a:solidFill>
                    <a:schemeClr val="lt1"/>
                  </a:solidFill>
                  <a:latin typeface="Open Sans"/>
                  <a:ea typeface="Open Sans"/>
                  <a:cs typeface="Open Sans"/>
                  <a:sym typeface="Open Sans"/>
                </a:rPr>
                <a:t>&amp;E CAPACITY-BUILDING PLAN </a:t>
              </a:r>
              <a:endParaRPr b="1" i="0" sz="1450" u="none" cap="none" strike="noStrike">
                <a:solidFill>
                  <a:schemeClr val="lt1"/>
                </a:solidFill>
                <a:latin typeface="Open Sans"/>
                <a:ea typeface="Open Sans"/>
                <a:cs typeface="Open Sans"/>
                <a:sym typeface="Open Sans"/>
              </a:endParaRPr>
            </a:p>
            <a:p>
              <a:pPr indent="0" lvl="0" marL="0" marR="0" rtl="0" algn="ctr">
                <a:lnSpc>
                  <a:spcPct val="140000"/>
                </a:lnSpc>
                <a:spcBef>
                  <a:spcPts val="0"/>
                </a:spcBef>
                <a:spcAft>
                  <a:spcPts val="0"/>
                </a:spcAft>
                <a:buClr>
                  <a:srgbClr val="000000"/>
                </a:buClr>
                <a:buSzPts val="850"/>
                <a:buFont typeface="Arial"/>
                <a:buNone/>
              </a:pPr>
              <a:r>
                <a:rPr b="1" i="0" lang="fr-FR" sz="1450" u="none" cap="none" strike="noStrike">
                  <a:solidFill>
                    <a:schemeClr val="lt1"/>
                  </a:solidFill>
                  <a:latin typeface="Open Sans"/>
                  <a:ea typeface="Open Sans"/>
                  <a:cs typeface="Open Sans"/>
                  <a:sym typeface="Open Sans"/>
                </a:rPr>
                <a:t>(INTERNAL TEAM AND PARTNERS)</a:t>
              </a:r>
              <a:endParaRPr b="0" i="0" sz="1450" u="none" cap="none" strike="noStrike">
                <a:solidFill>
                  <a:schemeClr val="lt1"/>
                </a:solidFill>
                <a:latin typeface="Arial"/>
                <a:ea typeface="Arial"/>
                <a:cs typeface="Arial"/>
                <a:sym typeface="Arial"/>
              </a:endParaRPr>
            </a:p>
          </p:txBody>
        </p:sp>
      </p:grpSp>
      <p:grpSp>
        <p:nvGrpSpPr>
          <p:cNvPr id="309" name="Google Shape;309;p12"/>
          <p:cNvGrpSpPr/>
          <p:nvPr/>
        </p:nvGrpSpPr>
        <p:grpSpPr>
          <a:xfrm>
            <a:off x="1528698" y="6217432"/>
            <a:ext cx="4532327" cy="569247"/>
            <a:chOff x="0" y="-28575"/>
            <a:chExt cx="1060938" cy="299856"/>
          </a:xfrm>
        </p:grpSpPr>
        <p:sp>
          <p:nvSpPr>
            <p:cNvPr id="310" name="Google Shape;310;p12"/>
            <p:cNvSpPr/>
            <p:nvPr/>
          </p:nvSpPr>
          <p:spPr>
            <a:xfrm>
              <a:off x="0" y="0"/>
              <a:ext cx="1060938" cy="271281"/>
            </a:xfrm>
            <a:custGeom>
              <a:rect b="b" l="l" r="r" t="t"/>
              <a:pathLst>
                <a:path extrusionOk="0" h="271281" w="1060938">
                  <a:moveTo>
                    <a:pt x="0" y="0"/>
                  </a:moveTo>
                  <a:lnTo>
                    <a:pt x="1060938" y="0"/>
                  </a:lnTo>
                  <a:lnTo>
                    <a:pt x="1060938" y="271281"/>
                  </a:lnTo>
                  <a:lnTo>
                    <a:pt x="0" y="271281"/>
                  </a:lnTo>
                  <a:close/>
                </a:path>
              </a:pathLst>
            </a:custGeom>
            <a:solidFill>
              <a:srgbClr val="CFC7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11" name="Google Shape;311;p12"/>
            <p:cNvSpPr txBox="1"/>
            <p:nvPr/>
          </p:nvSpPr>
          <p:spPr>
            <a:xfrm>
              <a:off x="0" y="-28575"/>
              <a:ext cx="1060938" cy="299856"/>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Clr>
                  <a:srgbClr val="000000"/>
                </a:buClr>
                <a:buSzPts val="850"/>
                <a:buFont typeface="Arial"/>
                <a:buNone/>
              </a:pPr>
              <a:r>
                <a:rPr b="1" i="0" lang="fr-FR" sz="1450" u="none" cap="none" strike="noStrike">
                  <a:solidFill>
                    <a:srgbClr val="2B2B72"/>
                  </a:solidFill>
                  <a:latin typeface="Open Sans"/>
                  <a:ea typeface="Open Sans"/>
                  <a:cs typeface="Open Sans"/>
                  <a:sym typeface="Open Sans"/>
                </a:rPr>
                <a:t>LAUNCH OF BASELINE STUDY</a:t>
              </a:r>
              <a:endParaRPr b="0" i="0" sz="1450" u="none" cap="none" strike="noStrike">
                <a:solidFill>
                  <a:srgbClr val="000000"/>
                </a:solidFill>
                <a:latin typeface="Arial"/>
                <a:ea typeface="Arial"/>
                <a:cs typeface="Arial"/>
                <a:sym typeface="Arial"/>
              </a:endParaRPr>
            </a:p>
          </p:txBody>
        </p:sp>
      </p:grpSp>
      <p:sp>
        <p:nvSpPr>
          <p:cNvPr id="312" name="Google Shape;312;p12"/>
          <p:cNvSpPr txBox="1"/>
          <p:nvPr/>
        </p:nvSpPr>
        <p:spPr>
          <a:xfrm>
            <a:off x="152400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100"/>
              <a:buFont typeface="Arial"/>
              <a:buNone/>
            </a:pPr>
            <a:r>
              <a:rPr b="1" i="0" lang="fr-FR" sz="5100" u="none" cap="none" strike="noStrike">
                <a:solidFill>
                  <a:srgbClr val="FFFFFF"/>
                </a:solidFill>
                <a:latin typeface="Bebas Neue"/>
                <a:ea typeface="Bebas Neue"/>
                <a:cs typeface="Bebas Neue"/>
                <a:sym typeface="Bebas Neue"/>
              </a:rPr>
              <a:t>THE IMPLEMENTATION PHASE</a:t>
            </a:r>
            <a:endParaRPr b="1" i="0" sz="6300" u="none" cap="none" strike="noStrike">
              <a:solidFill>
                <a:srgbClr val="FFFFFF"/>
              </a:solidFill>
              <a:latin typeface="Bebas Neue"/>
              <a:ea typeface="Bebas Neue"/>
              <a:cs typeface="Bebas Neue"/>
              <a:sym typeface="Bebas Neue"/>
            </a:endParaRPr>
          </a:p>
        </p:txBody>
      </p:sp>
      <p:cxnSp>
        <p:nvCxnSpPr>
          <p:cNvPr id="313" name="Google Shape;313;p12"/>
          <p:cNvCxnSpPr>
            <a:stCxn id="288" idx="2"/>
          </p:cNvCxnSpPr>
          <p:nvPr/>
        </p:nvCxnSpPr>
        <p:spPr>
          <a:xfrm>
            <a:off x="8845905" y="3590745"/>
            <a:ext cx="52200" cy="321000"/>
          </a:xfrm>
          <a:prstGeom prst="straightConnector1">
            <a:avLst/>
          </a:prstGeom>
          <a:noFill/>
          <a:ln cap="flat" cmpd="sng" w="38100">
            <a:solidFill>
              <a:srgbClr val="CA4F1C"/>
            </a:solidFill>
            <a:prstDash val="dot"/>
            <a:round/>
            <a:headEnd len="sm" w="sm" type="none"/>
            <a:tailEnd len="med" w="med" type="stealth"/>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3"/>
          <p:cNvSpPr txBox="1"/>
          <p:nvPr>
            <p:ph idx="12" type="sldNum"/>
          </p:nvPr>
        </p:nvSpPr>
        <p:spPr>
          <a:xfrm>
            <a:off x="8077200" y="6356351"/>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320" name="Google Shape;320;p13"/>
          <p:cNvSpPr/>
          <p:nvPr/>
        </p:nvSpPr>
        <p:spPr>
          <a:xfrm>
            <a:off x="2152996" y="2290227"/>
            <a:ext cx="6991004" cy="5232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rgbClr val="FFFFFF"/>
                </a:solidFill>
                <a:latin typeface="Arial"/>
                <a:ea typeface="Arial"/>
                <a:cs typeface="Arial"/>
                <a:sym typeface="Arial"/>
              </a:rPr>
            </a:br>
            <a:endParaRPr b="0" i="0" sz="1400" u="none" cap="none" strike="noStrike">
              <a:solidFill>
                <a:srgbClr val="FFFFFF"/>
              </a:solidFill>
              <a:latin typeface="Arial"/>
              <a:ea typeface="Arial"/>
              <a:cs typeface="Arial"/>
              <a:sym typeface="Arial"/>
            </a:endParaRPr>
          </a:p>
        </p:txBody>
      </p:sp>
      <p:sp>
        <p:nvSpPr>
          <p:cNvPr id="321" name="Google Shape;321;p13"/>
          <p:cNvSpPr txBox="1"/>
          <p:nvPr/>
        </p:nvSpPr>
        <p:spPr>
          <a:xfrm>
            <a:off x="152400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100"/>
              <a:buFont typeface="Arial"/>
              <a:buNone/>
            </a:pPr>
            <a:r>
              <a:rPr b="1" i="0" lang="fr-FR" sz="5100" u="none" cap="none" strike="noStrike">
                <a:solidFill>
                  <a:srgbClr val="FFFFFF"/>
                </a:solidFill>
                <a:latin typeface="Bebas Neue"/>
                <a:ea typeface="Bebas Neue"/>
                <a:cs typeface="Bebas Neue"/>
                <a:sym typeface="Bebas Neue"/>
              </a:rPr>
              <a:t>THE IMPLEMENTATION PHASE</a:t>
            </a:r>
            <a:endParaRPr b="1" i="0" sz="6300" u="none" cap="none" strike="noStrike">
              <a:solidFill>
                <a:srgbClr val="FFFFFF"/>
              </a:solidFill>
              <a:latin typeface="Bebas Neue"/>
              <a:ea typeface="Bebas Neue"/>
              <a:cs typeface="Bebas Neue"/>
              <a:sym typeface="Bebas Neue"/>
            </a:endParaRPr>
          </a:p>
        </p:txBody>
      </p:sp>
      <p:sp>
        <p:nvSpPr>
          <p:cNvPr id="322" name="Google Shape;322;p13"/>
          <p:cNvSpPr txBox="1"/>
          <p:nvPr/>
        </p:nvSpPr>
        <p:spPr>
          <a:xfrm>
            <a:off x="1524001" y="1614550"/>
            <a:ext cx="9144000" cy="4741800"/>
          </a:xfrm>
          <a:prstGeom prst="rect">
            <a:avLst/>
          </a:prstGeom>
          <a:noFill/>
          <a:ln>
            <a:noFill/>
          </a:ln>
        </p:spPr>
        <p:txBody>
          <a:bodyPr anchorCtr="0" anchor="t" bIns="39100" lIns="67875" spcFirstLastPara="1" rIns="67875" wrap="square" tIns="39100">
            <a:noAutofit/>
          </a:bodyPr>
          <a:lstStyle/>
          <a:p>
            <a:pPr indent="0" lvl="0" marL="0" marR="0" rtl="0" algn="just">
              <a:lnSpc>
                <a:spcPct val="100000"/>
              </a:lnSpc>
              <a:spcBef>
                <a:spcPts val="0"/>
              </a:spcBef>
              <a:spcAft>
                <a:spcPts val="0"/>
              </a:spcAft>
              <a:buClr>
                <a:srgbClr val="000000"/>
              </a:buClr>
              <a:buSzPts val="2052"/>
              <a:buFont typeface="Arial"/>
              <a:buNone/>
            </a:pPr>
            <a:r>
              <a:rPr b="1" i="0" lang="fr-FR" sz="2052" u="none" cap="none" strike="noStrike">
                <a:solidFill>
                  <a:srgbClr val="002060"/>
                </a:solidFill>
              </a:rPr>
              <a:t>Mandatory MEAL steps in the project cycle linked to this policy: </a:t>
            </a:r>
            <a:endParaRPr b="1" i="0" sz="1400" u="none" cap="none" strike="noStrike">
              <a:solidFill>
                <a:srgbClr val="000000"/>
              </a:solidFill>
            </a:endParaRPr>
          </a:p>
          <a:p>
            <a:pPr indent="0" lvl="0" marL="0" marR="0" rtl="0" algn="just">
              <a:lnSpc>
                <a:spcPct val="100000"/>
              </a:lnSpc>
              <a:spcBef>
                <a:spcPts val="0"/>
              </a:spcBef>
              <a:spcAft>
                <a:spcPts val="0"/>
              </a:spcAft>
              <a:buClr>
                <a:srgbClr val="000000"/>
              </a:buClr>
              <a:buSzPts val="2052"/>
              <a:buFont typeface="Arial"/>
              <a:buNone/>
            </a:pPr>
            <a:r>
              <a:t/>
            </a:r>
            <a:endParaRPr b="0" i="0" sz="2052" u="none" cap="none" strike="noStrike">
              <a:solidFill>
                <a:srgbClr val="002060"/>
              </a:solidFill>
              <a:latin typeface="Arial"/>
              <a:ea typeface="Arial"/>
              <a:cs typeface="Arial"/>
              <a:sym typeface="Arial"/>
            </a:endParaRPr>
          </a:p>
          <a:p>
            <a:pPr indent="-342900" lvl="0" marL="342900" marR="0" rtl="0" algn="l">
              <a:lnSpc>
                <a:spcPct val="107000"/>
              </a:lnSpc>
              <a:spcBef>
                <a:spcPts val="0"/>
              </a:spcBef>
              <a:spcAft>
                <a:spcPts val="0"/>
              </a:spcAft>
              <a:buClr>
                <a:srgbClr val="000000"/>
              </a:buClr>
              <a:buSzPts val="1400"/>
              <a:buFont typeface="Arial"/>
              <a:buChar char="•"/>
            </a:pPr>
            <a:r>
              <a:rPr b="0" i="0" lang="fr-FR" sz="2052" u="none" cap="none" strike="noStrike">
                <a:solidFill>
                  <a:srgbClr val="002060"/>
                </a:solidFill>
                <a:latin typeface="Arial"/>
                <a:ea typeface="Arial"/>
                <a:cs typeface="Arial"/>
                <a:sym typeface="Arial"/>
              </a:rPr>
              <a:t>All projects must include an induction/preparation phase lasting between 1 and 3 months, depending on the duration of the project. </a:t>
            </a:r>
            <a:endParaRPr b="0" i="0" sz="2052" u="none" cap="none" strike="noStrike">
              <a:solidFill>
                <a:srgbClr val="002060"/>
              </a:solidFill>
              <a:latin typeface="Arial"/>
              <a:ea typeface="Arial"/>
              <a:cs typeface="Arial"/>
              <a:sym typeface="Arial"/>
            </a:endParaRPr>
          </a:p>
          <a:p>
            <a:pPr indent="0" lvl="0" marL="457200" marR="0" rtl="0" algn="l">
              <a:lnSpc>
                <a:spcPct val="107000"/>
              </a:lnSpc>
              <a:spcBef>
                <a:spcPts val="0"/>
              </a:spcBef>
              <a:spcAft>
                <a:spcPts val="0"/>
              </a:spcAft>
              <a:buNone/>
            </a:pPr>
            <a:r>
              <a:t/>
            </a:r>
            <a:endParaRPr sz="2052">
              <a:solidFill>
                <a:srgbClr val="002060"/>
              </a:solidFill>
            </a:endParaRPr>
          </a:p>
          <a:p>
            <a:pPr indent="-342900" lvl="0" marL="342900" marR="0" rtl="0" algn="l">
              <a:lnSpc>
                <a:spcPct val="107000"/>
              </a:lnSpc>
              <a:spcBef>
                <a:spcPts val="800"/>
              </a:spcBef>
              <a:spcAft>
                <a:spcPts val="0"/>
              </a:spcAft>
              <a:buClr>
                <a:srgbClr val="000000"/>
              </a:buClr>
              <a:buSzPts val="1400"/>
              <a:buFont typeface="Arial"/>
              <a:buChar char="•"/>
            </a:pPr>
            <a:r>
              <a:rPr b="0" i="0" lang="fr-FR" sz="2052" u="none" cap="none" strike="noStrike">
                <a:solidFill>
                  <a:srgbClr val="002060"/>
                </a:solidFill>
                <a:latin typeface="Arial"/>
                <a:ea typeface="Arial"/>
                <a:cs typeface="Arial"/>
                <a:sym typeface="Arial"/>
              </a:rPr>
              <a:t>This induction phase should make it possible to carry out the necessary recruitments if they could not be anticipated</a:t>
            </a:r>
            <a:r>
              <a:rPr lang="fr-FR" sz="2052">
                <a:solidFill>
                  <a:srgbClr val="002060"/>
                </a:solidFill>
              </a:rPr>
              <a:t>.</a:t>
            </a:r>
            <a:endParaRPr sz="2052">
              <a:solidFill>
                <a:srgbClr val="002060"/>
              </a:solidFill>
            </a:endParaRPr>
          </a:p>
          <a:p>
            <a:pPr indent="0" lvl="0" marL="457200" marR="0" rtl="0" algn="l">
              <a:lnSpc>
                <a:spcPct val="107000"/>
              </a:lnSpc>
              <a:spcBef>
                <a:spcPts val="800"/>
              </a:spcBef>
              <a:spcAft>
                <a:spcPts val="0"/>
              </a:spcAft>
              <a:buNone/>
            </a:pPr>
            <a:r>
              <a:t/>
            </a:r>
            <a:endParaRPr sz="2052">
              <a:solidFill>
                <a:srgbClr val="002060"/>
              </a:solidFill>
            </a:endParaRPr>
          </a:p>
          <a:p>
            <a:pPr indent="-342900" lvl="0" marL="342900" marR="0" rtl="0" algn="l">
              <a:lnSpc>
                <a:spcPct val="107000"/>
              </a:lnSpc>
              <a:spcBef>
                <a:spcPts val="800"/>
              </a:spcBef>
              <a:spcAft>
                <a:spcPts val="0"/>
              </a:spcAft>
              <a:buClr>
                <a:srgbClr val="000000"/>
              </a:buClr>
              <a:buSzPts val="1400"/>
              <a:buFont typeface="Arial"/>
              <a:buChar char="•"/>
            </a:pPr>
            <a:r>
              <a:rPr b="0" i="0" lang="fr-FR" sz="2052" u="none" cap="none" strike="noStrike">
                <a:solidFill>
                  <a:srgbClr val="002060"/>
                </a:solidFill>
                <a:latin typeface="Arial"/>
                <a:ea typeface="Arial"/>
                <a:cs typeface="Arial"/>
                <a:sym typeface="Arial"/>
              </a:rPr>
              <a:t>Define project management tools and organize an inclusive launch phase with project stakeholders to allow detailed planning of activity implementation and project monitoring, evaluation and learning procedures.</a:t>
            </a:r>
            <a:endParaRPr b="0" i="0" sz="1400" u="none" cap="none" strike="noStrike">
              <a:solidFill>
                <a:srgbClr val="000000"/>
              </a:solidFill>
              <a:latin typeface="Arial"/>
              <a:ea typeface="Arial"/>
              <a:cs typeface="Arial"/>
              <a:sym typeface="Arial"/>
            </a:endParaRPr>
          </a:p>
          <a:p>
            <a:pPr indent="-254000" lvl="0" marL="342900" marR="0" rtl="0" algn="l">
              <a:lnSpc>
                <a:spcPct val="107000"/>
              </a:lnSpc>
              <a:spcBef>
                <a:spcPts val="800"/>
              </a:spcBef>
              <a:spcAft>
                <a:spcPts val="0"/>
              </a:spcAft>
              <a:buClr>
                <a:srgbClr val="000000"/>
              </a:buClr>
              <a:buSzPts val="2052"/>
              <a:buFont typeface="Arial"/>
              <a:buNone/>
            </a:pPr>
            <a:r>
              <a:t/>
            </a:r>
            <a:endParaRPr b="0" i="0" sz="2052" u="none" cap="none" strike="noStrike">
              <a:solidFill>
                <a:srgbClr val="002060"/>
              </a:solidFill>
              <a:latin typeface="Arial"/>
              <a:ea typeface="Arial"/>
              <a:cs typeface="Arial"/>
              <a:sym typeface="Arial"/>
            </a:endParaRPr>
          </a:p>
          <a:p>
            <a:pPr indent="0" lvl="0" marL="0" marR="0" rtl="0" algn="just">
              <a:lnSpc>
                <a:spcPct val="100000"/>
              </a:lnSpc>
              <a:spcBef>
                <a:spcPts val="800"/>
              </a:spcBef>
              <a:spcAft>
                <a:spcPts val="0"/>
              </a:spcAft>
              <a:buClr>
                <a:srgbClr val="000000"/>
              </a:buClr>
              <a:buSzPts val="3600"/>
              <a:buFont typeface="Arial"/>
              <a:buNone/>
            </a:pPr>
            <a:r>
              <a:rPr b="0" i="0" lang="fr-FR" sz="3600" u="none" cap="none" strike="noStrike">
                <a:solidFill>
                  <a:srgbClr val="888888"/>
                </a:solidFill>
                <a:latin typeface="Arial"/>
                <a:ea typeface="Arial"/>
                <a:cs typeface="Arial"/>
                <a:sym typeface="Arial"/>
              </a:rPr>
              <a:t> </a:t>
            </a:r>
            <a:endParaRPr b="1" i="0" sz="2052" u="none" cap="none" strike="noStrike">
              <a:solidFill>
                <a:srgbClr val="00206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52"/>
              <a:buFont typeface="Arial"/>
              <a:buNone/>
            </a:pPr>
            <a:r>
              <a:rPr b="1" i="0" lang="fr-FR" sz="2052" u="none" cap="none" strike="noStrike">
                <a:solidFill>
                  <a:srgbClr val="002060"/>
                </a:solidFill>
                <a:latin typeface="Arial"/>
                <a:ea typeface="Arial"/>
                <a:cs typeface="Arial"/>
                <a:sym typeface="Arial"/>
              </a:rPr>
              <a:t> </a:t>
            </a:r>
            <a:endParaRPr b="0" i="0" sz="1200" u="none" cap="none" strike="noStrike">
              <a:solidFill>
                <a:srgbClr val="262775"/>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52"/>
              <a:buFont typeface="Arial"/>
              <a:buNone/>
            </a:pPr>
            <a:r>
              <a:t/>
            </a:r>
            <a:endParaRPr b="1" i="0" sz="2052" u="none" cap="none" strike="noStrike">
              <a:solidFill>
                <a:srgbClr val="00206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52"/>
              <a:buFont typeface="Arial"/>
              <a:buNone/>
            </a:pPr>
            <a:r>
              <a:t/>
            </a:r>
            <a:endParaRPr b="1" i="0" sz="2052" u="none" cap="none" strike="noStrike">
              <a:solidFill>
                <a:srgbClr val="00206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27" name="Shape 327"/>
        <p:cNvGrpSpPr/>
        <p:nvPr/>
      </p:nvGrpSpPr>
      <p:grpSpPr>
        <a:xfrm>
          <a:off x="0" y="0"/>
          <a:ext cx="0" cy="0"/>
          <a:chOff x="0" y="0"/>
          <a:chExt cx="0" cy="0"/>
        </a:xfrm>
      </p:grpSpPr>
      <p:sp>
        <p:nvSpPr>
          <p:cNvPr id="328" name="Google Shape;328;g378037604e2_1_970"/>
          <p:cNvSpPr txBox="1"/>
          <p:nvPr>
            <p:ph idx="12" type="sldNum"/>
          </p:nvPr>
        </p:nvSpPr>
        <p:spPr>
          <a:xfrm>
            <a:off x="8077200" y="6356351"/>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
        <p:nvSpPr>
          <p:cNvPr id="329" name="Google Shape;329;g378037604e2_1_970"/>
          <p:cNvSpPr/>
          <p:nvPr/>
        </p:nvSpPr>
        <p:spPr>
          <a:xfrm>
            <a:off x="3099155" y="4023191"/>
            <a:ext cx="5993700" cy="8667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1200"/>
              </a:spcBef>
              <a:spcAft>
                <a:spcPts val="0"/>
              </a:spcAft>
              <a:buClr>
                <a:srgbClr val="000000"/>
              </a:buClr>
              <a:buSzPts val="2300"/>
              <a:buFont typeface="Arial"/>
              <a:buNone/>
            </a:pPr>
            <a:r>
              <a:rPr b="1" i="0" lang="fr-FR" sz="2300" u="none" cap="none" strike="noStrike">
                <a:solidFill>
                  <a:srgbClr val="FFFFFF"/>
                </a:solidFill>
                <a:latin typeface="Arial"/>
                <a:ea typeface="Arial"/>
                <a:cs typeface="Arial"/>
                <a:sym typeface="Arial"/>
              </a:rPr>
              <a:t>MODULE </a:t>
            </a:r>
            <a:r>
              <a:rPr b="1" lang="fr-FR" sz="2300">
                <a:solidFill>
                  <a:srgbClr val="FFFFFF"/>
                </a:solidFill>
              </a:rPr>
              <a:t>3</a:t>
            </a:r>
            <a:endParaRPr b="0" i="0" sz="2300" u="none" cap="none" strike="noStrike">
              <a:solidFill>
                <a:srgbClr val="FFFFFF"/>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br>
              <a:rPr b="0" i="0" lang="fr-FR" sz="1200" u="none" cap="none" strike="noStrike">
                <a:solidFill>
                  <a:srgbClr val="FFFFFF"/>
                </a:solidFill>
                <a:latin typeface="Arial"/>
                <a:ea typeface="Arial"/>
                <a:cs typeface="Arial"/>
                <a:sym typeface="Arial"/>
              </a:rPr>
            </a:br>
            <a:endParaRPr b="0" i="0" sz="1200" u="none" cap="none" strike="noStrike">
              <a:solidFill>
                <a:srgbClr val="FFFFFF"/>
              </a:solidFill>
              <a:latin typeface="Arial"/>
              <a:ea typeface="Arial"/>
              <a:cs typeface="Arial"/>
              <a:sym typeface="Arial"/>
            </a:endParaRPr>
          </a:p>
        </p:txBody>
      </p:sp>
      <p:grpSp>
        <p:nvGrpSpPr>
          <p:cNvPr id="330" name="Google Shape;330;g378037604e2_1_970"/>
          <p:cNvGrpSpPr/>
          <p:nvPr/>
        </p:nvGrpSpPr>
        <p:grpSpPr>
          <a:xfrm>
            <a:off x="5148008" y="4582623"/>
            <a:ext cx="1895970" cy="1773731"/>
            <a:chOff x="3137400" y="1009650"/>
            <a:chExt cx="2869204" cy="2708400"/>
          </a:xfrm>
        </p:grpSpPr>
        <p:sp>
          <p:nvSpPr>
            <p:cNvPr id="331" name="Google Shape;331;g378037604e2_1_970"/>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62775"/>
                </a:solidFill>
                <a:latin typeface="Arial"/>
                <a:ea typeface="Arial"/>
                <a:cs typeface="Arial"/>
                <a:sym typeface="Arial"/>
              </a:endParaRPr>
            </a:p>
          </p:txBody>
        </p:sp>
        <p:pic>
          <p:nvPicPr>
            <p:cNvPr id="332" name="Google Shape;332;g378037604e2_1_970"/>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
        <p:nvSpPr>
          <p:cNvPr id="333" name="Google Shape;333;g378037604e2_1_970"/>
          <p:cNvSpPr txBox="1"/>
          <p:nvPr/>
        </p:nvSpPr>
        <p:spPr>
          <a:xfrm>
            <a:off x="1318650" y="1564650"/>
            <a:ext cx="9554700" cy="227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400"/>
              <a:buFont typeface="Arial"/>
              <a:buNone/>
            </a:pPr>
            <a:r>
              <a:rPr b="1" i="0" lang="fr-FR" sz="6800" u="none" cap="none" strike="noStrike">
                <a:solidFill>
                  <a:srgbClr val="FFFFFF"/>
                </a:solidFill>
                <a:latin typeface="Bebas Neue"/>
                <a:ea typeface="Bebas Neue"/>
                <a:cs typeface="Bebas Neue"/>
                <a:sym typeface="Bebas Neue"/>
              </a:rPr>
              <a:t>III. </a:t>
            </a:r>
            <a:r>
              <a:rPr b="1" lang="fr-FR" sz="6800">
                <a:solidFill>
                  <a:srgbClr val="FFFFFF"/>
                </a:solidFill>
                <a:latin typeface="Bebas Neue"/>
                <a:ea typeface="Bebas Neue"/>
                <a:cs typeface="Bebas Neue"/>
                <a:sym typeface="Bebas Neue"/>
              </a:rPr>
              <a:t>M&amp;E start-up </a:t>
            </a:r>
            <a:endParaRPr b="1" sz="6800">
              <a:solidFill>
                <a:srgbClr val="FFFFFF"/>
              </a:solidFill>
              <a:latin typeface="Bebas Neue"/>
              <a:ea typeface="Bebas Neue"/>
              <a:cs typeface="Bebas Neue"/>
              <a:sym typeface="Bebas Neue"/>
            </a:endParaRPr>
          </a:p>
          <a:p>
            <a:pPr indent="0" lvl="0" marL="0" marR="0" rtl="0" algn="ctr">
              <a:lnSpc>
                <a:spcPct val="100000"/>
              </a:lnSpc>
              <a:spcBef>
                <a:spcPts val="0"/>
              </a:spcBef>
              <a:spcAft>
                <a:spcPts val="0"/>
              </a:spcAft>
              <a:buClr>
                <a:srgbClr val="000000"/>
              </a:buClr>
              <a:buSzPts val="5400"/>
              <a:buFont typeface="Arial"/>
              <a:buNone/>
            </a:pPr>
            <a:r>
              <a:rPr b="1" lang="fr-FR" sz="6800">
                <a:solidFill>
                  <a:srgbClr val="FFFFFF"/>
                </a:solidFill>
                <a:latin typeface="Bebas Neue"/>
                <a:ea typeface="Bebas Neue"/>
                <a:cs typeface="Bebas Neue"/>
                <a:sym typeface="Bebas Neue"/>
              </a:rPr>
              <a:t>the quality of indicators</a:t>
            </a:r>
            <a:endParaRPr b="0" i="0" sz="68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15"/>
          <p:cNvSpPr txBox="1"/>
          <p:nvPr>
            <p:ph idx="12" type="sldNum"/>
          </p:nvPr>
        </p:nvSpPr>
        <p:spPr>
          <a:xfrm>
            <a:off x="8077200" y="6356351"/>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340" name="Google Shape;340;p15"/>
          <p:cNvSpPr txBox="1"/>
          <p:nvPr/>
        </p:nvSpPr>
        <p:spPr>
          <a:xfrm>
            <a:off x="152400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100"/>
              <a:buFont typeface="Arial"/>
              <a:buNone/>
            </a:pPr>
            <a:r>
              <a:rPr b="1" i="0" lang="fr-FR" sz="5100" u="none" cap="none" strike="noStrike">
                <a:solidFill>
                  <a:srgbClr val="FFFFFF"/>
                </a:solidFill>
                <a:latin typeface="Bebas Neue"/>
                <a:ea typeface="Bebas Neue"/>
                <a:cs typeface="Bebas Neue"/>
                <a:sym typeface="Bebas Neue"/>
              </a:rPr>
              <a:t>INDICATORS</a:t>
            </a:r>
            <a:endParaRPr b="1" i="0" sz="6300" u="none" cap="none" strike="noStrike">
              <a:solidFill>
                <a:srgbClr val="FFFFFF"/>
              </a:solidFill>
              <a:latin typeface="Bebas Neue"/>
              <a:ea typeface="Bebas Neue"/>
              <a:cs typeface="Bebas Neue"/>
              <a:sym typeface="Bebas Neue"/>
            </a:endParaRPr>
          </a:p>
        </p:txBody>
      </p:sp>
      <p:sp>
        <p:nvSpPr>
          <p:cNvPr id="341" name="Google Shape;341;p15"/>
          <p:cNvSpPr/>
          <p:nvPr/>
        </p:nvSpPr>
        <p:spPr>
          <a:xfrm>
            <a:off x="1524000" y="1499000"/>
            <a:ext cx="9144000" cy="46464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1000"/>
              </a:spcBef>
              <a:spcAft>
                <a:spcPts val="0"/>
              </a:spcAft>
              <a:buClr>
                <a:srgbClr val="000000"/>
              </a:buClr>
              <a:buSzPts val="2000"/>
              <a:buFont typeface="Arial"/>
              <a:buNone/>
            </a:pPr>
            <a:r>
              <a:rPr b="1" i="0" lang="fr-FR" sz="2400" u="none" cap="none" strike="noStrike">
                <a:solidFill>
                  <a:srgbClr val="E84E0F"/>
                </a:solidFill>
                <a:highlight>
                  <a:srgbClr val="FFFFFF"/>
                </a:highlight>
                <a:latin typeface="Arial Narrow"/>
                <a:ea typeface="Arial Narrow"/>
                <a:cs typeface="Arial Narrow"/>
                <a:sym typeface="Arial Narrow"/>
              </a:rPr>
              <a:t>Indicators are at the heart of a monitoring and evaluation system. </a:t>
            </a:r>
            <a:endParaRPr b="0" i="0" sz="18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rgbClr val="000000"/>
              </a:buClr>
              <a:buSzPts val="2000"/>
              <a:buFont typeface="Arial"/>
              <a:buNone/>
            </a:pPr>
            <a:r>
              <a:t/>
            </a:r>
            <a:endParaRPr b="0" i="0" sz="2400" u="none" cap="none" strike="noStrike">
              <a:solidFill>
                <a:srgbClr val="262775"/>
              </a:solidFill>
              <a:highlight>
                <a:srgbClr val="FFFFFF"/>
              </a:highlight>
              <a:latin typeface="Arial Narrow"/>
              <a:ea typeface="Arial Narrow"/>
              <a:cs typeface="Arial Narrow"/>
              <a:sym typeface="Arial Narrow"/>
            </a:endParaRPr>
          </a:p>
          <a:p>
            <a:pPr indent="0" lvl="0" marL="0" marR="0" rtl="0" algn="just">
              <a:lnSpc>
                <a:spcPct val="90000"/>
              </a:lnSpc>
              <a:spcBef>
                <a:spcPts val="1000"/>
              </a:spcBef>
              <a:spcAft>
                <a:spcPts val="0"/>
              </a:spcAft>
              <a:buClr>
                <a:srgbClr val="000000"/>
              </a:buClr>
              <a:buSzPts val="2000"/>
              <a:buFont typeface="Arial"/>
              <a:buNone/>
            </a:pPr>
            <a:r>
              <a:rPr b="0" i="0" lang="fr-FR" sz="2400" u="none" cap="none" strike="noStrike">
                <a:solidFill>
                  <a:srgbClr val="262775"/>
                </a:solidFill>
                <a:highlight>
                  <a:srgbClr val="FFFFFF"/>
                </a:highlight>
                <a:latin typeface="Arial Narrow"/>
                <a:ea typeface="Arial Narrow"/>
                <a:cs typeface="Arial Narrow"/>
                <a:sym typeface="Arial Narrow"/>
              </a:rPr>
              <a:t>An indicator is a </a:t>
            </a:r>
            <a:r>
              <a:rPr b="1" i="0" lang="fr-FR" sz="2400" u="none" cap="none" strike="noStrike">
                <a:solidFill>
                  <a:srgbClr val="E84E0F"/>
                </a:solidFill>
                <a:highlight>
                  <a:srgbClr val="FFFFFF"/>
                </a:highlight>
                <a:latin typeface="Arial Narrow"/>
                <a:ea typeface="Arial Narrow"/>
                <a:cs typeface="Arial Narrow"/>
                <a:sym typeface="Arial Narrow"/>
              </a:rPr>
              <a:t>factor </a:t>
            </a:r>
            <a:r>
              <a:rPr b="0" i="0" lang="fr-FR" sz="2400" u="none" cap="none" strike="noStrike">
                <a:solidFill>
                  <a:srgbClr val="262775"/>
                </a:solidFill>
                <a:highlight>
                  <a:srgbClr val="FFFFFF"/>
                </a:highlight>
                <a:latin typeface="Arial Narrow"/>
                <a:ea typeface="Arial Narrow"/>
                <a:cs typeface="Arial Narrow"/>
                <a:sym typeface="Arial Narrow"/>
              </a:rPr>
              <a:t>or </a:t>
            </a:r>
            <a:r>
              <a:rPr b="1" i="0" lang="fr-FR" sz="2400" u="none" cap="none" strike="noStrike">
                <a:solidFill>
                  <a:srgbClr val="E84E0F"/>
                </a:solidFill>
                <a:highlight>
                  <a:srgbClr val="FFFFFF"/>
                </a:highlight>
                <a:latin typeface="Arial Narrow"/>
                <a:ea typeface="Arial Narrow"/>
                <a:cs typeface="Arial Narrow"/>
                <a:sym typeface="Arial Narrow"/>
              </a:rPr>
              <a:t>variable </a:t>
            </a:r>
            <a:r>
              <a:rPr b="0" i="0" lang="fr-FR" sz="2400" u="none" cap="none" strike="noStrike">
                <a:solidFill>
                  <a:srgbClr val="262775"/>
                </a:solidFill>
                <a:highlight>
                  <a:srgbClr val="FFFFFF"/>
                </a:highlight>
                <a:latin typeface="Arial Narrow"/>
                <a:ea typeface="Arial Narrow"/>
                <a:cs typeface="Arial Narrow"/>
                <a:sym typeface="Arial Narrow"/>
              </a:rPr>
              <a:t>used to measure : </a:t>
            </a:r>
            <a:endParaRPr b="0" i="0" sz="1800" u="none" cap="none" strike="noStrike">
              <a:solidFill>
                <a:srgbClr val="000000"/>
              </a:solidFill>
              <a:latin typeface="Arial"/>
              <a:ea typeface="Arial"/>
              <a:cs typeface="Arial"/>
              <a:sym typeface="Arial"/>
            </a:endParaRPr>
          </a:p>
          <a:p>
            <a:pPr indent="-368300" lvl="0" marL="342900" marR="0" rtl="0" algn="just">
              <a:lnSpc>
                <a:spcPct val="90000"/>
              </a:lnSpc>
              <a:spcBef>
                <a:spcPts val="1000"/>
              </a:spcBef>
              <a:spcAft>
                <a:spcPts val="0"/>
              </a:spcAft>
              <a:buClr>
                <a:srgbClr val="002060"/>
              </a:buClr>
              <a:buSzPts val="3200"/>
              <a:buFont typeface="Arial"/>
              <a:buChar char="•"/>
            </a:pPr>
            <a:r>
              <a:rPr b="0" i="0" lang="fr-FR" sz="2400" u="none" cap="none" strike="noStrike">
                <a:solidFill>
                  <a:srgbClr val="262775"/>
                </a:solidFill>
                <a:highlight>
                  <a:srgbClr val="FFFFFF"/>
                </a:highlight>
                <a:latin typeface="Arial Narrow"/>
                <a:ea typeface="Arial Narrow"/>
                <a:cs typeface="Arial Narrow"/>
                <a:sym typeface="Arial Narrow"/>
              </a:rPr>
              <a:t>Project progress</a:t>
            </a:r>
            <a:endParaRPr b="0" i="0" sz="1800" u="none" cap="none" strike="noStrike">
              <a:solidFill>
                <a:srgbClr val="000000"/>
              </a:solidFill>
              <a:latin typeface="Arial"/>
              <a:ea typeface="Arial"/>
              <a:cs typeface="Arial"/>
              <a:sym typeface="Arial"/>
            </a:endParaRPr>
          </a:p>
          <a:p>
            <a:pPr indent="-368300" lvl="0" marL="342900" marR="0" rtl="0" algn="just">
              <a:lnSpc>
                <a:spcPct val="90000"/>
              </a:lnSpc>
              <a:spcBef>
                <a:spcPts val="1000"/>
              </a:spcBef>
              <a:spcAft>
                <a:spcPts val="0"/>
              </a:spcAft>
              <a:buClr>
                <a:srgbClr val="002060"/>
              </a:buClr>
              <a:buSzPts val="3200"/>
              <a:buFont typeface="Arial"/>
              <a:buChar char="•"/>
            </a:pPr>
            <a:r>
              <a:rPr b="0" i="0" lang="fr-FR" sz="2400" u="none" cap="none" strike="noStrike">
                <a:solidFill>
                  <a:srgbClr val="262775"/>
                </a:solidFill>
                <a:highlight>
                  <a:srgbClr val="FFFFFF"/>
                </a:highlight>
                <a:latin typeface="Arial Narrow"/>
                <a:ea typeface="Arial Narrow"/>
                <a:cs typeface="Arial Narrow"/>
                <a:sym typeface="Arial Narrow"/>
              </a:rPr>
              <a:t>Achieving results and objectives</a:t>
            </a:r>
            <a:endParaRPr sz="2400">
              <a:solidFill>
                <a:srgbClr val="262775"/>
              </a:solidFill>
              <a:highlight>
                <a:srgbClr val="FFFFFF"/>
              </a:highlight>
              <a:latin typeface="Arial Narrow"/>
              <a:ea typeface="Arial Narrow"/>
              <a:cs typeface="Arial Narrow"/>
              <a:sym typeface="Arial Narrow"/>
            </a:endParaRPr>
          </a:p>
          <a:p>
            <a:pPr indent="-368300" lvl="0" marL="342900" marR="0" rtl="0" algn="just">
              <a:lnSpc>
                <a:spcPct val="90000"/>
              </a:lnSpc>
              <a:spcBef>
                <a:spcPts val="1000"/>
              </a:spcBef>
              <a:spcAft>
                <a:spcPts val="0"/>
              </a:spcAft>
              <a:buClr>
                <a:srgbClr val="002060"/>
              </a:buClr>
              <a:buSzPts val="3200"/>
              <a:buFont typeface="Arial"/>
              <a:buChar char="•"/>
            </a:pPr>
            <a:r>
              <a:rPr b="0" i="0" lang="fr-FR" sz="2400" u="none" cap="none" strike="noStrike">
                <a:solidFill>
                  <a:srgbClr val="262775"/>
                </a:solidFill>
                <a:highlight>
                  <a:srgbClr val="FFFFFF"/>
                </a:highlight>
                <a:latin typeface="Arial Narrow"/>
                <a:ea typeface="Arial Narrow"/>
                <a:cs typeface="Arial Narrow"/>
                <a:sym typeface="Arial Narrow"/>
              </a:rPr>
              <a:t>Measure the change between a baseline and an endline </a:t>
            </a:r>
            <a:endParaRPr b="0" i="0" sz="18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rgbClr val="000000"/>
              </a:buClr>
              <a:buSzPts val="2000"/>
              <a:buFont typeface="Arial"/>
              <a:buNone/>
            </a:pPr>
            <a:r>
              <a:t/>
            </a:r>
            <a:endParaRPr b="0" i="0" sz="2400" u="none" cap="none" strike="noStrike">
              <a:solidFill>
                <a:srgbClr val="262775"/>
              </a:solidFill>
              <a:highlight>
                <a:srgbClr val="FFFFFF"/>
              </a:highlight>
              <a:latin typeface="Arial Narrow"/>
              <a:ea typeface="Arial Narrow"/>
              <a:cs typeface="Arial Narrow"/>
              <a:sym typeface="Arial Narrow"/>
            </a:endParaRPr>
          </a:p>
          <a:p>
            <a:pPr indent="0" lvl="0" marL="0" marR="0" rtl="0" algn="just">
              <a:lnSpc>
                <a:spcPct val="90000"/>
              </a:lnSpc>
              <a:spcBef>
                <a:spcPts val="1000"/>
              </a:spcBef>
              <a:spcAft>
                <a:spcPts val="0"/>
              </a:spcAft>
              <a:buClr>
                <a:srgbClr val="000000"/>
              </a:buClr>
              <a:buSzPts val="2000"/>
              <a:buFont typeface="Arial"/>
              <a:buNone/>
            </a:pPr>
            <a:r>
              <a:rPr b="0" i="0" lang="fr-FR" sz="2400" u="none" cap="none" strike="noStrike">
                <a:solidFill>
                  <a:srgbClr val="262775"/>
                </a:solidFill>
                <a:highlight>
                  <a:srgbClr val="FFFFFF"/>
                </a:highlight>
                <a:latin typeface="Arial Narrow"/>
                <a:ea typeface="Arial Narrow"/>
                <a:cs typeface="Arial Narrow"/>
                <a:sym typeface="Arial Narrow"/>
              </a:rPr>
              <a:t>The choice of indicator also depends </a:t>
            </a:r>
            <a:r>
              <a:rPr b="1" i="0" lang="fr-FR" sz="2400" u="none" cap="none" strike="noStrike">
                <a:solidFill>
                  <a:srgbClr val="E84E0F"/>
                </a:solidFill>
                <a:highlight>
                  <a:srgbClr val="FFFFFF"/>
                </a:highlight>
                <a:latin typeface="Arial Narrow"/>
                <a:ea typeface="Arial Narrow"/>
                <a:cs typeface="Arial Narrow"/>
                <a:sym typeface="Arial Narrow"/>
              </a:rPr>
              <a:t>on the resources </a:t>
            </a:r>
            <a:r>
              <a:rPr b="0" i="0" lang="fr-FR" sz="2400" u="none" cap="none" strike="noStrike">
                <a:solidFill>
                  <a:srgbClr val="262775"/>
                </a:solidFill>
                <a:highlight>
                  <a:srgbClr val="FFFFFF"/>
                </a:highlight>
                <a:latin typeface="Arial Narrow"/>
                <a:ea typeface="Arial Narrow"/>
                <a:cs typeface="Arial Narrow"/>
                <a:sym typeface="Arial Narrow"/>
              </a:rPr>
              <a:t>allocated to the monitoring system, which must be appropriate. </a:t>
            </a:r>
            <a:endParaRPr b="0" i="0" sz="18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rgbClr val="000000"/>
              </a:buClr>
              <a:buSzPts val="2000"/>
              <a:buFont typeface="Arial"/>
              <a:buNone/>
            </a:pPr>
            <a:r>
              <a:t/>
            </a:r>
            <a:endParaRPr b="0" i="0" sz="2400" u="none" cap="none" strike="noStrike">
              <a:solidFill>
                <a:srgbClr val="262775"/>
              </a:solidFill>
              <a:highlight>
                <a:srgbClr val="FFFFFF"/>
              </a:highlight>
              <a:latin typeface="Arial Narrow"/>
              <a:ea typeface="Arial Narrow"/>
              <a:cs typeface="Arial Narrow"/>
              <a:sym typeface="Arial Narrow"/>
            </a:endParaRPr>
          </a:p>
          <a:p>
            <a:pPr indent="-196850" lvl="0" marL="28575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26277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fr-FR" sz="1800" u="none" cap="none" strike="noStrike">
                <a:solidFill>
                  <a:srgbClr val="262775"/>
                </a:solidFill>
                <a:latin typeface="Arial"/>
                <a:ea typeface="Arial"/>
                <a:cs typeface="Arial"/>
                <a:sym typeface="Arial"/>
              </a:rPr>
            </a:br>
            <a:endParaRPr b="0" i="0" sz="1800" u="none" cap="none" strike="noStrike">
              <a:solidFill>
                <a:srgbClr val="262775"/>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16"/>
          <p:cNvSpPr txBox="1"/>
          <p:nvPr>
            <p:ph idx="12" type="sldNum"/>
          </p:nvPr>
        </p:nvSpPr>
        <p:spPr>
          <a:xfrm>
            <a:off x="8077200" y="6356351"/>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348" name="Google Shape;348;p16"/>
          <p:cNvSpPr txBox="1"/>
          <p:nvPr/>
        </p:nvSpPr>
        <p:spPr>
          <a:xfrm>
            <a:off x="152400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100"/>
              <a:buFont typeface="Arial"/>
              <a:buNone/>
            </a:pPr>
            <a:r>
              <a:rPr b="1" i="0" lang="fr-FR" sz="5100" u="none" cap="none" strike="noStrike">
                <a:solidFill>
                  <a:srgbClr val="FFFFFF"/>
                </a:solidFill>
                <a:latin typeface="Bebas Neue"/>
                <a:ea typeface="Bebas Neue"/>
                <a:cs typeface="Bebas Neue"/>
                <a:sym typeface="Bebas Neue"/>
              </a:rPr>
              <a:t>QUANTITATIVE OR QUALITATIVE</a:t>
            </a:r>
            <a:endParaRPr b="1" i="0" sz="6300" u="none" cap="none" strike="noStrike">
              <a:solidFill>
                <a:srgbClr val="FFFFFF"/>
              </a:solidFill>
              <a:latin typeface="Bebas Neue"/>
              <a:ea typeface="Bebas Neue"/>
              <a:cs typeface="Bebas Neue"/>
              <a:sym typeface="Bebas Neue"/>
            </a:endParaRPr>
          </a:p>
        </p:txBody>
      </p:sp>
      <p:sp>
        <p:nvSpPr>
          <p:cNvPr id="349" name="Google Shape;349;p16"/>
          <p:cNvSpPr/>
          <p:nvPr/>
        </p:nvSpPr>
        <p:spPr>
          <a:xfrm>
            <a:off x="1524000" y="1499000"/>
            <a:ext cx="8859300" cy="4839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1000"/>
              </a:spcBef>
              <a:spcAft>
                <a:spcPts val="0"/>
              </a:spcAft>
              <a:buClr>
                <a:srgbClr val="000000"/>
              </a:buClr>
              <a:buSzPts val="2000"/>
              <a:buFont typeface="Arial"/>
              <a:buNone/>
            </a:pPr>
            <a:r>
              <a:rPr b="0" i="0" lang="fr-FR" sz="2300" u="none" cap="none" strike="noStrike">
                <a:solidFill>
                  <a:srgbClr val="262775"/>
                </a:solidFill>
                <a:highlight>
                  <a:srgbClr val="FFFFFF"/>
                </a:highlight>
                <a:latin typeface="Arial Narrow"/>
                <a:ea typeface="Arial Narrow"/>
                <a:cs typeface="Arial Narrow"/>
                <a:sym typeface="Arial Narrow"/>
              </a:rPr>
              <a:t>It expresses </a:t>
            </a:r>
            <a:r>
              <a:rPr b="1" i="0" lang="fr-FR" sz="2300" u="none" cap="none" strike="noStrike">
                <a:solidFill>
                  <a:srgbClr val="E84E0F"/>
                </a:solidFill>
                <a:highlight>
                  <a:srgbClr val="FFFFFF"/>
                </a:highlight>
                <a:latin typeface="Arial Narrow"/>
                <a:ea typeface="Arial Narrow"/>
                <a:cs typeface="Arial Narrow"/>
                <a:sym typeface="Arial Narrow"/>
              </a:rPr>
              <a:t>quantitative </a:t>
            </a:r>
            <a:r>
              <a:rPr b="0" i="0" lang="fr-FR" sz="2300" u="none" cap="none" strike="noStrike">
                <a:solidFill>
                  <a:srgbClr val="262775"/>
                </a:solidFill>
                <a:highlight>
                  <a:srgbClr val="FFFFFF"/>
                </a:highlight>
                <a:latin typeface="Arial Narrow"/>
                <a:ea typeface="Arial Narrow"/>
                <a:cs typeface="Arial Narrow"/>
                <a:sym typeface="Arial Narrow"/>
              </a:rPr>
              <a:t>or </a:t>
            </a:r>
            <a:r>
              <a:rPr b="1" i="0" lang="fr-FR" sz="2300" u="none" cap="none" strike="noStrike">
                <a:solidFill>
                  <a:srgbClr val="E84E0F"/>
                </a:solidFill>
                <a:highlight>
                  <a:srgbClr val="FFFFFF"/>
                </a:highlight>
                <a:latin typeface="Arial Narrow"/>
                <a:ea typeface="Arial Narrow"/>
                <a:cs typeface="Arial Narrow"/>
                <a:sym typeface="Arial Narrow"/>
              </a:rPr>
              <a:t>qualitative </a:t>
            </a:r>
            <a:r>
              <a:rPr b="0" i="0" lang="fr-FR" sz="2300" u="none" cap="none" strike="noStrike">
                <a:solidFill>
                  <a:srgbClr val="262775"/>
                </a:solidFill>
                <a:highlight>
                  <a:srgbClr val="FFFFFF"/>
                </a:highlight>
                <a:latin typeface="Arial Narrow"/>
                <a:ea typeface="Arial Narrow"/>
                <a:cs typeface="Arial Narrow"/>
                <a:sym typeface="Arial Narrow"/>
              </a:rPr>
              <a:t>data</a:t>
            </a:r>
            <a:endParaRPr b="0" i="0" sz="23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rgbClr val="000000"/>
              </a:buClr>
              <a:buSzPts val="2000"/>
              <a:buFont typeface="Arial"/>
              <a:buNone/>
            </a:pPr>
            <a:r>
              <a:t/>
            </a:r>
            <a:endParaRPr b="1" i="0" sz="2300" u="none" cap="none" strike="noStrike">
              <a:solidFill>
                <a:srgbClr val="E84E0F"/>
              </a:solidFill>
              <a:highlight>
                <a:srgbClr val="FFFFFF"/>
              </a:highlight>
              <a:latin typeface="Arial Narrow"/>
              <a:ea typeface="Arial Narrow"/>
              <a:cs typeface="Arial Narrow"/>
              <a:sym typeface="Arial Narrow"/>
            </a:endParaRPr>
          </a:p>
          <a:p>
            <a:pPr indent="0" lvl="0" marL="0" marR="0" rtl="0" algn="just">
              <a:lnSpc>
                <a:spcPct val="90000"/>
              </a:lnSpc>
              <a:spcBef>
                <a:spcPts val="1000"/>
              </a:spcBef>
              <a:spcAft>
                <a:spcPts val="0"/>
              </a:spcAft>
              <a:buClr>
                <a:srgbClr val="000000"/>
              </a:buClr>
              <a:buSzPts val="2000"/>
              <a:buFont typeface="Arial"/>
              <a:buNone/>
            </a:pPr>
            <a:r>
              <a:t/>
            </a:r>
            <a:endParaRPr b="0" i="0" sz="2300" u="none" cap="none" strike="noStrike">
              <a:solidFill>
                <a:srgbClr val="262775"/>
              </a:solidFill>
              <a:highlight>
                <a:srgbClr val="FFFFFF"/>
              </a:highlight>
              <a:latin typeface="Arial Narrow"/>
              <a:ea typeface="Arial Narrow"/>
              <a:cs typeface="Arial Narrow"/>
              <a:sym typeface="Arial Narrow"/>
            </a:endParaRPr>
          </a:p>
          <a:p>
            <a:pPr indent="-196850" lvl="0" marL="285750" marR="0" rtl="0" algn="l">
              <a:lnSpc>
                <a:spcPct val="100000"/>
              </a:lnSpc>
              <a:spcBef>
                <a:spcPts val="0"/>
              </a:spcBef>
              <a:spcAft>
                <a:spcPts val="0"/>
              </a:spcAft>
              <a:buClr>
                <a:srgbClr val="000000"/>
              </a:buClr>
              <a:buSzPts val="1400"/>
              <a:buFont typeface="Arial"/>
              <a:buNone/>
            </a:pPr>
            <a:r>
              <a:t/>
            </a:r>
            <a:endParaRPr b="0" i="0" sz="1700" u="none" cap="none" strike="noStrike">
              <a:solidFill>
                <a:srgbClr val="26277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fr-FR" sz="1700" u="none" cap="none" strike="noStrike">
                <a:solidFill>
                  <a:srgbClr val="262775"/>
                </a:solidFill>
                <a:latin typeface="Arial"/>
                <a:ea typeface="Arial"/>
                <a:cs typeface="Arial"/>
                <a:sym typeface="Arial"/>
              </a:rPr>
            </a:br>
            <a:endParaRPr b="0" i="0" sz="1700" u="none" cap="none" strike="noStrike">
              <a:solidFill>
                <a:srgbClr val="262775"/>
              </a:solidFill>
              <a:latin typeface="Arial"/>
              <a:ea typeface="Arial"/>
              <a:cs typeface="Arial"/>
              <a:sym typeface="Arial"/>
            </a:endParaRPr>
          </a:p>
        </p:txBody>
      </p:sp>
      <p:sp>
        <p:nvSpPr>
          <p:cNvPr id="350" name="Google Shape;350;p16"/>
          <p:cNvSpPr txBox="1"/>
          <p:nvPr/>
        </p:nvSpPr>
        <p:spPr>
          <a:xfrm>
            <a:off x="1524001" y="2551650"/>
            <a:ext cx="4354500" cy="1754700"/>
          </a:xfrm>
          <a:prstGeom prst="rect">
            <a:avLst/>
          </a:prstGeom>
          <a:solidFill>
            <a:schemeClr val="dk2"/>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342900" lvl="0" marL="457200" marR="0" rtl="0" algn="ctr">
              <a:lnSpc>
                <a:spcPct val="100000"/>
              </a:lnSpc>
              <a:spcBef>
                <a:spcPts val="0"/>
              </a:spcBef>
              <a:spcAft>
                <a:spcPts val="0"/>
              </a:spcAft>
              <a:buClr>
                <a:srgbClr val="FFFFFF"/>
              </a:buClr>
              <a:buSzPts val="1800"/>
              <a:buFont typeface="Poppins"/>
              <a:buAutoNum type="arabicPeriod"/>
            </a:pPr>
            <a:r>
              <a:rPr lang="fr-FR" sz="1800">
                <a:solidFill>
                  <a:srgbClr val="FFFFFF"/>
                </a:solidFill>
                <a:latin typeface="Poppins"/>
                <a:ea typeface="Poppins"/>
                <a:cs typeface="Poppins"/>
                <a:sym typeface="Poppins"/>
              </a:rPr>
              <a:t>O</a:t>
            </a:r>
            <a:r>
              <a:rPr b="0" i="0" lang="fr-FR" sz="1800" u="none" cap="none" strike="noStrike">
                <a:solidFill>
                  <a:srgbClr val="FFFFFF"/>
                </a:solidFill>
                <a:latin typeface="Poppins"/>
                <a:ea typeface="Poppins"/>
                <a:cs typeface="Poppins"/>
                <a:sym typeface="Poppins"/>
              </a:rPr>
              <a:t>bservables (existence or absence) </a:t>
            </a:r>
            <a:endParaRPr b="0" i="0" sz="14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FFFFFF"/>
                </a:solidFill>
                <a:latin typeface="Poppins"/>
                <a:ea typeface="Poppins"/>
                <a:cs typeface="Poppins"/>
                <a:sym typeface="Poppins"/>
              </a:rPr>
              <a:t>2. Measurable (value, quantity)</a:t>
            </a:r>
            <a:endParaRPr b="0" i="0" sz="14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800"/>
              <a:buFont typeface="Arial"/>
              <a:buNone/>
            </a:pPr>
            <a:r>
              <a:rPr b="0" i="1" lang="fr-FR" sz="1800" u="none" cap="none" strike="noStrike">
                <a:solidFill>
                  <a:schemeClr val="lt1"/>
                </a:solidFill>
                <a:latin typeface="Poppins"/>
                <a:ea typeface="Poppins"/>
                <a:cs typeface="Poppins"/>
                <a:sym typeface="Poppins"/>
              </a:rPr>
              <a:t>Enable comparison</a:t>
            </a:r>
            <a:endParaRPr b="0" i="1" sz="1800" u="none" cap="none" strike="noStrike">
              <a:solidFill>
                <a:schemeClr val="lt1"/>
              </a:solidFill>
              <a:latin typeface="Poppins"/>
              <a:ea typeface="Poppins"/>
              <a:cs typeface="Poppins"/>
              <a:sym typeface="Poppins"/>
            </a:endParaRPr>
          </a:p>
        </p:txBody>
      </p:sp>
      <p:sp>
        <p:nvSpPr>
          <p:cNvPr id="351" name="Google Shape;351;p16"/>
          <p:cNvSpPr txBox="1"/>
          <p:nvPr/>
        </p:nvSpPr>
        <p:spPr>
          <a:xfrm>
            <a:off x="6313500" y="2551650"/>
            <a:ext cx="4354500" cy="1754700"/>
          </a:xfrm>
          <a:prstGeom prst="rect">
            <a:avLst/>
          </a:prstGeom>
          <a:solidFill>
            <a:schemeClr val="dk1"/>
          </a:solidFill>
          <a:ln cap="flat" cmpd="sng" w="254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Poppins"/>
                <a:ea typeface="Poppins"/>
                <a:cs typeface="Poppins"/>
                <a:sym typeface="Poppins"/>
              </a:rPr>
              <a:t>1. Value scale</a:t>
            </a:r>
            <a:endParaRPr b="0" i="0" sz="1400" u="none" cap="none" strike="noStrike">
              <a:solidFill>
                <a:schemeClr val="lt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Poppins"/>
                <a:ea typeface="Poppins"/>
                <a:cs typeface="Poppins"/>
                <a:sym typeface="Poppins"/>
              </a:rPr>
              <a:t>2. Public perceptions  </a:t>
            </a:r>
            <a:endParaRPr b="0" i="0" sz="1400" u="none" cap="none" strike="noStrike">
              <a:solidFill>
                <a:schemeClr val="lt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800"/>
              <a:buFont typeface="Arial"/>
              <a:buNone/>
            </a:pPr>
            <a:r>
              <a:rPr b="0" i="1" lang="fr-FR" sz="1800" u="none" cap="none" strike="noStrike">
                <a:solidFill>
                  <a:schemeClr val="lt1"/>
                </a:solidFill>
                <a:latin typeface="Poppins"/>
                <a:ea typeface="Poppins"/>
                <a:cs typeface="Poppins"/>
                <a:sym typeface="Poppins"/>
              </a:rPr>
              <a:t>Allow an understanding of feelings</a:t>
            </a:r>
            <a:endParaRPr b="0" i="1" sz="1800" u="none" cap="none" strike="noStrike">
              <a:solidFill>
                <a:schemeClr val="lt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800"/>
              <a:buFont typeface="Arial"/>
              <a:buNone/>
            </a:pPr>
            <a:r>
              <a:t/>
            </a:r>
            <a:endParaRPr sz="1800">
              <a:solidFill>
                <a:schemeClr val="lt1"/>
              </a:solidFill>
              <a:latin typeface="Poppins"/>
              <a:ea typeface="Poppins"/>
              <a:cs typeface="Poppins"/>
              <a:sym typeface="Poppins"/>
            </a:endParaRPr>
          </a:p>
        </p:txBody>
      </p:sp>
      <p:sp>
        <p:nvSpPr>
          <p:cNvPr id="352" name="Google Shape;352;p16"/>
          <p:cNvSpPr/>
          <p:nvPr/>
        </p:nvSpPr>
        <p:spPr>
          <a:xfrm>
            <a:off x="3371409" y="4545828"/>
            <a:ext cx="659700" cy="944400"/>
          </a:xfrm>
          <a:prstGeom prst="downArrow">
            <a:avLst>
              <a:gd fmla="val 50000" name="adj1"/>
              <a:gd fmla="val 50000" name="adj2"/>
            </a:avLst>
          </a:prstGeom>
          <a:solidFill>
            <a:schemeClr val="dk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53" name="Google Shape;353;p16"/>
          <p:cNvSpPr/>
          <p:nvPr/>
        </p:nvSpPr>
        <p:spPr>
          <a:xfrm>
            <a:off x="8160966" y="4485646"/>
            <a:ext cx="659700" cy="944400"/>
          </a:xfrm>
          <a:prstGeom prst="downArrow">
            <a:avLst>
              <a:gd fmla="val 50000" name="adj1"/>
              <a:gd fmla="val 50000" name="adj2"/>
            </a:avLst>
          </a:prstGeom>
          <a:solidFill>
            <a:schemeClr val="accent1"/>
          </a:solidFill>
          <a:ln cap="flat" cmpd="sng" w="25400">
            <a:solidFill>
              <a:srgbClr val="10103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54" name="Google Shape;354;p16"/>
          <p:cNvSpPr txBox="1"/>
          <p:nvPr/>
        </p:nvSpPr>
        <p:spPr>
          <a:xfrm>
            <a:off x="1524002" y="5573300"/>
            <a:ext cx="4354500" cy="673500"/>
          </a:xfrm>
          <a:prstGeom prst="rect">
            <a:avLst/>
          </a:prstGeom>
          <a:solidFill>
            <a:schemeClr val="lt1"/>
          </a:solidFill>
          <a:ln cap="flat" cmpd="sng" w="25400">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88"/>
              <a:buFont typeface="Arial"/>
              <a:buNone/>
            </a:pPr>
            <a:r>
              <a:rPr i="0" lang="fr-FR" sz="1887" cap="none" strike="noStrike"/>
              <a:t>Number of teachers available per 1000 inhabitants in the intervention area. </a:t>
            </a:r>
            <a:endParaRPr i="0" sz="1800" cap="none" strike="noStrike"/>
          </a:p>
        </p:txBody>
      </p:sp>
      <p:sp>
        <p:nvSpPr>
          <p:cNvPr id="355" name="Google Shape;355;p16"/>
          <p:cNvSpPr txBox="1"/>
          <p:nvPr/>
        </p:nvSpPr>
        <p:spPr>
          <a:xfrm>
            <a:off x="1523989" y="2020975"/>
            <a:ext cx="4354500" cy="492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lang="fr-FR" sz="2600">
                <a:solidFill>
                  <a:srgbClr val="E84525"/>
                </a:solidFill>
              </a:rPr>
              <a:t>QUANTITATIVE</a:t>
            </a:r>
            <a:endParaRPr b="0" i="0" sz="2000" u="none" cap="none" strike="noStrike">
              <a:solidFill>
                <a:srgbClr val="000000"/>
              </a:solidFill>
              <a:latin typeface="Arial"/>
              <a:ea typeface="Arial"/>
              <a:cs typeface="Arial"/>
              <a:sym typeface="Arial"/>
            </a:endParaRPr>
          </a:p>
        </p:txBody>
      </p:sp>
      <p:sp>
        <p:nvSpPr>
          <p:cNvPr id="356" name="Google Shape;356;p16"/>
          <p:cNvSpPr txBox="1"/>
          <p:nvPr/>
        </p:nvSpPr>
        <p:spPr>
          <a:xfrm>
            <a:off x="6313489" y="2020975"/>
            <a:ext cx="4354500" cy="492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lang="fr-FR" sz="2600">
                <a:solidFill>
                  <a:schemeClr val="dk1"/>
                </a:solidFill>
              </a:rPr>
              <a:t>QUALITATIVE</a:t>
            </a:r>
            <a:endParaRPr b="0" i="0" sz="2000" u="none" cap="none" strike="noStrike">
              <a:solidFill>
                <a:schemeClr val="dk1"/>
              </a:solidFill>
              <a:latin typeface="Arial"/>
              <a:ea typeface="Arial"/>
              <a:cs typeface="Arial"/>
              <a:sym typeface="Arial"/>
            </a:endParaRPr>
          </a:p>
        </p:txBody>
      </p:sp>
      <p:sp>
        <p:nvSpPr>
          <p:cNvPr id="357" name="Google Shape;357;p16"/>
          <p:cNvSpPr txBox="1"/>
          <p:nvPr/>
        </p:nvSpPr>
        <p:spPr>
          <a:xfrm>
            <a:off x="6313500" y="5570925"/>
            <a:ext cx="4581300" cy="673500"/>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88"/>
              <a:buFont typeface="Arial"/>
              <a:buNone/>
            </a:pPr>
            <a:r>
              <a:rPr i="0" lang="fr-FR" sz="1887" cap="none" strike="noStrike"/>
              <a:t>% of population in intervention area who consider education services sufficient</a:t>
            </a:r>
            <a:r>
              <a:rPr lang="fr-FR" sz="1887"/>
              <a:t>.</a:t>
            </a:r>
            <a:endParaRPr sz="1887"/>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17"/>
          <p:cNvSpPr txBox="1"/>
          <p:nvPr>
            <p:ph idx="12" type="sldNum"/>
          </p:nvPr>
        </p:nvSpPr>
        <p:spPr>
          <a:xfrm>
            <a:off x="8077200" y="6356351"/>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364" name="Google Shape;364;p17"/>
          <p:cNvSpPr txBox="1"/>
          <p:nvPr/>
        </p:nvSpPr>
        <p:spPr>
          <a:xfrm>
            <a:off x="152400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100"/>
              <a:buFont typeface="Arial"/>
              <a:buNone/>
            </a:pPr>
            <a:r>
              <a:rPr b="1" i="0" lang="fr-FR" sz="5100" u="none" cap="none" strike="noStrike">
                <a:solidFill>
                  <a:srgbClr val="FFFFFF"/>
                </a:solidFill>
                <a:latin typeface="Bebas Neue"/>
                <a:ea typeface="Bebas Neue"/>
                <a:cs typeface="Bebas Neue"/>
                <a:sym typeface="Bebas Neue"/>
              </a:rPr>
              <a:t>SMART</a:t>
            </a:r>
            <a:endParaRPr b="1" i="0" sz="6300" u="none" cap="none" strike="noStrike">
              <a:solidFill>
                <a:srgbClr val="FFFFFF"/>
              </a:solidFill>
              <a:latin typeface="Bebas Neue"/>
              <a:ea typeface="Bebas Neue"/>
              <a:cs typeface="Bebas Neue"/>
              <a:sym typeface="Bebas Neue"/>
            </a:endParaRPr>
          </a:p>
        </p:txBody>
      </p:sp>
      <p:grpSp>
        <p:nvGrpSpPr>
          <p:cNvPr id="365" name="Google Shape;365;p17"/>
          <p:cNvGrpSpPr/>
          <p:nvPr/>
        </p:nvGrpSpPr>
        <p:grpSpPr>
          <a:xfrm>
            <a:off x="887837" y="1415471"/>
            <a:ext cx="9780159" cy="981950"/>
            <a:chOff x="3661496" y="227871"/>
            <a:chExt cx="13040212" cy="1309267"/>
          </a:xfrm>
        </p:grpSpPr>
        <p:sp>
          <p:nvSpPr>
            <p:cNvPr id="366" name="Google Shape;366;p17"/>
            <p:cNvSpPr txBox="1"/>
            <p:nvPr/>
          </p:nvSpPr>
          <p:spPr>
            <a:xfrm>
              <a:off x="3661496" y="227871"/>
              <a:ext cx="3067200" cy="656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lang="fr-FR" sz="2600">
                  <a:solidFill>
                    <a:srgbClr val="E84525"/>
                  </a:solidFill>
                </a:rPr>
                <a:t>SPECIFIC</a:t>
              </a:r>
              <a:endParaRPr b="0" i="0" sz="2000" u="none" cap="none" strike="noStrike">
                <a:solidFill>
                  <a:srgbClr val="000000"/>
                </a:solidFill>
                <a:latin typeface="Arial"/>
                <a:ea typeface="Arial"/>
                <a:cs typeface="Arial"/>
                <a:sym typeface="Arial"/>
              </a:endParaRPr>
            </a:p>
          </p:txBody>
        </p:sp>
        <p:sp>
          <p:nvSpPr>
            <p:cNvPr id="367" name="Google Shape;367;p17"/>
            <p:cNvSpPr txBox="1"/>
            <p:nvPr/>
          </p:nvSpPr>
          <p:spPr>
            <a:xfrm>
              <a:off x="3666108" y="716338"/>
              <a:ext cx="13035600" cy="82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lang="fr-FR" sz="1700"/>
                <a:t>Specific indicators don’t leave us </a:t>
              </a:r>
              <a:r>
                <a:rPr lang="fr-FR" sz="1700"/>
                <a:t>with questions! They provide sufficient details around what will be done, with whom, and by when.</a:t>
              </a:r>
              <a:endParaRPr b="0" i="0" sz="1900" u="none" cap="none" strike="noStrike">
                <a:solidFill>
                  <a:srgbClr val="000000"/>
                </a:solidFill>
                <a:latin typeface="Arial"/>
                <a:ea typeface="Arial"/>
                <a:cs typeface="Arial"/>
                <a:sym typeface="Arial"/>
              </a:endParaRPr>
            </a:p>
          </p:txBody>
        </p:sp>
      </p:grpSp>
      <p:grpSp>
        <p:nvGrpSpPr>
          <p:cNvPr id="368" name="Google Shape;368;p17"/>
          <p:cNvGrpSpPr/>
          <p:nvPr/>
        </p:nvGrpSpPr>
        <p:grpSpPr>
          <a:xfrm>
            <a:off x="887819" y="2479400"/>
            <a:ext cx="9780176" cy="981960"/>
            <a:chOff x="3661473" y="227858"/>
            <a:chExt cx="13040235" cy="1309280"/>
          </a:xfrm>
        </p:grpSpPr>
        <p:sp>
          <p:nvSpPr>
            <p:cNvPr id="369" name="Google Shape;369;p17"/>
            <p:cNvSpPr txBox="1"/>
            <p:nvPr/>
          </p:nvSpPr>
          <p:spPr>
            <a:xfrm>
              <a:off x="3661473" y="227858"/>
              <a:ext cx="4526400" cy="656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lang="fr-FR" sz="2600">
                  <a:solidFill>
                    <a:srgbClr val="E84525"/>
                  </a:solidFill>
                </a:rPr>
                <a:t>MEASURABLE</a:t>
              </a:r>
              <a:endParaRPr b="0" i="0" sz="2000" u="none" cap="none" strike="noStrike">
                <a:solidFill>
                  <a:srgbClr val="000000"/>
                </a:solidFill>
                <a:latin typeface="Arial"/>
                <a:ea typeface="Arial"/>
                <a:cs typeface="Arial"/>
                <a:sym typeface="Arial"/>
              </a:endParaRPr>
            </a:p>
          </p:txBody>
        </p:sp>
        <p:sp>
          <p:nvSpPr>
            <p:cNvPr id="370" name="Google Shape;370;p17"/>
            <p:cNvSpPr txBox="1"/>
            <p:nvPr/>
          </p:nvSpPr>
          <p:spPr>
            <a:xfrm>
              <a:off x="3666108" y="716338"/>
              <a:ext cx="13035600" cy="82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lang="fr-FR" sz="1700"/>
                <a:t>Measurable indicators allow to track progress towards a goal. They include a numeric component, such as a number of percent, and an identified data source.</a:t>
              </a:r>
              <a:endParaRPr b="0" i="0" sz="1900" u="none" cap="none" strike="noStrike">
                <a:solidFill>
                  <a:srgbClr val="000000"/>
                </a:solidFill>
                <a:latin typeface="Arial"/>
                <a:ea typeface="Arial"/>
                <a:cs typeface="Arial"/>
                <a:sym typeface="Arial"/>
              </a:endParaRPr>
            </a:p>
          </p:txBody>
        </p:sp>
      </p:grpSp>
      <p:grpSp>
        <p:nvGrpSpPr>
          <p:cNvPr id="371" name="Google Shape;371;p17"/>
          <p:cNvGrpSpPr/>
          <p:nvPr/>
        </p:nvGrpSpPr>
        <p:grpSpPr>
          <a:xfrm>
            <a:off x="888797" y="3543350"/>
            <a:ext cx="9780170" cy="981960"/>
            <a:chOff x="3661481" y="227858"/>
            <a:chExt cx="13040227" cy="1309280"/>
          </a:xfrm>
        </p:grpSpPr>
        <p:sp>
          <p:nvSpPr>
            <p:cNvPr id="372" name="Google Shape;372;p17"/>
            <p:cNvSpPr txBox="1"/>
            <p:nvPr/>
          </p:nvSpPr>
          <p:spPr>
            <a:xfrm>
              <a:off x="3661481" y="227858"/>
              <a:ext cx="4197300" cy="656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lang="fr-FR" sz="2600">
                  <a:solidFill>
                    <a:srgbClr val="E84525"/>
                  </a:solidFill>
                </a:rPr>
                <a:t>ACHIEVABLE</a:t>
              </a:r>
              <a:endParaRPr b="0" i="0" sz="2000" u="none" cap="none" strike="noStrike">
                <a:solidFill>
                  <a:srgbClr val="000000"/>
                </a:solidFill>
                <a:latin typeface="Arial"/>
                <a:ea typeface="Arial"/>
                <a:cs typeface="Arial"/>
                <a:sym typeface="Arial"/>
              </a:endParaRPr>
            </a:p>
          </p:txBody>
        </p:sp>
        <p:sp>
          <p:nvSpPr>
            <p:cNvPr id="373" name="Google Shape;373;p17"/>
            <p:cNvSpPr txBox="1"/>
            <p:nvPr/>
          </p:nvSpPr>
          <p:spPr>
            <a:xfrm>
              <a:off x="3666108" y="716338"/>
              <a:ext cx="13035600" cy="82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lang="fr-FR" sz="1700"/>
                <a:t>Achievable indicators require balance - they are not too easy or unattainable. They are realistically ambitious aims.</a:t>
              </a:r>
              <a:endParaRPr b="0" i="0" sz="1900" u="none" cap="none" strike="noStrike">
                <a:solidFill>
                  <a:srgbClr val="000000"/>
                </a:solidFill>
                <a:latin typeface="Arial"/>
                <a:ea typeface="Arial"/>
                <a:cs typeface="Arial"/>
                <a:sym typeface="Arial"/>
              </a:endParaRPr>
            </a:p>
          </p:txBody>
        </p:sp>
      </p:grpSp>
      <p:grpSp>
        <p:nvGrpSpPr>
          <p:cNvPr id="374" name="Google Shape;374;p17"/>
          <p:cNvGrpSpPr/>
          <p:nvPr/>
        </p:nvGrpSpPr>
        <p:grpSpPr>
          <a:xfrm>
            <a:off x="859872" y="4607310"/>
            <a:ext cx="9780159" cy="720275"/>
            <a:chOff x="3661496" y="227871"/>
            <a:chExt cx="13040212" cy="960367"/>
          </a:xfrm>
        </p:grpSpPr>
        <p:sp>
          <p:nvSpPr>
            <p:cNvPr id="375" name="Google Shape;375;p17"/>
            <p:cNvSpPr txBox="1"/>
            <p:nvPr/>
          </p:nvSpPr>
          <p:spPr>
            <a:xfrm>
              <a:off x="3661496" y="227871"/>
              <a:ext cx="3067200" cy="656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lang="fr-FR" sz="2600">
                  <a:solidFill>
                    <a:srgbClr val="E84525"/>
                  </a:solidFill>
                </a:rPr>
                <a:t>RELEVANT</a:t>
              </a:r>
              <a:endParaRPr b="0" i="0" sz="2000" u="none" cap="none" strike="noStrike">
                <a:solidFill>
                  <a:srgbClr val="000000"/>
                </a:solidFill>
                <a:latin typeface="Arial"/>
                <a:ea typeface="Arial"/>
                <a:cs typeface="Arial"/>
                <a:sym typeface="Arial"/>
              </a:endParaRPr>
            </a:p>
          </p:txBody>
        </p:sp>
        <p:sp>
          <p:nvSpPr>
            <p:cNvPr id="376" name="Google Shape;376;p17"/>
            <p:cNvSpPr txBox="1"/>
            <p:nvPr/>
          </p:nvSpPr>
          <p:spPr>
            <a:xfrm>
              <a:off x="3666108" y="716338"/>
              <a:ext cx="13035600" cy="471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lang="fr-FR" sz="1700"/>
                <a:t>Relevant indicators with the program goal(s) and activities.</a:t>
              </a:r>
              <a:endParaRPr b="0" i="0" sz="1900" u="none" cap="none" strike="noStrike">
                <a:solidFill>
                  <a:srgbClr val="000000"/>
                </a:solidFill>
                <a:latin typeface="Arial"/>
                <a:ea typeface="Arial"/>
                <a:cs typeface="Arial"/>
                <a:sym typeface="Arial"/>
              </a:endParaRPr>
            </a:p>
          </p:txBody>
        </p:sp>
      </p:grpSp>
      <p:grpSp>
        <p:nvGrpSpPr>
          <p:cNvPr id="377" name="Google Shape;377;p17"/>
          <p:cNvGrpSpPr/>
          <p:nvPr/>
        </p:nvGrpSpPr>
        <p:grpSpPr>
          <a:xfrm>
            <a:off x="875280" y="5439766"/>
            <a:ext cx="9780159" cy="981950"/>
            <a:chOff x="3661496" y="227871"/>
            <a:chExt cx="13040212" cy="1309267"/>
          </a:xfrm>
        </p:grpSpPr>
        <p:sp>
          <p:nvSpPr>
            <p:cNvPr id="378" name="Google Shape;378;p17"/>
            <p:cNvSpPr txBox="1"/>
            <p:nvPr/>
          </p:nvSpPr>
          <p:spPr>
            <a:xfrm>
              <a:off x="3661496" y="227871"/>
              <a:ext cx="3067200" cy="656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lang="fr-FR" sz="2600">
                  <a:solidFill>
                    <a:srgbClr val="E84525"/>
                  </a:solidFill>
                </a:rPr>
                <a:t>TIMELY</a:t>
              </a:r>
              <a:endParaRPr b="0" i="0" sz="2000" u="none" cap="none" strike="noStrike">
                <a:solidFill>
                  <a:srgbClr val="000000"/>
                </a:solidFill>
                <a:latin typeface="Arial"/>
                <a:ea typeface="Arial"/>
                <a:cs typeface="Arial"/>
                <a:sym typeface="Arial"/>
              </a:endParaRPr>
            </a:p>
          </p:txBody>
        </p:sp>
        <p:sp>
          <p:nvSpPr>
            <p:cNvPr id="379" name="Google Shape;379;p17"/>
            <p:cNvSpPr txBox="1"/>
            <p:nvPr/>
          </p:nvSpPr>
          <p:spPr>
            <a:xfrm>
              <a:off x="3666108" y="716338"/>
              <a:ext cx="13035600" cy="82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lang="fr-FR" sz="1700"/>
                <a:t>Timely indicators provide time-bound deadlines to be working toward, which are necessary to stay on track.</a:t>
              </a:r>
              <a:endParaRPr b="0" i="0" sz="1900" u="none" cap="none" strike="noStrik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g378037604e2_1_1092"/>
          <p:cNvSpPr txBox="1"/>
          <p:nvPr>
            <p:ph idx="12" type="sldNum"/>
          </p:nvPr>
        </p:nvSpPr>
        <p:spPr>
          <a:xfrm>
            <a:off x="8077200" y="6356351"/>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
        <p:nvSpPr>
          <p:cNvPr id="386" name="Google Shape;386;g378037604e2_1_1092"/>
          <p:cNvSpPr/>
          <p:nvPr/>
        </p:nvSpPr>
        <p:spPr>
          <a:xfrm>
            <a:off x="1950446" y="2319152"/>
            <a:ext cx="69909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rgbClr val="FFFFFF"/>
                </a:solidFill>
                <a:latin typeface="Arial"/>
                <a:ea typeface="Arial"/>
                <a:cs typeface="Arial"/>
                <a:sym typeface="Arial"/>
              </a:rPr>
            </a:br>
            <a:endParaRPr b="0" i="0" sz="1400" u="none" cap="none" strike="noStrike">
              <a:solidFill>
                <a:srgbClr val="FFFFFF"/>
              </a:solidFill>
              <a:latin typeface="Arial"/>
              <a:ea typeface="Arial"/>
              <a:cs typeface="Arial"/>
              <a:sym typeface="Arial"/>
            </a:endParaRPr>
          </a:p>
        </p:txBody>
      </p:sp>
      <p:sp>
        <p:nvSpPr>
          <p:cNvPr id="387" name="Google Shape;387;g378037604e2_1_1092"/>
          <p:cNvSpPr txBox="1"/>
          <p:nvPr/>
        </p:nvSpPr>
        <p:spPr>
          <a:xfrm>
            <a:off x="3042150" y="314975"/>
            <a:ext cx="61077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100"/>
              <a:buFont typeface="Arial"/>
              <a:buNone/>
            </a:pPr>
            <a:r>
              <a:rPr b="1" lang="fr-FR" sz="5100">
                <a:solidFill>
                  <a:srgbClr val="FFFFFF"/>
                </a:solidFill>
                <a:latin typeface="Bebas Neue"/>
                <a:ea typeface="Bebas Neue"/>
                <a:cs typeface="Bebas Neue"/>
                <a:sym typeface="Bebas Neue"/>
              </a:rPr>
              <a:t>smart indicators</a:t>
            </a:r>
            <a:endParaRPr b="1" i="0" sz="6300" u="none" cap="none" strike="noStrike">
              <a:solidFill>
                <a:srgbClr val="FFFFFF"/>
              </a:solidFill>
              <a:latin typeface="Bebas Neue"/>
              <a:ea typeface="Bebas Neue"/>
              <a:cs typeface="Bebas Neue"/>
              <a:sym typeface="Bebas Neue"/>
            </a:endParaRPr>
          </a:p>
        </p:txBody>
      </p:sp>
      <p:pic>
        <p:nvPicPr>
          <p:cNvPr descr="Une image contenant noir, obscurité&#10;&#10;Description générée automatiquement" id="388" name="Google Shape;388;g378037604e2_1_1092"/>
          <p:cNvPicPr preferRelativeResize="0"/>
          <p:nvPr/>
        </p:nvPicPr>
        <p:blipFill rotWithShape="1">
          <a:blip r:embed="rId3">
            <a:alphaModFix/>
          </a:blip>
          <a:srcRect b="0" l="0" r="0" t="0"/>
          <a:stretch/>
        </p:blipFill>
        <p:spPr>
          <a:xfrm>
            <a:off x="8019274" y="3056898"/>
            <a:ext cx="1527135" cy="1527135"/>
          </a:xfrm>
          <a:prstGeom prst="rect">
            <a:avLst/>
          </a:prstGeom>
          <a:noFill/>
          <a:ln>
            <a:noFill/>
          </a:ln>
        </p:spPr>
      </p:pic>
      <p:sp>
        <p:nvSpPr>
          <p:cNvPr id="389" name="Google Shape;389;g378037604e2_1_1092"/>
          <p:cNvSpPr txBox="1"/>
          <p:nvPr/>
        </p:nvSpPr>
        <p:spPr>
          <a:xfrm>
            <a:off x="5924371" y="5357257"/>
            <a:ext cx="24447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000"/>
              <a:buFont typeface="Arial"/>
              <a:buNone/>
            </a:pPr>
            <a:r>
              <a:rPr b="1" i="0" lang="fr-FR" sz="2000" u="none" cap="none" strike="noStrike">
                <a:solidFill>
                  <a:srgbClr val="002060"/>
                </a:solidFill>
                <a:latin typeface="Arial Narrow"/>
                <a:ea typeface="Arial Narrow"/>
                <a:cs typeface="Arial Narrow"/>
                <a:sym typeface="Arial Narrow"/>
              </a:rPr>
              <a:t>You have 10 minutes to exchange</a:t>
            </a:r>
            <a:r>
              <a:rPr b="1" i="0" lang="fr-FR" sz="1400" u="none" cap="none" strike="noStrike">
                <a:solidFill>
                  <a:srgbClr val="002060"/>
                </a:solidFill>
                <a:latin typeface="Arial Narrow"/>
                <a:ea typeface="Arial Narrow"/>
                <a:cs typeface="Arial Narrow"/>
                <a:sym typeface="Arial Narrow"/>
              </a:rPr>
              <a:t>.</a:t>
            </a:r>
            <a:endParaRPr b="1" i="0" sz="1800" u="none" cap="none" strike="noStrike">
              <a:solidFill>
                <a:srgbClr val="000000"/>
              </a:solidFill>
              <a:latin typeface="Arial"/>
              <a:ea typeface="Arial"/>
              <a:cs typeface="Arial"/>
              <a:sym typeface="Arial"/>
            </a:endParaRPr>
          </a:p>
        </p:txBody>
      </p:sp>
      <p:pic>
        <p:nvPicPr>
          <p:cNvPr descr="Une image contenant noir, obscurité&#10;&#10;Description générée automatiquement" id="390" name="Google Shape;390;g378037604e2_1_1092"/>
          <p:cNvPicPr preferRelativeResize="0"/>
          <p:nvPr/>
        </p:nvPicPr>
        <p:blipFill rotWithShape="1">
          <a:blip r:embed="rId4">
            <a:alphaModFix/>
          </a:blip>
          <a:srcRect b="0" l="0" r="0" t="0"/>
          <a:stretch/>
        </p:blipFill>
        <p:spPr>
          <a:xfrm>
            <a:off x="8477593" y="5357256"/>
            <a:ext cx="697283" cy="697283"/>
          </a:xfrm>
          <a:prstGeom prst="rect">
            <a:avLst/>
          </a:prstGeom>
          <a:noFill/>
          <a:ln>
            <a:noFill/>
          </a:ln>
        </p:spPr>
      </p:pic>
      <p:sp>
        <p:nvSpPr>
          <p:cNvPr id="391" name="Google Shape;391;g378037604e2_1_1092"/>
          <p:cNvSpPr/>
          <p:nvPr/>
        </p:nvSpPr>
        <p:spPr>
          <a:xfrm>
            <a:off x="1524000" y="2556850"/>
            <a:ext cx="5584200" cy="2347800"/>
          </a:xfrm>
          <a:prstGeom prst="wedgeEllipseCallout">
            <a:avLst>
              <a:gd fmla="val 16537" name="adj1"/>
              <a:gd fmla="val 625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fr-FR" sz="2100">
                <a:solidFill>
                  <a:srgbClr val="FFFFFF"/>
                </a:solidFill>
              </a:rPr>
              <a:t>TRANSFORM :</a:t>
            </a:r>
            <a:endParaRPr sz="2100">
              <a:solidFill>
                <a:srgbClr val="FFFFFF"/>
              </a:solidFill>
            </a:endParaRPr>
          </a:p>
          <a:p>
            <a:pPr indent="0" lvl="0" marL="0" marR="0" rtl="0" algn="ctr">
              <a:lnSpc>
                <a:spcPct val="100000"/>
              </a:lnSpc>
              <a:spcBef>
                <a:spcPts val="0"/>
              </a:spcBef>
              <a:spcAft>
                <a:spcPts val="0"/>
              </a:spcAft>
              <a:buClr>
                <a:srgbClr val="000000"/>
              </a:buClr>
              <a:buSzPts val="1400"/>
              <a:buFont typeface="Arial"/>
              <a:buNone/>
            </a:pPr>
            <a:r>
              <a:rPr lang="fr-FR" sz="2100">
                <a:solidFill>
                  <a:srgbClr val="FFFFFF"/>
                </a:solidFill>
              </a:rPr>
              <a:t>  </a:t>
            </a:r>
            <a:endParaRPr sz="2100">
              <a:solidFill>
                <a:srgbClr val="FFFFFF"/>
              </a:solidFill>
            </a:endParaRPr>
          </a:p>
          <a:p>
            <a:pPr indent="0" lvl="0" marL="0" marR="0" rtl="0" algn="ctr">
              <a:lnSpc>
                <a:spcPct val="100000"/>
              </a:lnSpc>
              <a:spcBef>
                <a:spcPts val="0"/>
              </a:spcBef>
              <a:spcAft>
                <a:spcPts val="0"/>
              </a:spcAft>
              <a:buClr>
                <a:srgbClr val="000000"/>
              </a:buClr>
              <a:buSzPts val="1400"/>
              <a:buFont typeface="Arial"/>
              <a:buNone/>
            </a:pPr>
            <a:r>
              <a:rPr lang="fr-FR" sz="2100">
                <a:solidFill>
                  <a:srgbClr val="FFFFFF"/>
                </a:solidFill>
              </a:rPr>
              <a:t>"Strengthening the voice of civil society on education issues".</a:t>
            </a:r>
            <a:endParaRPr sz="2100">
              <a:solidFill>
                <a:srgbClr val="FFFFFF"/>
              </a:solidFill>
            </a:endParaRPr>
          </a:p>
          <a:p>
            <a:pPr indent="0" lvl="0" marL="0" marR="0" rtl="0" algn="ctr">
              <a:lnSpc>
                <a:spcPct val="100000"/>
              </a:lnSpc>
              <a:spcBef>
                <a:spcPts val="0"/>
              </a:spcBef>
              <a:spcAft>
                <a:spcPts val="0"/>
              </a:spcAft>
              <a:buClr>
                <a:srgbClr val="000000"/>
              </a:buClr>
              <a:buSzPts val="1400"/>
              <a:buFont typeface="Arial"/>
              <a:buNone/>
            </a:pPr>
            <a:r>
              <a:t/>
            </a:r>
            <a:endParaRPr sz="2100">
              <a:solidFill>
                <a:srgbClr val="FFFFFF"/>
              </a:solidFill>
            </a:endParaRPr>
          </a:p>
        </p:txBody>
      </p:sp>
      <p:sp>
        <p:nvSpPr>
          <p:cNvPr id="392" name="Google Shape;392;g378037604e2_1_1092"/>
          <p:cNvSpPr txBox="1"/>
          <p:nvPr/>
        </p:nvSpPr>
        <p:spPr>
          <a:xfrm>
            <a:off x="1346308" y="1703550"/>
            <a:ext cx="88644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1" lang="fr-FR" sz="3200">
                <a:solidFill>
                  <a:srgbClr val="E84E0F"/>
                </a:solidFill>
                <a:latin typeface="Bebas Neue"/>
                <a:ea typeface="Bebas Neue"/>
                <a:cs typeface="Bebas Neue"/>
                <a:sym typeface="Bebas Neue"/>
              </a:rPr>
              <a:t>turn the indicator into a smart indicator</a:t>
            </a:r>
            <a:endParaRPr b="0" i="0" sz="3200" u="none" cap="none" strike="noStrike">
              <a:solidFill>
                <a:srgbClr val="E84E0F"/>
              </a:solidFill>
              <a:latin typeface="Bebas Neue"/>
              <a:ea typeface="Bebas Neue"/>
              <a:cs typeface="Bebas Neue"/>
              <a:sym typeface="Bebas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g378037604e2_1_1104"/>
          <p:cNvSpPr txBox="1"/>
          <p:nvPr>
            <p:ph idx="12" type="sldNum"/>
          </p:nvPr>
        </p:nvSpPr>
        <p:spPr>
          <a:xfrm>
            <a:off x="8077200" y="6356351"/>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
        <p:nvSpPr>
          <p:cNvPr id="399" name="Google Shape;399;g378037604e2_1_1104"/>
          <p:cNvSpPr txBox="1"/>
          <p:nvPr/>
        </p:nvSpPr>
        <p:spPr>
          <a:xfrm>
            <a:off x="1524000" y="315100"/>
            <a:ext cx="9144000" cy="969600"/>
          </a:xfrm>
          <a:prstGeom prst="rect">
            <a:avLst/>
          </a:prstGeom>
          <a:solidFill>
            <a:schemeClr val="dk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100"/>
              <a:buFont typeface="Arial"/>
              <a:buNone/>
            </a:pPr>
            <a:r>
              <a:rPr b="1" lang="fr-FR" sz="5100">
                <a:solidFill>
                  <a:srgbClr val="FFFFFF"/>
                </a:solidFill>
                <a:latin typeface="Bebas Neue"/>
                <a:ea typeface="Bebas Neue"/>
                <a:cs typeface="Bebas Neue"/>
                <a:sym typeface="Bebas Neue"/>
              </a:rPr>
              <a:t>your DISCUSSION</a:t>
            </a:r>
            <a:endParaRPr b="1" i="0" sz="6300" u="none" cap="none" strike="noStrike">
              <a:solidFill>
                <a:srgbClr val="FFFFFF"/>
              </a:solidFill>
              <a:latin typeface="Bebas Neue"/>
              <a:ea typeface="Bebas Neue"/>
              <a:cs typeface="Bebas Neue"/>
              <a:sym typeface="Bebas Neue"/>
            </a:endParaRPr>
          </a:p>
        </p:txBody>
      </p:sp>
      <p:sp>
        <p:nvSpPr>
          <p:cNvPr id="400" name="Google Shape;400;g378037604e2_1_1104"/>
          <p:cNvSpPr txBox="1"/>
          <p:nvPr/>
        </p:nvSpPr>
        <p:spPr>
          <a:xfrm>
            <a:off x="1524000" y="1519175"/>
            <a:ext cx="9144000" cy="5044200"/>
          </a:xfrm>
          <a:prstGeom prst="rect">
            <a:avLst/>
          </a:prstGeom>
          <a:noFill/>
          <a:ln>
            <a:noFill/>
          </a:ln>
        </p:spPr>
        <p:txBody>
          <a:bodyPr anchorCtr="0" anchor="t" bIns="45700" lIns="91425" spcFirstLastPara="1" rIns="91425" wrap="square" tIns="45700">
            <a:spAutoFit/>
          </a:bodyPr>
          <a:lstStyle/>
          <a:p>
            <a:pPr indent="0" lvl="0" marL="0" rtl="0" algn="just">
              <a:lnSpc>
                <a:spcPct val="107000"/>
              </a:lnSpc>
              <a:spcBef>
                <a:spcPts val="0"/>
              </a:spcBef>
              <a:spcAft>
                <a:spcPts val="0"/>
              </a:spcAft>
              <a:buNone/>
            </a:pPr>
            <a:r>
              <a:rPr b="1" lang="fr-FR" sz="1800">
                <a:solidFill>
                  <a:srgbClr val="002060"/>
                </a:solidFill>
                <a:latin typeface="Arial Narrow"/>
                <a:ea typeface="Arial Narrow"/>
                <a:cs typeface="Arial Narrow"/>
                <a:sym typeface="Arial Narrow"/>
              </a:rPr>
              <a:t>Turn the indicator into a smart indicator: </a:t>
            </a:r>
            <a:r>
              <a:rPr i="1" lang="fr-FR" sz="1800">
                <a:solidFill>
                  <a:srgbClr val="002060"/>
                </a:solidFill>
                <a:latin typeface="Arial Narrow"/>
                <a:ea typeface="Arial Narrow"/>
                <a:cs typeface="Arial Narrow"/>
                <a:sym typeface="Arial Narrow"/>
              </a:rPr>
              <a:t>"Strengthening the voice of civil society on education issues".</a:t>
            </a:r>
            <a:endParaRPr i="1" sz="1600"/>
          </a:p>
          <a:p>
            <a:pPr indent="-342900" lvl="0" marL="457200" rtl="0" algn="just">
              <a:lnSpc>
                <a:spcPct val="107000"/>
              </a:lnSpc>
              <a:spcBef>
                <a:spcPts val="800"/>
              </a:spcBef>
              <a:spcAft>
                <a:spcPts val="0"/>
              </a:spcAft>
              <a:buClr>
                <a:srgbClr val="002060"/>
              </a:buClr>
              <a:buSzPts val="1800"/>
              <a:buFont typeface="Arial Narrow"/>
              <a:buChar char="●"/>
            </a:pPr>
            <a:r>
              <a:rPr lang="fr-FR" sz="1800">
                <a:solidFill>
                  <a:srgbClr val="002060"/>
                </a:solidFill>
                <a:latin typeface="Arial Narrow"/>
                <a:ea typeface="Arial Narrow"/>
                <a:cs typeface="Arial Narrow"/>
                <a:sym typeface="Arial Narrow"/>
              </a:rPr>
              <a:t>Indicator: Number of civil society organizations reporting that their voices on education issues have been recognized. [target: could be a number, or a percentage of those CSO reached by the program].</a:t>
            </a:r>
            <a:endParaRPr sz="1800">
              <a:solidFill>
                <a:srgbClr val="002060"/>
              </a:solidFill>
              <a:latin typeface="Arial Narrow"/>
              <a:ea typeface="Arial Narrow"/>
              <a:cs typeface="Arial Narrow"/>
              <a:sym typeface="Arial Narrow"/>
            </a:endParaRPr>
          </a:p>
          <a:p>
            <a:pPr indent="0" lvl="0" marL="457200" rtl="0" algn="just">
              <a:lnSpc>
                <a:spcPct val="107000"/>
              </a:lnSpc>
              <a:spcBef>
                <a:spcPts val="800"/>
              </a:spcBef>
              <a:spcAft>
                <a:spcPts val="0"/>
              </a:spcAft>
              <a:buNone/>
            </a:pPr>
            <a:r>
              <a:t/>
            </a:r>
            <a:endParaRPr sz="1800">
              <a:solidFill>
                <a:srgbClr val="002060"/>
              </a:solidFill>
              <a:latin typeface="Arial Narrow"/>
              <a:ea typeface="Arial Narrow"/>
              <a:cs typeface="Arial Narrow"/>
              <a:sym typeface="Arial Narrow"/>
            </a:endParaRPr>
          </a:p>
          <a:p>
            <a:pPr indent="-342900" lvl="0" marL="457200" rtl="0" algn="just">
              <a:lnSpc>
                <a:spcPct val="107000"/>
              </a:lnSpc>
              <a:spcBef>
                <a:spcPts val="800"/>
              </a:spcBef>
              <a:spcAft>
                <a:spcPts val="0"/>
              </a:spcAft>
              <a:buClr>
                <a:srgbClr val="002060"/>
              </a:buClr>
              <a:buSzPts val="1800"/>
              <a:buFont typeface="Arial Narrow"/>
              <a:buChar char="●"/>
            </a:pPr>
            <a:r>
              <a:rPr lang="fr-FR" sz="1800">
                <a:solidFill>
                  <a:srgbClr val="002060"/>
                </a:solidFill>
                <a:latin typeface="Arial Narrow"/>
                <a:ea typeface="Arial Narrow"/>
                <a:cs typeface="Arial Narrow"/>
                <a:sym typeface="Arial Narrow"/>
              </a:rPr>
              <a:t>In 2 years of the project, </a:t>
            </a:r>
            <a:endParaRPr sz="1800">
              <a:solidFill>
                <a:srgbClr val="002060"/>
              </a:solidFill>
              <a:latin typeface="Arial Narrow"/>
              <a:ea typeface="Arial Narrow"/>
              <a:cs typeface="Arial Narrow"/>
              <a:sym typeface="Arial Narrow"/>
            </a:endParaRPr>
          </a:p>
          <a:p>
            <a:pPr indent="-342900" lvl="1" marL="914400" rtl="0" algn="just">
              <a:lnSpc>
                <a:spcPct val="107000"/>
              </a:lnSpc>
              <a:spcBef>
                <a:spcPts val="800"/>
              </a:spcBef>
              <a:spcAft>
                <a:spcPts val="0"/>
              </a:spcAft>
              <a:buClr>
                <a:srgbClr val="002060"/>
              </a:buClr>
              <a:buSzPts val="1800"/>
              <a:buFont typeface="Arial Narrow"/>
              <a:buChar char="○"/>
            </a:pPr>
            <a:r>
              <a:rPr lang="fr-FR" sz="1800">
                <a:solidFill>
                  <a:srgbClr val="002060"/>
                </a:solidFill>
                <a:latin typeface="Arial Narrow"/>
                <a:ea typeface="Arial Narrow"/>
                <a:cs typeface="Arial Narrow"/>
                <a:sym typeface="Arial Narrow"/>
              </a:rPr>
              <a:t>Indicator 1: Number of civil society organizations (CSOs) actively participate in national education policy dialogues, [target: at least 30]</a:t>
            </a:r>
            <a:endParaRPr sz="1800">
              <a:solidFill>
                <a:srgbClr val="002060"/>
              </a:solidFill>
              <a:latin typeface="Arial Narrow"/>
              <a:ea typeface="Arial Narrow"/>
              <a:cs typeface="Arial Narrow"/>
              <a:sym typeface="Arial Narrow"/>
            </a:endParaRPr>
          </a:p>
          <a:p>
            <a:pPr indent="-342900" lvl="1" marL="914400" rtl="0" algn="just">
              <a:lnSpc>
                <a:spcPct val="107000"/>
              </a:lnSpc>
              <a:spcBef>
                <a:spcPts val="800"/>
              </a:spcBef>
              <a:spcAft>
                <a:spcPts val="0"/>
              </a:spcAft>
              <a:buClr>
                <a:srgbClr val="002060"/>
              </a:buClr>
              <a:buSzPts val="1800"/>
              <a:buFont typeface="Arial Narrow"/>
              <a:buChar char="○"/>
            </a:pPr>
            <a:r>
              <a:rPr lang="fr-FR" sz="1800">
                <a:solidFill>
                  <a:srgbClr val="002060"/>
                </a:solidFill>
                <a:latin typeface="Arial Narrow"/>
                <a:ea typeface="Arial Narrow"/>
                <a:cs typeface="Arial Narrow"/>
                <a:sym typeface="Arial Narrow"/>
              </a:rPr>
              <a:t>Indicator 2: Number of formal recommendations submitted by CSOs and included into policies [target: a</a:t>
            </a:r>
            <a:r>
              <a:rPr lang="fr-FR" sz="1800">
                <a:solidFill>
                  <a:srgbClr val="002060"/>
                </a:solidFill>
                <a:latin typeface="Arial Narrow"/>
                <a:ea typeface="Arial Narrow"/>
                <a:cs typeface="Arial Narrow"/>
                <a:sym typeface="Arial Narrow"/>
              </a:rPr>
              <a:t>t least XX]</a:t>
            </a:r>
            <a:r>
              <a:rPr lang="fr-FR" sz="1800">
                <a:solidFill>
                  <a:srgbClr val="002060"/>
                </a:solidFill>
                <a:latin typeface="Arial Narrow"/>
                <a:ea typeface="Arial Narrow"/>
                <a:cs typeface="Arial Narrow"/>
                <a:sym typeface="Arial Narrow"/>
              </a:rPr>
              <a:t>, </a:t>
            </a:r>
            <a:endParaRPr sz="1800">
              <a:solidFill>
                <a:srgbClr val="002060"/>
              </a:solidFill>
              <a:latin typeface="Arial Narrow"/>
              <a:ea typeface="Arial Narrow"/>
              <a:cs typeface="Arial Narrow"/>
              <a:sym typeface="Arial Narrow"/>
            </a:endParaRPr>
          </a:p>
          <a:p>
            <a:pPr indent="-342900" lvl="1" marL="914400" rtl="0" algn="just">
              <a:lnSpc>
                <a:spcPct val="107000"/>
              </a:lnSpc>
              <a:spcBef>
                <a:spcPts val="800"/>
              </a:spcBef>
              <a:spcAft>
                <a:spcPts val="0"/>
              </a:spcAft>
              <a:buClr>
                <a:srgbClr val="002060"/>
              </a:buClr>
              <a:buSzPts val="1800"/>
              <a:buFont typeface="Arial Narrow"/>
              <a:buChar char="○"/>
            </a:pPr>
            <a:r>
              <a:rPr lang="fr-FR" sz="1800">
                <a:solidFill>
                  <a:srgbClr val="002060"/>
                </a:solidFill>
                <a:latin typeface="Arial Narrow"/>
                <a:ea typeface="Arial Narrow"/>
                <a:cs typeface="Arial Narrow"/>
                <a:sym typeface="Arial Narrow"/>
              </a:rPr>
              <a:t>Indicator 3: Number of public advocacy campaigns conducted annually on key education issues [target: at least 3]</a:t>
            </a:r>
            <a:endParaRPr sz="1800">
              <a:solidFill>
                <a:srgbClr val="002060"/>
              </a:solidFill>
              <a:latin typeface="Arial Narrow"/>
              <a:ea typeface="Arial Narrow"/>
              <a:cs typeface="Arial Narrow"/>
              <a:sym typeface="Arial Narrow"/>
            </a:endParaRPr>
          </a:p>
          <a:p>
            <a:pPr indent="0" lvl="0" marL="914400" rtl="0" algn="just">
              <a:lnSpc>
                <a:spcPct val="107000"/>
              </a:lnSpc>
              <a:spcBef>
                <a:spcPts val="800"/>
              </a:spcBef>
              <a:spcAft>
                <a:spcPts val="0"/>
              </a:spcAft>
              <a:buNone/>
            </a:pPr>
            <a:r>
              <a:t/>
            </a:r>
            <a:endParaRPr sz="1800">
              <a:solidFill>
                <a:srgbClr val="002060"/>
              </a:solidFill>
              <a:latin typeface="Arial Narrow"/>
              <a:ea typeface="Arial Narrow"/>
              <a:cs typeface="Arial Narrow"/>
              <a:sym typeface="Arial Narrow"/>
            </a:endParaRPr>
          </a:p>
          <a:p>
            <a:pPr indent="-342900" lvl="0" marL="457200" rtl="0" algn="just">
              <a:lnSpc>
                <a:spcPct val="107000"/>
              </a:lnSpc>
              <a:spcBef>
                <a:spcPts val="800"/>
              </a:spcBef>
              <a:spcAft>
                <a:spcPts val="0"/>
              </a:spcAft>
              <a:buClr>
                <a:srgbClr val="002060"/>
              </a:buClr>
              <a:buSzPts val="1800"/>
              <a:buFont typeface="Arial Narrow"/>
              <a:buChar char="●"/>
            </a:pPr>
            <a:r>
              <a:rPr i="1" lang="fr-FR" sz="1800">
                <a:solidFill>
                  <a:srgbClr val="002060"/>
                </a:solidFill>
                <a:latin typeface="Arial Narrow"/>
                <a:ea typeface="Arial Narrow"/>
                <a:cs typeface="Arial Narrow"/>
                <a:sym typeface="Arial Narrow"/>
              </a:rPr>
              <a:t>The time aspect usually come with the target definitions, by semester or year depending on the project implementation.</a:t>
            </a:r>
            <a:endParaRPr i="1" sz="1800">
              <a:solidFill>
                <a:srgbClr val="002060"/>
              </a:solidFill>
              <a:latin typeface="Arial Narrow"/>
              <a:ea typeface="Arial Narrow"/>
              <a:cs typeface="Arial Narrow"/>
              <a:sym typeface="Arial Narrow"/>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3" name="Shape 113"/>
        <p:cNvGrpSpPr/>
        <p:nvPr/>
      </p:nvGrpSpPr>
      <p:grpSpPr>
        <a:xfrm>
          <a:off x="0" y="0"/>
          <a:ext cx="0" cy="0"/>
          <a:chOff x="0" y="0"/>
          <a:chExt cx="0" cy="0"/>
        </a:xfrm>
      </p:grpSpPr>
      <p:sp>
        <p:nvSpPr>
          <p:cNvPr id="114" name="Google Shape;114;g378037604e2_1_99"/>
          <p:cNvSpPr txBox="1"/>
          <p:nvPr>
            <p:ph idx="12" type="sldNum"/>
          </p:nvPr>
        </p:nvSpPr>
        <p:spPr>
          <a:xfrm>
            <a:off x="8077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
        <p:nvSpPr>
          <p:cNvPr id="115" name="Google Shape;115;g378037604e2_1_99"/>
          <p:cNvSpPr txBox="1"/>
          <p:nvPr/>
        </p:nvSpPr>
        <p:spPr>
          <a:xfrm>
            <a:off x="1547688" y="1258026"/>
            <a:ext cx="9096600" cy="3324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800"/>
              <a:buFont typeface="Arial"/>
              <a:buNone/>
            </a:pPr>
            <a:r>
              <a:rPr b="1" i="0" lang="fr-FR" sz="6800" u="none" cap="none" strike="noStrike">
                <a:solidFill>
                  <a:srgbClr val="E84E0F"/>
                </a:solidFill>
                <a:latin typeface="Bebas Neue"/>
                <a:ea typeface="Bebas Neue"/>
                <a:cs typeface="Bebas Neue"/>
                <a:sym typeface="Bebas Neue"/>
              </a:rPr>
              <a:t>Module </a:t>
            </a:r>
            <a:r>
              <a:rPr b="1" lang="fr-FR" sz="6800">
                <a:solidFill>
                  <a:srgbClr val="E84E0F"/>
                </a:solidFill>
                <a:latin typeface="Bebas Neue"/>
                <a:ea typeface="Bebas Neue"/>
                <a:cs typeface="Bebas Neue"/>
                <a:sym typeface="Bebas Neue"/>
              </a:rPr>
              <a:t>3</a:t>
            </a:r>
            <a:r>
              <a:rPr b="1" i="0" lang="fr-FR" sz="6800" u="none" cap="none" strike="noStrike">
                <a:solidFill>
                  <a:srgbClr val="E84E0F"/>
                </a:solidFill>
                <a:latin typeface="Bebas Neue"/>
                <a:ea typeface="Bebas Neue"/>
                <a:cs typeface="Bebas Neue"/>
                <a:sym typeface="Bebas Neue"/>
              </a:rPr>
              <a:t>.</a:t>
            </a:r>
            <a:endParaRPr b="0" i="0" sz="1400" u="none" cap="none" strike="noStrike">
              <a:solidFill>
                <a:srgbClr val="000000"/>
              </a:solidFill>
              <a:latin typeface="Arial"/>
              <a:ea typeface="Arial"/>
              <a:cs typeface="Arial"/>
              <a:sym typeface="Arial"/>
            </a:endParaRPr>
          </a:p>
          <a:p>
            <a:pPr indent="0" lvl="0" marL="0" rtl="0" algn="ctr">
              <a:spcBef>
                <a:spcPts val="0"/>
              </a:spcBef>
              <a:spcAft>
                <a:spcPts val="0"/>
              </a:spcAft>
              <a:buClr>
                <a:srgbClr val="000000"/>
              </a:buClr>
              <a:buSzPts val="5400"/>
              <a:buFont typeface="Arial"/>
              <a:buNone/>
            </a:pPr>
            <a:r>
              <a:rPr b="1" lang="fr-FR" sz="6800">
                <a:solidFill>
                  <a:schemeClr val="dk2"/>
                </a:solidFill>
                <a:latin typeface="Bebas Neue"/>
                <a:ea typeface="Bebas Neue"/>
                <a:cs typeface="Bebas Neue"/>
                <a:sym typeface="Bebas Neue"/>
              </a:rPr>
              <a:t>The implementation phase </a:t>
            </a:r>
            <a:endParaRPr sz="6800">
              <a:solidFill>
                <a:schemeClr val="dk2"/>
              </a:solidFill>
            </a:endParaRPr>
          </a:p>
          <a:p>
            <a:pPr indent="0" lvl="0" marL="0" rtl="0" algn="ctr">
              <a:spcBef>
                <a:spcPts val="0"/>
              </a:spcBef>
              <a:spcAft>
                <a:spcPts val="0"/>
              </a:spcAft>
              <a:buClr>
                <a:srgbClr val="000000"/>
              </a:buClr>
              <a:buSzPts val="5400"/>
              <a:buFont typeface="Arial"/>
              <a:buNone/>
            </a:pPr>
            <a:r>
              <a:rPr b="1" lang="fr-FR" sz="6800">
                <a:solidFill>
                  <a:schemeClr val="dk2"/>
                </a:solidFill>
                <a:latin typeface="Bebas Neue"/>
                <a:ea typeface="Bebas Neue"/>
                <a:cs typeface="Bebas Neue"/>
                <a:sym typeface="Bebas Neue"/>
              </a:rPr>
              <a:t>&amp; the M&amp;e</a:t>
            </a:r>
            <a:endParaRPr b="1" sz="6800">
              <a:solidFill>
                <a:schemeClr val="dk2"/>
              </a:solidFill>
              <a:latin typeface="Bebas Neue"/>
              <a:ea typeface="Bebas Neue"/>
              <a:cs typeface="Bebas Neue"/>
              <a:sym typeface="Bebas Neue"/>
            </a:endParaRPr>
          </a:p>
        </p:txBody>
      </p:sp>
      <p:grpSp>
        <p:nvGrpSpPr>
          <p:cNvPr id="116" name="Google Shape;116;g378037604e2_1_99"/>
          <p:cNvGrpSpPr/>
          <p:nvPr/>
        </p:nvGrpSpPr>
        <p:grpSpPr>
          <a:xfrm>
            <a:off x="5148008" y="4582623"/>
            <a:ext cx="1895970" cy="1773731"/>
            <a:chOff x="3137400" y="1009650"/>
            <a:chExt cx="2869204" cy="2708400"/>
          </a:xfrm>
        </p:grpSpPr>
        <p:sp>
          <p:nvSpPr>
            <p:cNvPr id="117" name="Google Shape;117;g378037604e2_1_99"/>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62775"/>
                </a:solidFill>
                <a:latin typeface="Arial"/>
                <a:ea typeface="Arial"/>
                <a:cs typeface="Arial"/>
                <a:sym typeface="Arial"/>
              </a:endParaRPr>
            </a:p>
          </p:txBody>
        </p:sp>
        <p:pic>
          <p:nvPicPr>
            <p:cNvPr id="118" name="Google Shape;118;g378037604e2_1_99"/>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20"/>
          <p:cNvSpPr txBox="1"/>
          <p:nvPr>
            <p:ph idx="12" type="sldNum"/>
          </p:nvPr>
        </p:nvSpPr>
        <p:spPr>
          <a:xfrm>
            <a:off x="8077200" y="6356351"/>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407" name="Google Shape;407;p20"/>
          <p:cNvSpPr txBox="1"/>
          <p:nvPr/>
        </p:nvSpPr>
        <p:spPr>
          <a:xfrm>
            <a:off x="152400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100"/>
              <a:buFont typeface="Arial"/>
              <a:buNone/>
            </a:pPr>
            <a:r>
              <a:rPr b="1" i="0" lang="fr-FR" sz="5100" u="none" cap="none" strike="noStrike">
                <a:solidFill>
                  <a:srgbClr val="FFFFFF"/>
                </a:solidFill>
                <a:latin typeface="Bebas Neue"/>
                <a:ea typeface="Bebas Neue"/>
                <a:cs typeface="Bebas Neue"/>
                <a:sym typeface="Bebas Neue"/>
              </a:rPr>
              <a:t>INDICATOR levels</a:t>
            </a:r>
            <a:endParaRPr b="1" i="0" sz="6300" u="none" cap="none" strike="noStrike">
              <a:solidFill>
                <a:srgbClr val="FFFFFF"/>
              </a:solidFill>
              <a:latin typeface="Bebas Neue"/>
              <a:ea typeface="Bebas Neue"/>
              <a:cs typeface="Bebas Neue"/>
              <a:sym typeface="Bebas Neue"/>
            </a:endParaRPr>
          </a:p>
        </p:txBody>
      </p:sp>
      <p:sp>
        <p:nvSpPr>
          <p:cNvPr id="408" name="Google Shape;408;p20"/>
          <p:cNvSpPr txBox="1"/>
          <p:nvPr>
            <p:ph type="title"/>
          </p:nvPr>
        </p:nvSpPr>
        <p:spPr>
          <a:xfrm>
            <a:off x="6406413" y="1457518"/>
            <a:ext cx="4092600" cy="463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b="1" lang="fr-FR" sz="3500">
                <a:solidFill>
                  <a:schemeClr val="dk2"/>
                </a:solidFill>
                <a:latin typeface="Bebas Neue"/>
                <a:ea typeface="Bebas Neue"/>
                <a:cs typeface="Bebas Neue"/>
                <a:sym typeface="Bebas Neue"/>
              </a:rPr>
              <a:t>INDICATOR LEVELS</a:t>
            </a:r>
            <a:endParaRPr sz="3500"/>
          </a:p>
        </p:txBody>
      </p:sp>
      <p:sp>
        <p:nvSpPr>
          <p:cNvPr id="409" name="Google Shape;409;p20"/>
          <p:cNvSpPr/>
          <p:nvPr/>
        </p:nvSpPr>
        <p:spPr>
          <a:xfrm rot="-5400000">
            <a:off x="4482075" y="3889100"/>
            <a:ext cx="4210200" cy="483300"/>
          </a:xfrm>
          <a:prstGeom prst="notchedRightArrow">
            <a:avLst>
              <a:gd fmla="val 50000" name="adj1"/>
              <a:gd fmla="val 50000" name="adj2"/>
            </a:avLst>
          </a:prstGeom>
          <a:solidFill>
            <a:schemeClr val="dk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61"/>
              <a:buFont typeface="Arial"/>
              <a:buNone/>
            </a:pPr>
            <a:r>
              <a:t/>
            </a:r>
            <a:endParaRPr b="0" i="0" sz="1361" u="none" cap="none" strike="noStrike">
              <a:solidFill>
                <a:srgbClr val="FFFFFF"/>
              </a:solidFill>
              <a:latin typeface="Arial"/>
              <a:ea typeface="Arial"/>
              <a:cs typeface="Arial"/>
              <a:sym typeface="Arial"/>
            </a:endParaRPr>
          </a:p>
        </p:txBody>
      </p:sp>
      <p:sp>
        <p:nvSpPr>
          <p:cNvPr id="410" name="Google Shape;410;p20"/>
          <p:cNvSpPr txBox="1"/>
          <p:nvPr/>
        </p:nvSpPr>
        <p:spPr>
          <a:xfrm>
            <a:off x="6896325" y="4948596"/>
            <a:ext cx="5170200" cy="948300"/>
          </a:xfrm>
          <a:prstGeom prst="rect">
            <a:avLst/>
          </a:prstGeom>
          <a:noFill/>
          <a:ln>
            <a:noFill/>
          </a:ln>
        </p:spPr>
        <p:txBody>
          <a:bodyPr anchorCtr="0" anchor="t" bIns="0" lIns="0" spcFirstLastPara="1" rIns="0" wrap="square" tIns="0">
            <a:spAutoFit/>
          </a:bodyPr>
          <a:lstStyle/>
          <a:p>
            <a:pPr indent="0" lvl="0" marL="0" marR="0" rtl="0" algn="l">
              <a:lnSpc>
                <a:spcPct val="107000"/>
              </a:lnSpc>
              <a:spcBef>
                <a:spcPts val="0"/>
              </a:spcBef>
              <a:spcAft>
                <a:spcPts val="0"/>
              </a:spcAft>
              <a:buClr>
                <a:srgbClr val="000000"/>
              </a:buClr>
              <a:buSzPts val="1191"/>
              <a:buFont typeface="Arial"/>
              <a:buNone/>
            </a:pPr>
            <a:r>
              <a:rPr b="1" i="0" lang="fr-FR" sz="1691" u="none" cap="none" strike="noStrike">
                <a:solidFill>
                  <a:srgbClr val="000000"/>
                </a:solidFill>
                <a:latin typeface="Open Sans"/>
                <a:ea typeface="Open Sans"/>
                <a:cs typeface="Open Sans"/>
                <a:sym typeface="Open Sans"/>
              </a:rPr>
              <a:t>Activities</a:t>
            </a:r>
            <a:endParaRPr b="0" i="0" sz="1861" u="none" cap="none" strike="noStrike">
              <a:solidFill>
                <a:srgbClr val="000000"/>
              </a:solidFill>
              <a:latin typeface="Arial"/>
              <a:ea typeface="Arial"/>
              <a:cs typeface="Arial"/>
              <a:sym typeface="Arial"/>
            </a:endParaRPr>
          </a:p>
          <a:p>
            <a:pPr indent="0" lvl="0" marL="0" marR="0" rtl="0" algn="l">
              <a:lnSpc>
                <a:spcPct val="107000"/>
              </a:lnSpc>
              <a:spcBef>
                <a:spcPts val="600"/>
              </a:spcBef>
              <a:spcAft>
                <a:spcPts val="0"/>
              </a:spcAft>
              <a:buClr>
                <a:srgbClr val="000000"/>
              </a:buClr>
              <a:buSzPts val="1361"/>
              <a:buFont typeface="Arial"/>
              <a:buNone/>
            </a:pPr>
            <a:r>
              <a:rPr b="0" i="1" lang="fr-FR" sz="1861" u="none" cap="none" strike="noStrike">
                <a:solidFill>
                  <a:srgbClr val="000000"/>
                </a:solidFill>
                <a:latin typeface="Open Sans"/>
                <a:ea typeface="Open Sans"/>
                <a:cs typeface="Open Sans"/>
                <a:sym typeface="Open Sans"/>
              </a:rPr>
              <a:t>Signs related to the execution of work plans (project management)</a:t>
            </a:r>
            <a:endParaRPr b="0" i="0" sz="1900" u="none" cap="none" strike="noStrike">
              <a:solidFill>
                <a:srgbClr val="000000"/>
              </a:solidFill>
              <a:latin typeface="Arial"/>
              <a:ea typeface="Arial"/>
              <a:cs typeface="Arial"/>
              <a:sym typeface="Arial"/>
            </a:endParaRPr>
          </a:p>
        </p:txBody>
      </p:sp>
      <p:sp>
        <p:nvSpPr>
          <p:cNvPr id="411" name="Google Shape;411;p20"/>
          <p:cNvSpPr txBox="1"/>
          <p:nvPr/>
        </p:nvSpPr>
        <p:spPr>
          <a:xfrm>
            <a:off x="6896325" y="4157911"/>
            <a:ext cx="5170200" cy="62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91"/>
              <a:buFont typeface="Arial"/>
              <a:buNone/>
            </a:pPr>
            <a:r>
              <a:rPr b="1" lang="fr-FR" sz="1691">
                <a:latin typeface="Open Sans"/>
                <a:ea typeface="Open Sans"/>
                <a:cs typeface="Open Sans"/>
                <a:sym typeface="Open Sans"/>
              </a:rPr>
              <a:t>Outputs (products)</a:t>
            </a:r>
            <a:endParaRPr b="0" i="0" sz="1861"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361"/>
              <a:buFont typeface="Arial"/>
              <a:buNone/>
            </a:pPr>
            <a:r>
              <a:rPr b="0" i="1" lang="fr-FR" sz="1861" u="none" cap="none" strike="noStrike">
                <a:solidFill>
                  <a:srgbClr val="000000"/>
                </a:solidFill>
                <a:latin typeface="Open Sans"/>
                <a:ea typeface="Open Sans"/>
                <a:cs typeface="Open Sans"/>
                <a:sym typeface="Open Sans"/>
              </a:rPr>
              <a:t>Signs that show product quantity and quality </a:t>
            </a:r>
            <a:endParaRPr b="0" i="0" sz="1900" u="none" cap="none" strike="noStrike">
              <a:solidFill>
                <a:srgbClr val="000000"/>
              </a:solidFill>
              <a:latin typeface="Arial"/>
              <a:ea typeface="Arial"/>
              <a:cs typeface="Arial"/>
              <a:sym typeface="Arial"/>
            </a:endParaRPr>
          </a:p>
        </p:txBody>
      </p:sp>
      <p:sp>
        <p:nvSpPr>
          <p:cNvPr id="412" name="Google Shape;412;p20"/>
          <p:cNvSpPr txBox="1"/>
          <p:nvPr/>
        </p:nvSpPr>
        <p:spPr>
          <a:xfrm>
            <a:off x="6896325" y="3093683"/>
            <a:ext cx="5170200" cy="910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91"/>
              <a:buFont typeface="Arial"/>
              <a:buNone/>
            </a:pPr>
            <a:r>
              <a:rPr b="1" lang="fr-FR" sz="1691">
                <a:latin typeface="Open Sans"/>
                <a:ea typeface="Open Sans"/>
                <a:cs typeface="Open Sans"/>
                <a:sym typeface="Open Sans"/>
              </a:rPr>
              <a:t>Outcomes (effects)</a:t>
            </a:r>
            <a:endParaRPr b="0" i="0" sz="1861"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361"/>
              <a:buFont typeface="Arial"/>
              <a:buNone/>
            </a:pPr>
            <a:r>
              <a:rPr b="0" i="1" lang="fr-FR" sz="1861" u="none" cap="none" strike="noStrike">
                <a:solidFill>
                  <a:srgbClr val="000000"/>
                </a:solidFill>
                <a:latin typeface="Open Sans"/>
                <a:ea typeface="Open Sans"/>
                <a:cs typeface="Open Sans"/>
                <a:sym typeface="Open Sans"/>
              </a:rPr>
              <a:t>Signs that end-users are satisfied (use) the products to change their behavior/skills</a:t>
            </a:r>
            <a:endParaRPr b="0" i="0" sz="1900" u="none" cap="none" strike="noStrike">
              <a:solidFill>
                <a:srgbClr val="000000"/>
              </a:solidFill>
              <a:latin typeface="Arial"/>
              <a:ea typeface="Arial"/>
              <a:cs typeface="Arial"/>
              <a:sym typeface="Arial"/>
            </a:endParaRPr>
          </a:p>
        </p:txBody>
      </p:sp>
      <p:sp>
        <p:nvSpPr>
          <p:cNvPr id="413" name="Google Shape;413;p20"/>
          <p:cNvSpPr txBox="1"/>
          <p:nvPr/>
        </p:nvSpPr>
        <p:spPr>
          <a:xfrm>
            <a:off x="6896325" y="2085958"/>
            <a:ext cx="5170200" cy="910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91"/>
              <a:buFont typeface="Arial"/>
              <a:buNone/>
            </a:pPr>
            <a:r>
              <a:rPr b="1" i="0" lang="fr-FR" sz="1691" u="none" cap="none" strike="noStrike">
                <a:solidFill>
                  <a:srgbClr val="000000"/>
                </a:solidFill>
                <a:latin typeface="Open Sans"/>
                <a:ea typeface="Open Sans"/>
                <a:cs typeface="Open Sans"/>
                <a:sym typeface="Open Sans"/>
              </a:rPr>
              <a:t>Impact</a:t>
            </a:r>
            <a:endParaRPr b="0" i="0" sz="1861"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361"/>
              <a:buFont typeface="Arial"/>
              <a:buNone/>
            </a:pPr>
            <a:r>
              <a:rPr b="0" i="1" lang="fr-FR" sz="1861" u="none" cap="none" strike="noStrike">
                <a:solidFill>
                  <a:srgbClr val="000000"/>
                </a:solidFill>
                <a:latin typeface="Open Sans"/>
                <a:ea typeface="Open Sans"/>
                <a:cs typeface="Open Sans"/>
                <a:sym typeface="Open Sans"/>
              </a:rPr>
              <a:t>Indication at the end of the project that a dynamic has been triggered </a:t>
            </a:r>
            <a:endParaRPr b="0" i="0" sz="1861" u="none" cap="none" strike="noStrike">
              <a:solidFill>
                <a:srgbClr val="000000"/>
              </a:solidFill>
              <a:latin typeface="Arial"/>
              <a:ea typeface="Arial"/>
              <a:cs typeface="Arial"/>
              <a:sym typeface="Arial"/>
            </a:endParaRPr>
          </a:p>
        </p:txBody>
      </p:sp>
      <p:sp>
        <p:nvSpPr>
          <p:cNvPr id="414" name="Google Shape;414;p20"/>
          <p:cNvSpPr txBox="1"/>
          <p:nvPr/>
        </p:nvSpPr>
        <p:spPr>
          <a:xfrm>
            <a:off x="2003458" y="1457518"/>
            <a:ext cx="4092600" cy="463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rPr b="1" i="0" lang="fr-FR" sz="3500" u="none" cap="none" strike="noStrike">
                <a:solidFill>
                  <a:srgbClr val="262775"/>
                </a:solidFill>
                <a:latin typeface="Bebas Neue"/>
                <a:ea typeface="Bebas Neue"/>
                <a:cs typeface="Bebas Neue"/>
                <a:sym typeface="Bebas Neue"/>
              </a:rPr>
              <a:t>THE </a:t>
            </a:r>
            <a:r>
              <a:rPr b="1" i="0" lang="fr-FR" sz="3500" u="none" cap="none" strike="noStrike">
                <a:solidFill>
                  <a:srgbClr val="E84E0F"/>
                </a:solidFill>
                <a:latin typeface="Bebas Neue"/>
                <a:ea typeface="Bebas Neue"/>
                <a:cs typeface="Bebas Neue"/>
                <a:sym typeface="Bebas Neue"/>
              </a:rPr>
              <a:t>RESULTS</a:t>
            </a:r>
            <a:r>
              <a:rPr b="1" i="0" lang="fr-FR" sz="3500" u="none" cap="none" strike="noStrike">
                <a:solidFill>
                  <a:srgbClr val="262775"/>
                </a:solidFill>
                <a:latin typeface="Bebas Neue"/>
                <a:ea typeface="Bebas Neue"/>
                <a:cs typeface="Bebas Neue"/>
                <a:sym typeface="Bebas Neue"/>
              </a:rPr>
              <a:t> CHAIN </a:t>
            </a:r>
            <a:endParaRPr b="0" i="0" sz="2800" u="none" cap="none" strike="noStrike">
              <a:solidFill>
                <a:srgbClr val="000000"/>
              </a:solidFill>
              <a:latin typeface="Arial"/>
              <a:ea typeface="Arial"/>
              <a:cs typeface="Arial"/>
              <a:sym typeface="Arial"/>
            </a:endParaRPr>
          </a:p>
        </p:txBody>
      </p:sp>
      <p:sp>
        <p:nvSpPr>
          <p:cNvPr id="415" name="Google Shape;415;p20"/>
          <p:cNvSpPr txBox="1"/>
          <p:nvPr/>
        </p:nvSpPr>
        <p:spPr>
          <a:xfrm>
            <a:off x="3476388" y="6361175"/>
            <a:ext cx="6308400" cy="3555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1400"/>
              <a:buFont typeface="Arial"/>
              <a:buNone/>
            </a:pPr>
            <a:r>
              <a:rPr b="1" i="0" lang="fr-FR" sz="1900" u="none" cap="none" strike="noStrike">
                <a:solidFill>
                  <a:srgbClr val="E84E0F"/>
                </a:solidFill>
                <a:highlight>
                  <a:srgbClr val="FFFFFF"/>
                </a:highlight>
                <a:latin typeface="Arial Narrow"/>
                <a:ea typeface="Arial Narrow"/>
                <a:cs typeface="Arial Narrow"/>
                <a:sym typeface="Arial Narrow"/>
              </a:rPr>
              <a:t>Best practice: </a:t>
            </a:r>
            <a:r>
              <a:rPr b="0" i="0" lang="fr-FR" sz="1900" u="none" cap="none" strike="noStrike">
                <a:solidFill>
                  <a:srgbClr val="262775"/>
                </a:solidFill>
                <a:highlight>
                  <a:srgbClr val="FFFFFF"/>
                </a:highlight>
                <a:latin typeface="Arial Narrow"/>
                <a:ea typeface="Arial Narrow"/>
                <a:cs typeface="Arial Narrow"/>
                <a:sym typeface="Arial Narrow"/>
              </a:rPr>
              <a:t>maximum 3 indicators per cell in the results chain </a:t>
            </a:r>
            <a:endParaRPr b="0" i="0" sz="1900" u="none" cap="none" strike="noStrike">
              <a:solidFill>
                <a:srgbClr val="000000"/>
              </a:solidFill>
              <a:latin typeface="Arial"/>
              <a:ea typeface="Arial"/>
              <a:cs typeface="Arial"/>
              <a:sym typeface="Arial"/>
            </a:endParaRPr>
          </a:p>
        </p:txBody>
      </p:sp>
      <p:grpSp>
        <p:nvGrpSpPr>
          <p:cNvPr id="416" name="Google Shape;416;p20"/>
          <p:cNvGrpSpPr/>
          <p:nvPr/>
        </p:nvGrpSpPr>
        <p:grpSpPr>
          <a:xfrm>
            <a:off x="282774" y="2009777"/>
            <a:ext cx="5995250" cy="699000"/>
            <a:chOff x="0" y="37888"/>
            <a:chExt cx="4092600" cy="699000"/>
          </a:xfrm>
        </p:grpSpPr>
        <p:sp>
          <p:nvSpPr>
            <p:cNvPr id="417" name="Google Shape;417;p20"/>
            <p:cNvSpPr/>
            <p:nvPr/>
          </p:nvSpPr>
          <p:spPr>
            <a:xfrm>
              <a:off x="0" y="185488"/>
              <a:ext cx="4092600" cy="551400"/>
            </a:xfrm>
            <a:prstGeom prst="rect">
              <a:avLst/>
            </a:prstGeom>
            <a:solidFill>
              <a:schemeClr val="lt1">
                <a:alpha val="88630"/>
              </a:schemeClr>
            </a:solidFill>
            <a:ln cap="flat" cmpd="sng" w="25400">
              <a:solidFill>
                <a:srgbClr val="E84E0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20"/>
            <p:cNvSpPr txBox="1"/>
            <p:nvPr/>
          </p:nvSpPr>
          <p:spPr>
            <a:xfrm>
              <a:off x="0" y="185488"/>
              <a:ext cx="4092600" cy="551400"/>
            </a:xfrm>
            <a:prstGeom prst="rect">
              <a:avLst/>
            </a:prstGeom>
            <a:noFill/>
            <a:ln>
              <a:noFill/>
            </a:ln>
          </p:spPr>
          <p:txBody>
            <a:bodyPr anchorCtr="0" anchor="t" bIns="71100" lIns="317625" spcFirstLastPara="1" rIns="317625" wrap="square" tIns="208275">
              <a:noAutofit/>
            </a:bodyPr>
            <a:lstStyle/>
            <a:p>
              <a:pPr indent="0" lvl="0" marL="0" marR="0" rtl="0" algn="l">
                <a:lnSpc>
                  <a:spcPct val="90000"/>
                </a:lnSpc>
                <a:spcBef>
                  <a:spcPts val="0"/>
                </a:spcBef>
                <a:spcAft>
                  <a:spcPts val="0"/>
                </a:spcAft>
                <a:buNone/>
              </a:pPr>
              <a:r>
                <a:rPr b="1" i="0" lang="fr-FR" sz="1600" u="none" cap="none" strike="noStrike">
                  <a:solidFill>
                    <a:srgbClr val="000000"/>
                  </a:solidFill>
                  <a:latin typeface="Arial"/>
                  <a:ea typeface="Arial"/>
                  <a:cs typeface="Arial"/>
                  <a:sym typeface="Arial"/>
                </a:rPr>
                <a:t>Long-term </a:t>
              </a:r>
              <a:r>
                <a:rPr b="0" i="0" lang="fr-FR" sz="1600" u="none" cap="none" strike="noStrike">
                  <a:solidFill>
                    <a:srgbClr val="000000"/>
                  </a:solidFill>
                  <a:latin typeface="Arial"/>
                  <a:ea typeface="Arial"/>
                  <a:cs typeface="Arial"/>
                  <a:sym typeface="Arial"/>
                </a:rPr>
                <a:t>changes to which the project has contributed </a:t>
              </a:r>
              <a:endParaRPr b="0" i="0" sz="1600" u="none" cap="none" strike="noStrike">
                <a:solidFill>
                  <a:srgbClr val="000000"/>
                </a:solidFill>
                <a:latin typeface="Arial"/>
                <a:ea typeface="Arial"/>
                <a:cs typeface="Arial"/>
                <a:sym typeface="Arial"/>
              </a:endParaRPr>
            </a:p>
          </p:txBody>
        </p:sp>
        <p:sp>
          <p:nvSpPr>
            <p:cNvPr id="419" name="Google Shape;419;p20"/>
            <p:cNvSpPr/>
            <p:nvPr/>
          </p:nvSpPr>
          <p:spPr>
            <a:xfrm>
              <a:off x="204627" y="37888"/>
              <a:ext cx="2864700" cy="295200"/>
            </a:xfrm>
            <a:prstGeom prst="roundRect">
              <a:avLst>
                <a:gd fmla="val 16667" name="adj"/>
              </a:avLst>
            </a:prstGeom>
            <a:solidFill>
              <a:srgbClr val="E84E0C"/>
            </a:solidFill>
            <a:ln cap="flat" cmpd="sng" w="38100">
              <a:solidFill>
                <a:schemeClr val="lt1"/>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20"/>
            <p:cNvSpPr txBox="1"/>
            <p:nvPr/>
          </p:nvSpPr>
          <p:spPr>
            <a:xfrm>
              <a:off x="219037" y="52298"/>
              <a:ext cx="2835900" cy="266400"/>
            </a:xfrm>
            <a:prstGeom prst="rect">
              <a:avLst/>
            </a:prstGeom>
            <a:noFill/>
            <a:ln>
              <a:noFill/>
            </a:ln>
          </p:spPr>
          <p:txBody>
            <a:bodyPr anchorCtr="0" anchor="ctr" bIns="0" lIns="108275" spcFirstLastPara="1" rIns="108275" wrap="square" tIns="0">
              <a:noAutofit/>
            </a:bodyPr>
            <a:lstStyle/>
            <a:p>
              <a:pPr indent="0" lvl="0" marL="0" marR="0" rtl="0" algn="l">
                <a:lnSpc>
                  <a:spcPct val="90000"/>
                </a:lnSpc>
                <a:spcBef>
                  <a:spcPts val="0"/>
                </a:spcBef>
                <a:spcAft>
                  <a:spcPts val="0"/>
                </a:spcAft>
                <a:buClr>
                  <a:srgbClr val="000000"/>
                </a:buClr>
                <a:buSzPts val="1000"/>
                <a:buFont typeface="Arial"/>
                <a:buNone/>
              </a:pPr>
              <a:r>
                <a:rPr b="0" i="0" lang="fr-FR" sz="1600" u="none" cap="none" strike="noStrike">
                  <a:solidFill>
                    <a:srgbClr val="FFFFFF"/>
                  </a:solidFill>
                  <a:latin typeface="Arial"/>
                  <a:ea typeface="Arial"/>
                  <a:cs typeface="Arial"/>
                  <a:sym typeface="Arial"/>
                </a:rPr>
                <a:t>IMPACT </a:t>
              </a:r>
              <a:endParaRPr b="0" i="0" sz="1600" u="none" cap="none" strike="noStrike">
                <a:solidFill>
                  <a:srgbClr val="000000"/>
                </a:solidFill>
                <a:latin typeface="Arial"/>
                <a:ea typeface="Arial"/>
                <a:cs typeface="Arial"/>
                <a:sym typeface="Arial"/>
              </a:endParaRPr>
            </a:p>
          </p:txBody>
        </p:sp>
      </p:grpSp>
      <p:grpSp>
        <p:nvGrpSpPr>
          <p:cNvPr id="421" name="Google Shape;421;p20"/>
          <p:cNvGrpSpPr/>
          <p:nvPr/>
        </p:nvGrpSpPr>
        <p:grpSpPr>
          <a:xfrm>
            <a:off x="282775" y="2789846"/>
            <a:ext cx="5995250" cy="939105"/>
            <a:chOff x="0" y="37888"/>
            <a:chExt cx="4092600" cy="721223"/>
          </a:xfrm>
        </p:grpSpPr>
        <p:sp>
          <p:nvSpPr>
            <p:cNvPr id="422" name="Google Shape;422;p20"/>
            <p:cNvSpPr/>
            <p:nvPr/>
          </p:nvSpPr>
          <p:spPr>
            <a:xfrm>
              <a:off x="0" y="185488"/>
              <a:ext cx="4092600" cy="551400"/>
            </a:xfrm>
            <a:prstGeom prst="rect">
              <a:avLst/>
            </a:prstGeom>
            <a:solidFill>
              <a:schemeClr val="lt1">
                <a:alpha val="88630"/>
              </a:schemeClr>
            </a:solidFill>
            <a:ln cap="flat" cmpd="sng" w="25400">
              <a:solidFill>
                <a:srgbClr val="E84E0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20"/>
            <p:cNvSpPr txBox="1"/>
            <p:nvPr/>
          </p:nvSpPr>
          <p:spPr>
            <a:xfrm>
              <a:off x="0" y="207711"/>
              <a:ext cx="4092600" cy="551400"/>
            </a:xfrm>
            <a:prstGeom prst="rect">
              <a:avLst/>
            </a:prstGeom>
            <a:noFill/>
            <a:ln>
              <a:noFill/>
            </a:ln>
          </p:spPr>
          <p:txBody>
            <a:bodyPr anchorCtr="0" anchor="t" bIns="71100" lIns="317625" spcFirstLastPara="1" rIns="317625" wrap="square" tIns="208275">
              <a:noAutofit/>
            </a:bodyPr>
            <a:lstStyle/>
            <a:p>
              <a:pPr indent="0" lvl="0" marL="0" rtl="0" algn="l">
                <a:lnSpc>
                  <a:spcPct val="90000"/>
                </a:lnSpc>
                <a:spcBef>
                  <a:spcPts val="0"/>
                </a:spcBef>
                <a:spcAft>
                  <a:spcPts val="0"/>
                </a:spcAft>
                <a:buNone/>
              </a:pPr>
              <a:r>
                <a:rPr b="1" lang="fr-FR" sz="1600"/>
                <a:t>Short- and medium-term </a:t>
              </a:r>
              <a:r>
                <a:rPr lang="fr-FR" sz="1600"/>
                <a:t>project outputs. Changes in development conditions</a:t>
              </a:r>
              <a:endParaRPr b="0" i="0" sz="1600" u="none" cap="none" strike="noStrike">
                <a:solidFill>
                  <a:srgbClr val="000000"/>
                </a:solidFill>
                <a:latin typeface="Arial"/>
                <a:ea typeface="Arial"/>
                <a:cs typeface="Arial"/>
                <a:sym typeface="Arial"/>
              </a:endParaRPr>
            </a:p>
          </p:txBody>
        </p:sp>
        <p:sp>
          <p:nvSpPr>
            <p:cNvPr id="424" name="Google Shape;424;p20"/>
            <p:cNvSpPr/>
            <p:nvPr/>
          </p:nvSpPr>
          <p:spPr>
            <a:xfrm>
              <a:off x="204627" y="37888"/>
              <a:ext cx="2864700" cy="295200"/>
            </a:xfrm>
            <a:prstGeom prst="roundRect">
              <a:avLst>
                <a:gd fmla="val 16667" name="adj"/>
              </a:avLst>
            </a:prstGeom>
            <a:solidFill>
              <a:srgbClr val="E84E0C"/>
            </a:solidFill>
            <a:ln cap="flat" cmpd="sng" w="38100">
              <a:solidFill>
                <a:schemeClr val="lt1"/>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20"/>
            <p:cNvSpPr txBox="1"/>
            <p:nvPr/>
          </p:nvSpPr>
          <p:spPr>
            <a:xfrm>
              <a:off x="219037" y="52298"/>
              <a:ext cx="2835900" cy="266400"/>
            </a:xfrm>
            <a:prstGeom prst="rect">
              <a:avLst/>
            </a:prstGeom>
            <a:noFill/>
            <a:ln>
              <a:noFill/>
            </a:ln>
          </p:spPr>
          <p:txBody>
            <a:bodyPr anchorCtr="0" anchor="ctr" bIns="0" lIns="108275" spcFirstLastPara="1" rIns="108275" wrap="square" tIns="0">
              <a:noAutofit/>
            </a:bodyPr>
            <a:lstStyle/>
            <a:p>
              <a:pPr indent="0" lvl="0" marL="0" marR="0" rtl="0" algn="l">
                <a:lnSpc>
                  <a:spcPct val="90000"/>
                </a:lnSpc>
                <a:spcBef>
                  <a:spcPts val="0"/>
                </a:spcBef>
                <a:spcAft>
                  <a:spcPts val="0"/>
                </a:spcAft>
                <a:buClr>
                  <a:srgbClr val="000000"/>
                </a:buClr>
                <a:buSzPts val="1000"/>
                <a:buFont typeface="Arial"/>
                <a:buNone/>
              </a:pPr>
              <a:r>
                <a:rPr lang="fr-FR" sz="1600">
                  <a:solidFill>
                    <a:srgbClr val="FFFFFF"/>
                  </a:solidFill>
                </a:rPr>
                <a:t>OUTCOMES (effects)</a:t>
              </a:r>
              <a:endParaRPr b="0" i="0" sz="1600" u="none" cap="none" strike="noStrike">
                <a:solidFill>
                  <a:srgbClr val="000000"/>
                </a:solidFill>
                <a:latin typeface="Arial"/>
                <a:ea typeface="Arial"/>
                <a:cs typeface="Arial"/>
                <a:sym typeface="Arial"/>
              </a:endParaRPr>
            </a:p>
          </p:txBody>
        </p:sp>
      </p:grpSp>
      <p:grpSp>
        <p:nvGrpSpPr>
          <p:cNvPr id="426" name="Google Shape;426;p20"/>
          <p:cNvGrpSpPr/>
          <p:nvPr/>
        </p:nvGrpSpPr>
        <p:grpSpPr>
          <a:xfrm>
            <a:off x="282774" y="3773025"/>
            <a:ext cx="5995250" cy="699000"/>
            <a:chOff x="0" y="37888"/>
            <a:chExt cx="4092600" cy="699000"/>
          </a:xfrm>
        </p:grpSpPr>
        <p:sp>
          <p:nvSpPr>
            <p:cNvPr id="427" name="Google Shape;427;p20"/>
            <p:cNvSpPr/>
            <p:nvPr/>
          </p:nvSpPr>
          <p:spPr>
            <a:xfrm>
              <a:off x="0" y="185488"/>
              <a:ext cx="4092600" cy="551400"/>
            </a:xfrm>
            <a:prstGeom prst="rect">
              <a:avLst/>
            </a:prstGeom>
            <a:solidFill>
              <a:schemeClr val="lt1">
                <a:alpha val="88630"/>
              </a:schemeClr>
            </a:solidFill>
            <a:ln cap="flat" cmpd="sng" w="25400">
              <a:solidFill>
                <a:srgbClr val="E84E0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20"/>
            <p:cNvSpPr txBox="1"/>
            <p:nvPr/>
          </p:nvSpPr>
          <p:spPr>
            <a:xfrm>
              <a:off x="0" y="185488"/>
              <a:ext cx="4092600" cy="551400"/>
            </a:xfrm>
            <a:prstGeom prst="rect">
              <a:avLst/>
            </a:prstGeom>
            <a:noFill/>
            <a:ln>
              <a:noFill/>
            </a:ln>
          </p:spPr>
          <p:txBody>
            <a:bodyPr anchorCtr="0" anchor="t" bIns="71100" lIns="317625" spcFirstLastPara="1" rIns="317625" wrap="square" tIns="208275">
              <a:noAutofit/>
            </a:bodyPr>
            <a:lstStyle/>
            <a:p>
              <a:pPr indent="0" lvl="0" marL="0" rtl="0" algn="l">
                <a:lnSpc>
                  <a:spcPct val="90000"/>
                </a:lnSpc>
                <a:spcBef>
                  <a:spcPts val="0"/>
                </a:spcBef>
                <a:spcAft>
                  <a:spcPts val="0"/>
                </a:spcAft>
                <a:buNone/>
              </a:pPr>
              <a:r>
                <a:rPr b="1" lang="fr-FR" sz="1600"/>
                <a:t>Goods, equipment or services </a:t>
              </a:r>
              <a:r>
                <a:rPr lang="fr-FR" sz="1600"/>
                <a:t>resulting from the project</a:t>
              </a:r>
              <a:endParaRPr b="0" i="0" sz="1600" u="none" cap="none" strike="noStrike">
                <a:solidFill>
                  <a:srgbClr val="000000"/>
                </a:solidFill>
                <a:latin typeface="Arial"/>
                <a:ea typeface="Arial"/>
                <a:cs typeface="Arial"/>
                <a:sym typeface="Arial"/>
              </a:endParaRPr>
            </a:p>
          </p:txBody>
        </p:sp>
        <p:sp>
          <p:nvSpPr>
            <p:cNvPr id="429" name="Google Shape;429;p20"/>
            <p:cNvSpPr/>
            <p:nvPr/>
          </p:nvSpPr>
          <p:spPr>
            <a:xfrm>
              <a:off x="204627" y="37888"/>
              <a:ext cx="2864700" cy="295200"/>
            </a:xfrm>
            <a:prstGeom prst="roundRect">
              <a:avLst>
                <a:gd fmla="val 16667" name="adj"/>
              </a:avLst>
            </a:prstGeom>
            <a:solidFill>
              <a:srgbClr val="E84E0C"/>
            </a:solidFill>
            <a:ln cap="flat" cmpd="sng" w="38100">
              <a:solidFill>
                <a:schemeClr val="lt1"/>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20"/>
            <p:cNvSpPr txBox="1"/>
            <p:nvPr/>
          </p:nvSpPr>
          <p:spPr>
            <a:xfrm>
              <a:off x="219037" y="52298"/>
              <a:ext cx="2835900" cy="266400"/>
            </a:xfrm>
            <a:prstGeom prst="rect">
              <a:avLst/>
            </a:prstGeom>
            <a:noFill/>
            <a:ln>
              <a:noFill/>
            </a:ln>
          </p:spPr>
          <p:txBody>
            <a:bodyPr anchorCtr="0" anchor="ctr" bIns="0" lIns="108275" spcFirstLastPara="1" rIns="108275" wrap="square" tIns="0">
              <a:noAutofit/>
            </a:bodyPr>
            <a:lstStyle/>
            <a:p>
              <a:pPr indent="0" lvl="0" marL="0" marR="0" rtl="0" algn="l">
                <a:lnSpc>
                  <a:spcPct val="90000"/>
                </a:lnSpc>
                <a:spcBef>
                  <a:spcPts val="0"/>
                </a:spcBef>
                <a:spcAft>
                  <a:spcPts val="0"/>
                </a:spcAft>
                <a:buClr>
                  <a:srgbClr val="000000"/>
                </a:buClr>
                <a:buSzPts val="1000"/>
                <a:buFont typeface="Arial"/>
                <a:buNone/>
              </a:pPr>
              <a:r>
                <a:rPr lang="fr-FR" sz="1600">
                  <a:solidFill>
                    <a:srgbClr val="FFFFFF"/>
                  </a:solidFill>
                </a:rPr>
                <a:t>OUTPUTS (products)</a:t>
              </a:r>
              <a:endParaRPr b="0" i="0" sz="1600" u="none" cap="none" strike="noStrike">
                <a:solidFill>
                  <a:srgbClr val="000000"/>
                </a:solidFill>
                <a:latin typeface="Arial"/>
                <a:ea typeface="Arial"/>
                <a:cs typeface="Arial"/>
                <a:sym typeface="Arial"/>
              </a:endParaRPr>
            </a:p>
          </p:txBody>
        </p:sp>
      </p:grpSp>
      <p:grpSp>
        <p:nvGrpSpPr>
          <p:cNvPr id="431" name="Google Shape;431;p20"/>
          <p:cNvGrpSpPr/>
          <p:nvPr/>
        </p:nvGrpSpPr>
        <p:grpSpPr>
          <a:xfrm>
            <a:off x="282775" y="4545010"/>
            <a:ext cx="5995250" cy="939105"/>
            <a:chOff x="0" y="37888"/>
            <a:chExt cx="4092600" cy="721223"/>
          </a:xfrm>
        </p:grpSpPr>
        <p:sp>
          <p:nvSpPr>
            <p:cNvPr id="432" name="Google Shape;432;p20"/>
            <p:cNvSpPr/>
            <p:nvPr/>
          </p:nvSpPr>
          <p:spPr>
            <a:xfrm>
              <a:off x="0" y="185488"/>
              <a:ext cx="4092600" cy="551400"/>
            </a:xfrm>
            <a:prstGeom prst="rect">
              <a:avLst/>
            </a:prstGeom>
            <a:solidFill>
              <a:schemeClr val="lt1">
                <a:alpha val="88630"/>
              </a:schemeClr>
            </a:solidFill>
            <a:ln cap="flat" cmpd="sng" w="25400">
              <a:solidFill>
                <a:srgbClr val="E84E0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20"/>
            <p:cNvSpPr txBox="1"/>
            <p:nvPr/>
          </p:nvSpPr>
          <p:spPr>
            <a:xfrm>
              <a:off x="0" y="207711"/>
              <a:ext cx="4092600" cy="551400"/>
            </a:xfrm>
            <a:prstGeom prst="rect">
              <a:avLst/>
            </a:prstGeom>
            <a:noFill/>
            <a:ln>
              <a:noFill/>
            </a:ln>
          </p:spPr>
          <p:txBody>
            <a:bodyPr anchorCtr="0" anchor="t" bIns="71100" lIns="317625" spcFirstLastPara="1" rIns="317625" wrap="square" tIns="208275">
              <a:noAutofit/>
            </a:bodyPr>
            <a:lstStyle/>
            <a:p>
              <a:pPr indent="0" lvl="0" marL="0" rtl="0" algn="l">
                <a:lnSpc>
                  <a:spcPct val="90000"/>
                </a:lnSpc>
                <a:spcBef>
                  <a:spcPts val="0"/>
                </a:spcBef>
                <a:spcAft>
                  <a:spcPts val="0"/>
                </a:spcAft>
                <a:buNone/>
              </a:pPr>
              <a:r>
                <a:rPr b="1" lang="fr-FR" sz="1600"/>
                <a:t>Actions undertaken </a:t>
              </a:r>
              <a:r>
                <a:rPr lang="fr-FR" sz="1600"/>
                <a:t>that mobilize resources to obtain products</a:t>
              </a:r>
              <a:endParaRPr sz="1600"/>
            </a:p>
            <a:p>
              <a:pPr indent="0" lvl="0" marL="0" rtl="0" algn="l">
                <a:lnSpc>
                  <a:spcPct val="90000"/>
                </a:lnSpc>
                <a:spcBef>
                  <a:spcPts val="0"/>
                </a:spcBef>
                <a:spcAft>
                  <a:spcPts val="0"/>
                </a:spcAft>
                <a:buNone/>
              </a:pPr>
              <a:r>
                <a:t/>
              </a:r>
              <a:endParaRPr b="1" sz="1600"/>
            </a:p>
          </p:txBody>
        </p:sp>
        <p:sp>
          <p:nvSpPr>
            <p:cNvPr id="434" name="Google Shape;434;p20"/>
            <p:cNvSpPr/>
            <p:nvPr/>
          </p:nvSpPr>
          <p:spPr>
            <a:xfrm>
              <a:off x="204627" y="37888"/>
              <a:ext cx="2864700" cy="295200"/>
            </a:xfrm>
            <a:prstGeom prst="roundRect">
              <a:avLst>
                <a:gd fmla="val 16667" name="adj"/>
              </a:avLst>
            </a:prstGeom>
            <a:solidFill>
              <a:srgbClr val="E84E0C"/>
            </a:solidFill>
            <a:ln cap="flat" cmpd="sng" w="38100">
              <a:solidFill>
                <a:schemeClr val="lt1"/>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20"/>
            <p:cNvSpPr txBox="1"/>
            <p:nvPr/>
          </p:nvSpPr>
          <p:spPr>
            <a:xfrm>
              <a:off x="219037" y="52298"/>
              <a:ext cx="2835900" cy="266400"/>
            </a:xfrm>
            <a:prstGeom prst="rect">
              <a:avLst/>
            </a:prstGeom>
            <a:noFill/>
            <a:ln>
              <a:noFill/>
            </a:ln>
          </p:spPr>
          <p:txBody>
            <a:bodyPr anchorCtr="0" anchor="ctr" bIns="0" lIns="108275" spcFirstLastPara="1" rIns="108275" wrap="square" tIns="0">
              <a:noAutofit/>
            </a:bodyPr>
            <a:lstStyle/>
            <a:p>
              <a:pPr indent="0" lvl="0" marL="0" marR="0" rtl="0" algn="l">
                <a:lnSpc>
                  <a:spcPct val="90000"/>
                </a:lnSpc>
                <a:spcBef>
                  <a:spcPts val="0"/>
                </a:spcBef>
                <a:spcAft>
                  <a:spcPts val="0"/>
                </a:spcAft>
                <a:buClr>
                  <a:srgbClr val="000000"/>
                </a:buClr>
                <a:buSzPts val="1000"/>
                <a:buFont typeface="Arial"/>
                <a:buNone/>
              </a:pPr>
              <a:r>
                <a:rPr lang="fr-FR" sz="1600">
                  <a:solidFill>
                    <a:srgbClr val="FFFFFF"/>
                  </a:solidFill>
                </a:rPr>
                <a:t>ACTIVITIES</a:t>
              </a:r>
              <a:endParaRPr b="0" i="0" sz="1600" u="none" cap="none" strike="noStrike">
                <a:solidFill>
                  <a:srgbClr val="000000"/>
                </a:solidFill>
                <a:latin typeface="Arial"/>
                <a:ea typeface="Arial"/>
                <a:cs typeface="Arial"/>
                <a:sym typeface="Arial"/>
              </a:endParaRPr>
            </a:p>
          </p:txBody>
        </p:sp>
      </p:grpSp>
      <p:grpSp>
        <p:nvGrpSpPr>
          <p:cNvPr id="436" name="Google Shape;436;p20"/>
          <p:cNvGrpSpPr/>
          <p:nvPr/>
        </p:nvGrpSpPr>
        <p:grpSpPr>
          <a:xfrm>
            <a:off x="282774" y="5542610"/>
            <a:ext cx="5995250" cy="699000"/>
            <a:chOff x="0" y="37888"/>
            <a:chExt cx="4092600" cy="699000"/>
          </a:xfrm>
        </p:grpSpPr>
        <p:sp>
          <p:nvSpPr>
            <p:cNvPr id="437" name="Google Shape;437;p20"/>
            <p:cNvSpPr/>
            <p:nvPr/>
          </p:nvSpPr>
          <p:spPr>
            <a:xfrm>
              <a:off x="0" y="185488"/>
              <a:ext cx="4092600" cy="551400"/>
            </a:xfrm>
            <a:prstGeom prst="rect">
              <a:avLst/>
            </a:prstGeom>
            <a:solidFill>
              <a:schemeClr val="lt1">
                <a:alpha val="88630"/>
              </a:schemeClr>
            </a:solidFill>
            <a:ln cap="flat" cmpd="sng" w="25400">
              <a:solidFill>
                <a:srgbClr val="E84E0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20"/>
            <p:cNvSpPr txBox="1"/>
            <p:nvPr/>
          </p:nvSpPr>
          <p:spPr>
            <a:xfrm>
              <a:off x="0" y="185488"/>
              <a:ext cx="4092600" cy="551400"/>
            </a:xfrm>
            <a:prstGeom prst="rect">
              <a:avLst/>
            </a:prstGeom>
            <a:noFill/>
            <a:ln>
              <a:noFill/>
            </a:ln>
          </p:spPr>
          <p:txBody>
            <a:bodyPr anchorCtr="0" anchor="t" bIns="71100" lIns="317625" spcFirstLastPara="1" rIns="317625" wrap="square" tIns="208275">
              <a:noAutofit/>
            </a:bodyPr>
            <a:lstStyle/>
            <a:p>
              <a:pPr indent="0" lvl="0" marL="0" rtl="0" algn="l">
                <a:lnSpc>
                  <a:spcPct val="90000"/>
                </a:lnSpc>
                <a:spcBef>
                  <a:spcPts val="0"/>
                </a:spcBef>
                <a:spcAft>
                  <a:spcPts val="0"/>
                </a:spcAft>
                <a:buNone/>
              </a:pPr>
              <a:r>
                <a:rPr lang="fr-FR" sz="1600"/>
                <a:t>Financial, logistical and human </a:t>
              </a:r>
              <a:r>
                <a:rPr b="1" lang="fr-FR" sz="1600"/>
                <a:t>resources</a:t>
              </a:r>
              <a:r>
                <a:rPr lang="fr-FR" sz="1600"/>
                <a:t>. </a:t>
              </a:r>
              <a:endParaRPr b="0" i="0" sz="1600" u="none" cap="none" strike="noStrike">
                <a:solidFill>
                  <a:srgbClr val="000000"/>
                </a:solidFill>
                <a:latin typeface="Arial"/>
                <a:ea typeface="Arial"/>
                <a:cs typeface="Arial"/>
                <a:sym typeface="Arial"/>
              </a:endParaRPr>
            </a:p>
          </p:txBody>
        </p:sp>
        <p:sp>
          <p:nvSpPr>
            <p:cNvPr id="439" name="Google Shape;439;p20"/>
            <p:cNvSpPr/>
            <p:nvPr/>
          </p:nvSpPr>
          <p:spPr>
            <a:xfrm>
              <a:off x="204627" y="37888"/>
              <a:ext cx="2864700" cy="295200"/>
            </a:xfrm>
            <a:prstGeom prst="roundRect">
              <a:avLst>
                <a:gd fmla="val 16667" name="adj"/>
              </a:avLst>
            </a:prstGeom>
            <a:solidFill>
              <a:srgbClr val="E84E0C"/>
            </a:solidFill>
            <a:ln cap="flat" cmpd="sng" w="38100">
              <a:solidFill>
                <a:schemeClr val="lt1"/>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20"/>
            <p:cNvSpPr txBox="1"/>
            <p:nvPr/>
          </p:nvSpPr>
          <p:spPr>
            <a:xfrm>
              <a:off x="219037" y="52298"/>
              <a:ext cx="2835900" cy="266400"/>
            </a:xfrm>
            <a:prstGeom prst="rect">
              <a:avLst/>
            </a:prstGeom>
            <a:noFill/>
            <a:ln>
              <a:noFill/>
            </a:ln>
          </p:spPr>
          <p:txBody>
            <a:bodyPr anchorCtr="0" anchor="ctr" bIns="0" lIns="108275" spcFirstLastPara="1" rIns="108275" wrap="square" tIns="0">
              <a:noAutofit/>
            </a:bodyPr>
            <a:lstStyle/>
            <a:p>
              <a:pPr indent="0" lvl="0" marL="0" marR="0" rtl="0" algn="l">
                <a:lnSpc>
                  <a:spcPct val="90000"/>
                </a:lnSpc>
                <a:spcBef>
                  <a:spcPts val="0"/>
                </a:spcBef>
                <a:spcAft>
                  <a:spcPts val="0"/>
                </a:spcAft>
                <a:buClr>
                  <a:srgbClr val="000000"/>
                </a:buClr>
                <a:buSzPts val="1000"/>
                <a:buFont typeface="Arial"/>
                <a:buNone/>
              </a:pPr>
              <a:r>
                <a:rPr b="0" i="0" lang="fr-FR" sz="1600" u="none" cap="none" strike="noStrike">
                  <a:solidFill>
                    <a:srgbClr val="FFFFFF"/>
                  </a:solidFill>
                  <a:latin typeface="Arial"/>
                  <a:ea typeface="Arial"/>
                  <a:cs typeface="Arial"/>
                  <a:sym typeface="Arial"/>
                </a:rPr>
                <a:t>IMPACT </a:t>
              </a:r>
              <a:endParaRPr b="0" i="0" sz="16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21"/>
          <p:cNvSpPr txBox="1"/>
          <p:nvPr>
            <p:ph idx="12" type="sldNum"/>
          </p:nvPr>
        </p:nvSpPr>
        <p:spPr>
          <a:xfrm>
            <a:off x="8077200" y="6356351"/>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447" name="Google Shape;447;p21"/>
          <p:cNvSpPr txBox="1"/>
          <p:nvPr/>
        </p:nvSpPr>
        <p:spPr>
          <a:xfrm>
            <a:off x="152400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100"/>
              <a:buFont typeface="Arial"/>
              <a:buNone/>
            </a:pPr>
            <a:r>
              <a:rPr b="1" i="0" lang="fr-FR" sz="5100" u="none" cap="none" strike="noStrike">
                <a:solidFill>
                  <a:srgbClr val="FFFFFF"/>
                </a:solidFill>
                <a:latin typeface="Bebas Neue"/>
                <a:ea typeface="Bebas Neue"/>
                <a:cs typeface="Bebas Neue"/>
                <a:sym typeface="Bebas Neue"/>
              </a:rPr>
              <a:t>INDICATOR levels</a:t>
            </a:r>
            <a:endParaRPr b="1" i="0" sz="6300" u="none" cap="none" strike="noStrike">
              <a:solidFill>
                <a:srgbClr val="FFFFFF"/>
              </a:solidFill>
              <a:latin typeface="Bebas Neue"/>
              <a:ea typeface="Bebas Neue"/>
              <a:cs typeface="Bebas Neue"/>
              <a:sym typeface="Bebas Neue"/>
            </a:endParaRPr>
          </a:p>
        </p:txBody>
      </p:sp>
      <p:sp>
        <p:nvSpPr>
          <p:cNvPr id="448" name="Google Shape;448;p21"/>
          <p:cNvSpPr txBox="1"/>
          <p:nvPr/>
        </p:nvSpPr>
        <p:spPr>
          <a:xfrm>
            <a:off x="1524000" y="1393750"/>
            <a:ext cx="9144000" cy="5423100"/>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Clr>
                <a:srgbClr val="000000"/>
              </a:buClr>
              <a:buSzPts val="2000"/>
              <a:buFont typeface="Arial"/>
              <a:buNone/>
            </a:pPr>
            <a:r>
              <a:rPr b="0" i="0" lang="fr-FR" sz="2400" u="none" cap="none" strike="noStrike">
                <a:solidFill>
                  <a:srgbClr val="262775"/>
                </a:solidFill>
                <a:highlight>
                  <a:srgbClr val="FFFFFF"/>
                </a:highlight>
                <a:latin typeface="Arial Narrow"/>
                <a:ea typeface="Arial Narrow"/>
                <a:cs typeface="Arial Narrow"/>
                <a:sym typeface="Arial Narrow"/>
              </a:rPr>
              <a:t>For each indicator below, please indicate whether it is an </a:t>
            </a:r>
            <a:r>
              <a:rPr b="1" i="0" lang="fr-FR" sz="2400" u="none" cap="none" strike="noStrike">
                <a:solidFill>
                  <a:srgbClr val="E84E0F"/>
                </a:solidFill>
                <a:highlight>
                  <a:srgbClr val="FFFFFF"/>
                </a:highlight>
                <a:latin typeface="Arial Narrow"/>
                <a:ea typeface="Arial Narrow"/>
                <a:cs typeface="Arial Narrow"/>
                <a:sym typeface="Arial Narrow"/>
              </a:rPr>
              <a:t>activity</a:t>
            </a:r>
            <a:r>
              <a:rPr b="0" i="0" lang="fr-FR" sz="2400" u="none" cap="none" strike="noStrike">
                <a:solidFill>
                  <a:srgbClr val="262775"/>
                </a:solidFill>
                <a:highlight>
                  <a:srgbClr val="FFFFFF"/>
                </a:highlight>
                <a:latin typeface="Arial Narrow"/>
                <a:ea typeface="Arial Narrow"/>
                <a:cs typeface="Arial Narrow"/>
                <a:sym typeface="Arial Narrow"/>
              </a:rPr>
              <a:t>, </a:t>
            </a:r>
            <a:r>
              <a:rPr b="1" i="0" lang="fr-FR" sz="2400" u="none" cap="none" strike="noStrike">
                <a:solidFill>
                  <a:srgbClr val="E84E0F"/>
                </a:solidFill>
                <a:highlight>
                  <a:srgbClr val="FFFFFF"/>
                </a:highlight>
                <a:latin typeface="Arial Narrow"/>
                <a:ea typeface="Arial Narrow"/>
                <a:cs typeface="Arial Narrow"/>
                <a:sym typeface="Arial Narrow"/>
              </a:rPr>
              <a:t>output</a:t>
            </a:r>
            <a:r>
              <a:rPr b="0" i="0" lang="fr-FR" sz="2400" u="none" cap="none" strike="noStrike">
                <a:solidFill>
                  <a:srgbClr val="262775"/>
                </a:solidFill>
                <a:highlight>
                  <a:srgbClr val="FFFFFF"/>
                </a:highlight>
                <a:latin typeface="Arial Narrow"/>
                <a:ea typeface="Arial Narrow"/>
                <a:cs typeface="Arial Narrow"/>
                <a:sym typeface="Arial Narrow"/>
              </a:rPr>
              <a:t>, </a:t>
            </a:r>
            <a:r>
              <a:rPr b="1" lang="fr-FR" sz="2400">
                <a:solidFill>
                  <a:srgbClr val="E84E0F"/>
                </a:solidFill>
                <a:highlight>
                  <a:srgbClr val="FFFFFF"/>
                </a:highlight>
                <a:latin typeface="Arial Narrow"/>
                <a:ea typeface="Arial Narrow"/>
                <a:cs typeface="Arial Narrow"/>
                <a:sym typeface="Arial Narrow"/>
              </a:rPr>
              <a:t>outcome</a:t>
            </a:r>
            <a:r>
              <a:rPr i="0" lang="fr-FR" sz="2400" u="none" cap="none" strike="noStrike">
                <a:solidFill>
                  <a:schemeClr val="dk1"/>
                </a:solidFill>
                <a:highlight>
                  <a:srgbClr val="FFFFFF"/>
                </a:highlight>
                <a:latin typeface="Arial Narrow"/>
                <a:ea typeface="Arial Narrow"/>
                <a:cs typeface="Arial Narrow"/>
                <a:sym typeface="Arial Narrow"/>
              </a:rPr>
              <a:t> or</a:t>
            </a:r>
            <a:r>
              <a:rPr b="1" i="0" lang="fr-FR" sz="2400" u="none" cap="none" strike="noStrike">
                <a:solidFill>
                  <a:srgbClr val="E84E0F"/>
                </a:solidFill>
                <a:highlight>
                  <a:srgbClr val="FFFFFF"/>
                </a:highlight>
                <a:latin typeface="Arial Narrow"/>
                <a:ea typeface="Arial Narrow"/>
                <a:cs typeface="Arial Narrow"/>
                <a:sym typeface="Arial Narrow"/>
              </a:rPr>
              <a:t> impact </a:t>
            </a:r>
            <a:r>
              <a:rPr b="0" i="0" lang="fr-FR" sz="2400" u="none" cap="none" strike="noStrike">
                <a:solidFill>
                  <a:srgbClr val="262775"/>
                </a:solidFill>
                <a:highlight>
                  <a:srgbClr val="FFFFFF"/>
                </a:highlight>
                <a:latin typeface="Arial Narrow"/>
                <a:ea typeface="Arial Narrow"/>
                <a:cs typeface="Arial Narrow"/>
                <a:sym typeface="Arial Narrow"/>
              </a:rPr>
              <a:t>indicator:</a:t>
            </a:r>
            <a:endParaRPr b="0" i="0" sz="1800" u="none" cap="none" strike="noStrike">
              <a:solidFill>
                <a:srgbClr val="000000"/>
              </a:solidFill>
              <a:latin typeface="Arial"/>
              <a:ea typeface="Arial"/>
              <a:cs typeface="Arial"/>
              <a:sym typeface="Arial"/>
            </a:endParaRPr>
          </a:p>
          <a:p>
            <a:pPr indent="-165100" lvl="0" marL="342900" marR="0" rtl="0" algn="just">
              <a:lnSpc>
                <a:spcPct val="90000"/>
              </a:lnSpc>
              <a:spcBef>
                <a:spcPts val="1000"/>
              </a:spcBef>
              <a:spcAft>
                <a:spcPts val="0"/>
              </a:spcAft>
              <a:buClr>
                <a:srgbClr val="000000"/>
              </a:buClr>
              <a:buSzPts val="2000"/>
              <a:buFont typeface="Arial"/>
              <a:buNone/>
            </a:pPr>
            <a:r>
              <a:t/>
            </a:r>
            <a:endParaRPr b="0" i="0" sz="2400" u="none" cap="none" strike="noStrike">
              <a:solidFill>
                <a:srgbClr val="262775"/>
              </a:solidFill>
              <a:highlight>
                <a:srgbClr val="FFFFFF"/>
              </a:highlight>
              <a:latin typeface="Arial Narrow"/>
              <a:ea typeface="Arial Narrow"/>
              <a:cs typeface="Arial Narrow"/>
              <a:sym typeface="Arial Narrow"/>
            </a:endParaRPr>
          </a:p>
          <a:p>
            <a:pPr indent="-368300" lvl="0" marL="342900" marR="0" rtl="0" algn="just">
              <a:lnSpc>
                <a:spcPct val="90000"/>
              </a:lnSpc>
              <a:spcBef>
                <a:spcPts val="1000"/>
              </a:spcBef>
              <a:spcAft>
                <a:spcPts val="0"/>
              </a:spcAft>
              <a:buClr>
                <a:srgbClr val="002060"/>
              </a:buClr>
              <a:buSzPts val="3200"/>
              <a:buFont typeface="Arial"/>
              <a:buChar char="•"/>
            </a:pPr>
            <a:r>
              <a:rPr b="0" i="0" lang="fr-FR" sz="2400" u="none" cap="none" strike="noStrike">
                <a:solidFill>
                  <a:srgbClr val="262775"/>
                </a:solidFill>
                <a:highlight>
                  <a:srgbClr val="FFFFFF"/>
                </a:highlight>
                <a:latin typeface="Arial Narrow"/>
                <a:ea typeface="Arial Narrow"/>
                <a:cs typeface="Arial Narrow"/>
                <a:sym typeface="Arial Narrow"/>
              </a:rPr>
              <a:t>Increase in school enrolment rates	</a:t>
            </a:r>
            <a:r>
              <a:rPr lang="fr-FR" sz="2400">
                <a:solidFill>
                  <a:srgbClr val="262775"/>
                </a:solidFill>
                <a:highlight>
                  <a:srgbClr val="FFFFFF"/>
                </a:highlight>
                <a:latin typeface="Arial Narrow"/>
                <a:ea typeface="Arial Narrow"/>
                <a:cs typeface="Arial Narrow"/>
                <a:sym typeface="Arial Narrow"/>
              </a:rPr>
              <a:t>(IP)</a:t>
            </a:r>
            <a:endParaRPr b="0" i="0" sz="2400" u="none" cap="none" strike="noStrike">
              <a:solidFill>
                <a:srgbClr val="262775"/>
              </a:solidFill>
              <a:highlight>
                <a:srgbClr val="FFFFFF"/>
              </a:highlight>
              <a:latin typeface="Arial Narrow"/>
              <a:ea typeface="Arial Narrow"/>
              <a:cs typeface="Arial Narrow"/>
              <a:sym typeface="Arial Narrow"/>
            </a:endParaRPr>
          </a:p>
          <a:p>
            <a:pPr indent="-368300" lvl="0" marL="342900" marR="0" rtl="0" algn="just">
              <a:lnSpc>
                <a:spcPct val="90000"/>
              </a:lnSpc>
              <a:spcBef>
                <a:spcPts val="1000"/>
              </a:spcBef>
              <a:spcAft>
                <a:spcPts val="0"/>
              </a:spcAft>
              <a:buClr>
                <a:srgbClr val="002060"/>
              </a:buClr>
              <a:buSzPts val="3200"/>
              <a:buFont typeface="Arial"/>
              <a:buChar char="•"/>
            </a:pPr>
            <a:r>
              <a:rPr b="0" i="0" lang="fr-FR" sz="2400" u="none" cap="none" strike="noStrike">
                <a:solidFill>
                  <a:srgbClr val="262775"/>
                </a:solidFill>
                <a:highlight>
                  <a:srgbClr val="FFFFFF"/>
                </a:highlight>
                <a:latin typeface="Arial Narrow"/>
                <a:ea typeface="Arial Narrow"/>
                <a:cs typeface="Arial Narrow"/>
                <a:sym typeface="Arial Narrow"/>
              </a:rPr>
              <a:t>Number of teacher training courses	(A) </a:t>
            </a:r>
            <a:endParaRPr b="0" i="0" sz="2400" u="none" cap="none" strike="noStrike">
              <a:solidFill>
                <a:srgbClr val="262775"/>
              </a:solidFill>
              <a:highlight>
                <a:srgbClr val="FFFFFF"/>
              </a:highlight>
              <a:latin typeface="Arial Narrow"/>
              <a:ea typeface="Arial Narrow"/>
              <a:cs typeface="Arial Narrow"/>
              <a:sym typeface="Arial Narrow"/>
            </a:endParaRPr>
          </a:p>
          <a:p>
            <a:pPr indent="-368300" lvl="0" marL="342900" marR="0" rtl="0" algn="just">
              <a:lnSpc>
                <a:spcPct val="90000"/>
              </a:lnSpc>
              <a:spcBef>
                <a:spcPts val="1000"/>
              </a:spcBef>
              <a:spcAft>
                <a:spcPts val="0"/>
              </a:spcAft>
              <a:buClr>
                <a:srgbClr val="002060"/>
              </a:buClr>
              <a:buSzPts val="3200"/>
              <a:buFont typeface="Arial"/>
              <a:buChar char="•"/>
            </a:pPr>
            <a:r>
              <a:rPr b="0" i="0" lang="fr-FR" sz="2400" u="none" cap="none" strike="noStrike">
                <a:solidFill>
                  <a:srgbClr val="262775"/>
                </a:solidFill>
                <a:highlight>
                  <a:srgbClr val="FFFFFF"/>
                </a:highlight>
                <a:latin typeface="Arial Narrow"/>
                <a:ea typeface="Arial Narrow"/>
                <a:cs typeface="Arial Narrow"/>
                <a:sym typeface="Arial Narrow"/>
              </a:rPr>
              <a:t>% of capacity-builders who found a job opportunity within three months of receiving support (OC)</a:t>
            </a:r>
            <a:endParaRPr b="0" i="0" sz="2400" u="none" cap="none" strike="noStrike">
              <a:solidFill>
                <a:srgbClr val="262775"/>
              </a:solidFill>
              <a:highlight>
                <a:srgbClr val="FFFFFF"/>
              </a:highlight>
              <a:latin typeface="Arial Narrow"/>
              <a:ea typeface="Arial Narrow"/>
              <a:cs typeface="Arial Narrow"/>
              <a:sym typeface="Arial Narrow"/>
            </a:endParaRPr>
          </a:p>
          <a:p>
            <a:pPr indent="-368300" lvl="0" marL="342900" marR="0" rtl="0" algn="just">
              <a:lnSpc>
                <a:spcPct val="90000"/>
              </a:lnSpc>
              <a:spcBef>
                <a:spcPts val="1000"/>
              </a:spcBef>
              <a:spcAft>
                <a:spcPts val="0"/>
              </a:spcAft>
              <a:buClr>
                <a:srgbClr val="002060"/>
              </a:buClr>
              <a:buSzPts val="3200"/>
              <a:buFont typeface="Arial"/>
              <a:buChar char="•"/>
            </a:pPr>
            <a:r>
              <a:rPr b="0" i="0" lang="fr-FR" sz="2400" u="none" cap="none" strike="noStrike">
                <a:solidFill>
                  <a:srgbClr val="262775"/>
                </a:solidFill>
                <a:highlight>
                  <a:srgbClr val="FFFFFF"/>
                </a:highlight>
                <a:latin typeface="Arial Narrow"/>
                <a:ea typeface="Arial Narrow"/>
                <a:cs typeface="Arial Narrow"/>
                <a:sym typeface="Arial Narrow"/>
              </a:rPr>
              <a:t>Number of people who have benefited from training who show an improvement in their practices (OP)</a:t>
            </a:r>
            <a:endParaRPr b="0" i="0" sz="2400" u="none" cap="none" strike="noStrike">
              <a:solidFill>
                <a:srgbClr val="262775"/>
              </a:solidFill>
              <a:highlight>
                <a:srgbClr val="FFFFFF"/>
              </a:highlight>
              <a:latin typeface="Arial Narrow"/>
              <a:ea typeface="Arial Narrow"/>
              <a:cs typeface="Arial Narrow"/>
              <a:sym typeface="Arial Narrow"/>
            </a:endParaRPr>
          </a:p>
          <a:p>
            <a:pPr indent="0" lvl="0" marL="457200" marR="0" rtl="0" algn="just">
              <a:lnSpc>
                <a:spcPct val="90000"/>
              </a:lnSpc>
              <a:spcBef>
                <a:spcPts val="1000"/>
              </a:spcBef>
              <a:spcAft>
                <a:spcPts val="0"/>
              </a:spcAft>
              <a:buNone/>
            </a:pPr>
            <a:r>
              <a:t/>
            </a:r>
            <a:endParaRPr sz="2400">
              <a:solidFill>
                <a:srgbClr val="262775"/>
              </a:solidFill>
              <a:highlight>
                <a:srgbClr val="FFFFFF"/>
              </a:highlight>
              <a:latin typeface="Arial Narrow"/>
              <a:ea typeface="Arial Narrow"/>
              <a:cs typeface="Arial Narrow"/>
              <a:sym typeface="Arial Narrow"/>
            </a:endParaRPr>
          </a:p>
          <a:p>
            <a:pPr indent="0" lvl="0" marL="0" marR="0" rtl="0" algn="just">
              <a:lnSpc>
                <a:spcPct val="90000"/>
              </a:lnSpc>
              <a:spcBef>
                <a:spcPts val="1000"/>
              </a:spcBef>
              <a:spcAft>
                <a:spcPts val="0"/>
              </a:spcAft>
              <a:buNone/>
            </a:pPr>
            <a:r>
              <a:rPr i="1" lang="fr-FR" sz="2400">
                <a:solidFill>
                  <a:srgbClr val="262775"/>
                </a:solidFill>
                <a:highlight>
                  <a:srgbClr val="FFFFFF"/>
                </a:highlight>
                <a:latin typeface="Arial Narrow"/>
                <a:ea typeface="Arial Narrow"/>
                <a:cs typeface="Arial Narrow"/>
                <a:sym typeface="Arial Narrow"/>
              </a:rPr>
              <a:t>That order applies in that specific example, but based on the </a:t>
            </a:r>
            <a:r>
              <a:rPr i="1" lang="fr-FR" sz="2400">
                <a:solidFill>
                  <a:srgbClr val="262775"/>
                </a:solidFill>
                <a:highlight>
                  <a:srgbClr val="FFFFFF"/>
                </a:highlight>
                <a:latin typeface="Arial Narrow"/>
                <a:ea typeface="Arial Narrow"/>
                <a:cs typeface="Arial Narrow"/>
                <a:sym typeface="Arial Narrow"/>
              </a:rPr>
              <a:t>specificities of your project, the “school enrolment rates for example”, could be at the outcome level.</a:t>
            </a:r>
            <a:endParaRPr i="1" sz="2400">
              <a:solidFill>
                <a:srgbClr val="262775"/>
              </a:solidFill>
              <a:highlight>
                <a:srgbClr val="FFFFFF"/>
              </a:highlight>
              <a:latin typeface="Arial Narrow"/>
              <a:ea typeface="Arial Narrow"/>
              <a:cs typeface="Arial Narrow"/>
              <a:sym typeface="Arial Narrow"/>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22"/>
          <p:cNvSpPr txBox="1"/>
          <p:nvPr/>
        </p:nvSpPr>
        <p:spPr>
          <a:xfrm>
            <a:off x="152400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100"/>
              <a:buFont typeface="Arial"/>
              <a:buNone/>
            </a:pPr>
            <a:r>
              <a:rPr b="1" i="0" lang="fr-FR" sz="5100" u="none" cap="none" strike="noStrike">
                <a:solidFill>
                  <a:srgbClr val="FFFFFF"/>
                </a:solidFill>
                <a:latin typeface="Bebas Neue"/>
                <a:ea typeface="Bebas Neue"/>
                <a:cs typeface="Bebas Neue"/>
                <a:sym typeface="Bebas Neue"/>
              </a:rPr>
              <a:t>Calculation method </a:t>
            </a:r>
            <a:endParaRPr b="1" i="0" sz="6300" u="none" cap="none" strike="noStrike">
              <a:solidFill>
                <a:srgbClr val="FFFFFF"/>
              </a:solidFill>
              <a:latin typeface="Bebas Neue"/>
              <a:ea typeface="Bebas Neue"/>
              <a:cs typeface="Bebas Neue"/>
              <a:sym typeface="Bebas Neue"/>
            </a:endParaRPr>
          </a:p>
        </p:txBody>
      </p:sp>
      <p:sp>
        <p:nvSpPr>
          <p:cNvPr id="454" name="Google Shape;454;p22"/>
          <p:cNvSpPr txBox="1"/>
          <p:nvPr/>
        </p:nvSpPr>
        <p:spPr>
          <a:xfrm>
            <a:off x="1524000" y="2105850"/>
            <a:ext cx="9144000" cy="3175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fr-FR" sz="2900" u="none" cap="none" strike="noStrike">
                <a:solidFill>
                  <a:srgbClr val="262775"/>
                </a:solidFill>
                <a:highlight>
                  <a:srgbClr val="FFFFFF"/>
                </a:highlight>
                <a:latin typeface="Arial Narrow"/>
                <a:ea typeface="Arial Narrow"/>
                <a:cs typeface="Arial Narrow"/>
                <a:sym typeface="Arial Narrow"/>
              </a:rPr>
              <a:t>Explains how the indicator value is obtained, detailing calculation steps or formulas.</a:t>
            </a:r>
            <a:endParaRPr b="0" i="0" sz="2900" u="none" cap="none" strike="noStrike">
              <a:solidFill>
                <a:srgbClr val="262775"/>
              </a:solidFill>
              <a:highlight>
                <a:srgbClr val="FFFFFF"/>
              </a:highlight>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000"/>
              <a:buFont typeface="Arial"/>
              <a:buNone/>
            </a:pPr>
            <a:r>
              <a:t/>
            </a:r>
            <a:endParaRPr sz="2900">
              <a:solidFill>
                <a:srgbClr val="262775"/>
              </a:solidFill>
              <a:highlight>
                <a:srgbClr val="FFFFFF"/>
              </a:highlight>
              <a:latin typeface="Arial Narrow"/>
              <a:ea typeface="Arial Narrow"/>
              <a:cs typeface="Arial Narrow"/>
              <a:sym typeface="Arial Narrow"/>
            </a:endParaRPr>
          </a:p>
          <a:p>
            <a:pPr indent="-387350" lvl="0" marL="457200" marR="0" rtl="0" algn="l">
              <a:lnSpc>
                <a:spcPct val="100000"/>
              </a:lnSpc>
              <a:spcBef>
                <a:spcPts val="0"/>
              </a:spcBef>
              <a:spcAft>
                <a:spcPts val="0"/>
              </a:spcAft>
              <a:buClr>
                <a:srgbClr val="262775"/>
              </a:buClr>
              <a:buSzPts val="2500"/>
              <a:buFont typeface="Arial Narrow"/>
              <a:buChar char="●"/>
            </a:pPr>
            <a:r>
              <a:rPr i="1" lang="fr-FR" sz="2500">
                <a:solidFill>
                  <a:srgbClr val="262775"/>
                </a:solidFill>
                <a:highlight>
                  <a:srgbClr val="FFFFFF"/>
                </a:highlight>
                <a:latin typeface="Arial Narrow"/>
                <a:ea typeface="Arial Narrow"/>
                <a:cs typeface="Arial Narrow"/>
                <a:sym typeface="Arial Narrow"/>
              </a:rPr>
              <a:t>Especially important when you work with other implementing partners, to make sure all are collecting data following the same methods. This is crucial for Data Quality Assurance.</a:t>
            </a:r>
            <a:endParaRPr i="1" sz="2500">
              <a:solidFill>
                <a:srgbClr val="262775"/>
              </a:solidFill>
              <a:highlight>
                <a:srgbClr val="FFFFFF"/>
              </a:highlight>
              <a:latin typeface="Arial Narrow"/>
              <a:ea typeface="Arial Narrow"/>
              <a:cs typeface="Arial Narrow"/>
              <a:sym typeface="Arial Narrow"/>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59" name="Shape 459"/>
        <p:cNvGrpSpPr/>
        <p:nvPr/>
      </p:nvGrpSpPr>
      <p:grpSpPr>
        <a:xfrm>
          <a:off x="0" y="0"/>
          <a:ext cx="0" cy="0"/>
          <a:chOff x="0" y="0"/>
          <a:chExt cx="0" cy="0"/>
        </a:xfrm>
      </p:grpSpPr>
      <p:sp>
        <p:nvSpPr>
          <p:cNvPr id="460" name="Google Shape;460;g378037604e2_1_1793"/>
          <p:cNvSpPr txBox="1"/>
          <p:nvPr>
            <p:ph idx="12" type="sldNum"/>
          </p:nvPr>
        </p:nvSpPr>
        <p:spPr>
          <a:xfrm>
            <a:off x="8077200" y="6356351"/>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
        <p:nvSpPr>
          <p:cNvPr id="461" name="Google Shape;461;g378037604e2_1_1793"/>
          <p:cNvSpPr txBox="1"/>
          <p:nvPr/>
        </p:nvSpPr>
        <p:spPr>
          <a:xfrm>
            <a:off x="2367150" y="1825081"/>
            <a:ext cx="7457700" cy="1231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400"/>
              <a:buFont typeface="Arial"/>
              <a:buNone/>
            </a:pPr>
            <a:r>
              <a:rPr b="1" i="0" lang="fr-FR" sz="6800" u="none" cap="none" strike="noStrike">
                <a:solidFill>
                  <a:srgbClr val="FFFFFF"/>
                </a:solidFill>
                <a:latin typeface="Bebas Neue"/>
                <a:ea typeface="Bebas Neue"/>
                <a:cs typeface="Bebas Neue"/>
                <a:sym typeface="Bebas Neue"/>
              </a:rPr>
              <a:t>15’ BREAK</a:t>
            </a:r>
            <a:endParaRPr b="1" i="0" sz="6800" u="none" cap="none" strike="noStrike">
              <a:solidFill>
                <a:srgbClr val="FFFFFF"/>
              </a:solidFill>
              <a:latin typeface="Bebas Neue"/>
              <a:ea typeface="Bebas Neue"/>
              <a:cs typeface="Bebas Neue"/>
              <a:sym typeface="Bebas Neue"/>
            </a:endParaRPr>
          </a:p>
        </p:txBody>
      </p:sp>
      <p:grpSp>
        <p:nvGrpSpPr>
          <p:cNvPr id="462" name="Google Shape;462;g378037604e2_1_1793"/>
          <p:cNvGrpSpPr/>
          <p:nvPr/>
        </p:nvGrpSpPr>
        <p:grpSpPr>
          <a:xfrm>
            <a:off x="5148008" y="4582623"/>
            <a:ext cx="1895970" cy="1773731"/>
            <a:chOff x="3137400" y="1009650"/>
            <a:chExt cx="2869204" cy="2708400"/>
          </a:xfrm>
        </p:grpSpPr>
        <p:sp>
          <p:nvSpPr>
            <p:cNvPr id="463" name="Google Shape;463;g378037604e2_1_1793"/>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62775"/>
                </a:solidFill>
                <a:latin typeface="Arial"/>
                <a:ea typeface="Arial"/>
                <a:cs typeface="Arial"/>
                <a:sym typeface="Arial"/>
              </a:endParaRPr>
            </a:p>
          </p:txBody>
        </p:sp>
        <p:pic>
          <p:nvPicPr>
            <p:cNvPr id="464" name="Google Shape;464;g378037604e2_1_1793"/>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69" name="Shape 469"/>
        <p:cNvGrpSpPr/>
        <p:nvPr/>
      </p:nvGrpSpPr>
      <p:grpSpPr>
        <a:xfrm>
          <a:off x="0" y="0"/>
          <a:ext cx="0" cy="0"/>
          <a:chOff x="0" y="0"/>
          <a:chExt cx="0" cy="0"/>
        </a:xfrm>
      </p:grpSpPr>
      <p:sp>
        <p:nvSpPr>
          <p:cNvPr id="470" name="Google Shape;470;g378037604e2_1_1179"/>
          <p:cNvSpPr txBox="1"/>
          <p:nvPr>
            <p:ph idx="12" type="sldNum"/>
          </p:nvPr>
        </p:nvSpPr>
        <p:spPr>
          <a:xfrm>
            <a:off x="8077200" y="6356351"/>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
        <p:nvSpPr>
          <p:cNvPr id="471" name="Google Shape;471;g378037604e2_1_1179"/>
          <p:cNvSpPr/>
          <p:nvPr/>
        </p:nvSpPr>
        <p:spPr>
          <a:xfrm>
            <a:off x="3099155" y="4023191"/>
            <a:ext cx="5993700" cy="8667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1200"/>
              </a:spcBef>
              <a:spcAft>
                <a:spcPts val="0"/>
              </a:spcAft>
              <a:buClr>
                <a:srgbClr val="000000"/>
              </a:buClr>
              <a:buSzPts val="2300"/>
              <a:buFont typeface="Arial"/>
              <a:buNone/>
            </a:pPr>
            <a:r>
              <a:rPr b="1" i="0" lang="fr-FR" sz="2300" u="none" cap="none" strike="noStrike">
                <a:solidFill>
                  <a:srgbClr val="FFFFFF"/>
                </a:solidFill>
                <a:latin typeface="Arial"/>
                <a:ea typeface="Arial"/>
                <a:cs typeface="Arial"/>
                <a:sym typeface="Arial"/>
              </a:rPr>
              <a:t>MODULE </a:t>
            </a:r>
            <a:r>
              <a:rPr b="1" lang="fr-FR" sz="2300">
                <a:solidFill>
                  <a:srgbClr val="FFFFFF"/>
                </a:solidFill>
              </a:rPr>
              <a:t>3</a:t>
            </a:r>
            <a:endParaRPr b="0" i="0" sz="2300" u="none" cap="none" strike="noStrike">
              <a:solidFill>
                <a:srgbClr val="FFFFFF"/>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br>
              <a:rPr b="0" i="0" lang="fr-FR" sz="1200" u="none" cap="none" strike="noStrike">
                <a:solidFill>
                  <a:srgbClr val="FFFFFF"/>
                </a:solidFill>
                <a:latin typeface="Arial"/>
                <a:ea typeface="Arial"/>
                <a:cs typeface="Arial"/>
                <a:sym typeface="Arial"/>
              </a:rPr>
            </a:br>
            <a:endParaRPr b="0" i="0" sz="1200" u="none" cap="none" strike="noStrike">
              <a:solidFill>
                <a:srgbClr val="FFFFFF"/>
              </a:solidFill>
              <a:latin typeface="Arial"/>
              <a:ea typeface="Arial"/>
              <a:cs typeface="Arial"/>
              <a:sym typeface="Arial"/>
            </a:endParaRPr>
          </a:p>
        </p:txBody>
      </p:sp>
      <p:grpSp>
        <p:nvGrpSpPr>
          <p:cNvPr id="472" name="Google Shape;472;g378037604e2_1_1179"/>
          <p:cNvGrpSpPr/>
          <p:nvPr/>
        </p:nvGrpSpPr>
        <p:grpSpPr>
          <a:xfrm>
            <a:off x="5148008" y="4582623"/>
            <a:ext cx="1895970" cy="1773731"/>
            <a:chOff x="3137400" y="1009650"/>
            <a:chExt cx="2869204" cy="2708400"/>
          </a:xfrm>
        </p:grpSpPr>
        <p:sp>
          <p:nvSpPr>
            <p:cNvPr id="473" name="Google Shape;473;g378037604e2_1_1179"/>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62775"/>
                </a:solidFill>
                <a:latin typeface="Arial"/>
                <a:ea typeface="Arial"/>
                <a:cs typeface="Arial"/>
                <a:sym typeface="Arial"/>
              </a:endParaRPr>
            </a:p>
          </p:txBody>
        </p:sp>
        <p:pic>
          <p:nvPicPr>
            <p:cNvPr id="474" name="Google Shape;474;g378037604e2_1_1179"/>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
        <p:nvSpPr>
          <p:cNvPr id="475" name="Google Shape;475;g378037604e2_1_1179"/>
          <p:cNvSpPr txBox="1"/>
          <p:nvPr/>
        </p:nvSpPr>
        <p:spPr>
          <a:xfrm>
            <a:off x="1318650" y="1564650"/>
            <a:ext cx="9554700" cy="1231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400"/>
              <a:buFont typeface="Arial"/>
              <a:buNone/>
            </a:pPr>
            <a:r>
              <a:rPr b="1" i="0" lang="fr-FR" sz="6800" u="none" cap="none" strike="noStrike">
                <a:solidFill>
                  <a:srgbClr val="FFFFFF"/>
                </a:solidFill>
                <a:latin typeface="Bebas Neue"/>
                <a:ea typeface="Bebas Neue"/>
                <a:cs typeface="Bebas Neue"/>
                <a:sym typeface="Bebas Neue"/>
              </a:rPr>
              <a:t>I</a:t>
            </a:r>
            <a:r>
              <a:rPr b="1" lang="fr-FR" sz="6800">
                <a:solidFill>
                  <a:srgbClr val="FFFFFF"/>
                </a:solidFill>
                <a:latin typeface="Bebas Neue"/>
                <a:ea typeface="Bebas Neue"/>
                <a:cs typeface="Bebas Neue"/>
                <a:sym typeface="Bebas Neue"/>
              </a:rPr>
              <a:t>V</a:t>
            </a:r>
            <a:r>
              <a:rPr b="1" i="0" lang="fr-FR" sz="6800" u="none" cap="none" strike="noStrike">
                <a:solidFill>
                  <a:srgbClr val="FFFFFF"/>
                </a:solidFill>
                <a:latin typeface="Bebas Neue"/>
                <a:ea typeface="Bebas Neue"/>
                <a:cs typeface="Bebas Neue"/>
                <a:sym typeface="Bebas Neue"/>
              </a:rPr>
              <a:t>. </a:t>
            </a:r>
            <a:r>
              <a:rPr b="1" lang="fr-FR" sz="6800">
                <a:solidFill>
                  <a:srgbClr val="FFFFFF"/>
                </a:solidFill>
                <a:latin typeface="Bebas Neue"/>
                <a:ea typeface="Bebas Neue"/>
                <a:cs typeface="Bebas Neue"/>
                <a:sym typeface="Bebas Neue"/>
              </a:rPr>
              <a:t>Dashboard</a:t>
            </a:r>
            <a:endParaRPr b="0" i="0" sz="68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26"/>
          <p:cNvSpPr txBox="1"/>
          <p:nvPr>
            <p:ph idx="1" type="body"/>
          </p:nvPr>
        </p:nvSpPr>
        <p:spPr>
          <a:xfrm>
            <a:off x="1524000" y="1663850"/>
            <a:ext cx="9144000" cy="3840000"/>
          </a:xfrm>
          <a:prstGeom prst="rect">
            <a:avLst/>
          </a:prstGeom>
          <a:noFill/>
          <a:ln>
            <a:noFill/>
          </a:ln>
        </p:spPr>
        <p:txBody>
          <a:bodyPr anchorCtr="0" anchor="t" bIns="34275" lIns="68550" spcFirstLastPara="1" rIns="68550" wrap="square" tIns="34275">
            <a:noAutofit/>
          </a:bodyPr>
          <a:lstStyle/>
          <a:p>
            <a:pPr indent="0" lvl="0" marL="0" rtl="0" algn="l">
              <a:lnSpc>
                <a:spcPct val="70000"/>
              </a:lnSpc>
              <a:spcBef>
                <a:spcPts val="0"/>
              </a:spcBef>
              <a:spcAft>
                <a:spcPts val="0"/>
              </a:spcAft>
              <a:buSzPts val="1800"/>
              <a:buNone/>
            </a:pPr>
            <a:r>
              <a:rPr lang="fr-FR" sz="2400">
                <a:latin typeface="Arial Narrow"/>
                <a:ea typeface="Arial Narrow"/>
                <a:cs typeface="Arial Narrow"/>
                <a:sym typeface="Arial Narrow"/>
              </a:rPr>
              <a:t>During the implementation phase, we will be collecting data to monitor the project. </a:t>
            </a:r>
            <a:endParaRPr sz="2400">
              <a:latin typeface="Arial Narrow"/>
              <a:ea typeface="Arial Narrow"/>
              <a:cs typeface="Arial Narrow"/>
              <a:sym typeface="Arial Narrow"/>
            </a:endParaRPr>
          </a:p>
          <a:p>
            <a:pPr indent="0" lvl="0" marL="171450" rtl="0" algn="l">
              <a:lnSpc>
                <a:spcPct val="70000"/>
              </a:lnSpc>
              <a:spcBef>
                <a:spcPts val="0"/>
              </a:spcBef>
              <a:spcAft>
                <a:spcPts val="0"/>
              </a:spcAft>
              <a:buSzPts val="1800"/>
              <a:buNone/>
            </a:pPr>
            <a:r>
              <a:t/>
            </a:r>
            <a:endParaRPr sz="2400">
              <a:latin typeface="Arial Narrow"/>
              <a:ea typeface="Arial Narrow"/>
              <a:cs typeface="Arial Narrow"/>
              <a:sym typeface="Arial Narrow"/>
            </a:endParaRPr>
          </a:p>
          <a:p>
            <a:pPr indent="0" lvl="0" marL="0" rtl="0" algn="l">
              <a:lnSpc>
                <a:spcPct val="70000"/>
              </a:lnSpc>
              <a:spcBef>
                <a:spcPts val="0"/>
              </a:spcBef>
              <a:spcAft>
                <a:spcPts val="0"/>
              </a:spcAft>
              <a:buSzPts val="1800"/>
              <a:buNone/>
            </a:pPr>
            <a:r>
              <a:t/>
            </a:r>
            <a:endParaRPr sz="2400">
              <a:latin typeface="Arial Narrow"/>
              <a:ea typeface="Arial Narrow"/>
              <a:cs typeface="Arial Narrow"/>
              <a:sym typeface="Arial Narrow"/>
            </a:endParaRPr>
          </a:p>
          <a:p>
            <a:pPr indent="0" lvl="0" marL="0" rtl="0" algn="l">
              <a:lnSpc>
                <a:spcPct val="70000"/>
              </a:lnSpc>
              <a:spcBef>
                <a:spcPts val="0"/>
              </a:spcBef>
              <a:spcAft>
                <a:spcPts val="0"/>
              </a:spcAft>
              <a:buSzPts val="1800"/>
              <a:buNone/>
            </a:pPr>
            <a:r>
              <a:rPr lang="fr-FR" sz="2400">
                <a:latin typeface="Arial Narrow"/>
                <a:ea typeface="Arial Narrow"/>
                <a:cs typeface="Arial Narrow"/>
                <a:sym typeface="Arial Narrow"/>
              </a:rPr>
              <a:t>To plan this data collection, it is useful to specify what needs to be monitored. </a:t>
            </a:r>
            <a:endParaRPr sz="2400">
              <a:latin typeface="Arial Narrow"/>
              <a:ea typeface="Arial Narrow"/>
              <a:cs typeface="Arial Narrow"/>
              <a:sym typeface="Arial Narrow"/>
            </a:endParaRPr>
          </a:p>
          <a:p>
            <a:pPr indent="0" lvl="0" marL="0" rtl="0" algn="l">
              <a:lnSpc>
                <a:spcPct val="70000"/>
              </a:lnSpc>
              <a:spcBef>
                <a:spcPts val="0"/>
              </a:spcBef>
              <a:spcAft>
                <a:spcPts val="0"/>
              </a:spcAft>
              <a:buSzPts val="1800"/>
              <a:buNone/>
            </a:pPr>
            <a:r>
              <a:t/>
            </a:r>
            <a:endParaRPr sz="2400">
              <a:latin typeface="Arial Narrow"/>
              <a:ea typeface="Arial Narrow"/>
              <a:cs typeface="Arial Narrow"/>
              <a:sym typeface="Arial Narrow"/>
            </a:endParaRPr>
          </a:p>
          <a:p>
            <a:pPr indent="0" lvl="0" marL="0" rtl="0" algn="l">
              <a:lnSpc>
                <a:spcPct val="70000"/>
              </a:lnSpc>
              <a:spcBef>
                <a:spcPts val="0"/>
              </a:spcBef>
              <a:spcAft>
                <a:spcPts val="0"/>
              </a:spcAft>
              <a:buSzPts val="1800"/>
              <a:buNone/>
            </a:pPr>
            <a:r>
              <a:rPr lang="fr-FR" sz="2400">
                <a:latin typeface="Arial Narrow"/>
                <a:ea typeface="Arial Narrow"/>
                <a:cs typeface="Arial Narrow"/>
                <a:sym typeface="Arial Narrow"/>
              </a:rPr>
              <a:t>Discover the tool: </a:t>
            </a:r>
            <a:r>
              <a:rPr lang="fr-FR" sz="2400">
                <a:solidFill>
                  <a:srgbClr val="E84324"/>
                </a:solidFill>
                <a:latin typeface="Arial Narrow"/>
                <a:ea typeface="Arial Narrow"/>
                <a:cs typeface="Arial Narrow"/>
                <a:sym typeface="Arial Narrow"/>
              </a:rPr>
              <a:t>the D</a:t>
            </a:r>
            <a:r>
              <a:rPr lang="fr-FR" sz="2400">
                <a:solidFill>
                  <a:srgbClr val="E84324"/>
                </a:solidFill>
                <a:latin typeface="Arial Narrow"/>
                <a:ea typeface="Arial Narrow"/>
                <a:cs typeface="Arial Narrow"/>
                <a:sym typeface="Arial Narrow"/>
              </a:rPr>
              <a:t>ashboard  </a:t>
            </a:r>
            <a:endParaRPr sz="2400">
              <a:solidFill>
                <a:srgbClr val="E84324"/>
              </a:solidFill>
              <a:latin typeface="Arial Narrow"/>
              <a:ea typeface="Arial Narrow"/>
              <a:cs typeface="Arial Narrow"/>
              <a:sym typeface="Arial Narrow"/>
            </a:endParaRPr>
          </a:p>
          <a:p>
            <a:pPr indent="-286226" lvl="1" marL="514350" rtl="0" algn="l">
              <a:lnSpc>
                <a:spcPct val="70000"/>
              </a:lnSpc>
              <a:spcBef>
                <a:spcPts val="1725"/>
              </a:spcBef>
              <a:spcAft>
                <a:spcPts val="0"/>
              </a:spcAft>
              <a:buSzPts val="2400"/>
              <a:buFont typeface="Arial Narrow"/>
              <a:buChar char="✔"/>
            </a:pPr>
            <a:r>
              <a:rPr lang="fr-FR" sz="2400">
                <a:latin typeface="Arial Narrow"/>
                <a:ea typeface="Arial Narrow"/>
                <a:cs typeface="Arial Narrow"/>
                <a:sym typeface="Arial Narrow"/>
              </a:rPr>
              <a:t>It explains the </a:t>
            </a:r>
            <a:r>
              <a:rPr lang="fr-FR" sz="2400">
                <a:solidFill>
                  <a:srgbClr val="E84525"/>
                </a:solidFill>
                <a:latin typeface="Arial Narrow"/>
                <a:ea typeface="Arial Narrow"/>
                <a:cs typeface="Arial Narrow"/>
                <a:sym typeface="Arial Narrow"/>
              </a:rPr>
              <a:t>process for collecting the data </a:t>
            </a:r>
            <a:r>
              <a:rPr lang="fr-FR" sz="2400">
                <a:latin typeface="Arial Narrow"/>
                <a:ea typeface="Arial Narrow"/>
                <a:cs typeface="Arial Narrow"/>
                <a:sym typeface="Arial Narrow"/>
              </a:rPr>
              <a:t>and indicators that will demonstrate the project's success.</a:t>
            </a:r>
            <a:endParaRPr sz="2400">
              <a:latin typeface="Arial Narrow"/>
              <a:ea typeface="Arial Narrow"/>
              <a:cs typeface="Arial Narrow"/>
              <a:sym typeface="Arial Narrow"/>
            </a:endParaRPr>
          </a:p>
          <a:p>
            <a:pPr indent="-286226" lvl="1" marL="514350" rtl="0" algn="l">
              <a:lnSpc>
                <a:spcPct val="70000"/>
              </a:lnSpc>
              <a:spcBef>
                <a:spcPts val="1725"/>
              </a:spcBef>
              <a:spcAft>
                <a:spcPts val="0"/>
              </a:spcAft>
              <a:buSzPts val="2400"/>
              <a:buFont typeface="Arial Narrow"/>
              <a:buChar char="✔"/>
            </a:pPr>
            <a:r>
              <a:rPr lang="fr-FR" sz="2400">
                <a:latin typeface="Arial Narrow"/>
                <a:ea typeface="Arial Narrow"/>
                <a:cs typeface="Arial Narrow"/>
                <a:sym typeface="Arial Narrow"/>
              </a:rPr>
              <a:t>It serves as a data analysis and steering tool for project results. </a:t>
            </a:r>
            <a:endParaRPr sz="2400">
              <a:latin typeface="Arial Narrow"/>
              <a:ea typeface="Arial Narrow"/>
              <a:cs typeface="Arial Narrow"/>
              <a:sym typeface="Arial Narrow"/>
            </a:endParaRPr>
          </a:p>
          <a:p>
            <a:pPr indent="-286226" lvl="1" marL="514350" rtl="0" algn="l">
              <a:lnSpc>
                <a:spcPct val="70000"/>
              </a:lnSpc>
              <a:spcBef>
                <a:spcPts val="1725"/>
              </a:spcBef>
              <a:spcAft>
                <a:spcPts val="0"/>
              </a:spcAft>
              <a:buSzPts val="2400"/>
              <a:buFont typeface="Arial Narrow"/>
              <a:buChar char="✔"/>
            </a:pPr>
            <a:r>
              <a:rPr lang="fr-FR" sz="2400">
                <a:latin typeface="Arial Narrow"/>
                <a:ea typeface="Arial Narrow"/>
                <a:cs typeface="Arial Narrow"/>
                <a:sym typeface="Arial Narrow"/>
              </a:rPr>
              <a:t>It will enable information to be shared with all project stakeholders (internal, but also partners if necessary).</a:t>
            </a:r>
            <a:endParaRPr sz="2400">
              <a:latin typeface="Arial Narrow"/>
              <a:ea typeface="Arial Narrow"/>
              <a:cs typeface="Arial Narrow"/>
              <a:sym typeface="Arial Narrow"/>
            </a:endParaRPr>
          </a:p>
          <a:p>
            <a:pPr indent="-164925" lvl="1" marL="514350" rtl="0" algn="l">
              <a:lnSpc>
                <a:spcPct val="70000"/>
              </a:lnSpc>
              <a:spcBef>
                <a:spcPts val="375"/>
              </a:spcBef>
              <a:spcAft>
                <a:spcPts val="0"/>
              </a:spcAft>
              <a:buSzPts val="2380"/>
              <a:buNone/>
            </a:pPr>
            <a:r>
              <a:t/>
            </a:r>
            <a:endParaRPr sz="2400">
              <a:latin typeface="Arial Narrow"/>
              <a:ea typeface="Arial Narrow"/>
              <a:cs typeface="Arial Narrow"/>
              <a:sym typeface="Arial Narrow"/>
            </a:endParaRPr>
          </a:p>
        </p:txBody>
      </p:sp>
      <p:sp>
        <p:nvSpPr>
          <p:cNvPr id="481" name="Google Shape;481;p26"/>
          <p:cNvSpPr txBox="1"/>
          <p:nvPr/>
        </p:nvSpPr>
        <p:spPr>
          <a:xfrm>
            <a:off x="152400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100"/>
              <a:buFont typeface="Arial"/>
              <a:buNone/>
            </a:pPr>
            <a:r>
              <a:rPr b="1" i="0" lang="fr-FR" sz="5100" u="none" cap="none" strike="noStrike">
                <a:solidFill>
                  <a:srgbClr val="FFFFFF"/>
                </a:solidFill>
                <a:latin typeface="Bebas Neue"/>
                <a:ea typeface="Bebas Neue"/>
                <a:cs typeface="Bebas Neue"/>
                <a:sym typeface="Bebas Neue"/>
              </a:rPr>
              <a:t>The dashboard</a:t>
            </a:r>
            <a:endParaRPr b="1" i="0" sz="6300" u="none" cap="none" strike="noStrike">
              <a:solidFill>
                <a:srgbClr val="FFFFFF"/>
              </a:solidFill>
              <a:latin typeface="Bebas Neue"/>
              <a:ea typeface="Bebas Neue"/>
              <a:cs typeface="Bebas Neue"/>
              <a:sym typeface="Bebas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28"/>
          <p:cNvSpPr txBox="1"/>
          <p:nvPr>
            <p:ph idx="12" type="sldNum"/>
          </p:nvPr>
        </p:nvSpPr>
        <p:spPr>
          <a:xfrm>
            <a:off x="8077200" y="6356351"/>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488" name="Google Shape;488;p28"/>
          <p:cNvSpPr txBox="1"/>
          <p:nvPr/>
        </p:nvSpPr>
        <p:spPr>
          <a:xfrm>
            <a:off x="152400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100"/>
              <a:buFont typeface="Arial"/>
              <a:buNone/>
            </a:pPr>
            <a:r>
              <a:rPr b="1" i="0" lang="fr-FR" sz="5100" u="none" cap="none" strike="noStrike">
                <a:solidFill>
                  <a:srgbClr val="FFFFFF"/>
                </a:solidFill>
                <a:latin typeface="Bebas Neue"/>
                <a:ea typeface="Bebas Neue"/>
                <a:cs typeface="Bebas Neue"/>
                <a:sym typeface="Bebas Neue"/>
              </a:rPr>
              <a:t>The dashboard</a:t>
            </a:r>
            <a:endParaRPr b="1" i="0" sz="6300" u="none" cap="none" strike="noStrike">
              <a:solidFill>
                <a:srgbClr val="FFFFFF"/>
              </a:solidFill>
              <a:latin typeface="Bebas Neue"/>
              <a:ea typeface="Bebas Neue"/>
              <a:cs typeface="Bebas Neue"/>
              <a:sym typeface="Bebas Neue"/>
            </a:endParaRPr>
          </a:p>
        </p:txBody>
      </p:sp>
      <p:sp>
        <p:nvSpPr>
          <p:cNvPr id="489" name="Google Shape;489;p28"/>
          <p:cNvSpPr txBox="1"/>
          <p:nvPr/>
        </p:nvSpPr>
        <p:spPr>
          <a:xfrm>
            <a:off x="2652525" y="1435450"/>
            <a:ext cx="4596000" cy="4920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fr-FR" sz="2200" u="none" cap="none" strike="noStrike">
                <a:solidFill>
                  <a:schemeClr val="dk2"/>
                </a:solidFill>
                <a:highlight>
                  <a:srgbClr val="FFFFFF"/>
                </a:highlight>
                <a:latin typeface="Arial Narrow"/>
                <a:ea typeface="Arial Narrow"/>
                <a:cs typeface="Arial Narrow"/>
                <a:sym typeface="Arial Narrow"/>
              </a:rPr>
              <a:t>Tab 1 - Project information</a:t>
            </a:r>
            <a:endParaRPr sz="2200">
              <a:solidFill>
                <a:schemeClr val="dk2"/>
              </a:solidFill>
              <a:highlight>
                <a:srgbClr val="FFFFFF"/>
              </a:highlight>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000"/>
              <a:buFont typeface="Arial"/>
              <a:buNone/>
            </a:pPr>
            <a:r>
              <a:t/>
            </a:r>
            <a:endParaRPr sz="2200">
              <a:solidFill>
                <a:srgbClr val="262775"/>
              </a:solidFill>
              <a:highlight>
                <a:srgbClr val="FFFFFF"/>
              </a:highlight>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000"/>
              <a:buFont typeface="Arial"/>
              <a:buNone/>
            </a:pPr>
            <a:r>
              <a:rPr b="0" i="0" lang="fr-FR" sz="2200" u="none" cap="none" strike="noStrike">
                <a:solidFill>
                  <a:srgbClr val="262775"/>
                </a:solidFill>
                <a:highlight>
                  <a:srgbClr val="FFFFFF"/>
                </a:highlight>
                <a:latin typeface="Arial Narrow"/>
                <a:ea typeface="Arial Narrow"/>
                <a:cs typeface="Arial Narrow"/>
                <a:sym typeface="Arial Narrow"/>
              </a:rPr>
              <a:t>Tab 2 - Project assessment and analysis</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200" u="none" cap="none" strike="noStrike">
              <a:solidFill>
                <a:srgbClr val="262775"/>
              </a:solidFill>
              <a:highlight>
                <a:srgbClr val="FFFFFF"/>
              </a:highlight>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000"/>
              <a:buFont typeface="Arial"/>
              <a:buNone/>
            </a:pPr>
            <a:r>
              <a:rPr b="0" i="0" lang="fr-FR" sz="2200" u="none" cap="none" strike="noStrike">
                <a:solidFill>
                  <a:srgbClr val="262775"/>
                </a:solidFill>
                <a:highlight>
                  <a:srgbClr val="FFFFFF"/>
                </a:highlight>
                <a:latin typeface="Arial Narrow"/>
                <a:ea typeface="Arial Narrow"/>
                <a:cs typeface="Arial Narrow"/>
                <a:sym typeface="Arial Narrow"/>
              </a:rPr>
              <a:t>Tab 3 - Action plan/Chronogra</a:t>
            </a:r>
            <a:r>
              <a:rPr lang="fr-FR" sz="2200">
                <a:solidFill>
                  <a:srgbClr val="262775"/>
                </a:solidFill>
                <a:highlight>
                  <a:srgbClr val="FFFFFF"/>
                </a:highlight>
                <a:latin typeface="Arial Narrow"/>
                <a:ea typeface="Arial Narrow"/>
                <a:cs typeface="Arial Narrow"/>
                <a:sym typeface="Arial Narrow"/>
              </a:rPr>
              <a:t>m</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200" u="none" cap="none" strike="noStrike">
              <a:solidFill>
                <a:srgbClr val="262775"/>
              </a:solidFill>
              <a:highlight>
                <a:srgbClr val="FFFFFF"/>
              </a:highlight>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000"/>
              <a:buFont typeface="Arial"/>
              <a:buNone/>
            </a:pPr>
            <a:r>
              <a:rPr b="0" i="0" lang="fr-FR" sz="2200" u="none" cap="none" strike="noStrike">
                <a:solidFill>
                  <a:schemeClr val="dk2"/>
                </a:solidFill>
                <a:highlight>
                  <a:srgbClr val="FFFFFF"/>
                </a:highlight>
                <a:latin typeface="Arial Narrow"/>
                <a:ea typeface="Arial Narrow"/>
                <a:cs typeface="Arial Narrow"/>
                <a:sym typeface="Arial Narrow"/>
              </a:rPr>
              <a:t>Tab 4.1 - Monitoring &amp; Evaluation Plan   </a:t>
            </a:r>
            <a:endParaRPr b="0" i="0" sz="16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200" u="none" cap="none" strike="noStrike">
              <a:solidFill>
                <a:schemeClr val="dk2"/>
              </a:solidFill>
              <a:highlight>
                <a:srgbClr val="FFFFFF"/>
              </a:highlight>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000"/>
              <a:buFont typeface="Arial"/>
              <a:buNone/>
            </a:pPr>
            <a:r>
              <a:rPr b="0" i="0" lang="fr-FR" sz="2200" u="none" cap="none" strike="noStrike">
                <a:solidFill>
                  <a:schemeClr val="dk2"/>
                </a:solidFill>
                <a:highlight>
                  <a:srgbClr val="FFFFFF"/>
                </a:highlight>
                <a:latin typeface="Arial Narrow"/>
                <a:ea typeface="Arial Narrow"/>
                <a:cs typeface="Arial Narrow"/>
                <a:sym typeface="Arial Narrow"/>
              </a:rPr>
              <a:t>Tab 4.2 - Indicators monitoring </a:t>
            </a:r>
            <a:r>
              <a:rPr b="0" i="0" lang="fr-FR" sz="2200" u="none" cap="none" strike="noStrike">
                <a:solidFill>
                  <a:srgbClr val="262775"/>
                </a:solidFill>
                <a:highlight>
                  <a:srgbClr val="FFFFFF"/>
                </a:highlight>
                <a:latin typeface="Arial Narrow"/>
                <a:ea typeface="Arial Narrow"/>
                <a:cs typeface="Arial Narrow"/>
                <a:sym typeface="Arial Narrow"/>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200" u="none" cap="none" strike="noStrike">
              <a:solidFill>
                <a:srgbClr val="262775"/>
              </a:solidFill>
              <a:highlight>
                <a:srgbClr val="FFFFFF"/>
              </a:highlight>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000"/>
              <a:buFont typeface="Arial"/>
              <a:buNone/>
            </a:pPr>
            <a:r>
              <a:rPr b="0" i="0" lang="fr-FR" sz="2200" u="none" cap="none" strike="noStrike">
                <a:solidFill>
                  <a:srgbClr val="262775"/>
                </a:solidFill>
                <a:highlight>
                  <a:srgbClr val="FFFFFF"/>
                </a:highlight>
                <a:latin typeface="Arial Narrow"/>
                <a:ea typeface="Arial Narrow"/>
                <a:cs typeface="Arial Narrow"/>
                <a:sym typeface="Arial Narrow"/>
              </a:rPr>
              <a:t>Tab 4.3 - Beneficiary follow-up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200" u="none" cap="none" strike="noStrike">
              <a:solidFill>
                <a:srgbClr val="262775"/>
              </a:solidFill>
              <a:highlight>
                <a:srgbClr val="FFFFFF"/>
              </a:highlight>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000"/>
              <a:buFont typeface="Arial"/>
              <a:buNone/>
            </a:pPr>
            <a:r>
              <a:rPr b="0" i="0" lang="fr-FR" sz="2200" u="none" cap="none" strike="noStrike">
                <a:solidFill>
                  <a:srgbClr val="262775"/>
                </a:solidFill>
                <a:highlight>
                  <a:srgbClr val="FFFFFF"/>
                </a:highlight>
                <a:latin typeface="Arial Narrow"/>
                <a:ea typeface="Arial Narrow"/>
                <a:cs typeface="Arial Narrow"/>
                <a:sym typeface="Arial Narrow"/>
              </a:rPr>
              <a:t>Tab 5 - Monitoring budget achievements </a:t>
            </a:r>
            <a:endParaRPr b="0" i="0" sz="2000" u="none" cap="none" strike="noStrike">
              <a:solidFill>
                <a:srgbClr val="262775"/>
              </a:solidFill>
              <a:highlight>
                <a:srgbClr val="FFFFFF"/>
              </a:highlight>
              <a:latin typeface="Arial Narrow"/>
              <a:ea typeface="Arial Narrow"/>
              <a:cs typeface="Arial Narrow"/>
              <a:sym typeface="Arial Narrow"/>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23"/>
          <p:cNvSpPr txBox="1"/>
          <p:nvPr/>
        </p:nvSpPr>
        <p:spPr>
          <a:xfrm>
            <a:off x="152400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100"/>
              <a:buFont typeface="Arial"/>
              <a:buNone/>
            </a:pPr>
            <a:r>
              <a:rPr b="1" i="0" lang="fr-FR" sz="5100" u="none" cap="none" strike="noStrike">
                <a:solidFill>
                  <a:srgbClr val="FFFFFF"/>
                </a:solidFill>
                <a:latin typeface="Bebas Neue"/>
                <a:ea typeface="Bebas Neue"/>
                <a:cs typeface="Bebas Neue"/>
                <a:sym typeface="Bebas Neue"/>
              </a:rPr>
              <a:t>The dashboard</a:t>
            </a:r>
            <a:endParaRPr b="1" i="0" sz="6300" u="none" cap="none" strike="noStrike">
              <a:solidFill>
                <a:srgbClr val="FFFFFF"/>
              </a:solidFill>
              <a:latin typeface="Bebas Neue"/>
              <a:ea typeface="Bebas Neue"/>
              <a:cs typeface="Bebas Neue"/>
              <a:sym typeface="Bebas Neue"/>
            </a:endParaRPr>
          </a:p>
        </p:txBody>
      </p:sp>
      <p:sp>
        <p:nvSpPr>
          <p:cNvPr id="495" name="Google Shape;495;p23"/>
          <p:cNvSpPr txBox="1"/>
          <p:nvPr/>
        </p:nvSpPr>
        <p:spPr>
          <a:xfrm>
            <a:off x="1524000" y="2236076"/>
            <a:ext cx="9144000" cy="1380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lang="fr-FR" sz="2900" u="sng">
                <a:solidFill>
                  <a:schemeClr val="hlink"/>
                </a:solidFill>
                <a:highlight>
                  <a:srgbClr val="FFFFFF"/>
                </a:highlight>
                <a:latin typeface="Arial Narrow"/>
                <a:ea typeface="Arial Narrow"/>
                <a:cs typeface="Arial Narrow"/>
                <a:sym typeface="Arial Narrow"/>
                <a:hlinkClick r:id="rId3"/>
              </a:rPr>
              <a:t>https://docs.google.com/spreadsheets/d/1nEGPNcli7xc2RSpXYeGzmBL699MMAWrK/edit?gid=769454551#gid=769454551</a:t>
            </a:r>
            <a:r>
              <a:rPr lang="fr-FR" sz="2900">
                <a:solidFill>
                  <a:srgbClr val="262775"/>
                </a:solidFill>
                <a:highlight>
                  <a:srgbClr val="FFFFFF"/>
                </a:highlight>
                <a:latin typeface="Arial Narrow"/>
                <a:ea typeface="Arial Narrow"/>
                <a:cs typeface="Arial Narrow"/>
                <a:sym typeface="Arial Narrow"/>
              </a:rPr>
              <a:t> </a:t>
            </a:r>
            <a:endParaRPr b="0" i="0" sz="2300" u="none" cap="none" strike="noStrike">
              <a:solidFill>
                <a:srgbClr val="000000"/>
              </a:solidFill>
              <a:latin typeface="Arial"/>
              <a:ea typeface="Arial"/>
              <a:cs typeface="Arial"/>
              <a:sym typeface="Arial"/>
            </a:endParaRPr>
          </a:p>
        </p:txBody>
      </p:sp>
      <p:sp>
        <p:nvSpPr>
          <p:cNvPr id="496" name="Google Shape;496;p23"/>
          <p:cNvSpPr txBox="1"/>
          <p:nvPr/>
        </p:nvSpPr>
        <p:spPr>
          <a:xfrm>
            <a:off x="1618525" y="3806376"/>
            <a:ext cx="9144000" cy="1380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i="1" lang="fr-FR" sz="2000">
                <a:highlight>
                  <a:srgbClr val="FFFFFF"/>
                </a:highlight>
                <a:latin typeface="Arial Narrow"/>
                <a:ea typeface="Arial Narrow"/>
                <a:cs typeface="Arial Narrow"/>
                <a:sym typeface="Arial Narrow"/>
              </a:rPr>
              <a:t>Tabs 1, 4.1 and 4.2</a:t>
            </a:r>
            <a:endParaRPr b="0" i="1" sz="20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29"/>
          <p:cNvSpPr txBox="1"/>
          <p:nvPr>
            <p:ph idx="12" type="sldNum"/>
          </p:nvPr>
        </p:nvSpPr>
        <p:spPr>
          <a:xfrm>
            <a:off x="8077200" y="6356351"/>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503" name="Google Shape;503;p29"/>
          <p:cNvSpPr txBox="1"/>
          <p:nvPr/>
        </p:nvSpPr>
        <p:spPr>
          <a:xfrm>
            <a:off x="152400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100"/>
              <a:buFont typeface="Arial"/>
              <a:buNone/>
            </a:pPr>
            <a:r>
              <a:rPr b="1" i="0" lang="fr-FR" sz="5100" u="none" cap="none" strike="noStrike">
                <a:solidFill>
                  <a:srgbClr val="FFFFFF"/>
                </a:solidFill>
                <a:latin typeface="Bebas Neue"/>
                <a:ea typeface="Bebas Neue"/>
                <a:cs typeface="Bebas Neue"/>
                <a:sym typeface="Bebas Neue"/>
              </a:rPr>
              <a:t>The dashboard</a:t>
            </a:r>
            <a:endParaRPr b="1" i="0" sz="6300" u="none" cap="none" strike="noStrike">
              <a:solidFill>
                <a:srgbClr val="FFFFFF"/>
              </a:solidFill>
              <a:latin typeface="Bebas Neue"/>
              <a:ea typeface="Bebas Neue"/>
              <a:cs typeface="Bebas Neue"/>
              <a:sym typeface="Bebas Neue"/>
            </a:endParaRPr>
          </a:p>
        </p:txBody>
      </p:sp>
      <p:sp>
        <p:nvSpPr>
          <p:cNvPr id="504" name="Google Shape;504;p29"/>
          <p:cNvSpPr txBox="1"/>
          <p:nvPr/>
        </p:nvSpPr>
        <p:spPr>
          <a:xfrm>
            <a:off x="5620546" y="5883718"/>
            <a:ext cx="244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000"/>
              <a:buFont typeface="Arial"/>
              <a:buNone/>
            </a:pPr>
            <a:r>
              <a:rPr b="1" i="0" lang="fr-FR" sz="2000" u="none" cap="none" strike="noStrike">
                <a:solidFill>
                  <a:srgbClr val="002060"/>
                </a:solidFill>
                <a:latin typeface="Arial Narrow"/>
                <a:ea typeface="Arial Narrow"/>
                <a:cs typeface="Arial Narrow"/>
                <a:sym typeface="Arial Narrow"/>
              </a:rPr>
              <a:t>You have 1</a:t>
            </a:r>
            <a:r>
              <a:rPr b="1" lang="fr-FR" sz="2000">
                <a:solidFill>
                  <a:srgbClr val="002060"/>
                </a:solidFill>
                <a:latin typeface="Arial Narrow"/>
                <a:ea typeface="Arial Narrow"/>
                <a:cs typeface="Arial Narrow"/>
                <a:sym typeface="Arial Narrow"/>
              </a:rPr>
              <a:t>0</a:t>
            </a:r>
            <a:r>
              <a:rPr b="1" i="0" lang="fr-FR" sz="2000" u="none" cap="none" strike="noStrike">
                <a:solidFill>
                  <a:srgbClr val="002060"/>
                </a:solidFill>
                <a:latin typeface="Arial Narrow"/>
                <a:ea typeface="Arial Narrow"/>
                <a:cs typeface="Arial Narrow"/>
                <a:sym typeface="Arial Narrow"/>
              </a:rPr>
              <a:t> minutes.</a:t>
            </a:r>
            <a:endParaRPr b="1" i="0" sz="1800" u="none" cap="none" strike="noStrike">
              <a:solidFill>
                <a:srgbClr val="000000"/>
              </a:solidFill>
              <a:latin typeface="Arial"/>
              <a:ea typeface="Arial"/>
              <a:cs typeface="Arial"/>
              <a:sym typeface="Arial"/>
            </a:endParaRPr>
          </a:p>
        </p:txBody>
      </p:sp>
      <p:pic>
        <p:nvPicPr>
          <p:cNvPr descr="Une image contenant noir, obscurité&#10;&#10;Description générée automatiquement" id="505" name="Google Shape;505;p29"/>
          <p:cNvPicPr preferRelativeResize="0"/>
          <p:nvPr/>
        </p:nvPicPr>
        <p:blipFill rotWithShape="1">
          <a:blip r:embed="rId3">
            <a:alphaModFix/>
          </a:blip>
          <a:srcRect b="0" l="0" r="0" t="0"/>
          <a:stretch/>
        </p:blipFill>
        <p:spPr>
          <a:xfrm>
            <a:off x="8173768" y="5659056"/>
            <a:ext cx="697283" cy="697283"/>
          </a:xfrm>
          <a:prstGeom prst="rect">
            <a:avLst/>
          </a:prstGeom>
          <a:noFill/>
          <a:ln>
            <a:noFill/>
          </a:ln>
        </p:spPr>
      </p:pic>
      <p:sp>
        <p:nvSpPr>
          <p:cNvPr id="506" name="Google Shape;506;p29"/>
          <p:cNvSpPr txBox="1"/>
          <p:nvPr/>
        </p:nvSpPr>
        <p:spPr>
          <a:xfrm>
            <a:off x="3095929" y="1766113"/>
            <a:ext cx="2655000" cy="769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1" i="0" lang="fr-FR" sz="3800" u="none" cap="none" strike="noStrike">
                <a:solidFill>
                  <a:srgbClr val="E84E0F"/>
                </a:solidFill>
                <a:latin typeface="Bebas Neue"/>
                <a:ea typeface="Bebas Neue"/>
                <a:cs typeface="Bebas Neue"/>
                <a:sym typeface="Bebas Neue"/>
              </a:rPr>
              <a:t>INDIVIDUALLY</a:t>
            </a:r>
            <a:endParaRPr b="0" i="0" sz="3800" u="none" cap="none" strike="noStrike">
              <a:solidFill>
                <a:srgbClr val="E84E0F"/>
              </a:solidFill>
              <a:latin typeface="Bebas Neue"/>
              <a:ea typeface="Bebas Neue"/>
              <a:cs typeface="Bebas Neue"/>
              <a:sym typeface="Bebas Neue"/>
            </a:endParaRPr>
          </a:p>
        </p:txBody>
      </p:sp>
      <p:sp>
        <p:nvSpPr>
          <p:cNvPr id="507" name="Google Shape;507;p29"/>
          <p:cNvSpPr/>
          <p:nvPr/>
        </p:nvSpPr>
        <p:spPr>
          <a:xfrm>
            <a:off x="2112376" y="2535625"/>
            <a:ext cx="4622100" cy="1975800"/>
          </a:xfrm>
          <a:prstGeom prst="wedgeEllipseCallout">
            <a:avLst>
              <a:gd fmla="val 16537" name="adj1"/>
              <a:gd fmla="val 625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fr-FR" sz="2100">
                <a:solidFill>
                  <a:srgbClr val="FFFFFF"/>
                </a:solidFill>
              </a:rPr>
              <a:t>Download</a:t>
            </a:r>
            <a:r>
              <a:rPr lang="fr-FR" sz="2100">
                <a:solidFill>
                  <a:srgbClr val="FFFFFF"/>
                </a:solidFill>
              </a:rPr>
              <a:t> the Dashboard from the meeting chat, explore it and share your feedback/questions</a:t>
            </a:r>
            <a:endParaRPr b="0" i="0" sz="2100" u="none" cap="none" strike="noStrike">
              <a:solidFill>
                <a:srgbClr val="000000"/>
              </a:solidFill>
              <a:latin typeface="Arial"/>
              <a:ea typeface="Arial"/>
              <a:cs typeface="Arial"/>
              <a:sym typeface="Arial"/>
            </a:endParaRPr>
          </a:p>
        </p:txBody>
      </p:sp>
      <p:pic>
        <p:nvPicPr>
          <p:cNvPr descr="Une image contenant noir, obscurité&#10;&#10;Description générée automatiquement" id="508" name="Google Shape;508;p29"/>
          <p:cNvPicPr preferRelativeResize="0"/>
          <p:nvPr/>
        </p:nvPicPr>
        <p:blipFill rotWithShape="1">
          <a:blip r:embed="rId4">
            <a:alphaModFix/>
          </a:blip>
          <a:srcRect b="0" l="0" r="0" t="0"/>
          <a:stretch/>
        </p:blipFill>
        <p:spPr>
          <a:xfrm>
            <a:off x="7389178" y="2189200"/>
            <a:ext cx="2322226" cy="23222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g378037604e2_1_1899"/>
          <p:cNvSpPr txBox="1"/>
          <p:nvPr>
            <p:ph idx="12" type="sldNum"/>
          </p:nvPr>
        </p:nvSpPr>
        <p:spPr>
          <a:xfrm>
            <a:off x="8077200" y="6356351"/>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
        <p:nvSpPr>
          <p:cNvPr id="515" name="Google Shape;515;g378037604e2_1_1899"/>
          <p:cNvSpPr txBox="1"/>
          <p:nvPr/>
        </p:nvSpPr>
        <p:spPr>
          <a:xfrm>
            <a:off x="1524000" y="315100"/>
            <a:ext cx="9144000" cy="969600"/>
          </a:xfrm>
          <a:prstGeom prst="rect">
            <a:avLst/>
          </a:prstGeom>
          <a:solidFill>
            <a:schemeClr val="dk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100"/>
              <a:buFont typeface="Arial"/>
              <a:buNone/>
            </a:pPr>
            <a:r>
              <a:rPr b="1" lang="fr-FR" sz="5100">
                <a:solidFill>
                  <a:srgbClr val="FFFFFF"/>
                </a:solidFill>
                <a:latin typeface="Bebas Neue"/>
                <a:ea typeface="Bebas Neue"/>
                <a:cs typeface="Bebas Neue"/>
                <a:sym typeface="Bebas Neue"/>
              </a:rPr>
              <a:t>your DISCUSSION</a:t>
            </a:r>
            <a:endParaRPr b="1" i="0" sz="6300" u="none" cap="none" strike="noStrike">
              <a:solidFill>
                <a:srgbClr val="FFFFFF"/>
              </a:solidFill>
              <a:latin typeface="Bebas Neue"/>
              <a:ea typeface="Bebas Neue"/>
              <a:cs typeface="Bebas Neue"/>
              <a:sym typeface="Bebas Neue"/>
            </a:endParaRPr>
          </a:p>
        </p:txBody>
      </p:sp>
      <p:sp>
        <p:nvSpPr>
          <p:cNvPr id="516" name="Google Shape;516;g378037604e2_1_1899"/>
          <p:cNvSpPr txBox="1"/>
          <p:nvPr/>
        </p:nvSpPr>
        <p:spPr>
          <a:xfrm>
            <a:off x="1524000" y="1519175"/>
            <a:ext cx="9144000" cy="3048900"/>
          </a:xfrm>
          <a:prstGeom prst="rect">
            <a:avLst/>
          </a:prstGeom>
          <a:noFill/>
          <a:ln>
            <a:noFill/>
          </a:ln>
        </p:spPr>
        <p:txBody>
          <a:bodyPr anchorCtr="0" anchor="t" bIns="45700" lIns="91425" spcFirstLastPara="1" rIns="91425" wrap="square" tIns="45700">
            <a:spAutoFit/>
          </a:bodyPr>
          <a:lstStyle/>
          <a:p>
            <a:pPr indent="0" lvl="0" marL="0" rtl="0" algn="just">
              <a:lnSpc>
                <a:spcPct val="107000"/>
              </a:lnSpc>
              <a:spcBef>
                <a:spcPts val="0"/>
              </a:spcBef>
              <a:spcAft>
                <a:spcPts val="0"/>
              </a:spcAft>
              <a:buNone/>
            </a:pPr>
            <a:r>
              <a:rPr b="1" lang="fr-FR" sz="1800">
                <a:solidFill>
                  <a:srgbClr val="002060"/>
                </a:solidFill>
                <a:latin typeface="Arial Narrow"/>
                <a:ea typeface="Arial Narrow"/>
                <a:cs typeface="Arial Narrow"/>
                <a:sym typeface="Arial Narrow"/>
              </a:rPr>
              <a:t>Feedback &amp; Questions regarding the Dashboard</a:t>
            </a:r>
            <a:endParaRPr i="1" sz="1600"/>
          </a:p>
          <a:p>
            <a:pPr indent="-342900" lvl="0" marL="457200" rtl="0" algn="just">
              <a:lnSpc>
                <a:spcPct val="107000"/>
              </a:lnSpc>
              <a:spcBef>
                <a:spcPts val="800"/>
              </a:spcBef>
              <a:spcAft>
                <a:spcPts val="0"/>
              </a:spcAft>
              <a:buClr>
                <a:srgbClr val="002060"/>
              </a:buClr>
              <a:buSzPts val="1800"/>
              <a:buFont typeface="Arial Narrow"/>
              <a:buChar char="●"/>
            </a:pPr>
            <a:r>
              <a:rPr lang="fr-FR" sz="1800">
                <a:solidFill>
                  <a:srgbClr val="002060"/>
                </a:solidFill>
                <a:latin typeface="Arial Narrow"/>
                <a:ea typeface="Arial Narrow"/>
                <a:cs typeface="Arial Narrow"/>
                <a:sym typeface="Arial Narrow"/>
              </a:rPr>
              <a:t>What is the “Key Action” column in tab 4.1?</a:t>
            </a:r>
            <a:endParaRPr sz="1800">
              <a:solidFill>
                <a:srgbClr val="002060"/>
              </a:solidFill>
              <a:latin typeface="Arial Narrow"/>
              <a:ea typeface="Arial Narrow"/>
              <a:cs typeface="Arial Narrow"/>
              <a:sym typeface="Arial Narrow"/>
            </a:endParaRPr>
          </a:p>
          <a:p>
            <a:pPr indent="-342900" lvl="0" marL="457200" rtl="0" algn="just">
              <a:lnSpc>
                <a:spcPct val="107000"/>
              </a:lnSpc>
              <a:spcBef>
                <a:spcPts val="800"/>
              </a:spcBef>
              <a:spcAft>
                <a:spcPts val="0"/>
              </a:spcAft>
              <a:buClr>
                <a:srgbClr val="002060"/>
              </a:buClr>
              <a:buSzPts val="1800"/>
              <a:buFont typeface="Arial Narrow"/>
              <a:buChar char="●"/>
            </a:pPr>
            <a:r>
              <a:rPr lang="fr-FR" sz="1800">
                <a:solidFill>
                  <a:srgbClr val="002060"/>
                </a:solidFill>
                <a:latin typeface="Arial Narrow"/>
                <a:ea typeface="Arial Narrow"/>
                <a:cs typeface="Arial Narrow"/>
                <a:sym typeface="Arial Narrow"/>
              </a:rPr>
              <a:t>In 4.2 - We would need additional columns to make the sum of multiple months: by quarter, semester, and/or year </a:t>
            </a:r>
            <a:r>
              <a:rPr lang="fr-FR" sz="1800">
                <a:solidFill>
                  <a:srgbClr val="002060"/>
                </a:solidFill>
                <a:latin typeface="Arial Narrow"/>
                <a:ea typeface="Arial Narrow"/>
                <a:cs typeface="Arial Narrow"/>
                <a:sym typeface="Arial Narrow"/>
              </a:rPr>
              <a:t>according</a:t>
            </a:r>
            <a:r>
              <a:rPr lang="fr-FR" sz="1800">
                <a:solidFill>
                  <a:srgbClr val="002060"/>
                </a:solidFill>
                <a:latin typeface="Arial Narrow"/>
                <a:ea typeface="Arial Narrow"/>
                <a:cs typeface="Arial Narrow"/>
                <a:sym typeface="Arial Narrow"/>
              </a:rPr>
              <a:t> to our reporting requirements [to ease the process of calculation when reporting time comes, and avoid creating other separate internal tools].</a:t>
            </a:r>
            <a:endParaRPr sz="1800">
              <a:solidFill>
                <a:srgbClr val="002060"/>
              </a:solidFill>
              <a:latin typeface="Arial Narrow"/>
              <a:ea typeface="Arial Narrow"/>
              <a:cs typeface="Arial Narrow"/>
              <a:sym typeface="Arial Narrow"/>
            </a:endParaRPr>
          </a:p>
          <a:p>
            <a:pPr indent="-342900" lvl="0" marL="457200" rtl="0" algn="just">
              <a:lnSpc>
                <a:spcPct val="107000"/>
              </a:lnSpc>
              <a:spcBef>
                <a:spcPts val="800"/>
              </a:spcBef>
              <a:spcAft>
                <a:spcPts val="0"/>
              </a:spcAft>
              <a:buClr>
                <a:srgbClr val="002060"/>
              </a:buClr>
              <a:buSzPts val="1800"/>
              <a:buFont typeface="Arial Narrow"/>
              <a:buChar char="●"/>
            </a:pPr>
            <a:r>
              <a:rPr lang="fr-FR" sz="1800">
                <a:solidFill>
                  <a:srgbClr val="002060"/>
                </a:solidFill>
                <a:latin typeface="Arial Narrow"/>
                <a:ea typeface="Arial Narrow"/>
                <a:cs typeface="Arial Narrow"/>
                <a:sym typeface="Arial Narrow"/>
              </a:rPr>
              <a:t>In 4.2 - Would it be possible to have both target &amp; achieved for each period of time [month, </a:t>
            </a:r>
            <a:r>
              <a:rPr lang="fr-FR" sz="1800">
                <a:solidFill>
                  <a:srgbClr val="002060"/>
                </a:solidFill>
                <a:latin typeface="Arial Narrow"/>
                <a:ea typeface="Arial Narrow"/>
                <a:cs typeface="Arial Narrow"/>
                <a:sym typeface="Arial Narrow"/>
              </a:rPr>
              <a:t>quarter</a:t>
            </a:r>
            <a:r>
              <a:rPr lang="fr-FR" sz="1800">
                <a:solidFill>
                  <a:srgbClr val="002060"/>
                </a:solidFill>
                <a:latin typeface="Arial Narrow"/>
                <a:ea typeface="Arial Narrow"/>
                <a:cs typeface="Arial Narrow"/>
                <a:sym typeface="Arial Narrow"/>
              </a:rPr>
              <a:t>, semester, and/or year] to be able to track and compare? [this is what we do on our current tools, also because it is sometimes a requirement from donor to have these 2 informations compared next to each other]</a:t>
            </a:r>
            <a:endParaRPr sz="1800">
              <a:solidFill>
                <a:srgbClr val="002060"/>
              </a:solidFill>
              <a:latin typeface="Arial Narrow"/>
              <a:ea typeface="Arial Narrow"/>
              <a:cs typeface="Arial Narrow"/>
              <a:sym typeface="Arial Narro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4"/>
          <p:cNvSpPr txBox="1"/>
          <p:nvPr>
            <p:ph idx="12" type="sldNum"/>
          </p:nvPr>
        </p:nvSpPr>
        <p:spPr>
          <a:xfrm>
            <a:off x="8077200" y="6356351"/>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125" name="Google Shape;125;p4"/>
          <p:cNvSpPr txBox="1"/>
          <p:nvPr/>
        </p:nvSpPr>
        <p:spPr>
          <a:xfrm>
            <a:off x="2413725" y="315094"/>
            <a:ext cx="7457700" cy="1262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0"/>
              <a:buFont typeface="Arial"/>
              <a:buNone/>
            </a:pPr>
            <a:r>
              <a:rPr b="1" i="0" lang="fr-FR" sz="7000" u="none" cap="none" strike="noStrike">
                <a:solidFill>
                  <a:srgbClr val="E84E0F"/>
                </a:solidFill>
                <a:latin typeface="Bebas Neue"/>
                <a:ea typeface="Bebas Neue"/>
                <a:cs typeface="Bebas Neue"/>
                <a:sym typeface="Bebas Neue"/>
              </a:rPr>
              <a:t>AGENDA</a:t>
            </a:r>
            <a:endParaRPr b="1" i="0" sz="8200" u="none" cap="none" strike="noStrike">
              <a:solidFill>
                <a:srgbClr val="E84E0F"/>
              </a:solidFill>
              <a:latin typeface="Bebas Neue"/>
              <a:ea typeface="Bebas Neue"/>
              <a:cs typeface="Bebas Neue"/>
              <a:sym typeface="Bebas Neue"/>
            </a:endParaRPr>
          </a:p>
        </p:txBody>
      </p:sp>
      <p:sp>
        <p:nvSpPr>
          <p:cNvPr id="126" name="Google Shape;126;p4"/>
          <p:cNvSpPr/>
          <p:nvPr/>
        </p:nvSpPr>
        <p:spPr>
          <a:xfrm>
            <a:off x="2413725" y="1720075"/>
            <a:ext cx="8062500" cy="44934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2200"/>
              <a:buFont typeface="Arial"/>
              <a:buNone/>
            </a:pPr>
            <a:r>
              <a:t/>
            </a:r>
            <a:endParaRPr b="0" i="0" sz="2200" u="none" cap="none" strike="noStrike">
              <a:solidFill>
                <a:srgbClr val="262775"/>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200"/>
              <a:buFont typeface="Arial"/>
              <a:buNone/>
            </a:pPr>
            <a:r>
              <a:t/>
            </a:r>
            <a:endParaRPr b="0" i="0" sz="1200" u="none" cap="none" strike="noStrike">
              <a:solidFill>
                <a:srgbClr val="26277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br>
              <a:rPr b="0" i="0" lang="fr-FR" sz="1200" u="none" cap="none" strike="noStrike">
                <a:solidFill>
                  <a:srgbClr val="262775"/>
                </a:solidFill>
                <a:latin typeface="Arial"/>
                <a:ea typeface="Arial"/>
                <a:cs typeface="Arial"/>
                <a:sym typeface="Arial"/>
              </a:rPr>
            </a:br>
            <a:endParaRPr b="0" i="0" sz="1200" u="none" cap="none" strike="noStrike">
              <a:solidFill>
                <a:srgbClr val="262775"/>
              </a:solidFill>
              <a:latin typeface="Arial"/>
              <a:ea typeface="Arial"/>
              <a:cs typeface="Arial"/>
              <a:sym typeface="Arial"/>
            </a:endParaRPr>
          </a:p>
        </p:txBody>
      </p:sp>
      <p:sp>
        <p:nvSpPr>
          <p:cNvPr id="127" name="Google Shape;127;p4"/>
          <p:cNvSpPr/>
          <p:nvPr/>
        </p:nvSpPr>
        <p:spPr>
          <a:xfrm>
            <a:off x="3877725" y="1902868"/>
            <a:ext cx="59937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900"/>
              <a:buFont typeface="Arial"/>
              <a:buNone/>
            </a:pPr>
            <a:r>
              <a:rPr b="1" i="0" lang="fr-FR" sz="2200" u="none" cap="none" strike="noStrike">
                <a:solidFill>
                  <a:srgbClr val="262775"/>
                </a:solidFill>
                <a:latin typeface="Arial"/>
                <a:ea typeface="Arial"/>
                <a:cs typeface="Arial"/>
                <a:sym typeface="Arial"/>
              </a:rPr>
              <a:t>I. Learning review</a:t>
            </a:r>
            <a:endParaRPr b="0" i="0" sz="1500" u="none" cap="none" strike="noStrike">
              <a:solidFill>
                <a:srgbClr val="262775"/>
              </a:solidFill>
              <a:latin typeface="Arial"/>
              <a:ea typeface="Arial"/>
              <a:cs typeface="Arial"/>
              <a:sym typeface="Arial"/>
            </a:endParaRPr>
          </a:p>
        </p:txBody>
      </p:sp>
      <p:sp>
        <p:nvSpPr>
          <p:cNvPr id="128" name="Google Shape;128;p4"/>
          <p:cNvSpPr/>
          <p:nvPr/>
        </p:nvSpPr>
        <p:spPr>
          <a:xfrm>
            <a:off x="3839360" y="3540084"/>
            <a:ext cx="6498856" cy="866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900"/>
              <a:buFont typeface="Arial"/>
              <a:buNone/>
            </a:pPr>
            <a:r>
              <a:rPr b="1" i="0" lang="fr-FR" sz="2200" u="none" cap="none" strike="noStrike">
                <a:solidFill>
                  <a:srgbClr val="262775"/>
                </a:solidFill>
                <a:latin typeface="Arial"/>
                <a:ea typeface="Arial"/>
                <a:cs typeface="Arial"/>
                <a:sym typeface="Arial"/>
              </a:rPr>
              <a:t>III. Inception phase and the indicator’s quality</a:t>
            </a:r>
            <a:endParaRPr b="0" i="0" sz="2200" u="none" cap="none" strike="noStrike">
              <a:solidFill>
                <a:srgbClr val="262775"/>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200"/>
              <a:buFont typeface="Arial"/>
              <a:buNone/>
            </a:pPr>
            <a:r>
              <a:t/>
            </a:r>
            <a:endParaRPr b="0" i="0" sz="1200" u="none" cap="none" strike="noStrike">
              <a:solidFill>
                <a:srgbClr val="26277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br>
              <a:rPr b="0" i="0" lang="fr-FR" sz="1200" u="none" cap="none" strike="noStrike">
                <a:solidFill>
                  <a:srgbClr val="262775"/>
                </a:solidFill>
                <a:latin typeface="Arial"/>
                <a:ea typeface="Arial"/>
                <a:cs typeface="Arial"/>
                <a:sym typeface="Arial"/>
              </a:rPr>
            </a:br>
            <a:endParaRPr b="0" i="0" sz="1200" u="none" cap="none" strike="noStrike">
              <a:solidFill>
                <a:srgbClr val="262775"/>
              </a:solidFill>
              <a:latin typeface="Arial"/>
              <a:ea typeface="Arial"/>
              <a:cs typeface="Arial"/>
              <a:sym typeface="Arial"/>
            </a:endParaRPr>
          </a:p>
        </p:txBody>
      </p:sp>
      <p:sp>
        <p:nvSpPr>
          <p:cNvPr descr="Flèche : courbe légère avec un remplissage uni" id="129" name="Google Shape;129;p4"/>
          <p:cNvSpPr/>
          <p:nvPr/>
        </p:nvSpPr>
        <p:spPr>
          <a:xfrm>
            <a:off x="2726592" y="1911179"/>
            <a:ext cx="838226" cy="457200"/>
          </a:xfrm>
          <a:custGeom>
            <a:rect b="b" l="l" r="r" t="t"/>
            <a:pathLst>
              <a:path extrusionOk="0" h="457200" w="838226">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Flèche : courbe légère avec un remplissage uni" id="130" name="Google Shape;130;p4"/>
          <p:cNvSpPr/>
          <p:nvPr/>
        </p:nvSpPr>
        <p:spPr>
          <a:xfrm>
            <a:off x="2726592" y="2707051"/>
            <a:ext cx="838226" cy="457200"/>
          </a:xfrm>
          <a:custGeom>
            <a:rect b="b" l="l" r="r" t="t"/>
            <a:pathLst>
              <a:path extrusionOk="0" h="457200" w="838226">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Flèche : courbe légère avec un remplissage uni" id="131" name="Google Shape;131;p4"/>
          <p:cNvSpPr/>
          <p:nvPr/>
        </p:nvSpPr>
        <p:spPr>
          <a:xfrm>
            <a:off x="2713792" y="3540078"/>
            <a:ext cx="838226" cy="457200"/>
          </a:xfrm>
          <a:custGeom>
            <a:rect b="b" l="l" r="r" t="t"/>
            <a:pathLst>
              <a:path extrusionOk="0" h="457200" w="838226">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4"/>
          <p:cNvSpPr/>
          <p:nvPr/>
        </p:nvSpPr>
        <p:spPr>
          <a:xfrm>
            <a:off x="3839360" y="4325972"/>
            <a:ext cx="5993700" cy="866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900"/>
              <a:buFont typeface="Arial"/>
              <a:buNone/>
            </a:pPr>
            <a:r>
              <a:rPr b="1" i="0" lang="fr-FR" sz="2200" u="none" cap="none" strike="noStrike">
                <a:solidFill>
                  <a:srgbClr val="262775"/>
                </a:solidFill>
                <a:latin typeface="Arial"/>
                <a:ea typeface="Arial"/>
                <a:cs typeface="Arial"/>
                <a:sym typeface="Arial"/>
              </a:rPr>
              <a:t>IV. Dashboard</a:t>
            </a:r>
            <a:endParaRPr b="0" i="0" sz="1500" u="none" cap="none" strike="noStrike">
              <a:solidFill>
                <a:srgbClr val="26277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br>
              <a:rPr b="0" i="0" lang="fr-FR" sz="1200" u="none" cap="none" strike="noStrike">
                <a:solidFill>
                  <a:srgbClr val="262775"/>
                </a:solidFill>
                <a:latin typeface="Arial"/>
                <a:ea typeface="Arial"/>
                <a:cs typeface="Arial"/>
                <a:sym typeface="Arial"/>
              </a:rPr>
            </a:br>
            <a:endParaRPr b="0" i="0" sz="1200" u="none" cap="none" strike="noStrike">
              <a:solidFill>
                <a:srgbClr val="262775"/>
              </a:solidFill>
              <a:latin typeface="Arial"/>
              <a:ea typeface="Arial"/>
              <a:cs typeface="Arial"/>
              <a:sym typeface="Arial"/>
            </a:endParaRPr>
          </a:p>
        </p:txBody>
      </p:sp>
      <p:sp>
        <p:nvSpPr>
          <p:cNvPr descr="Flèche : courbe légère avec un remplissage uni" id="133" name="Google Shape;133;p4"/>
          <p:cNvSpPr/>
          <p:nvPr/>
        </p:nvSpPr>
        <p:spPr>
          <a:xfrm>
            <a:off x="2713792" y="4325966"/>
            <a:ext cx="838226" cy="457200"/>
          </a:xfrm>
          <a:custGeom>
            <a:rect b="b" l="l" r="r" t="t"/>
            <a:pathLst>
              <a:path extrusionOk="0" h="457200" w="838226">
                <a:moveTo>
                  <a:pt x="838200" y="228600"/>
                </a:moveTo>
                <a:cubicBezTo>
                  <a:pt x="841058" y="228600"/>
                  <a:pt x="609600" y="0"/>
                  <a:pt x="609600" y="0"/>
                </a:cubicBezTo>
                <a:lnTo>
                  <a:pt x="609600" y="142875"/>
                </a:lnTo>
                <a:cubicBezTo>
                  <a:pt x="458153" y="211455"/>
                  <a:pt x="0" y="142875"/>
                  <a:pt x="0" y="142875"/>
                </a:cubicBezTo>
                <a:cubicBezTo>
                  <a:pt x="0" y="142875"/>
                  <a:pt x="324803" y="391478"/>
                  <a:pt x="609600" y="361950"/>
                </a:cubicBezTo>
                <a:lnTo>
                  <a:pt x="609600" y="457200"/>
                </a:lnTo>
                <a:lnTo>
                  <a:pt x="838200" y="228600"/>
                </a:lnTo>
                <a:close/>
              </a:path>
            </a:pathLst>
          </a:custGeom>
          <a:solidFill>
            <a:srgbClr val="E84E0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4"/>
          <p:cNvSpPr/>
          <p:nvPr/>
        </p:nvSpPr>
        <p:spPr>
          <a:xfrm>
            <a:off x="3839350" y="2721466"/>
            <a:ext cx="59937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1200"/>
              </a:spcBef>
              <a:spcAft>
                <a:spcPts val="0"/>
              </a:spcAft>
              <a:buClr>
                <a:srgbClr val="000000"/>
              </a:buClr>
              <a:buSzPts val="1900"/>
              <a:buFont typeface="Arial"/>
              <a:buNone/>
            </a:pPr>
            <a:r>
              <a:rPr b="1" i="0" lang="fr-FR" sz="2200" u="none" cap="none" strike="noStrike">
                <a:solidFill>
                  <a:srgbClr val="262775"/>
                </a:solidFill>
                <a:latin typeface="Arial"/>
                <a:ea typeface="Arial"/>
                <a:cs typeface="Arial"/>
                <a:sym typeface="Arial"/>
              </a:rPr>
              <a:t>I</a:t>
            </a:r>
            <a:r>
              <a:rPr b="1" lang="fr-FR" sz="2200">
                <a:solidFill>
                  <a:srgbClr val="262775"/>
                </a:solidFill>
              </a:rPr>
              <a:t>I. </a:t>
            </a:r>
            <a:r>
              <a:rPr b="1" i="0" lang="fr-FR" sz="2200" u="none" cap="none" strike="noStrike">
                <a:solidFill>
                  <a:srgbClr val="262775"/>
                </a:solidFill>
                <a:latin typeface="Arial"/>
                <a:ea typeface="Arial"/>
                <a:cs typeface="Arial"/>
                <a:sym typeface="Arial"/>
              </a:rPr>
              <a:t>The implementation phase and M&amp;E </a:t>
            </a:r>
            <a:endParaRPr b="0" i="0" sz="1500" u="none" cap="none" strike="noStrike">
              <a:solidFill>
                <a:srgbClr val="262775"/>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g378037604e2_1_1171"/>
          <p:cNvSpPr txBox="1"/>
          <p:nvPr>
            <p:ph idx="1" type="body"/>
          </p:nvPr>
        </p:nvSpPr>
        <p:spPr>
          <a:xfrm>
            <a:off x="289375" y="1485595"/>
            <a:ext cx="11806200" cy="5013900"/>
          </a:xfrm>
          <a:prstGeom prst="rect">
            <a:avLst/>
          </a:prstGeom>
          <a:noFill/>
          <a:ln>
            <a:noFill/>
          </a:ln>
        </p:spPr>
        <p:txBody>
          <a:bodyPr anchorCtr="0" anchor="t" bIns="34275" lIns="68550" spcFirstLastPara="1" rIns="68550" wrap="square" tIns="34275">
            <a:noAutofit/>
          </a:bodyPr>
          <a:lstStyle/>
          <a:p>
            <a:pPr indent="-273050" lvl="0" marL="266700" rtl="0" algn="l">
              <a:lnSpc>
                <a:spcPct val="90000"/>
              </a:lnSpc>
              <a:spcBef>
                <a:spcPts val="1350"/>
              </a:spcBef>
              <a:spcAft>
                <a:spcPts val="0"/>
              </a:spcAft>
              <a:buClr>
                <a:srgbClr val="000000"/>
              </a:buClr>
              <a:buSzPts val="1900"/>
              <a:buFont typeface="Arial Narrow"/>
              <a:buAutoNum type="arabicPeriod"/>
            </a:pPr>
            <a:r>
              <a:rPr b="1" lang="fr-FR" sz="1900">
                <a:solidFill>
                  <a:srgbClr val="E84525"/>
                </a:solidFill>
                <a:latin typeface="Arial Narrow"/>
                <a:ea typeface="Arial Narrow"/>
                <a:cs typeface="Arial Narrow"/>
                <a:sym typeface="Arial Narrow"/>
              </a:rPr>
              <a:t>Indicators Label -</a:t>
            </a:r>
            <a:r>
              <a:rPr lang="fr-FR" sz="1900">
                <a:solidFill>
                  <a:srgbClr val="E84525"/>
                </a:solidFill>
                <a:latin typeface="Arial Narrow"/>
                <a:ea typeface="Arial Narrow"/>
                <a:cs typeface="Arial Narrow"/>
                <a:sym typeface="Arial Narrow"/>
              </a:rPr>
              <a:t> </a:t>
            </a:r>
            <a:r>
              <a:rPr i="1" lang="fr-FR" sz="1900">
                <a:solidFill>
                  <a:srgbClr val="000000"/>
                </a:solidFill>
                <a:latin typeface="Arial Narrow"/>
                <a:ea typeface="Arial Narrow"/>
                <a:cs typeface="Arial Narrow"/>
                <a:sym typeface="Arial Narrow"/>
              </a:rPr>
              <a:t>Name or title of the indicator. It summarizes in a few words the objective or dimension being measured.</a:t>
            </a:r>
            <a:endParaRPr sz="1900">
              <a:solidFill>
                <a:srgbClr val="000000"/>
              </a:solidFill>
              <a:latin typeface="Arial Narrow"/>
              <a:ea typeface="Arial Narrow"/>
              <a:cs typeface="Arial Narrow"/>
              <a:sym typeface="Arial Narrow"/>
            </a:endParaRPr>
          </a:p>
          <a:p>
            <a:pPr indent="-273050" lvl="0" marL="266700" rtl="0" algn="l">
              <a:lnSpc>
                <a:spcPct val="90000"/>
              </a:lnSpc>
              <a:spcBef>
                <a:spcPts val="1800"/>
              </a:spcBef>
              <a:spcAft>
                <a:spcPts val="0"/>
              </a:spcAft>
              <a:buClr>
                <a:srgbClr val="000000"/>
              </a:buClr>
              <a:buSzPts val="1900"/>
              <a:buFont typeface="Arial Narrow"/>
              <a:buAutoNum type="arabicPeriod"/>
            </a:pPr>
            <a:r>
              <a:rPr b="1" lang="fr-FR" sz="1900">
                <a:solidFill>
                  <a:srgbClr val="E84525"/>
                </a:solidFill>
                <a:latin typeface="Arial Narrow"/>
                <a:ea typeface="Arial Narrow"/>
                <a:cs typeface="Arial Narrow"/>
                <a:sym typeface="Arial Narrow"/>
              </a:rPr>
              <a:t>Indicator definition and unit of measurement -</a:t>
            </a:r>
            <a:r>
              <a:rPr lang="fr-FR" sz="1900">
                <a:solidFill>
                  <a:srgbClr val="E84525"/>
                </a:solidFill>
                <a:latin typeface="Arial Narrow"/>
                <a:ea typeface="Arial Narrow"/>
                <a:cs typeface="Arial Narrow"/>
                <a:sym typeface="Arial Narrow"/>
              </a:rPr>
              <a:t> </a:t>
            </a:r>
            <a:r>
              <a:rPr i="1" lang="fr-FR" sz="1900">
                <a:solidFill>
                  <a:srgbClr val="000000"/>
                </a:solidFill>
                <a:latin typeface="Arial Narrow"/>
                <a:ea typeface="Arial Narrow"/>
                <a:cs typeface="Arial Narrow"/>
                <a:sym typeface="Arial Narrow"/>
              </a:rPr>
              <a:t>Provides a detailed and precise explanation of the indicator, clarifying its components, scope and purpose.</a:t>
            </a:r>
            <a:endParaRPr sz="1900">
              <a:solidFill>
                <a:srgbClr val="000000"/>
              </a:solidFill>
              <a:latin typeface="Arial Narrow"/>
              <a:ea typeface="Arial Narrow"/>
              <a:cs typeface="Arial Narrow"/>
              <a:sym typeface="Arial Narrow"/>
            </a:endParaRPr>
          </a:p>
          <a:p>
            <a:pPr indent="-273050" lvl="0" marL="266700" rtl="0" algn="l">
              <a:lnSpc>
                <a:spcPct val="90000"/>
              </a:lnSpc>
              <a:spcBef>
                <a:spcPts val="1800"/>
              </a:spcBef>
              <a:spcAft>
                <a:spcPts val="0"/>
              </a:spcAft>
              <a:buClr>
                <a:srgbClr val="000000"/>
              </a:buClr>
              <a:buSzPts val="1900"/>
              <a:buFont typeface="Arial Narrow"/>
              <a:buAutoNum type="arabicPeriod"/>
            </a:pPr>
            <a:r>
              <a:rPr b="1" lang="fr-FR" sz="1900">
                <a:solidFill>
                  <a:srgbClr val="E84525"/>
                </a:solidFill>
                <a:latin typeface="Arial Narrow"/>
                <a:ea typeface="Arial Narrow"/>
                <a:cs typeface="Arial Narrow"/>
                <a:sym typeface="Arial Narrow"/>
              </a:rPr>
              <a:t>Cumulative ACTEI - </a:t>
            </a:r>
            <a:r>
              <a:rPr i="1" lang="fr-FR" sz="1900">
                <a:solidFill>
                  <a:srgbClr val="000000"/>
                </a:solidFill>
                <a:latin typeface="Arial Narrow"/>
                <a:ea typeface="Arial Narrow"/>
                <a:cs typeface="Arial Narrow"/>
                <a:sym typeface="Arial Narrow"/>
              </a:rPr>
              <a:t>indicates whether an indicator can be cumulated across ACTEI projects. This means that the data collected for this indicator can be added up over several time periods or between several projects to obtain a relevant overall total.</a:t>
            </a:r>
            <a:endParaRPr sz="1900">
              <a:solidFill>
                <a:srgbClr val="000000"/>
              </a:solidFill>
              <a:latin typeface="Arial Narrow"/>
              <a:ea typeface="Arial Narrow"/>
              <a:cs typeface="Arial Narrow"/>
              <a:sym typeface="Arial Narrow"/>
            </a:endParaRPr>
          </a:p>
          <a:p>
            <a:pPr indent="-273050" lvl="0" marL="266700" rtl="0" algn="l">
              <a:lnSpc>
                <a:spcPct val="90000"/>
              </a:lnSpc>
              <a:spcBef>
                <a:spcPts val="1800"/>
              </a:spcBef>
              <a:spcAft>
                <a:spcPts val="0"/>
              </a:spcAft>
              <a:buClr>
                <a:srgbClr val="000000"/>
              </a:buClr>
              <a:buSzPts val="1900"/>
              <a:buFont typeface="Arial Narrow"/>
              <a:buAutoNum type="arabicPeriod"/>
            </a:pPr>
            <a:r>
              <a:rPr b="1" lang="fr-FR" sz="1900">
                <a:solidFill>
                  <a:srgbClr val="E84525"/>
                </a:solidFill>
                <a:latin typeface="Arial Narrow"/>
                <a:ea typeface="Arial Narrow"/>
                <a:cs typeface="Arial Narrow"/>
                <a:sym typeface="Arial Narrow"/>
              </a:rPr>
              <a:t>Indicator type -</a:t>
            </a:r>
            <a:r>
              <a:rPr lang="fr-FR" sz="1900">
                <a:solidFill>
                  <a:srgbClr val="000000"/>
                </a:solidFill>
                <a:latin typeface="Arial Narrow"/>
                <a:ea typeface="Arial Narrow"/>
                <a:cs typeface="Arial Narrow"/>
                <a:sym typeface="Arial Narrow"/>
              </a:rPr>
              <a:t> </a:t>
            </a:r>
            <a:r>
              <a:rPr i="1" lang="fr-FR" sz="1900">
                <a:solidFill>
                  <a:srgbClr val="000000"/>
                </a:solidFill>
                <a:latin typeface="Arial Narrow"/>
                <a:ea typeface="Arial Narrow"/>
                <a:cs typeface="Arial Narrow"/>
                <a:sym typeface="Arial Narrow"/>
              </a:rPr>
              <a:t>Specifies the nature of the data collected.</a:t>
            </a:r>
            <a:endParaRPr sz="1900">
              <a:solidFill>
                <a:srgbClr val="000000"/>
              </a:solidFill>
              <a:latin typeface="Arial Narrow"/>
              <a:ea typeface="Arial Narrow"/>
              <a:cs typeface="Arial Narrow"/>
              <a:sym typeface="Arial Narrow"/>
            </a:endParaRPr>
          </a:p>
          <a:p>
            <a:pPr indent="-273050" lvl="0" marL="266700" rtl="0" algn="l">
              <a:lnSpc>
                <a:spcPct val="90000"/>
              </a:lnSpc>
              <a:spcBef>
                <a:spcPts val="1800"/>
              </a:spcBef>
              <a:spcAft>
                <a:spcPts val="0"/>
              </a:spcAft>
              <a:buClr>
                <a:srgbClr val="000000"/>
              </a:buClr>
              <a:buSzPts val="1900"/>
              <a:buFont typeface="Arial Narrow"/>
              <a:buAutoNum type="arabicPeriod"/>
            </a:pPr>
            <a:r>
              <a:rPr b="1" lang="fr-FR" sz="1900">
                <a:solidFill>
                  <a:srgbClr val="E84525"/>
                </a:solidFill>
                <a:latin typeface="Arial Narrow"/>
                <a:ea typeface="Arial Narrow"/>
                <a:cs typeface="Arial Narrow"/>
                <a:sym typeface="Arial Narrow"/>
              </a:rPr>
              <a:t>Disaggregations</a:t>
            </a:r>
            <a:r>
              <a:rPr b="1" i="1" lang="fr-FR" sz="1900">
                <a:solidFill>
                  <a:srgbClr val="E84525"/>
                </a:solidFill>
                <a:latin typeface="Arial Narrow"/>
                <a:ea typeface="Arial Narrow"/>
                <a:cs typeface="Arial Narrow"/>
                <a:sym typeface="Arial Narrow"/>
              </a:rPr>
              <a:t> -</a:t>
            </a:r>
            <a:r>
              <a:rPr i="1" lang="fr-FR" sz="1900">
                <a:solidFill>
                  <a:srgbClr val="E84525"/>
                </a:solidFill>
                <a:latin typeface="Arial Narrow"/>
                <a:ea typeface="Arial Narrow"/>
                <a:cs typeface="Arial Narrow"/>
                <a:sym typeface="Arial Narrow"/>
              </a:rPr>
              <a:t> </a:t>
            </a:r>
            <a:r>
              <a:rPr i="1" lang="fr-FR" sz="1900">
                <a:solidFill>
                  <a:srgbClr val="000000"/>
                </a:solidFill>
                <a:latin typeface="Arial Narrow"/>
                <a:ea typeface="Arial Narrow"/>
                <a:cs typeface="Arial Narrow"/>
                <a:sym typeface="Arial Narrow"/>
              </a:rPr>
              <a:t>Levels or categories according to which data can be broken down for finer analysis. (Example: Gender, age group, geographical area)</a:t>
            </a:r>
            <a:endParaRPr sz="1900">
              <a:solidFill>
                <a:srgbClr val="000000"/>
              </a:solidFill>
              <a:latin typeface="Arial Narrow"/>
              <a:ea typeface="Arial Narrow"/>
              <a:cs typeface="Arial Narrow"/>
              <a:sym typeface="Arial Narrow"/>
            </a:endParaRPr>
          </a:p>
          <a:p>
            <a:pPr indent="-273050" lvl="0" marL="266700" rtl="0" algn="l">
              <a:lnSpc>
                <a:spcPct val="90000"/>
              </a:lnSpc>
              <a:spcBef>
                <a:spcPts val="1800"/>
              </a:spcBef>
              <a:spcAft>
                <a:spcPts val="0"/>
              </a:spcAft>
              <a:buClr>
                <a:srgbClr val="000000"/>
              </a:buClr>
              <a:buSzPts val="1900"/>
              <a:buFont typeface="Arial Narrow"/>
              <a:buAutoNum type="arabicPeriod"/>
            </a:pPr>
            <a:r>
              <a:rPr b="1" lang="fr-FR" sz="1900">
                <a:solidFill>
                  <a:srgbClr val="E84525"/>
                </a:solidFill>
                <a:latin typeface="Arial Narrow"/>
                <a:ea typeface="Arial Narrow"/>
                <a:cs typeface="Arial Narrow"/>
                <a:sym typeface="Arial Narrow"/>
              </a:rPr>
              <a:t>Calculation &amp; </a:t>
            </a:r>
            <a:r>
              <a:rPr b="1" lang="fr-FR" sz="1900">
                <a:solidFill>
                  <a:srgbClr val="E84525"/>
                </a:solidFill>
                <a:latin typeface="Arial Narrow"/>
                <a:ea typeface="Arial Narrow"/>
                <a:cs typeface="Arial Narrow"/>
                <a:sym typeface="Arial Narrow"/>
              </a:rPr>
              <a:t>Data collection tools and methods -</a:t>
            </a:r>
            <a:r>
              <a:rPr lang="fr-FR" sz="1900">
                <a:solidFill>
                  <a:srgbClr val="000000"/>
                </a:solidFill>
                <a:latin typeface="Arial Narrow"/>
                <a:ea typeface="Arial Narrow"/>
                <a:cs typeface="Arial Narrow"/>
                <a:sym typeface="Arial Narrow"/>
              </a:rPr>
              <a:t> </a:t>
            </a:r>
            <a:r>
              <a:rPr i="1" lang="fr-FR" sz="1900">
                <a:solidFill>
                  <a:srgbClr val="000000"/>
                </a:solidFill>
                <a:latin typeface="Arial Narrow"/>
                <a:ea typeface="Arial Narrow"/>
                <a:cs typeface="Arial Narrow"/>
                <a:sym typeface="Arial Narrow"/>
              </a:rPr>
              <a:t>Explains how the indicator value is obtained, detailing the calculation steps or formulas.</a:t>
            </a:r>
            <a:endParaRPr sz="1900">
              <a:solidFill>
                <a:srgbClr val="000000"/>
              </a:solidFill>
              <a:latin typeface="Arial Narrow"/>
              <a:ea typeface="Arial Narrow"/>
              <a:cs typeface="Arial Narrow"/>
              <a:sym typeface="Arial Narrow"/>
            </a:endParaRPr>
          </a:p>
          <a:p>
            <a:pPr indent="-273050" lvl="0" marL="266700" rtl="0" algn="l">
              <a:lnSpc>
                <a:spcPct val="90000"/>
              </a:lnSpc>
              <a:spcBef>
                <a:spcPts val="1800"/>
              </a:spcBef>
              <a:spcAft>
                <a:spcPts val="0"/>
              </a:spcAft>
              <a:buClr>
                <a:srgbClr val="000000"/>
              </a:buClr>
              <a:buSzPts val="1900"/>
              <a:buFont typeface="Arial Narrow"/>
              <a:buAutoNum type="arabicPeriod"/>
            </a:pPr>
            <a:r>
              <a:rPr b="1" lang="fr-FR" sz="1900">
                <a:solidFill>
                  <a:srgbClr val="E84525"/>
                </a:solidFill>
                <a:latin typeface="Arial Narrow"/>
                <a:ea typeface="Arial Narrow"/>
                <a:cs typeface="Arial Narrow"/>
                <a:sym typeface="Arial Narrow"/>
              </a:rPr>
              <a:t>Frequency and schedule - </a:t>
            </a:r>
            <a:r>
              <a:rPr i="1" lang="fr-FR" sz="1900">
                <a:solidFill>
                  <a:srgbClr val="000000"/>
                </a:solidFill>
                <a:latin typeface="Arial Narrow"/>
                <a:ea typeface="Arial Narrow"/>
                <a:cs typeface="Arial Narrow"/>
                <a:sym typeface="Arial Narrow"/>
              </a:rPr>
              <a:t>How often or when is the training to be collected?</a:t>
            </a:r>
            <a:endParaRPr sz="1900">
              <a:solidFill>
                <a:srgbClr val="000000"/>
              </a:solidFill>
              <a:latin typeface="Arial Narrow"/>
              <a:ea typeface="Arial Narrow"/>
              <a:cs typeface="Arial Narrow"/>
              <a:sym typeface="Arial Narrow"/>
            </a:endParaRPr>
          </a:p>
          <a:p>
            <a:pPr indent="-273050" lvl="0" marL="266700" rtl="0" algn="l">
              <a:lnSpc>
                <a:spcPct val="90000"/>
              </a:lnSpc>
              <a:spcBef>
                <a:spcPts val="1800"/>
              </a:spcBef>
              <a:spcAft>
                <a:spcPts val="0"/>
              </a:spcAft>
              <a:buClr>
                <a:srgbClr val="000000"/>
              </a:buClr>
              <a:buSzPts val="1900"/>
              <a:buFont typeface="Arial Narrow"/>
              <a:buAutoNum type="arabicPeriod"/>
            </a:pPr>
            <a:r>
              <a:rPr b="1" lang="fr-FR" sz="1900">
                <a:solidFill>
                  <a:srgbClr val="E84525"/>
                </a:solidFill>
                <a:latin typeface="Arial Narrow"/>
                <a:ea typeface="Arial Narrow"/>
                <a:cs typeface="Arial Narrow"/>
                <a:sym typeface="Arial Narrow"/>
              </a:rPr>
              <a:t>Persons responsible -</a:t>
            </a:r>
            <a:r>
              <a:rPr lang="fr-FR" sz="1900">
                <a:solidFill>
                  <a:srgbClr val="000000"/>
                </a:solidFill>
                <a:latin typeface="Arial Narrow"/>
                <a:ea typeface="Arial Narrow"/>
                <a:cs typeface="Arial Narrow"/>
                <a:sym typeface="Arial Narrow"/>
              </a:rPr>
              <a:t> </a:t>
            </a:r>
            <a:r>
              <a:rPr i="1" lang="fr-FR" sz="1900">
                <a:solidFill>
                  <a:srgbClr val="000000"/>
                </a:solidFill>
                <a:latin typeface="Arial Narrow"/>
                <a:ea typeface="Arial Narrow"/>
                <a:cs typeface="Arial Narrow"/>
                <a:sym typeface="Arial Narrow"/>
              </a:rPr>
              <a:t>W</a:t>
            </a:r>
            <a:r>
              <a:rPr i="1" lang="fr-FR" sz="1900">
                <a:solidFill>
                  <a:srgbClr val="000000"/>
                </a:solidFill>
                <a:latin typeface="Arial Narrow"/>
                <a:ea typeface="Arial Narrow"/>
                <a:cs typeface="Arial Narrow"/>
                <a:sym typeface="Arial Narrow"/>
              </a:rPr>
              <a:t>ho collects, who holds the information: Specify from whom the information will be collected, who is the source of the information, who holds it, who analyzes it. </a:t>
            </a:r>
            <a:endParaRPr sz="1900">
              <a:solidFill>
                <a:srgbClr val="000000"/>
              </a:solidFill>
              <a:latin typeface="Arial Narrow"/>
              <a:ea typeface="Arial Narrow"/>
              <a:cs typeface="Arial Narrow"/>
              <a:sym typeface="Arial Narrow"/>
            </a:endParaRPr>
          </a:p>
        </p:txBody>
      </p:sp>
      <p:sp>
        <p:nvSpPr>
          <p:cNvPr id="522" name="Google Shape;522;g378037604e2_1_1171"/>
          <p:cNvSpPr txBox="1"/>
          <p:nvPr/>
        </p:nvSpPr>
        <p:spPr>
          <a:xfrm>
            <a:off x="152400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100"/>
              <a:buFont typeface="Arial"/>
              <a:buNone/>
            </a:pPr>
            <a:r>
              <a:rPr b="1" i="0" lang="fr-FR" sz="5100" u="none" cap="none" strike="noStrike">
                <a:solidFill>
                  <a:srgbClr val="FFFFFF"/>
                </a:solidFill>
                <a:latin typeface="Bebas Neue"/>
                <a:ea typeface="Bebas Neue"/>
                <a:cs typeface="Bebas Neue"/>
                <a:sym typeface="Bebas Neue"/>
              </a:rPr>
              <a:t>The dashboard - </a:t>
            </a:r>
            <a:r>
              <a:rPr b="1" lang="fr-FR" sz="5100">
                <a:solidFill>
                  <a:srgbClr val="FFFFFF"/>
                </a:solidFill>
                <a:latin typeface="Bebas Neue"/>
                <a:ea typeface="Bebas Neue"/>
                <a:cs typeface="Bebas Neue"/>
                <a:sym typeface="Bebas Neue"/>
              </a:rPr>
              <a:t>4.1</a:t>
            </a:r>
            <a:endParaRPr b="1" i="0" sz="6300" u="none" cap="none" strike="noStrike">
              <a:solidFill>
                <a:srgbClr val="FFFFFF"/>
              </a:solidFill>
              <a:latin typeface="Bebas Neue"/>
              <a:ea typeface="Bebas Neue"/>
              <a:cs typeface="Bebas Neue"/>
              <a:sym typeface="Bebas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24"/>
          <p:cNvSpPr txBox="1"/>
          <p:nvPr>
            <p:ph idx="12" type="sldNum"/>
          </p:nvPr>
        </p:nvSpPr>
        <p:spPr>
          <a:xfrm>
            <a:off x="8077200" y="6356351"/>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529" name="Google Shape;529;p24"/>
          <p:cNvSpPr txBox="1"/>
          <p:nvPr/>
        </p:nvSpPr>
        <p:spPr>
          <a:xfrm>
            <a:off x="152400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100"/>
              <a:buFont typeface="Arial"/>
              <a:buNone/>
            </a:pPr>
            <a:r>
              <a:rPr b="1" i="0" lang="fr-FR" sz="5100" u="none" cap="none" strike="noStrike">
                <a:solidFill>
                  <a:srgbClr val="FFFFFF"/>
                </a:solidFill>
                <a:latin typeface="Bebas Neue"/>
                <a:ea typeface="Bebas Neue"/>
                <a:cs typeface="Bebas Neue"/>
                <a:sym typeface="Bebas Neue"/>
              </a:rPr>
              <a:t>defining INDICATORS </a:t>
            </a:r>
            <a:endParaRPr b="1" i="0" sz="6300" u="none" cap="none" strike="noStrike">
              <a:solidFill>
                <a:srgbClr val="FFFFFF"/>
              </a:solidFill>
              <a:latin typeface="Bebas Neue"/>
              <a:ea typeface="Bebas Neue"/>
              <a:cs typeface="Bebas Neue"/>
              <a:sym typeface="Bebas Neue"/>
            </a:endParaRPr>
          </a:p>
        </p:txBody>
      </p:sp>
      <p:sp>
        <p:nvSpPr>
          <p:cNvPr id="530" name="Google Shape;530;p24"/>
          <p:cNvSpPr txBox="1"/>
          <p:nvPr/>
        </p:nvSpPr>
        <p:spPr>
          <a:xfrm>
            <a:off x="6257146" y="5987056"/>
            <a:ext cx="244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000"/>
              <a:buFont typeface="Arial"/>
              <a:buNone/>
            </a:pPr>
            <a:r>
              <a:rPr b="1" i="0" lang="fr-FR" sz="2000" u="none" cap="none" strike="noStrike">
                <a:solidFill>
                  <a:srgbClr val="002060"/>
                </a:solidFill>
                <a:latin typeface="Arial Narrow"/>
                <a:ea typeface="Arial Narrow"/>
                <a:cs typeface="Arial Narrow"/>
                <a:sym typeface="Arial Narrow"/>
              </a:rPr>
              <a:t>You have 20 mins.</a:t>
            </a:r>
            <a:endParaRPr b="1" i="0" sz="1800" u="none" cap="none" strike="noStrike">
              <a:solidFill>
                <a:srgbClr val="000000"/>
              </a:solidFill>
              <a:latin typeface="Arial"/>
              <a:ea typeface="Arial"/>
              <a:cs typeface="Arial"/>
              <a:sym typeface="Arial"/>
            </a:endParaRPr>
          </a:p>
        </p:txBody>
      </p:sp>
      <p:pic>
        <p:nvPicPr>
          <p:cNvPr descr="Une image contenant noir, obscurité&#10;&#10;Description générée automatiquement" id="531" name="Google Shape;531;p24"/>
          <p:cNvPicPr preferRelativeResize="0"/>
          <p:nvPr/>
        </p:nvPicPr>
        <p:blipFill rotWithShape="1">
          <a:blip r:embed="rId3">
            <a:alphaModFix/>
          </a:blip>
          <a:srcRect b="0" l="0" r="0" t="0"/>
          <a:stretch/>
        </p:blipFill>
        <p:spPr>
          <a:xfrm>
            <a:off x="8434193" y="5762356"/>
            <a:ext cx="697282" cy="697282"/>
          </a:xfrm>
          <a:prstGeom prst="rect">
            <a:avLst/>
          </a:prstGeom>
          <a:noFill/>
          <a:ln>
            <a:noFill/>
          </a:ln>
        </p:spPr>
      </p:pic>
      <p:sp>
        <p:nvSpPr>
          <p:cNvPr id="532" name="Google Shape;532;p24"/>
          <p:cNvSpPr/>
          <p:nvPr/>
        </p:nvSpPr>
        <p:spPr>
          <a:xfrm>
            <a:off x="694475" y="2314925"/>
            <a:ext cx="6141600" cy="2427900"/>
          </a:xfrm>
          <a:prstGeom prst="wedgeEllipseCallout">
            <a:avLst>
              <a:gd fmla="val 16537" name="adj1"/>
              <a:gd fmla="val 625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fr-FR" sz="2000" u="none" cap="none" strike="noStrike">
                <a:solidFill>
                  <a:srgbClr val="FFFFFF"/>
                </a:solidFill>
                <a:latin typeface="Arial"/>
                <a:ea typeface="Arial"/>
                <a:cs typeface="Arial"/>
                <a:sym typeface="Arial"/>
              </a:rPr>
              <a:t>Analyze your project's logical framework and choose ONE indicator to fill in the dashboard - definition and calculation method. </a:t>
            </a:r>
            <a:endParaRPr b="0" i="0" sz="2000" u="none" cap="none" strike="noStrike">
              <a:solidFill>
                <a:srgbClr val="FFFFFF"/>
              </a:solidFill>
              <a:latin typeface="Arial"/>
              <a:ea typeface="Arial"/>
              <a:cs typeface="Arial"/>
              <a:sym typeface="Arial"/>
            </a:endParaRPr>
          </a:p>
        </p:txBody>
      </p:sp>
      <p:pic>
        <p:nvPicPr>
          <p:cNvPr descr="Une image contenant noir, obscurité&#10;&#10;Description générée automatiquement" id="533" name="Google Shape;533;p24"/>
          <p:cNvPicPr preferRelativeResize="0"/>
          <p:nvPr/>
        </p:nvPicPr>
        <p:blipFill rotWithShape="1">
          <a:blip r:embed="rId4">
            <a:alphaModFix/>
          </a:blip>
          <a:srcRect b="0" l="0" r="0" t="0"/>
          <a:stretch/>
        </p:blipFill>
        <p:spPr>
          <a:xfrm>
            <a:off x="7441937" y="2084975"/>
            <a:ext cx="2877112" cy="2877112"/>
          </a:xfrm>
          <a:prstGeom prst="rect">
            <a:avLst/>
          </a:prstGeom>
          <a:noFill/>
          <a:ln>
            <a:noFill/>
          </a:ln>
        </p:spPr>
      </p:pic>
      <p:sp>
        <p:nvSpPr>
          <p:cNvPr id="534" name="Google Shape;534;p24"/>
          <p:cNvSpPr txBox="1"/>
          <p:nvPr/>
        </p:nvSpPr>
        <p:spPr>
          <a:xfrm>
            <a:off x="1280500" y="5146750"/>
            <a:ext cx="56640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1" i="0" lang="fr-FR" sz="2800" u="none" cap="none" strike="noStrike">
                <a:solidFill>
                  <a:srgbClr val="E84E0F"/>
                </a:solidFill>
                <a:latin typeface="Bebas Neue"/>
                <a:ea typeface="Bebas Neue"/>
                <a:cs typeface="Bebas Neue"/>
                <a:sym typeface="Bebas Neue"/>
              </a:rPr>
              <a:t>LET yourself be guided by line 4 of tab 4.1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g378037604e2_1_1778"/>
          <p:cNvSpPr txBox="1"/>
          <p:nvPr>
            <p:ph idx="12" type="sldNum"/>
          </p:nvPr>
        </p:nvSpPr>
        <p:spPr>
          <a:xfrm>
            <a:off x="8077200" y="6356351"/>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
        <p:nvSpPr>
          <p:cNvPr id="541" name="Google Shape;541;g378037604e2_1_1778"/>
          <p:cNvSpPr txBox="1"/>
          <p:nvPr/>
        </p:nvSpPr>
        <p:spPr>
          <a:xfrm>
            <a:off x="1524000" y="170416"/>
            <a:ext cx="9144000" cy="969600"/>
          </a:xfrm>
          <a:prstGeom prst="rect">
            <a:avLst/>
          </a:prstGeom>
          <a:solidFill>
            <a:schemeClr val="dk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100"/>
              <a:buFont typeface="Arial"/>
              <a:buNone/>
            </a:pPr>
            <a:r>
              <a:rPr b="1" lang="fr-FR" sz="5100">
                <a:solidFill>
                  <a:srgbClr val="FFFFFF"/>
                </a:solidFill>
                <a:latin typeface="Bebas Neue"/>
                <a:ea typeface="Bebas Neue"/>
                <a:cs typeface="Bebas Neue"/>
                <a:sym typeface="Bebas Neue"/>
              </a:rPr>
              <a:t>your PROJECT - GEVEE</a:t>
            </a:r>
            <a:endParaRPr b="1" i="0" sz="6300" u="none" cap="none" strike="noStrike">
              <a:solidFill>
                <a:srgbClr val="FFFFFF"/>
              </a:solidFill>
              <a:latin typeface="Bebas Neue"/>
              <a:ea typeface="Bebas Neue"/>
              <a:cs typeface="Bebas Neue"/>
              <a:sym typeface="Bebas Neue"/>
            </a:endParaRPr>
          </a:p>
        </p:txBody>
      </p:sp>
      <p:sp>
        <p:nvSpPr>
          <p:cNvPr id="542" name="Google Shape;542;g378037604e2_1_1778"/>
          <p:cNvSpPr txBox="1"/>
          <p:nvPr>
            <p:ph idx="1" type="body"/>
          </p:nvPr>
        </p:nvSpPr>
        <p:spPr>
          <a:xfrm>
            <a:off x="303850" y="1490462"/>
            <a:ext cx="11806200" cy="5063700"/>
          </a:xfrm>
          <a:prstGeom prst="rect">
            <a:avLst/>
          </a:prstGeom>
          <a:noFill/>
          <a:ln>
            <a:noFill/>
          </a:ln>
        </p:spPr>
        <p:txBody>
          <a:bodyPr anchorCtr="0" anchor="t" bIns="34275" lIns="68550" spcFirstLastPara="1" rIns="68550" wrap="square" tIns="34275">
            <a:noAutofit/>
          </a:bodyPr>
          <a:lstStyle/>
          <a:p>
            <a:pPr indent="-273050" lvl="0" marL="266700" rtl="0" algn="l">
              <a:lnSpc>
                <a:spcPct val="90000"/>
              </a:lnSpc>
              <a:spcBef>
                <a:spcPts val="1350"/>
              </a:spcBef>
              <a:spcAft>
                <a:spcPts val="0"/>
              </a:spcAft>
              <a:buClr>
                <a:srgbClr val="000000"/>
              </a:buClr>
              <a:buSzPts val="1900"/>
              <a:buFont typeface="Arial Narrow"/>
              <a:buAutoNum type="arabicPeriod"/>
            </a:pPr>
            <a:r>
              <a:rPr b="1" lang="fr-FR" sz="1900">
                <a:solidFill>
                  <a:srgbClr val="E84525"/>
                </a:solidFill>
                <a:latin typeface="Arial Narrow"/>
                <a:ea typeface="Arial Narrow"/>
                <a:cs typeface="Arial Narrow"/>
                <a:sym typeface="Arial Narrow"/>
              </a:rPr>
              <a:t>Indicators Name -</a:t>
            </a:r>
            <a:r>
              <a:rPr lang="fr-FR" sz="1900">
                <a:solidFill>
                  <a:srgbClr val="E84525"/>
                </a:solidFill>
                <a:latin typeface="Arial Narrow"/>
                <a:ea typeface="Arial Narrow"/>
                <a:cs typeface="Arial Narrow"/>
                <a:sym typeface="Arial Narrow"/>
              </a:rPr>
              <a:t> </a:t>
            </a:r>
            <a:r>
              <a:rPr b="1" lang="fr-FR" sz="1900">
                <a:solidFill>
                  <a:srgbClr val="000000"/>
                </a:solidFill>
                <a:latin typeface="Arial Narrow"/>
                <a:ea typeface="Arial Narrow"/>
                <a:cs typeface="Arial Narrow"/>
                <a:sym typeface="Arial Narrow"/>
              </a:rPr>
              <a:t>Percentage</a:t>
            </a:r>
            <a:r>
              <a:rPr b="1" lang="fr-FR" sz="1900">
                <a:solidFill>
                  <a:srgbClr val="000000"/>
                </a:solidFill>
                <a:latin typeface="Arial Narrow"/>
                <a:ea typeface="Arial Narrow"/>
                <a:cs typeface="Arial Narrow"/>
                <a:sym typeface="Arial Narrow"/>
              </a:rPr>
              <a:t> of women targeted by GEVEE who experience an increase in resources</a:t>
            </a:r>
            <a:r>
              <a:rPr lang="fr-FR" sz="1900">
                <a:solidFill>
                  <a:srgbClr val="000000"/>
                </a:solidFill>
                <a:latin typeface="Arial Narrow"/>
                <a:ea typeface="Arial Narrow"/>
                <a:cs typeface="Arial Narrow"/>
                <a:sym typeface="Arial Narrow"/>
              </a:rPr>
              <a:t> [and improved attitudes towards working women </a:t>
            </a:r>
            <a:r>
              <a:rPr i="1" lang="fr-FR" sz="1900">
                <a:solidFill>
                  <a:srgbClr val="000000"/>
                </a:solidFill>
                <a:latin typeface="Arial Narrow"/>
                <a:ea typeface="Arial Narrow"/>
                <a:cs typeface="Arial Narrow"/>
                <a:sym typeface="Arial Narrow"/>
              </a:rPr>
              <a:t>-&gt; It could be 2 different indicators.]</a:t>
            </a:r>
            <a:endParaRPr i="1" sz="1900">
              <a:solidFill>
                <a:srgbClr val="000000"/>
              </a:solidFill>
              <a:latin typeface="Arial Narrow"/>
              <a:ea typeface="Arial Narrow"/>
              <a:cs typeface="Arial Narrow"/>
              <a:sym typeface="Arial Narrow"/>
            </a:endParaRPr>
          </a:p>
          <a:p>
            <a:pPr indent="-273050" lvl="0" marL="266700" rtl="0" algn="l">
              <a:lnSpc>
                <a:spcPct val="90000"/>
              </a:lnSpc>
              <a:spcBef>
                <a:spcPts val="1800"/>
              </a:spcBef>
              <a:spcAft>
                <a:spcPts val="0"/>
              </a:spcAft>
              <a:buClr>
                <a:srgbClr val="000000"/>
              </a:buClr>
              <a:buSzPts val="1900"/>
              <a:buFont typeface="Arial Narrow"/>
              <a:buAutoNum type="arabicPeriod"/>
            </a:pPr>
            <a:r>
              <a:rPr b="1" lang="fr-FR" sz="1900">
                <a:solidFill>
                  <a:srgbClr val="E84525"/>
                </a:solidFill>
                <a:latin typeface="Arial Narrow"/>
                <a:ea typeface="Arial Narrow"/>
                <a:cs typeface="Arial Narrow"/>
                <a:sym typeface="Arial Narrow"/>
              </a:rPr>
              <a:t>Indicator definition and unit of measurement -</a:t>
            </a:r>
            <a:r>
              <a:rPr lang="fr-FR" sz="1900">
                <a:solidFill>
                  <a:srgbClr val="E84525"/>
                </a:solidFill>
                <a:latin typeface="Arial Narrow"/>
                <a:ea typeface="Arial Narrow"/>
                <a:cs typeface="Arial Narrow"/>
                <a:sym typeface="Arial Narrow"/>
              </a:rPr>
              <a:t> </a:t>
            </a:r>
            <a:r>
              <a:rPr lang="fr-FR" sz="1900">
                <a:solidFill>
                  <a:srgbClr val="000000"/>
                </a:solidFill>
                <a:latin typeface="Arial Narrow"/>
                <a:ea typeface="Arial Narrow"/>
                <a:cs typeface="Arial Narrow"/>
                <a:sym typeface="Arial Narrow"/>
              </a:rPr>
              <a:t>Number of women who reach the Lao standard minimum income </a:t>
            </a:r>
            <a:r>
              <a:rPr i="1" lang="fr-FR" sz="1900">
                <a:solidFill>
                  <a:srgbClr val="000000"/>
                </a:solidFill>
                <a:latin typeface="Arial Narrow"/>
                <a:ea typeface="Arial Narrow"/>
                <a:cs typeface="Arial Narrow"/>
                <a:sym typeface="Arial Narrow"/>
              </a:rPr>
              <a:t>&gt; would need </a:t>
            </a:r>
            <a:r>
              <a:rPr i="1" lang="fr-FR" sz="1900">
                <a:solidFill>
                  <a:srgbClr val="000000"/>
                </a:solidFill>
                <a:latin typeface="Arial Narrow"/>
                <a:ea typeface="Arial Narrow"/>
                <a:cs typeface="Arial Narrow"/>
                <a:sym typeface="Arial Narrow"/>
              </a:rPr>
              <a:t>further</a:t>
            </a:r>
            <a:r>
              <a:rPr i="1" lang="fr-FR" sz="1900">
                <a:solidFill>
                  <a:srgbClr val="000000"/>
                </a:solidFill>
                <a:latin typeface="Arial Narrow"/>
                <a:ea typeface="Arial Narrow"/>
                <a:cs typeface="Arial Narrow"/>
                <a:sym typeface="Arial Narrow"/>
              </a:rPr>
              <a:t> clarification if we mean average, or per household etc. That highlights the need for very clear indicators from the very beginning</a:t>
            </a:r>
            <a:endParaRPr i="1" sz="1900">
              <a:solidFill>
                <a:srgbClr val="000000"/>
              </a:solidFill>
              <a:latin typeface="Arial Narrow"/>
              <a:ea typeface="Arial Narrow"/>
              <a:cs typeface="Arial Narrow"/>
              <a:sym typeface="Arial Narrow"/>
            </a:endParaRPr>
          </a:p>
          <a:p>
            <a:pPr indent="-273050" lvl="0" marL="266700" rtl="0" algn="l">
              <a:lnSpc>
                <a:spcPct val="90000"/>
              </a:lnSpc>
              <a:spcBef>
                <a:spcPts val="1800"/>
              </a:spcBef>
              <a:spcAft>
                <a:spcPts val="0"/>
              </a:spcAft>
              <a:buClr>
                <a:srgbClr val="000000"/>
              </a:buClr>
              <a:buSzPts val="1900"/>
              <a:buFont typeface="Arial Narrow"/>
              <a:buAutoNum type="arabicPeriod"/>
            </a:pPr>
            <a:r>
              <a:rPr b="1" lang="fr-FR" sz="1900">
                <a:solidFill>
                  <a:srgbClr val="E84525"/>
                </a:solidFill>
                <a:latin typeface="Arial Narrow"/>
                <a:ea typeface="Arial Narrow"/>
                <a:cs typeface="Arial Narrow"/>
                <a:sym typeface="Arial Narrow"/>
              </a:rPr>
              <a:t>Cumulative ACTEI - </a:t>
            </a:r>
            <a:r>
              <a:rPr lang="fr-FR" sz="1900">
                <a:solidFill>
                  <a:srgbClr val="000000"/>
                </a:solidFill>
                <a:latin typeface="Arial Narrow"/>
                <a:ea typeface="Arial Narrow"/>
                <a:cs typeface="Arial Narrow"/>
                <a:sym typeface="Arial Narrow"/>
              </a:rPr>
              <a:t>No</a:t>
            </a:r>
            <a:endParaRPr sz="1900">
              <a:solidFill>
                <a:srgbClr val="000000"/>
              </a:solidFill>
              <a:latin typeface="Arial Narrow"/>
              <a:ea typeface="Arial Narrow"/>
              <a:cs typeface="Arial Narrow"/>
              <a:sym typeface="Arial Narrow"/>
            </a:endParaRPr>
          </a:p>
          <a:p>
            <a:pPr indent="-273050" lvl="0" marL="266700" rtl="0" algn="l">
              <a:lnSpc>
                <a:spcPct val="90000"/>
              </a:lnSpc>
              <a:spcBef>
                <a:spcPts val="1800"/>
              </a:spcBef>
              <a:spcAft>
                <a:spcPts val="0"/>
              </a:spcAft>
              <a:buClr>
                <a:srgbClr val="000000"/>
              </a:buClr>
              <a:buSzPts val="1900"/>
              <a:buFont typeface="Arial Narrow"/>
              <a:buAutoNum type="arabicPeriod"/>
            </a:pPr>
            <a:r>
              <a:rPr b="1" lang="fr-FR" sz="1900">
                <a:solidFill>
                  <a:srgbClr val="E84525"/>
                </a:solidFill>
                <a:latin typeface="Arial Narrow"/>
                <a:ea typeface="Arial Narrow"/>
                <a:cs typeface="Arial Narrow"/>
                <a:sym typeface="Arial Narrow"/>
              </a:rPr>
              <a:t>Indicator type -</a:t>
            </a:r>
            <a:r>
              <a:rPr lang="fr-FR" sz="1900">
                <a:solidFill>
                  <a:srgbClr val="000000"/>
                </a:solidFill>
                <a:latin typeface="Arial Narrow"/>
                <a:ea typeface="Arial Narrow"/>
                <a:cs typeface="Arial Narrow"/>
                <a:sym typeface="Arial Narrow"/>
              </a:rPr>
              <a:t> % of the total women reached</a:t>
            </a:r>
            <a:endParaRPr sz="1900">
              <a:solidFill>
                <a:srgbClr val="000000"/>
              </a:solidFill>
              <a:latin typeface="Arial Narrow"/>
              <a:ea typeface="Arial Narrow"/>
              <a:cs typeface="Arial Narrow"/>
              <a:sym typeface="Arial Narrow"/>
            </a:endParaRPr>
          </a:p>
          <a:p>
            <a:pPr indent="-273050" lvl="0" marL="266700" rtl="0" algn="l">
              <a:lnSpc>
                <a:spcPct val="90000"/>
              </a:lnSpc>
              <a:spcBef>
                <a:spcPts val="1800"/>
              </a:spcBef>
              <a:spcAft>
                <a:spcPts val="0"/>
              </a:spcAft>
              <a:buClr>
                <a:srgbClr val="000000"/>
              </a:buClr>
              <a:buSzPts val="1900"/>
              <a:buFont typeface="Arial Narrow"/>
              <a:buAutoNum type="arabicPeriod"/>
            </a:pPr>
            <a:r>
              <a:rPr b="1" lang="fr-FR" sz="1900">
                <a:solidFill>
                  <a:srgbClr val="E84525"/>
                </a:solidFill>
                <a:latin typeface="Arial Narrow"/>
                <a:ea typeface="Arial Narrow"/>
                <a:cs typeface="Arial Narrow"/>
                <a:sym typeface="Arial Narrow"/>
              </a:rPr>
              <a:t>Disaggregations</a:t>
            </a:r>
            <a:r>
              <a:rPr b="1" i="1" lang="fr-FR" sz="1900">
                <a:solidFill>
                  <a:srgbClr val="E84525"/>
                </a:solidFill>
                <a:latin typeface="Arial Narrow"/>
                <a:ea typeface="Arial Narrow"/>
                <a:cs typeface="Arial Narrow"/>
                <a:sym typeface="Arial Narrow"/>
              </a:rPr>
              <a:t> -</a:t>
            </a:r>
            <a:r>
              <a:rPr i="1" lang="fr-FR" sz="1900">
                <a:solidFill>
                  <a:srgbClr val="E84525"/>
                </a:solidFill>
                <a:latin typeface="Arial Narrow"/>
                <a:ea typeface="Arial Narrow"/>
                <a:cs typeface="Arial Narrow"/>
                <a:sym typeface="Arial Narrow"/>
              </a:rPr>
              <a:t> </a:t>
            </a:r>
            <a:r>
              <a:rPr lang="fr-FR" sz="1900">
                <a:solidFill>
                  <a:srgbClr val="000000"/>
                </a:solidFill>
                <a:latin typeface="Arial Narrow"/>
                <a:ea typeface="Arial Narrow"/>
                <a:cs typeface="Arial Narrow"/>
                <a:sym typeface="Arial Narrow"/>
              </a:rPr>
              <a:t>No </a:t>
            </a:r>
            <a:r>
              <a:rPr i="1" lang="fr-FR" sz="1900">
                <a:solidFill>
                  <a:srgbClr val="000000"/>
                </a:solidFill>
                <a:latin typeface="Arial Narrow"/>
                <a:ea typeface="Arial Narrow"/>
                <a:cs typeface="Arial Narrow"/>
                <a:sym typeface="Arial Narrow"/>
              </a:rPr>
              <a:t>[options could have been: Age group (e.g., 18-24, 25-34, 35+) or Type of resource increase (e.g., income, assets, etc.)]</a:t>
            </a:r>
            <a:endParaRPr i="1" sz="1900">
              <a:solidFill>
                <a:srgbClr val="000000"/>
              </a:solidFill>
              <a:latin typeface="Arial Narrow"/>
              <a:ea typeface="Arial Narrow"/>
              <a:cs typeface="Arial Narrow"/>
              <a:sym typeface="Arial Narrow"/>
            </a:endParaRPr>
          </a:p>
          <a:p>
            <a:pPr indent="-273050" lvl="0" marL="266700" rtl="0" algn="l">
              <a:lnSpc>
                <a:spcPct val="90000"/>
              </a:lnSpc>
              <a:spcBef>
                <a:spcPts val="1800"/>
              </a:spcBef>
              <a:spcAft>
                <a:spcPts val="0"/>
              </a:spcAft>
              <a:buClr>
                <a:srgbClr val="000000"/>
              </a:buClr>
              <a:buSzPts val="1900"/>
              <a:buFont typeface="Arial Narrow"/>
              <a:buAutoNum type="arabicPeriod"/>
            </a:pPr>
            <a:r>
              <a:rPr b="1" lang="fr-FR" sz="1900">
                <a:solidFill>
                  <a:srgbClr val="E84525"/>
                </a:solidFill>
                <a:latin typeface="Arial Narrow"/>
                <a:ea typeface="Arial Narrow"/>
                <a:cs typeface="Arial Narrow"/>
                <a:sym typeface="Arial Narrow"/>
              </a:rPr>
              <a:t>Calculation &amp; Data collection tools and methods -</a:t>
            </a:r>
            <a:r>
              <a:rPr lang="fr-FR" sz="1900">
                <a:solidFill>
                  <a:srgbClr val="000000"/>
                </a:solidFill>
                <a:latin typeface="Arial Narrow"/>
                <a:ea typeface="Arial Narrow"/>
                <a:cs typeface="Arial Narrow"/>
                <a:sym typeface="Arial Narrow"/>
              </a:rPr>
              <a:t> Conduct a </a:t>
            </a:r>
            <a:r>
              <a:rPr lang="fr-FR" sz="1900">
                <a:solidFill>
                  <a:srgbClr val="000000"/>
                </a:solidFill>
                <a:latin typeface="Arial Narrow"/>
                <a:ea typeface="Arial Narrow"/>
                <a:cs typeface="Arial Narrow"/>
                <a:sym typeface="Arial Narrow"/>
              </a:rPr>
              <a:t>survey</a:t>
            </a:r>
            <a:r>
              <a:rPr lang="fr-FR" sz="1900">
                <a:solidFill>
                  <a:srgbClr val="000000"/>
                </a:solidFill>
                <a:latin typeface="Arial Narrow"/>
                <a:ea typeface="Arial Narrow"/>
                <a:cs typeface="Arial Narrow"/>
                <a:sym typeface="Arial Narrow"/>
              </a:rPr>
              <a:t> among all the women reached by GEVEE who received a grant through the project to assess their income level. Based on the results, calculate the percentage who reached the Lao standard minimum income.</a:t>
            </a:r>
            <a:endParaRPr sz="1900">
              <a:solidFill>
                <a:srgbClr val="000000"/>
              </a:solidFill>
              <a:latin typeface="Arial Narrow"/>
              <a:ea typeface="Arial Narrow"/>
              <a:cs typeface="Arial Narrow"/>
              <a:sym typeface="Arial Narrow"/>
            </a:endParaRPr>
          </a:p>
          <a:p>
            <a:pPr indent="-273050" lvl="0" marL="266700" rtl="0" algn="l">
              <a:lnSpc>
                <a:spcPct val="90000"/>
              </a:lnSpc>
              <a:spcBef>
                <a:spcPts val="1800"/>
              </a:spcBef>
              <a:spcAft>
                <a:spcPts val="0"/>
              </a:spcAft>
              <a:buClr>
                <a:srgbClr val="000000"/>
              </a:buClr>
              <a:buSzPts val="1900"/>
              <a:buFont typeface="Arial Narrow"/>
              <a:buAutoNum type="arabicPeriod"/>
            </a:pPr>
            <a:r>
              <a:rPr b="1" lang="fr-FR" sz="1900">
                <a:solidFill>
                  <a:srgbClr val="E84525"/>
                </a:solidFill>
                <a:latin typeface="Arial Narrow"/>
                <a:ea typeface="Arial Narrow"/>
                <a:cs typeface="Arial Narrow"/>
                <a:sym typeface="Arial Narrow"/>
              </a:rPr>
              <a:t>Frequency and schedule - </a:t>
            </a:r>
            <a:r>
              <a:rPr lang="fr-FR" sz="1900">
                <a:solidFill>
                  <a:srgbClr val="000000"/>
                </a:solidFill>
                <a:latin typeface="Arial Narrow"/>
                <a:ea typeface="Arial Narrow"/>
                <a:cs typeface="Arial Narrow"/>
                <a:sym typeface="Arial Narrow"/>
              </a:rPr>
              <a:t>1/year.</a:t>
            </a:r>
            <a:endParaRPr sz="1900">
              <a:solidFill>
                <a:srgbClr val="000000"/>
              </a:solidFill>
              <a:latin typeface="Arial Narrow"/>
              <a:ea typeface="Arial Narrow"/>
              <a:cs typeface="Arial Narrow"/>
              <a:sym typeface="Arial Narrow"/>
            </a:endParaRPr>
          </a:p>
          <a:p>
            <a:pPr indent="-273050" lvl="0" marL="266700" rtl="0" algn="l">
              <a:lnSpc>
                <a:spcPct val="90000"/>
              </a:lnSpc>
              <a:spcBef>
                <a:spcPts val="1800"/>
              </a:spcBef>
              <a:spcAft>
                <a:spcPts val="0"/>
              </a:spcAft>
              <a:buClr>
                <a:srgbClr val="000000"/>
              </a:buClr>
              <a:buSzPts val="1900"/>
              <a:buFont typeface="Arial Narrow"/>
              <a:buAutoNum type="arabicPeriod"/>
            </a:pPr>
            <a:r>
              <a:rPr b="1" lang="fr-FR" sz="1900">
                <a:solidFill>
                  <a:srgbClr val="E84525"/>
                </a:solidFill>
                <a:latin typeface="Arial Narrow"/>
                <a:ea typeface="Arial Narrow"/>
                <a:cs typeface="Arial Narrow"/>
                <a:sym typeface="Arial Narrow"/>
              </a:rPr>
              <a:t>Persons responsible -</a:t>
            </a:r>
            <a:r>
              <a:rPr lang="fr-FR" sz="1900">
                <a:solidFill>
                  <a:srgbClr val="000000"/>
                </a:solidFill>
                <a:latin typeface="Arial Narrow"/>
                <a:ea typeface="Arial Narrow"/>
                <a:cs typeface="Arial Narrow"/>
                <a:sym typeface="Arial Narrow"/>
              </a:rPr>
              <a:t> Conducted by the Program Staff with the </a:t>
            </a:r>
            <a:r>
              <a:rPr lang="fr-FR" sz="1900">
                <a:solidFill>
                  <a:srgbClr val="000000"/>
                </a:solidFill>
                <a:latin typeface="Arial Narrow"/>
                <a:ea typeface="Arial Narrow"/>
                <a:cs typeface="Arial Narrow"/>
                <a:sym typeface="Arial Narrow"/>
              </a:rPr>
              <a:t>technical</a:t>
            </a:r>
            <a:r>
              <a:rPr lang="fr-FR" sz="1900">
                <a:solidFill>
                  <a:srgbClr val="000000"/>
                </a:solidFill>
                <a:latin typeface="Arial Narrow"/>
                <a:ea typeface="Arial Narrow"/>
                <a:cs typeface="Arial Narrow"/>
                <a:sym typeface="Arial Narrow"/>
              </a:rPr>
              <a:t> support of M&amp;E and Program Manager.</a:t>
            </a:r>
            <a:endParaRPr sz="1900">
              <a:solidFill>
                <a:srgbClr val="000000"/>
              </a:solidFill>
              <a:latin typeface="Arial Narrow"/>
              <a:ea typeface="Arial Narrow"/>
              <a:cs typeface="Arial Narrow"/>
              <a:sym typeface="Arial Narrow"/>
            </a:endParaRPr>
          </a:p>
        </p:txBody>
      </p:sp>
      <p:sp>
        <p:nvSpPr>
          <p:cNvPr id="543" name="Google Shape;543;g378037604e2_1_1778"/>
          <p:cNvSpPr txBox="1"/>
          <p:nvPr>
            <p:ph idx="1" type="body"/>
          </p:nvPr>
        </p:nvSpPr>
        <p:spPr>
          <a:xfrm>
            <a:off x="303850" y="1230035"/>
            <a:ext cx="11806200" cy="506400"/>
          </a:xfrm>
          <a:prstGeom prst="rect">
            <a:avLst/>
          </a:prstGeom>
          <a:noFill/>
          <a:ln>
            <a:noFill/>
          </a:ln>
        </p:spPr>
        <p:txBody>
          <a:bodyPr anchorCtr="0" anchor="t" bIns="34275" lIns="68550" spcFirstLastPara="1" rIns="68550" wrap="square" tIns="34275">
            <a:noAutofit/>
          </a:bodyPr>
          <a:lstStyle/>
          <a:p>
            <a:pPr indent="-164924" lvl="1" marL="514350" rtl="0" algn="l">
              <a:lnSpc>
                <a:spcPct val="70000"/>
              </a:lnSpc>
              <a:spcBef>
                <a:spcPts val="375"/>
              </a:spcBef>
              <a:spcAft>
                <a:spcPts val="0"/>
              </a:spcAft>
              <a:buSzPts val="2380"/>
              <a:buNone/>
            </a:pPr>
            <a:r>
              <a:rPr lang="fr-FR" sz="1800">
                <a:latin typeface="Arial Narrow"/>
                <a:ea typeface="Arial Narrow"/>
                <a:cs typeface="Arial Narrow"/>
                <a:sym typeface="Arial Narrow"/>
              </a:rPr>
              <a:t>60% of young women targeted by GEVEE will experience an increase in resources and improved attitudes towards working women</a:t>
            </a:r>
            <a:endParaRPr sz="1800">
              <a:latin typeface="Arial Narrow"/>
              <a:ea typeface="Arial Narrow"/>
              <a:cs typeface="Arial Narrow"/>
              <a:sym typeface="Arial Narrow"/>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g378037604e2_1_1891"/>
          <p:cNvSpPr txBox="1"/>
          <p:nvPr>
            <p:ph idx="12" type="sldNum"/>
          </p:nvPr>
        </p:nvSpPr>
        <p:spPr>
          <a:xfrm>
            <a:off x="8077200" y="6356351"/>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
        <p:nvSpPr>
          <p:cNvPr id="550" name="Google Shape;550;g378037604e2_1_1891"/>
          <p:cNvSpPr txBox="1"/>
          <p:nvPr/>
        </p:nvSpPr>
        <p:spPr>
          <a:xfrm>
            <a:off x="3863050" y="98075"/>
            <a:ext cx="5324400" cy="831300"/>
          </a:xfrm>
          <a:prstGeom prst="rect">
            <a:avLst/>
          </a:prstGeom>
          <a:solidFill>
            <a:schemeClr val="dk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100"/>
              <a:buFont typeface="Arial"/>
              <a:buNone/>
            </a:pPr>
            <a:r>
              <a:rPr b="1" lang="fr-FR" sz="4200">
                <a:solidFill>
                  <a:srgbClr val="FFFFFF"/>
                </a:solidFill>
                <a:latin typeface="Bebas Neue"/>
                <a:ea typeface="Bebas Neue"/>
                <a:cs typeface="Bebas Neue"/>
                <a:sym typeface="Bebas Neue"/>
              </a:rPr>
              <a:t>your PROJECT - CCOSC</a:t>
            </a:r>
            <a:endParaRPr b="1" i="0" sz="5400" u="none" cap="none" strike="noStrike">
              <a:solidFill>
                <a:srgbClr val="FFFFFF"/>
              </a:solidFill>
              <a:latin typeface="Bebas Neue"/>
              <a:ea typeface="Bebas Neue"/>
              <a:cs typeface="Bebas Neue"/>
              <a:sym typeface="Bebas Neue"/>
            </a:endParaRPr>
          </a:p>
        </p:txBody>
      </p:sp>
      <p:sp>
        <p:nvSpPr>
          <p:cNvPr id="551" name="Google Shape;551;g378037604e2_1_1891"/>
          <p:cNvSpPr txBox="1"/>
          <p:nvPr>
            <p:ph idx="1" type="body"/>
          </p:nvPr>
        </p:nvSpPr>
        <p:spPr>
          <a:xfrm>
            <a:off x="303850" y="1490311"/>
            <a:ext cx="11806200" cy="5454600"/>
          </a:xfrm>
          <a:prstGeom prst="rect">
            <a:avLst/>
          </a:prstGeom>
          <a:noFill/>
          <a:ln>
            <a:noFill/>
          </a:ln>
        </p:spPr>
        <p:txBody>
          <a:bodyPr anchorCtr="0" anchor="t" bIns="34275" lIns="68550" spcFirstLastPara="1" rIns="68550" wrap="square" tIns="34275">
            <a:noAutofit/>
          </a:bodyPr>
          <a:lstStyle/>
          <a:p>
            <a:pPr indent="-260350" lvl="0" marL="266700" rtl="0" algn="l">
              <a:lnSpc>
                <a:spcPct val="90000"/>
              </a:lnSpc>
              <a:spcBef>
                <a:spcPts val="1350"/>
              </a:spcBef>
              <a:spcAft>
                <a:spcPts val="0"/>
              </a:spcAft>
              <a:buClr>
                <a:srgbClr val="000000"/>
              </a:buClr>
              <a:buSzPts val="1700"/>
              <a:buFont typeface="Arial Narrow"/>
              <a:buAutoNum type="arabicPeriod"/>
            </a:pPr>
            <a:r>
              <a:rPr b="1" lang="fr-FR" sz="1700">
                <a:solidFill>
                  <a:srgbClr val="E84525"/>
                </a:solidFill>
                <a:latin typeface="Arial Narrow"/>
                <a:ea typeface="Arial Narrow"/>
                <a:cs typeface="Arial Narrow"/>
                <a:sym typeface="Arial Narrow"/>
              </a:rPr>
              <a:t>Indicators Label -</a:t>
            </a:r>
            <a:r>
              <a:rPr lang="fr-FR" sz="1700">
                <a:solidFill>
                  <a:srgbClr val="E84525"/>
                </a:solidFill>
                <a:latin typeface="Arial Narrow"/>
                <a:ea typeface="Arial Narrow"/>
                <a:cs typeface="Arial Narrow"/>
                <a:sym typeface="Arial Narrow"/>
              </a:rPr>
              <a:t> </a:t>
            </a:r>
            <a:r>
              <a:rPr lang="fr-FR" sz="1700">
                <a:solidFill>
                  <a:srgbClr val="000000"/>
                </a:solidFill>
                <a:latin typeface="Arial Narrow"/>
                <a:ea typeface="Arial Narrow"/>
                <a:cs typeface="Arial Narrow"/>
                <a:sym typeface="Arial Narrow"/>
              </a:rPr>
              <a:t>Percentage of students satisfied with the quality of learning environment provided by project supported schools.</a:t>
            </a:r>
            <a:endParaRPr sz="1700">
              <a:solidFill>
                <a:srgbClr val="000000"/>
              </a:solidFill>
              <a:latin typeface="Arial Narrow"/>
              <a:ea typeface="Arial Narrow"/>
              <a:cs typeface="Arial Narrow"/>
              <a:sym typeface="Arial Narrow"/>
            </a:endParaRPr>
          </a:p>
          <a:p>
            <a:pPr indent="-260350" lvl="0" marL="266700" rtl="0" algn="l">
              <a:lnSpc>
                <a:spcPct val="90000"/>
              </a:lnSpc>
              <a:spcBef>
                <a:spcPts val="1800"/>
              </a:spcBef>
              <a:spcAft>
                <a:spcPts val="0"/>
              </a:spcAft>
              <a:buClr>
                <a:srgbClr val="000000"/>
              </a:buClr>
              <a:buSzPts val="1700"/>
              <a:buFont typeface="Arial Narrow"/>
              <a:buAutoNum type="arabicPeriod"/>
            </a:pPr>
            <a:r>
              <a:rPr b="1" lang="fr-FR" sz="1700">
                <a:solidFill>
                  <a:srgbClr val="E84525"/>
                </a:solidFill>
                <a:latin typeface="Arial Narrow"/>
                <a:ea typeface="Arial Narrow"/>
                <a:cs typeface="Arial Narrow"/>
                <a:sym typeface="Arial Narrow"/>
              </a:rPr>
              <a:t>Indicator definition and unit of measurement -</a:t>
            </a:r>
            <a:r>
              <a:rPr lang="fr-FR" sz="1700">
                <a:solidFill>
                  <a:srgbClr val="E84525"/>
                </a:solidFill>
                <a:latin typeface="Arial Narrow"/>
                <a:ea typeface="Arial Narrow"/>
                <a:cs typeface="Arial Narrow"/>
                <a:sym typeface="Arial Narrow"/>
              </a:rPr>
              <a:t> </a:t>
            </a:r>
            <a:r>
              <a:rPr lang="fr-FR" sz="1700">
                <a:solidFill>
                  <a:srgbClr val="000000"/>
                </a:solidFill>
                <a:latin typeface="Arial Narrow"/>
                <a:ea typeface="Arial Narrow"/>
                <a:cs typeface="Arial Narrow"/>
                <a:sym typeface="Arial Narrow"/>
              </a:rPr>
              <a:t>Number of OOSC among newly enrolled OOSC who benefited from one of the CCOSC intervention. 4 criteria to be</a:t>
            </a:r>
            <a:r>
              <a:rPr lang="fr-FR" sz="1700">
                <a:solidFill>
                  <a:srgbClr val="E84525"/>
                </a:solidFill>
                <a:latin typeface="Arial Narrow"/>
                <a:ea typeface="Arial Narrow"/>
                <a:cs typeface="Arial Narrow"/>
                <a:sym typeface="Arial Narrow"/>
              </a:rPr>
              <a:t> </a:t>
            </a:r>
            <a:r>
              <a:rPr lang="fr-FR" sz="1700">
                <a:solidFill>
                  <a:srgbClr val="000000"/>
                </a:solidFill>
                <a:latin typeface="Arial Narrow"/>
                <a:ea typeface="Arial Narrow"/>
                <a:cs typeface="Arial Narrow"/>
                <a:sym typeface="Arial Narrow"/>
              </a:rPr>
              <a:t>measured, asked to the students: opinion on the </a:t>
            </a:r>
            <a:r>
              <a:rPr lang="fr-FR" sz="1700">
                <a:solidFill>
                  <a:srgbClr val="000000"/>
                </a:solidFill>
                <a:latin typeface="Arial Narrow"/>
                <a:ea typeface="Arial Narrow"/>
                <a:cs typeface="Arial Narrow"/>
                <a:sym typeface="Arial Narrow"/>
              </a:rPr>
              <a:t>quality</a:t>
            </a:r>
            <a:r>
              <a:rPr lang="fr-FR" sz="1700">
                <a:solidFill>
                  <a:srgbClr val="000000"/>
                </a:solidFill>
                <a:latin typeface="Arial Narrow"/>
                <a:ea typeface="Arial Narrow"/>
                <a:cs typeface="Arial Narrow"/>
                <a:sym typeface="Arial Narrow"/>
              </a:rPr>
              <a:t> of education </a:t>
            </a:r>
            <a:r>
              <a:rPr i="1" lang="fr-FR" sz="1700">
                <a:solidFill>
                  <a:srgbClr val="000000"/>
                </a:solidFill>
                <a:latin typeface="Arial Narrow"/>
                <a:ea typeface="Arial Narrow"/>
                <a:cs typeface="Arial Narrow"/>
                <a:sym typeface="Arial Narrow"/>
              </a:rPr>
              <a:t>[could require better </a:t>
            </a:r>
            <a:r>
              <a:rPr i="1" lang="fr-FR" sz="1700">
                <a:solidFill>
                  <a:srgbClr val="000000"/>
                </a:solidFill>
                <a:latin typeface="Arial Narrow"/>
                <a:ea typeface="Arial Narrow"/>
                <a:cs typeface="Arial Narrow"/>
                <a:sym typeface="Arial Narrow"/>
              </a:rPr>
              <a:t>definition</a:t>
            </a:r>
            <a:r>
              <a:rPr i="1" lang="fr-FR" sz="1700">
                <a:solidFill>
                  <a:srgbClr val="000000"/>
                </a:solidFill>
                <a:latin typeface="Arial Narrow"/>
                <a:ea typeface="Arial Narrow"/>
                <a:cs typeface="Arial Narrow"/>
                <a:sym typeface="Arial Narrow"/>
              </a:rPr>
              <a:t>]</a:t>
            </a:r>
            <a:r>
              <a:rPr lang="fr-FR" sz="1700">
                <a:solidFill>
                  <a:srgbClr val="000000"/>
                </a:solidFill>
                <a:latin typeface="Arial Narrow"/>
                <a:ea typeface="Arial Narrow"/>
                <a:cs typeface="Arial Narrow"/>
                <a:sym typeface="Arial Narrow"/>
              </a:rPr>
              <a:t>,  the level of interest in study, commitment in pursue future study, understanding of the importance of education for them. </a:t>
            </a:r>
            <a:r>
              <a:rPr i="1" lang="fr-FR" sz="1700">
                <a:solidFill>
                  <a:srgbClr val="000000"/>
                </a:solidFill>
                <a:latin typeface="Arial Narrow"/>
                <a:ea typeface="Arial Narrow"/>
                <a:cs typeface="Arial Narrow"/>
                <a:sym typeface="Arial Narrow"/>
              </a:rPr>
              <a:t>[such indicator is quite difficult to assess, and would require further discussion and maybe </a:t>
            </a:r>
            <a:r>
              <a:rPr i="1" lang="fr-FR" sz="1700">
                <a:solidFill>
                  <a:srgbClr val="000000"/>
                </a:solidFill>
                <a:latin typeface="Arial Narrow"/>
                <a:ea typeface="Arial Narrow"/>
                <a:cs typeface="Arial Narrow"/>
                <a:sym typeface="Arial Narrow"/>
              </a:rPr>
              <a:t>adjustments</a:t>
            </a:r>
            <a:r>
              <a:rPr i="1" lang="fr-FR" sz="1700">
                <a:solidFill>
                  <a:srgbClr val="000000"/>
                </a:solidFill>
                <a:latin typeface="Arial Narrow"/>
                <a:ea typeface="Arial Narrow"/>
                <a:cs typeface="Arial Narrow"/>
                <a:sym typeface="Arial Narrow"/>
              </a:rPr>
              <a:t> to make it more achievable, could be rephrased a bit more concrete “who feel they benefited from…” It was defined by the donor, although might be open to further </a:t>
            </a:r>
            <a:r>
              <a:rPr i="1" lang="fr-FR" sz="1700">
                <a:solidFill>
                  <a:srgbClr val="000000"/>
                </a:solidFill>
                <a:latin typeface="Arial Narrow"/>
                <a:ea typeface="Arial Narrow"/>
                <a:cs typeface="Arial Narrow"/>
                <a:sym typeface="Arial Narrow"/>
              </a:rPr>
              <a:t>discussion</a:t>
            </a:r>
            <a:r>
              <a:rPr i="1" lang="fr-FR" sz="1700">
                <a:solidFill>
                  <a:srgbClr val="000000"/>
                </a:solidFill>
                <a:latin typeface="Arial Narrow"/>
                <a:ea typeface="Arial Narrow"/>
                <a:cs typeface="Arial Narrow"/>
                <a:sym typeface="Arial Narrow"/>
              </a:rPr>
              <a:t> when designing it]</a:t>
            </a:r>
            <a:endParaRPr i="1" sz="1700">
              <a:solidFill>
                <a:srgbClr val="000000"/>
              </a:solidFill>
              <a:latin typeface="Arial Narrow"/>
              <a:ea typeface="Arial Narrow"/>
              <a:cs typeface="Arial Narrow"/>
              <a:sym typeface="Arial Narrow"/>
            </a:endParaRPr>
          </a:p>
          <a:p>
            <a:pPr indent="-260350" lvl="0" marL="266700" rtl="0" algn="l">
              <a:lnSpc>
                <a:spcPct val="90000"/>
              </a:lnSpc>
              <a:spcBef>
                <a:spcPts val="1800"/>
              </a:spcBef>
              <a:spcAft>
                <a:spcPts val="0"/>
              </a:spcAft>
              <a:buClr>
                <a:srgbClr val="000000"/>
              </a:buClr>
              <a:buSzPts val="1700"/>
              <a:buFont typeface="Arial Narrow"/>
              <a:buAutoNum type="arabicPeriod"/>
            </a:pPr>
            <a:r>
              <a:rPr b="1" lang="fr-FR" sz="1700">
                <a:solidFill>
                  <a:srgbClr val="E84525"/>
                </a:solidFill>
                <a:latin typeface="Arial Narrow"/>
                <a:ea typeface="Arial Narrow"/>
                <a:cs typeface="Arial Narrow"/>
                <a:sym typeface="Arial Narrow"/>
              </a:rPr>
              <a:t>Cumulative ACTEI - </a:t>
            </a:r>
            <a:r>
              <a:rPr lang="fr-FR" sz="1700">
                <a:solidFill>
                  <a:srgbClr val="000000"/>
                </a:solidFill>
                <a:latin typeface="Arial Narrow"/>
                <a:ea typeface="Arial Narrow"/>
                <a:cs typeface="Arial Narrow"/>
                <a:sym typeface="Arial Narrow"/>
              </a:rPr>
              <a:t>No</a:t>
            </a:r>
            <a:endParaRPr sz="1700">
              <a:solidFill>
                <a:srgbClr val="000000"/>
              </a:solidFill>
              <a:latin typeface="Arial Narrow"/>
              <a:ea typeface="Arial Narrow"/>
              <a:cs typeface="Arial Narrow"/>
              <a:sym typeface="Arial Narrow"/>
            </a:endParaRPr>
          </a:p>
          <a:p>
            <a:pPr indent="-260350" lvl="0" marL="266700" rtl="0" algn="l">
              <a:lnSpc>
                <a:spcPct val="90000"/>
              </a:lnSpc>
              <a:spcBef>
                <a:spcPts val="1800"/>
              </a:spcBef>
              <a:spcAft>
                <a:spcPts val="0"/>
              </a:spcAft>
              <a:buClr>
                <a:srgbClr val="000000"/>
              </a:buClr>
              <a:buSzPts val="1700"/>
              <a:buFont typeface="Arial Narrow"/>
              <a:buAutoNum type="arabicPeriod"/>
            </a:pPr>
            <a:r>
              <a:rPr b="1" lang="fr-FR" sz="1700">
                <a:solidFill>
                  <a:srgbClr val="E84525"/>
                </a:solidFill>
                <a:latin typeface="Arial Narrow"/>
                <a:ea typeface="Arial Narrow"/>
                <a:cs typeface="Arial Narrow"/>
                <a:sym typeface="Arial Narrow"/>
              </a:rPr>
              <a:t>Indicator type -</a:t>
            </a:r>
            <a:r>
              <a:rPr lang="fr-FR" sz="1700">
                <a:solidFill>
                  <a:srgbClr val="000000"/>
                </a:solidFill>
                <a:latin typeface="Arial Narrow"/>
                <a:ea typeface="Arial Narrow"/>
                <a:cs typeface="Arial Narrow"/>
                <a:sym typeface="Arial Narrow"/>
              </a:rPr>
              <a:t> % </a:t>
            </a:r>
            <a:endParaRPr sz="1700">
              <a:solidFill>
                <a:srgbClr val="000000"/>
              </a:solidFill>
              <a:latin typeface="Arial Narrow"/>
              <a:ea typeface="Arial Narrow"/>
              <a:cs typeface="Arial Narrow"/>
              <a:sym typeface="Arial Narrow"/>
            </a:endParaRPr>
          </a:p>
          <a:p>
            <a:pPr indent="-260350" lvl="0" marL="266700" rtl="0" algn="l">
              <a:lnSpc>
                <a:spcPct val="90000"/>
              </a:lnSpc>
              <a:spcBef>
                <a:spcPts val="1800"/>
              </a:spcBef>
              <a:spcAft>
                <a:spcPts val="0"/>
              </a:spcAft>
              <a:buClr>
                <a:srgbClr val="000000"/>
              </a:buClr>
              <a:buSzPts val="1700"/>
              <a:buFont typeface="Arial Narrow"/>
              <a:buAutoNum type="arabicPeriod"/>
            </a:pPr>
            <a:r>
              <a:rPr b="1" lang="fr-FR" sz="1700">
                <a:solidFill>
                  <a:srgbClr val="E84525"/>
                </a:solidFill>
                <a:latin typeface="Arial Narrow"/>
                <a:ea typeface="Arial Narrow"/>
                <a:cs typeface="Arial Narrow"/>
                <a:sym typeface="Arial Narrow"/>
              </a:rPr>
              <a:t>Disaggregations</a:t>
            </a:r>
            <a:r>
              <a:rPr b="1" i="1" lang="fr-FR" sz="1700">
                <a:solidFill>
                  <a:srgbClr val="E84525"/>
                </a:solidFill>
                <a:latin typeface="Arial Narrow"/>
                <a:ea typeface="Arial Narrow"/>
                <a:cs typeface="Arial Narrow"/>
                <a:sym typeface="Arial Narrow"/>
              </a:rPr>
              <a:t> -</a:t>
            </a:r>
            <a:r>
              <a:rPr i="1" lang="fr-FR" sz="1700">
                <a:solidFill>
                  <a:srgbClr val="E84525"/>
                </a:solidFill>
                <a:latin typeface="Arial Narrow"/>
                <a:ea typeface="Arial Narrow"/>
                <a:cs typeface="Arial Narrow"/>
                <a:sym typeface="Arial Narrow"/>
              </a:rPr>
              <a:t> </a:t>
            </a:r>
            <a:r>
              <a:rPr lang="fr-FR" sz="1700">
                <a:solidFill>
                  <a:srgbClr val="000000"/>
                </a:solidFill>
                <a:latin typeface="Arial Narrow"/>
                <a:ea typeface="Arial Narrow"/>
                <a:cs typeface="Arial Narrow"/>
                <a:sym typeface="Arial Narrow"/>
              </a:rPr>
              <a:t>Male/Female</a:t>
            </a:r>
            <a:endParaRPr sz="1700">
              <a:solidFill>
                <a:srgbClr val="000000"/>
              </a:solidFill>
              <a:latin typeface="Arial Narrow"/>
              <a:ea typeface="Arial Narrow"/>
              <a:cs typeface="Arial Narrow"/>
              <a:sym typeface="Arial Narrow"/>
            </a:endParaRPr>
          </a:p>
          <a:p>
            <a:pPr indent="-260350" lvl="0" marL="266700" rtl="0" algn="l">
              <a:lnSpc>
                <a:spcPct val="90000"/>
              </a:lnSpc>
              <a:spcBef>
                <a:spcPts val="1800"/>
              </a:spcBef>
              <a:spcAft>
                <a:spcPts val="0"/>
              </a:spcAft>
              <a:buClr>
                <a:srgbClr val="000000"/>
              </a:buClr>
              <a:buSzPts val="1700"/>
              <a:buFont typeface="Arial Narrow"/>
              <a:buAutoNum type="arabicPeriod"/>
            </a:pPr>
            <a:r>
              <a:rPr b="1" lang="fr-FR" sz="1700">
                <a:solidFill>
                  <a:srgbClr val="E84525"/>
                </a:solidFill>
                <a:latin typeface="Arial Narrow"/>
                <a:ea typeface="Arial Narrow"/>
                <a:cs typeface="Arial Narrow"/>
                <a:sym typeface="Arial Narrow"/>
              </a:rPr>
              <a:t>Calculation &amp; Data collection tools and methods -</a:t>
            </a:r>
            <a:r>
              <a:rPr lang="fr-FR" sz="1700">
                <a:solidFill>
                  <a:srgbClr val="000000"/>
                </a:solidFill>
                <a:latin typeface="Arial Narrow"/>
                <a:ea typeface="Arial Narrow"/>
                <a:cs typeface="Arial Narrow"/>
                <a:sym typeface="Arial Narrow"/>
              </a:rPr>
              <a:t> Survey conducted among OOSC students who </a:t>
            </a:r>
            <a:r>
              <a:rPr lang="fr-FR" sz="1700">
                <a:solidFill>
                  <a:srgbClr val="000000"/>
                </a:solidFill>
                <a:latin typeface="Arial Narrow"/>
                <a:ea typeface="Arial Narrow"/>
                <a:cs typeface="Arial Narrow"/>
                <a:sym typeface="Arial Narrow"/>
              </a:rPr>
              <a:t>benefited</a:t>
            </a:r>
            <a:r>
              <a:rPr lang="fr-FR" sz="1700">
                <a:solidFill>
                  <a:srgbClr val="000000"/>
                </a:solidFill>
                <a:latin typeface="Arial Narrow"/>
                <a:ea typeface="Arial Narrow"/>
                <a:cs typeface="Arial Narrow"/>
                <a:sym typeface="Arial Narrow"/>
              </a:rPr>
              <a:t> from CCOSC intervention. </a:t>
            </a:r>
            <a:r>
              <a:rPr i="1" lang="fr-FR" sz="1700">
                <a:solidFill>
                  <a:srgbClr val="000000"/>
                </a:solidFill>
                <a:latin typeface="Arial Narrow"/>
                <a:ea typeface="Arial Narrow"/>
                <a:cs typeface="Arial Narrow"/>
                <a:sym typeface="Arial Narrow"/>
              </a:rPr>
              <a:t>We need to identify the sample size [could be 500-600 children], maybe discuss also the categories of OOSC to make them all represented (ethnic minorities, CwD, etc)</a:t>
            </a:r>
            <a:endParaRPr i="1" sz="1700">
              <a:solidFill>
                <a:srgbClr val="000000"/>
              </a:solidFill>
              <a:latin typeface="Arial Narrow"/>
              <a:ea typeface="Arial Narrow"/>
              <a:cs typeface="Arial Narrow"/>
              <a:sym typeface="Arial Narrow"/>
            </a:endParaRPr>
          </a:p>
          <a:p>
            <a:pPr indent="-260350" lvl="0" marL="266700" rtl="0" algn="l">
              <a:lnSpc>
                <a:spcPct val="90000"/>
              </a:lnSpc>
              <a:spcBef>
                <a:spcPts val="1800"/>
              </a:spcBef>
              <a:spcAft>
                <a:spcPts val="0"/>
              </a:spcAft>
              <a:buClr>
                <a:srgbClr val="000000"/>
              </a:buClr>
              <a:buSzPts val="1700"/>
              <a:buFont typeface="Arial Narrow"/>
              <a:buAutoNum type="arabicPeriod"/>
            </a:pPr>
            <a:r>
              <a:rPr b="1" lang="fr-FR" sz="1700">
                <a:solidFill>
                  <a:srgbClr val="E84525"/>
                </a:solidFill>
                <a:latin typeface="Arial Narrow"/>
                <a:ea typeface="Arial Narrow"/>
                <a:cs typeface="Arial Narrow"/>
                <a:sym typeface="Arial Narrow"/>
              </a:rPr>
              <a:t>Frequency and schedule - </a:t>
            </a:r>
            <a:r>
              <a:rPr lang="fr-FR" sz="1700">
                <a:solidFill>
                  <a:srgbClr val="000000"/>
                </a:solidFill>
                <a:latin typeface="Arial Narrow"/>
                <a:ea typeface="Arial Narrow"/>
                <a:cs typeface="Arial Narrow"/>
                <a:sym typeface="Arial Narrow"/>
              </a:rPr>
              <a:t>initially planned yearly, but might be only for EOP </a:t>
            </a:r>
            <a:r>
              <a:rPr i="1" lang="fr-FR" sz="1700">
                <a:solidFill>
                  <a:srgbClr val="000000"/>
                </a:solidFill>
                <a:latin typeface="Arial Narrow"/>
                <a:ea typeface="Arial Narrow"/>
                <a:cs typeface="Arial Narrow"/>
                <a:sym typeface="Arial Narrow"/>
              </a:rPr>
              <a:t>[must take into account the capacity, could be more </a:t>
            </a:r>
            <a:r>
              <a:rPr i="1" lang="fr-FR" sz="1700">
                <a:solidFill>
                  <a:srgbClr val="000000"/>
                </a:solidFill>
                <a:latin typeface="Arial Narrow"/>
                <a:ea typeface="Arial Narrow"/>
                <a:cs typeface="Arial Narrow"/>
                <a:sym typeface="Arial Narrow"/>
              </a:rPr>
              <a:t>suitable</a:t>
            </a:r>
            <a:r>
              <a:rPr i="1" lang="fr-FR" sz="1700">
                <a:solidFill>
                  <a:srgbClr val="000000"/>
                </a:solidFill>
                <a:latin typeface="Arial Narrow"/>
                <a:ea typeface="Arial Narrow"/>
                <a:cs typeface="Arial Narrow"/>
                <a:sym typeface="Arial Narrow"/>
              </a:rPr>
              <a:t> for baseline and final evaluation]</a:t>
            </a:r>
            <a:r>
              <a:rPr lang="fr-FR" sz="1700">
                <a:solidFill>
                  <a:srgbClr val="000000"/>
                </a:solidFill>
                <a:latin typeface="Arial Narrow"/>
                <a:ea typeface="Arial Narrow"/>
                <a:cs typeface="Arial Narrow"/>
                <a:sym typeface="Arial Narrow"/>
              </a:rPr>
              <a:t>.</a:t>
            </a:r>
            <a:endParaRPr sz="1700">
              <a:solidFill>
                <a:srgbClr val="000000"/>
              </a:solidFill>
              <a:latin typeface="Arial Narrow"/>
              <a:ea typeface="Arial Narrow"/>
              <a:cs typeface="Arial Narrow"/>
              <a:sym typeface="Arial Narrow"/>
            </a:endParaRPr>
          </a:p>
          <a:p>
            <a:pPr indent="-260350" lvl="0" marL="266700" rtl="0" algn="l">
              <a:lnSpc>
                <a:spcPct val="90000"/>
              </a:lnSpc>
              <a:spcBef>
                <a:spcPts val="1800"/>
              </a:spcBef>
              <a:spcAft>
                <a:spcPts val="0"/>
              </a:spcAft>
              <a:buClr>
                <a:srgbClr val="000000"/>
              </a:buClr>
              <a:buSzPts val="1700"/>
              <a:buFont typeface="Arial Narrow"/>
              <a:buAutoNum type="arabicPeriod"/>
            </a:pPr>
            <a:r>
              <a:rPr b="1" lang="fr-FR" sz="1700">
                <a:solidFill>
                  <a:srgbClr val="E84525"/>
                </a:solidFill>
                <a:latin typeface="Arial Narrow"/>
                <a:ea typeface="Arial Narrow"/>
                <a:cs typeface="Arial Narrow"/>
                <a:sym typeface="Arial Narrow"/>
              </a:rPr>
              <a:t>Persons responsible -</a:t>
            </a:r>
            <a:r>
              <a:rPr lang="fr-FR" sz="1700">
                <a:solidFill>
                  <a:srgbClr val="000000"/>
                </a:solidFill>
                <a:latin typeface="Arial Narrow"/>
                <a:ea typeface="Arial Narrow"/>
                <a:cs typeface="Arial Narrow"/>
                <a:sym typeface="Arial Narrow"/>
              </a:rPr>
              <a:t> </a:t>
            </a:r>
            <a:r>
              <a:rPr lang="fr-FR" sz="1700">
                <a:solidFill>
                  <a:srgbClr val="000000"/>
                </a:solidFill>
                <a:latin typeface="Arial Narrow"/>
                <a:ea typeface="Arial Narrow"/>
                <a:cs typeface="Arial Narrow"/>
                <a:sym typeface="Arial Narrow"/>
              </a:rPr>
              <a:t>Conducted by the Program Staff with the technical support of M&amp;E and Program Manager.</a:t>
            </a:r>
            <a:endParaRPr sz="1700">
              <a:solidFill>
                <a:srgbClr val="000000"/>
              </a:solidFill>
              <a:latin typeface="Arial Narrow"/>
              <a:ea typeface="Arial Narrow"/>
              <a:cs typeface="Arial Narrow"/>
              <a:sym typeface="Arial Narrow"/>
            </a:endParaRPr>
          </a:p>
        </p:txBody>
      </p:sp>
      <p:sp>
        <p:nvSpPr>
          <p:cNvPr id="552" name="Google Shape;552;g378037604e2_1_1891"/>
          <p:cNvSpPr txBox="1"/>
          <p:nvPr>
            <p:ph idx="1" type="body"/>
          </p:nvPr>
        </p:nvSpPr>
        <p:spPr>
          <a:xfrm>
            <a:off x="303850" y="1142984"/>
            <a:ext cx="11806200" cy="506400"/>
          </a:xfrm>
          <a:prstGeom prst="rect">
            <a:avLst/>
          </a:prstGeom>
          <a:noFill/>
          <a:ln>
            <a:noFill/>
          </a:ln>
        </p:spPr>
        <p:txBody>
          <a:bodyPr anchorCtr="0" anchor="t" bIns="34275" lIns="68550" spcFirstLastPara="1" rIns="68550" wrap="square" tIns="34275">
            <a:noAutofit/>
          </a:bodyPr>
          <a:lstStyle/>
          <a:p>
            <a:pPr indent="-164924" lvl="1" marL="514350" rtl="0" algn="l">
              <a:lnSpc>
                <a:spcPct val="70000"/>
              </a:lnSpc>
              <a:spcBef>
                <a:spcPts val="375"/>
              </a:spcBef>
              <a:spcAft>
                <a:spcPts val="0"/>
              </a:spcAft>
              <a:buSzPts val="2380"/>
              <a:buNone/>
            </a:pPr>
            <a:r>
              <a:rPr lang="fr-FR" sz="2000">
                <a:latin typeface="Arial Narrow"/>
                <a:ea typeface="Arial Narrow"/>
                <a:cs typeface="Arial Narrow"/>
                <a:sym typeface="Arial Narrow"/>
              </a:rPr>
              <a:t>Percent of students satisfied with the quality of learning environment provided by project supported schools [qualitative]</a:t>
            </a:r>
            <a:endParaRPr sz="2000">
              <a:latin typeface="Arial Narrow"/>
              <a:ea typeface="Arial Narrow"/>
              <a:cs typeface="Arial Narrow"/>
              <a:sym typeface="Arial Narrow"/>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g378037604e2_1_1196"/>
          <p:cNvSpPr txBox="1"/>
          <p:nvPr>
            <p:ph idx="12" type="sldNum"/>
          </p:nvPr>
        </p:nvSpPr>
        <p:spPr>
          <a:xfrm>
            <a:off x="8077200" y="6356351"/>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
        <p:nvSpPr>
          <p:cNvPr id="559" name="Google Shape;559;g378037604e2_1_1196"/>
          <p:cNvSpPr/>
          <p:nvPr/>
        </p:nvSpPr>
        <p:spPr>
          <a:xfrm>
            <a:off x="2152996" y="2290227"/>
            <a:ext cx="69909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rgbClr val="FFFFFF"/>
                </a:solidFill>
                <a:latin typeface="Arial"/>
                <a:ea typeface="Arial"/>
                <a:cs typeface="Arial"/>
                <a:sym typeface="Arial"/>
              </a:rPr>
            </a:br>
            <a:endParaRPr b="0" i="0" sz="1400" u="none" cap="none" strike="noStrike">
              <a:solidFill>
                <a:srgbClr val="FFFFFF"/>
              </a:solidFill>
              <a:latin typeface="Arial"/>
              <a:ea typeface="Arial"/>
              <a:cs typeface="Arial"/>
              <a:sym typeface="Arial"/>
            </a:endParaRPr>
          </a:p>
        </p:txBody>
      </p:sp>
      <p:sp>
        <p:nvSpPr>
          <p:cNvPr id="560" name="Google Shape;560;g378037604e2_1_1196"/>
          <p:cNvSpPr txBox="1"/>
          <p:nvPr/>
        </p:nvSpPr>
        <p:spPr>
          <a:xfrm>
            <a:off x="1981496" y="1548701"/>
            <a:ext cx="70662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fr-FR" sz="2000" u="none" cap="none" strike="noStrike">
                <a:solidFill>
                  <a:srgbClr val="E84E0F"/>
                </a:solidFill>
                <a:latin typeface="Arial"/>
                <a:ea typeface="Arial"/>
                <a:cs typeface="Arial"/>
                <a:sym typeface="Arial"/>
              </a:rPr>
              <a:t>KEY MESSAGES</a:t>
            </a:r>
            <a:r>
              <a:rPr b="1" lang="fr-FR" sz="2000">
                <a:solidFill>
                  <a:srgbClr val="E84E0F"/>
                </a:solidFill>
              </a:rPr>
              <a:t> M3</a:t>
            </a:r>
            <a:endParaRPr b="0" i="0" sz="1600" u="none" cap="none" strike="noStrike">
              <a:solidFill>
                <a:srgbClr val="E84E0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br>
              <a:rPr b="0" i="0" lang="fr-FR" sz="1800" u="none" cap="none" strike="noStrike">
                <a:solidFill>
                  <a:srgbClr val="E84E0F"/>
                </a:solidFill>
                <a:latin typeface="Arial"/>
                <a:ea typeface="Arial"/>
                <a:cs typeface="Arial"/>
                <a:sym typeface="Arial"/>
              </a:rPr>
            </a:br>
            <a:endParaRPr b="0" i="0" sz="1800" u="none" cap="none" strike="noStrike">
              <a:solidFill>
                <a:srgbClr val="E84E0F"/>
              </a:solidFill>
              <a:latin typeface="Arial"/>
              <a:ea typeface="Arial"/>
              <a:cs typeface="Arial"/>
              <a:sym typeface="Arial"/>
            </a:endParaRPr>
          </a:p>
        </p:txBody>
      </p:sp>
      <p:sp>
        <p:nvSpPr>
          <p:cNvPr id="561" name="Google Shape;561;g378037604e2_1_1196"/>
          <p:cNvSpPr/>
          <p:nvPr/>
        </p:nvSpPr>
        <p:spPr>
          <a:xfrm>
            <a:off x="1981500" y="2344222"/>
            <a:ext cx="2809200" cy="3779400"/>
          </a:xfrm>
          <a:prstGeom prst="rect">
            <a:avLst/>
          </a:prstGeom>
          <a:solidFill>
            <a:schemeClr val="dk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62" name="Google Shape;562;g378037604e2_1_1196"/>
          <p:cNvSpPr txBox="1"/>
          <p:nvPr/>
        </p:nvSpPr>
        <p:spPr>
          <a:xfrm>
            <a:off x="1981500" y="243103"/>
            <a:ext cx="82290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i="0" lang="fr-FR" sz="6000" u="none" cap="none" strike="noStrike">
                <a:solidFill>
                  <a:srgbClr val="E84E0F"/>
                </a:solidFill>
                <a:latin typeface="Bebas Neue"/>
                <a:ea typeface="Bebas Neue"/>
                <a:cs typeface="Bebas Neue"/>
                <a:sym typeface="Bebas Neue"/>
              </a:rPr>
              <a:t>TO REMEMBER </a:t>
            </a:r>
            <a:endParaRPr b="0" i="0" sz="6000" u="none" cap="none" strike="noStrike">
              <a:solidFill>
                <a:srgbClr val="E84E0F"/>
              </a:solidFill>
              <a:latin typeface="Bebas Neue"/>
              <a:ea typeface="Bebas Neue"/>
              <a:cs typeface="Bebas Neue"/>
              <a:sym typeface="Bebas Neue"/>
            </a:endParaRPr>
          </a:p>
        </p:txBody>
      </p:sp>
      <p:pic>
        <p:nvPicPr>
          <p:cNvPr id="563" name="Google Shape;563;g378037604e2_1_1196" title="cle (1).png"/>
          <p:cNvPicPr preferRelativeResize="0"/>
          <p:nvPr/>
        </p:nvPicPr>
        <p:blipFill rotWithShape="1">
          <a:blip r:embed="rId3">
            <a:alphaModFix/>
          </a:blip>
          <a:srcRect b="0" l="0" r="0" t="0"/>
          <a:stretch/>
        </p:blipFill>
        <p:spPr>
          <a:xfrm>
            <a:off x="2369450" y="3281600"/>
            <a:ext cx="1671050" cy="1671050"/>
          </a:xfrm>
          <a:prstGeom prst="rect">
            <a:avLst/>
          </a:prstGeom>
          <a:noFill/>
          <a:ln>
            <a:noFill/>
          </a:ln>
        </p:spPr>
      </p:pic>
      <p:sp>
        <p:nvSpPr>
          <p:cNvPr id="564" name="Google Shape;564;g378037604e2_1_1196"/>
          <p:cNvSpPr/>
          <p:nvPr/>
        </p:nvSpPr>
        <p:spPr>
          <a:xfrm>
            <a:off x="5333700" y="2460303"/>
            <a:ext cx="4876800" cy="354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fr-FR" sz="1800">
                <a:solidFill>
                  <a:srgbClr val="E84E0F"/>
                </a:solidFill>
                <a:latin typeface="Raleway"/>
                <a:ea typeface="Raleway"/>
                <a:cs typeface="Raleway"/>
                <a:sym typeface="Raleway"/>
              </a:rPr>
              <a:t>The start-up phase is essential to ensure that tools and processes are set up and that the project gets off to the right start. </a:t>
            </a:r>
            <a:endParaRPr sz="1800">
              <a:solidFill>
                <a:srgbClr val="E84E0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800"/>
              <a:buFont typeface="Arial"/>
              <a:buNone/>
            </a:pPr>
            <a:r>
              <a:t/>
            </a:r>
            <a:endParaRPr sz="1800">
              <a:solidFill>
                <a:srgbClr val="E84E0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800"/>
              <a:buFont typeface="Arial"/>
              <a:buNone/>
            </a:pPr>
            <a:r>
              <a:rPr lang="fr-FR" sz="1800">
                <a:solidFill>
                  <a:srgbClr val="E84E0F"/>
                </a:solidFill>
                <a:latin typeface="Raleway"/>
                <a:ea typeface="Raleway"/>
                <a:cs typeface="Raleway"/>
                <a:sym typeface="Raleway"/>
              </a:rPr>
              <a:t>The quality of the indicators and work on the dashboard to define the indicators is essential for monitoring and steering the project. </a:t>
            </a:r>
            <a:endParaRPr sz="1800">
              <a:solidFill>
                <a:srgbClr val="E84E0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800"/>
              <a:buFont typeface="Arial"/>
              <a:buNone/>
            </a:pPr>
            <a:r>
              <a:t/>
            </a:r>
            <a:endParaRPr sz="1800">
              <a:solidFill>
                <a:srgbClr val="E84E0F"/>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800"/>
              <a:buFont typeface="Arial"/>
              <a:buNone/>
            </a:pPr>
            <a:r>
              <a:rPr lang="fr-FR" sz="1800">
                <a:solidFill>
                  <a:srgbClr val="E84E0F"/>
                </a:solidFill>
                <a:latin typeface="Raleway"/>
                <a:ea typeface="Raleway"/>
                <a:cs typeface="Raleway"/>
                <a:sym typeface="Raleway"/>
              </a:rPr>
              <a:t>The dashboard is a project management tool. </a:t>
            </a:r>
            <a:endParaRPr sz="1800">
              <a:solidFill>
                <a:srgbClr val="E84E0F"/>
              </a:solidFill>
              <a:latin typeface="Raleway"/>
              <a:ea typeface="Raleway"/>
              <a:cs typeface="Raleway"/>
              <a:sym typeface="Raleway"/>
            </a:endParaRPr>
          </a:p>
          <a:p>
            <a:pPr indent="0" lvl="0" marL="0" marR="0" rtl="0" algn="l">
              <a:lnSpc>
                <a:spcPct val="100000"/>
              </a:lnSpc>
              <a:spcBef>
                <a:spcPts val="407"/>
              </a:spcBef>
              <a:spcAft>
                <a:spcPts val="0"/>
              </a:spcAft>
              <a:buClr>
                <a:srgbClr val="000000"/>
              </a:buClr>
              <a:buSzPts val="1800"/>
              <a:buFont typeface="Arial"/>
              <a:buNone/>
            </a:pPr>
            <a:r>
              <a:t/>
            </a:r>
            <a:endParaRPr b="0" i="1" sz="1800" u="none" cap="none" strike="noStrike">
              <a:solidFill>
                <a:srgbClr val="E84E0F"/>
              </a:solidFill>
              <a:latin typeface="Raleway"/>
              <a:ea typeface="Raleway"/>
              <a:cs typeface="Raleway"/>
              <a:sym typeface="Raleway"/>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69" name="Shape 569"/>
        <p:cNvGrpSpPr/>
        <p:nvPr/>
      </p:nvGrpSpPr>
      <p:grpSpPr>
        <a:xfrm>
          <a:off x="0" y="0"/>
          <a:ext cx="0" cy="0"/>
          <a:chOff x="0" y="0"/>
          <a:chExt cx="0" cy="0"/>
        </a:xfrm>
      </p:grpSpPr>
      <p:sp>
        <p:nvSpPr>
          <p:cNvPr id="570" name="Google Shape;570;g378037604e2_1_1294"/>
          <p:cNvSpPr txBox="1"/>
          <p:nvPr>
            <p:ph idx="12" type="sldNum"/>
          </p:nvPr>
        </p:nvSpPr>
        <p:spPr>
          <a:xfrm>
            <a:off x="11650133" y="6356351"/>
            <a:ext cx="379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
        <p:nvSpPr>
          <p:cNvPr id="571" name="Google Shape;571;g378037604e2_1_1294"/>
          <p:cNvSpPr txBox="1"/>
          <p:nvPr/>
        </p:nvSpPr>
        <p:spPr>
          <a:xfrm>
            <a:off x="31667" y="360375"/>
            <a:ext cx="12128700" cy="1231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600"/>
              <a:buFont typeface="Arial"/>
              <a:buNone/>
            </a:pPr>
            <a:r>
              <a:rPr b="1" i="0" lang="fr-FR" sz="6800" u="none" cap="none" strike="noStrike">
                <a:solidFill>
                  <a:schemeClr val="dk2"/>
                </a:solidFill>
                <a:latin typeface="Bebas Neue"/>
                <a:ea typeface="Bebas Neue"/>
                <a:cs typeface="Bebas Neue"/>
                <a:sym typeface="Bebas Neue"/>
              </a:rPr>
              <a:t>INSTRUCTIONS </a:t>
            </a:r>
            <a:r>
              <a:rPr b="1" lang="fr-FR" sz="6800">
                <a:solidFill>
                  <a:schemeClr val="dk2"/>
                </a:solidFill>
                <a:latin typeface="Bebas Neue"/>
                <a:ea typeface="Bebas Neue"/>
                <a:cs typeface="Bebas Neue"/>
                <a:sym typeface="Bebas Neue"/>
              </a:rPr>
              <a:t>GROUP</a:t>
            </a:r>
            <a:r>
              <a:rPr b="1" i="0" lang="fr-FR" sz="6800" u="none" cap="none" strike="noStrike">
                <a:solidFill>
                  <a:schemeClr val="dk2"/>
                </a:solidFill>
                <a:latin typeface="Bebas Neue"/>
                <a:ea typeface="Bebas Neue"/>
                <a:cs typeface="Bebas Neue"/>
                <a:sym typeface="Bebas Neue"/>
              </a:rPr>
              <a:t> WORK</a:t>
            </a:r>
            <a:endParaRPr b="1" i="0" sz="6800" u="none" cap="none" strike="noStrike">
              <a:solidFill>
                <a:srgbClr val="E84E0F"/>
              </a:solidFill>
              <a:latin typeface="Bebas Neue"/>
              <a:ea typeface="Bebas Neue"/>
              <a:cs typeface="Bebas Neue"/>
              <a:sym typeface="Bebas Neue"/>
            </a:endParaRPr>
          </a:p>
        </p:txBody>
      </p:sp>
      <p:pic>
        <p:nvPicPr>
          <p:cNvPr id="572" name="Google Shape;572;g378037604e2_1_1294" title="outil-de-reparation.png"/>
          <p:cNvPicPr preferRelativeResize="0"/>
          <p:nvPr/>
        </p:nvPicPr>
        <p:blipFill rotWithShape="1">
          <a:blip r:embed="rId3">
            <a:alphaModFix/>
          </a:blip>
          <a:srcRect b="0" l="0" r="0" t="0"/>
          <a:stretch/>
        </p:blipFill>
        <p:spPr>
          <a:xfrm>
            <a:off x="4913250" y="1591875"/>
            <a:ext cx="2365550" cy="2365550"/>
          </a:xfrm>
          <a:prstGeom prst="rect">
            <a:avLst/>
          </a:prstGeom>
          <a:noFill/>
          <a:ln>
            <a:noFill/>
          </a:ln>
        </p:spPr>
      </p:pic>
      <p:sp>
        <p:nvSpPr>
          <p:cNvPr id="573" name="Google Shape;573;g378037604e2_1_1294"/>
          <p:cNvSpPr/>
          <p:nvPr/>
        </p:nvSpPr>
        <p:spPr>
          <a:xfrm>
            <a:off x="3099155" y="4023191"/>
            <a:ext cx="5993700" cy="8667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1200"/>
              </a:spcBef>
              <a:spcAft>
                <a:spcPts val="0"/>
              </a:spcAft>
              <a:buClr>
                <a:srgbClr val="000000"/>
              </a:buClr>
              <a:buSzPts val="2300"/>
              <a:buFont typeface="Arial"/>
              <a:buNone/>
            </a:pPr>
            <a:r>
              <a:rPr b="1" i="0" lang="fr-FR" sz="2300" u="none" cap="none" strike="noStrike">
                <a:solidFill>
                  <a:srgbClr val="FFFFFF"/>
                </a:solidFill>
                <a:latin typeface="Arial"/>
                <a:ea typeface="Arial"/>
                <a:cs typeface="Arial"/>
                <a:sym typeface="Arial"/>
              </a:rPr>
              <a:t>MODULE </a:t>
            </a:r>
            <a:r>
              <a:rPr b="1" lang="fr-FR" sz="2300">
                <a:solidFill>
                  <a:srgbClr val="FFFFFF"/>
                </a:solidFill>
              </a:rPr>
              <a:t>3</a:t>
            </a:r>
            <a:endParaRPr b="0" i="0" sz="2300" u="none" cap="none" strike="noStrike">
              <a:solidFill>
                <a:srgbClr val="FFFFFF"/>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br>
              <a:rPr b="0" i="0" lang="fr-FR" sz="1200" u="none" cap="none" strike="noStrike">
                <a:solidFill>
                  <a:srgbClr val="FFFFFF"/>
                </a:solidFill>
                <a:latin typeface="Arial"/>
                <a:ea typeface="Arial"/>
                <a:cs typeface="Arial"/>
                <a:sym typeface="Arial"/>
              </a:rPr>
            </a:br>
            <a:endParaRPr b="0" i="0" sz="1200" u="none" cap="none" strike="noStrike">
              <a:solidFill>
                <a:srgbClr val="FFFFFF"/>
              </a:solidFill>
              <a:latin typeface="Arial"/>
              <a:ea typeface="Arial"/>
              <a:cs typeface="Arial"/>
              <a:sym typeface="Arial"/>
            </a:endParaRPr>
          </a:p>
        </p:txBody>
      </p:sp>
      <p:grpSp>
        <p:nvGrpSpPr>
          <p:cNvPr id="574" name="Google Shape;574;g378037604e2_1_1294"/>
          <p:cNvGrpSpPr/>
          <p:nvPr/>
        </p:nvGrpSpPr>
        <p:grpSpPr>
          <a:xfrm>
            <a:off x="5148008" y="4582623"/>
            <a:ext cx="1895970" cy="1773731"/>
            <a:chOff x="3137400" y="1009650"/>
            <a:chExt cx="2869204" cy="2708400"/>
          </a:xfrm>
        </p:grpSpPr>
        <p:sp>
          <p:nvSpPr>
            <p:cNvPr id="575" name="Google Shape;575;g378037604e2_1_1294"/>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62775"/>
                </a:solidFill>
                <a:latin typeface="Arial"/>
                <a:ea typeface="Arial"/>
                <a:cs typeface="Arial"/>
                <a:sym typeface="Arial"/>
              </a:endParaRPr>
            </a:p>
          </p:txBody>
        </p:sp>
        <p:pic>
          <p:nvPicPr>
            <p:cNvPr id="576" name="Google Shape;576;g378037604e2_1_1294"/>
            <p:cNvPicPr preferRelativeResize="0"/>
            <p:nvPr/>
          </p:nvPicPr>
          <p:blipFill rotWithShape="1">
            <a:blip r:embed="rId4">
              <a:alphaModFix/>
            </a:blip>
            <a:srcRect b="0" l="0" r="0" t="0"/>
            <a:stretch/>
          </p:blipFill>
          <p:spPr>
            <a:xfrm>
              <a:off x="3137400" y="1009650"/>
              <a:ext cx="2869200" cy="2704085"/>
            </a:xfrm>
            <a:prstGeom prst="rect">
              <a:avLst/>
            </a:prstGeom>
            <a:noFill/>
            <a:ln>
              <a:noFill/>
            </a:ln>
          </p:spPr>
        </p:pic>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g378037604e2_1_1392"/>
          <p:cNvSpPr txBox="1"/>
          <p:nvPr>
            <p:ph idx="12" type="sldNum"/>
          </p:nvPr>
        </p:nvSpPr>
        <p:spPr>
          <a:xfrm>
            <a:off x="11650133" y="6356351"/>
            <a:ext cx="379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
        <p:nvSpPr>
          <p:cNvPr id="583" name="Google Shape;583;g378037604e2_1_1392"/>
          <p:cNvSpPr/>
          <p:nvPr/>
        </p:nvSpPr>
        <p:spPr>
          <a:xfrm>
            <a:off x="838661" y="2290227"/>
            <a:ext cx="93213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
        <p:nvSpPr>
          <p:cNvPr id="584" name="Google Shape;584;g378037604e2_1_1392"/>
          <p:cNvSpPr txBox="1"/>
          <p:nvPr/>
        </p:nvSpPr>
        <p:spPr>
          <a:xfrm>
            <a:off x="0" y="315100"/>
            <a:ext cx="12192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1" lang="fr-FR" sz="5100">
                <a:solidFill>
                  <a:schemeClr val="lt1"/>
                </a:solidFill>
                <a:latin typeface="Bebas Neue"/>
                <a:ea typeface="Bebas Neue"/>
                <a:cs typeface="Bebas Neue"/>
                <a:sym typeface="Bebas Neue"/>
              </a:rPr>
              <a:t>Group</a:t>
            </a:r>
            <a:r>
              <a:rPr b="1" i="0" lang="fr-FR" sz="5100" u="none" cap="none" strike="noStrike">
                <a:solidFill>
                  <a:schemeClr val="lt1"/>
                </a:solidFill>
                <a:latin typeface="Bebas Neue"/>
                <a:ea typeface="Bebas Neue"/>
                <a:cs typeface="Bebas Neue"/>
                <a:sym typeface="Bebas Neue"/>
              </a:rPr>
              <a:t> WORK</a:t>
            </a:r>
            <a:endParaRPr b="1" i="0" sz="6300" u="none" cap="none" strike="noStrike">
              <a:solidFill>
                <a:schemeClr val="lt1"/>
              </a:solidFill>
              <a:latin typeface="Bebas Neue"/>
              <a:ea typeface="Bebas Neue"/>
              <a:cs typeface="Bebas Neue"/>
              <a:sym typeface="Bebas Neue"/>
            </a:endParaRPr>
          </a:p>
        </p:txBody>
      </p:sp>
      <p:pic>
        <p:nvPicPr>
          <p:cNvPr id="585" name="Google Shape;585;g378037604e2_1_1392" title="outil-de-reparation.png"/>
          <p:cNvPicPr preferRelativeResize="0"/>
          <p:nvPr/>
        </p:nvPicPr>
        <p:blipFill rotWithShape="1">
          <a:blip r:embed="rId3">
            <a:alphaModFix/>
          </a:blip>
          <a:srcRect b="0" l="0" r="0" t="0"/>
          <a:stretch/>
        </p:blipFill>
        <p:spPr>
          <a:xfrm>
            <a:off x="394901" y="2972150"/>
            <a:ext cx="2098500" cy="2098500"/>
          </a:xfrm>
          <a:prstGeom prst="rect">
            <a:avLst/>
          </a:prstGeom>
          <a:noFill/>
          <a:ln>
            <a:noFill/>
          </a:ln>
        </p:spPr>
      </p:pic>
      <p:sp>
        <p:nvSpPr>
          <p:cNvPr id="586" name="Google Shape;586;g378037604e2_1_1392"/>
          <p:cNvSpPr/>
          <p:nvPr/>
        </p:nvSpPr>
        <p:spPr>
          <a:xfrm>
            <a:off x="7980300" y="573850"/>
            <a:ext cx="4211700" cy="4521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1200"/>
              </a:spcBef>
              <a:spcAft>
                <a:spcPts val="0"/>
              </a:spcAft>
              <a:buClr>
                <a:srgbClr val="000000"/>
              </a:buClr>
              <a:buSzPts val="2300"/>
              <a:buFont typeface="Arial"/>
              <a:buNone/>
            </a:pPr>
            <a:r>
              <a:rPr b="1" i="0" lang="fr-FR" sz="2300" u="none" cap="none" strike="noStrike">
                <a:solidFill>
                  <a:srgbClr val="FFFFFF"/>
                </a:solidFill>
                <a:latin typeface="Arial"/>
                <a:ea typeface="Arial"/>
                <a:cs typeface="Arial"/>
                <a:sym typeface="Arial"/>
              </a:rPr>
              <a:t>MODULE </a:t>
            </a:r>
            <a:r>
              <a:rPr b="1" lang="fr-FR" sz="2300">
                <a:solidFill>
                  <a:srgbClr val="FFFFFF"/>
                </a:solidFill>
              </a:rPr>
              <a:t>3</a:t>
            </a:r>
            <a:endParaRPr b="0"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br>
              <a:rPr b="0" i="0" lang="fr-FR" sz="1200" u="none" cap="none" strike="noStrike">
                <a:solidFill>
                  <a:srgbClr val="FFFFFF"/>
                </a:solidFill>
                <a:latin typeface="Arial"/>
                <a:ea typeface="Arial"/>
                <a:cs typeface="Arial"/>
                <a:sym typeface="Arial"/>
              </a:rPr>
            </a:br>
            <a:endParaRPr b="0" i="0" sz="1200" u="none" cap="none" strike="noStrike">
              <a:solidFill>
                <a:srgbClr val="FFFFFF"/>
              </a:solidFill>
              <a:latin typeface="Arial"/>
              <a:ea typeface="Arial"/>
              <a:cs typeface="Arial"/>
              <a:sym typeface="Arial"/>
            </a:endParaRPr>
          </a:p>
        </p:txBody>
      </p:sp>
      <p:sp>
        <p:nvSpPr>
          <p:cNvPr id="587" name="Google Shape;587;g378037604e2_1_1392"/>
          <p:cNvSpPr/>
          <p:nvPr/>
        </p:nvSpPr>
        <p:spPr>
          <a:xfrm>
            <a:off x="2871125" y="2454100"/>
            <a:ext cx="9163200" cy="298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100"/>
              <a:buFont typeface="Arial"/>
              <a:buNone/>
            </a:pPr>
            <a:r>
              <a:rPr lang="fr-FR" sz="2100">
                <a:solidFill>
                  <a:schemeClr val="dk2"/>
                </a:solidFill>
                <a:latin typeface="Baloo 2"/>
                <a:ea typeface="Baloo 2"/>
                <a:cs typeface="Baloo 2"/>
                <a:sym typeface="Baloo 2"/>
              </a:rPr>
              <a:t>1. With your group, reflect on your project and set up the dashboard using the data in the logical framework. </a:t>
            </a:r>
            <a:endParaRPr sz="2100">
              <a:solidFill>
                <a:schemeClr val="dk2"/>
              </a:solidFill>
              <a:latin typeface="Baloo 2"/>
              <a:ea typeface="Baloo 2"/>
              <a:cs typeface="Baloo 2"/>
              <a:sym typeface="Baloo 2"/>
            </a:endParaRPr>
          </a:p>
          <a:p>
            <a:pPr indent="0" lvl="0" marL="0" marR="0" rtl="0" algn="l">
              <a:lnSpc>
                <a:spcPct val="100000"/>
              </a:lnSpc>
              <a:spcBef>
                <a:spcPts val="0"/>
              </a:spcBef>
              <a:spcAft>
                <a:spcPts val="0"/>
              </a:spcAft>
              <a:buClr>
                <a:srgbClr val="000000"/>
              </a:buClr>
              <a:buSzPts val="2100"/>
              <a:buFont typeface="Arial"/>
              <a:buNone/>
            </a:pPr>
            <a:r>
              <a:t/>
            </a:r>
            <a:endParaRPr sz="2100">
              <a:solidFill>
                <a:schemeClr val="dk2"/>
              </a:solidFill>
              <a:latin typeface="Baloo 2"/>
              <a:ea typeface="Baloo 2"/>
              <a:cs typeface="Baloo 2"/>
              <a:sym typeface="Baloo 2"/>
            </a:endParaRPr>
          </a:p>
          <a:p>
            <a:pPr indent="0" lvl="0" marL="0" marR="0" rtl="0" algn="l">
              <a:lnSpc>
                <a:spcPct val="100000"/>
              </a:lnSpc>
              <a:spcBef>
                <a:spcPts val="0"/>
              </a:spcBef>
              <a:spcAft>
                <a:spcPts val="0"/>
              </a:spcAft>
              <a:buClr>
                <a:srgbClr val="000000"/>
              </a:buClr>
              <a:buSzPts val="2100"/>
              <a:buFont typeface="Arial"/>
              <a:buNone/>
            </a:pPr>
            <a:r>
              <a:rPr lang="fr-FR" sz="2100">
                <a:solidFill>
                  <a:schemeClr val="dk2"/>
                </a:solidFill>
                <a:latin typeface="Baloo 2"/>
                <a:ea typeface="Baloo 2"/>
                <a:cs typeface="Baloo 2"/>
                <a:sym typeface="Baloo 2"/>
              </a:rPr>
              <a:t>2. Fill in </a:t>
            </a:r>
            <a:r>
              <a:rPr b="1" lang="fr-FR" sz="2100">
                <a:solidFill>
                  <a:schemeClr val="dk2"/>
                </a:solidFill>
                <a:latin typeface="Baloo 2"/>
                <a:ea typeface="Baloo 2"/>
                <a:cs typeface="Baloo 2"/>
                <a:sym typeface="Baloo 2"/>
              </a:rPr>
              <a:t>tabs 1, 4.1 and 4.2 [try, and add your comments] </a:t>
            </a:r>
            <a:r>
              <a:rPr lang="fr-FR" sz="2100">
                <a:solidFill>
                  <a:schemeClr val="dk2"/>
                </a:solidFill>
                <a:latin typeface="Baloo 2"/>
                <a:ea typeface="Baloo 2"/>
                <a:cs typeface="Baloo 2"/>
                <a:sym typeface="Baloo 2"/>
              </a:rPr>
              <a:t>of the dashboard with the help of your team. </a:t>
            </a:r>
            <a:endParaRPr sz="2100">
              <a:solidFill>
                <a:schemeClr val="dk2"/>
              </a:solidFill>
              <a:latin typeface="Baloo 2"/>
              <a:ea typeface="Baloo 2"/>
              <a:cs typeface="Baloo 2"/>
              <a:sym typeface="Baloo 2"/>
            </a:endParaRPr>
          </a:p>
          <a:p>
            <a:pPr indent="0" lvl="0" marL="0" marR="0" rtl="0" algn="l">
              <a:lnSpc>
                <a:spcPct val="100000"/>
              </a:lnSpc>
              <a:spcBef>
                <a:spcPts val="0"/>
              </a:spcBef>
              <a:spcAft>
                <a:spcPts val="0"/>
              </a:spcAft>
              <a:buClr>
                <a:srgbClr val="000000"/>
              </a:buClr>
              <a:buSzPts val="2100"/>
              <a:buFont typeface="Arial"/>
              <a:buNone/>
            </a:pPr>
            <a:r>
              <a:t/>
            </a:r>
            <a:endParaRPr sz="2100">
              <a:solidFill>
                <a:schemeClr val="dk2"/>
              </a:solidFill>
              <a:latin typeface="Baloo 2"/>
              <a:ea typeface="Baloo 2"/>
              <a:cs typeface="Baloo 2"/>
              <a:sym typeface="Baloo 2"/>
            </a:endParaRPr>
          </a:p>
          <a:p>
            <a:pPr indent="0" lvl="0" marL="0" rtl="0" algn="l">
              <a:spcBef>
                <a:spcPts val="0"/>
              </a:spcBef>
              <a:spcAft>
                <a:spcPts val="0"/>
              </a:spcAft>
              <a:buClr>
                <a:srgbClr val="000000"/>
              </a:buClr>
              <a:buSzPts val="2100"/>
              <a:buFont typeface="Arial"/>
              <a:buNone/>
            </a:pPr>
            <a:r>
              <a:rPr lang="fr-FR" sz="2100">
                <a:solidFill>
                  <a:schemeClr val="dk2"/>
                </a:solidFill>
                <a:latin typeface="Baloo 2"/>
                <a:ea typeface="Baloo 2"/>
                <a:cs typeface="Baloo 2"/>
                <a:sym typeface="Baloo 2"/>
              </a:rPr>
              <a:t>3. If you have any questions during your work, post them in the forum. </a:t>
            </a:r>
            <a:endParaRPr sz="2100">
              <a:solidFill>
                <a:schemeClr val="dk2"/>
              </a:solidFill>
              <a:latin typeface="Baloo 2"/>
              <a:ea typeface="Baloo 2"/>
              <a:cs typeface="Baloo 2"/>
              <a:sym typeface="Baloo 2"/>
            </a:endParaRPr>
          </a:p>
          <a:p>
            <a:pPr indent="0" lvl="0" marL="0" rtl="0" algn="l">
              <a:spcBef>
                <a:spcPts val="0"/>
              </a:spcBef>
              <a:spcAft>
                <a:spcPts val="0"/>
              </a:spcAft>
              <a:buClr>
                <a:srgbClr val="000000"/>
              </a:buClr>
              <a:buSzPts val="2100"/>
              <a:buFont typeface="Arial"/>
              <a:buNone/>
            </a:pPr>
            <a:r>
              <a:t/>
            </a:r>
            <a:endParaRPr sz="2100">
              <a:solidFill>
                <a:schemeClr val="dk2"/>
              </a:solidFill>
              <a:latin typeface="Baloo 2"/>
              <a:ea typeface="Baloo 2"/>
              <a:cs typeface="Baloo 2"/>
              <a:sym typeface="Baloo 2"/>
            </a:endParaRPr>
          </a:p>
          <a:p>
            <a:pPr indent="0" lvl="0" marL="0" rtl="0" algn="l">
              <a:spcBef>
                <a:spcPts val="0"/>
              </a:spcBef>
              <a:spcAft>
                <a:spcPts val="0"/>
              </a:spcAft>
              <a:buClr>
                <a:srgbClr val="000000"/>
              </a:buClr>
              <a:buSzPts val="2100"/>
              <a:buFont typeface="Arial"/>
              <a:buNone/>
            </a:pPr>
            <a:r>
              <a:rPr lang="fr-FR" sz="2100">
                <a:solidFill>
                  <a:schemeClr val="dk2"/>
                </a:solidFill>
                <a:latin typeface="Baloo 2"/>
                <a:ea typeface="Baloo 2"/>
                <a:cs typeface="Baloo 2"/>
                <a:sym typeface="Baloo 2"/>
              </a:rPr>
              <a:t>4. Post the completed document in the forum. </a:t>
            </a:r>
            <a:endParaRPr sz="2100">
              <a:solidFill>
                <a:schemeClr val="dk2"/>
              </a:solidFill>
              <a:latin typeface="Baloo 2"/>
              <a:ea typeface="Baloo 2"/>
              <a:cs typeface="Baloo 2"/>
              <a:sym typeface="Baloo 2"/>
            </a:endParaRPr>
          </a:p>
          <a:p>
            <a:pPr indent="0" lvl="0" marL="0" marR="0" rtl="0" algn="l">
              <a:lnSpc>
                <a:spcPct val="100000"/>
              </a:lnSpc>
              <a:spcBef>
                <a:spcPts val="0"/>
              </a:spcBef>
              <a:spcAft>
                <a:spcPts val="0"/>
              </a:spcAft>
              <a:buClr>
                <a:srgbClr val="000000"/>
              </a:buClr>
              <a:buSzPts val="2100"/>
              <a:buFont typeface="Arial"/>
              <a:buNone/>
            </a:pPr>
            <a:r>
              <a:t/>
            </a:r>
            <a:endParaRPr sz="2100">
              <a:solidFill>
                <a:schemeClr val="dk2"/>
              </a:solidFill>
              <a:latin typeface="Baloo 2"/>
              <a:ea typeface="Baloo 2"/>
              <a:cs typeface="Baloo 2"/>
              <a:sym typeface="Baloo 2"/>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dk2"/>
              </a:solidFill>
              <a:latin typeface="Baloo 2"/>
              <a:ea typeface="Baloo 2"/>
              <a:cs typeface="Baloo 2"/>
              <a:sym typeface="Baloo 2"/>
            </a:endParaRPr>
          </a:p>
          <a:p>
            <a:pPr indent="0" lvl="0" marL="0" marR="0" rtl="0" algn="l">
              <a:lnSpc>
                <a:spcPct val="100000"/>
              </a:lnSpc>
              <a:spcBef>
                <a:spcPts val="0"/>
              </a:spcBef>
              <a:spcAft>
                <a:spcPts val="0"/>
              </a:spcAft>
              <a:buClr>
                <a:srgbClr val="000000"/>
              </a:buClr>
              <a:buSzPts val="1600"/>
              <a:buFont typeface="Arial"/>
              <a:buNone/>
            </a:pPr>
            <a:r>
              <a:rPr b="0" i="0" lang="fr-FR" sz="1600" u="none" cap="none" strike="noStrike">
                <a:solidFill>
                  <a:schemeClr val="lt1"/>
                </a:solidFill>
                <a:latin typeface="Raleway"/>
                <a:ea typeface="Raleway"/>
                <a:cs typeface="Raleway"/>
                <a:sym typeface="Raleway"/>
              </a:rPr>
              <a:t>Contact :  @secours-catholique.org</a:t>
            </a:r>
            <a:endParaRPr b="0" i="0" sz="16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1400"/>
              <a:buFont typeface="Arial"/>
              <a:buNone/>
            </a:pPr>
            <a:br>
              <a:rPr b="0" i="0" lang="fr-FR" sz="1400" u="none" cap="none" strike="noStrike">
                <a:solidFill>
                  <a:schemeClr val="lt1"/>
                </a:solidFill>
                <a:latin typeface="Arial"/>
                <a:ea typeface="Arial"/>
                <a:cs typeface="Arial"/>
                <a:sym typeface="Arial"/>
              </a:rPr>
            </a:b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g378037604e2_1_1489"/>
          <p:cNvSpPr txBox="1"/>
          <p:nvPr>
            <p:ph idx="12" type="sldNum"/>
          </p:nvPr>
        </p:nvSpPr>
        <p:spPr>
          <a:xfrm>
            <a:off x="8077200" y="6356351"/>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
        <p:nvSpPr>
          <p:cNvPr id="594" name="Google Shape;594;g378037604e2_1_1489"/>
          <p:cNvSpPr/>
          <p:nvPr/>
        </p:nvSpPr>
        <p:spPr>
          <a:xfrm>
            <a:off x="2152996" y="2290227"/>
            <a:ext cx="69909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rgbClr val="FFFFFF"/>
                </a:solidFill>
                <a:latin typeface="Arial"/>
                <a:ea typeface="Arial"/>
                <a:cs typeface="Arial"/>
                <a:sym typeface="Arial"/>
              </a:rPr>
            </a:br>
            <a:endParaRPr b="0" i="0" sz="1400" u="none" cap="none" strike="noStrike">
              <a:solidFill>
                <a:srgbClr val="FFFFFF"/>
              </a:solidFill>
              <a:latin typeface="Arial"/>
              <a:ea typeface="Arial"/>
              <a:cs typeface="Arial"/>
              <a:sym typeface="Arial"/>
            </a:endParaRPr>
          </a:p>
        </p:txBody>
      </p:sp>
      <p:sp>
        <p:nvSpPr>
          <p:cNvPr id="595" name="Google Shape;595;g378037604e2_1_1489"/>
          <p:cNvSpPr txBox="1"/>
          <p:nvPr/>
        </p:nvSpPr>
        <p:spPr>
          <a:xfrm>
            <a:off x="152400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100"/>
              <a:buFont typeface="Arial"/>
              <a:buNone/>
            </a:pPr>
            <a:r>
              <a:rPr b="1" lang="fr-FR" sz="5100">
                <a:solidFill>
                  <a:srgbClr val="FFFFFF"/>
                </a:solidFill>
                <a:latin typeface="Bebas Neue"/>
                <a:ea typeface="Bebas Neue"/>
                <a:cs typeface="Bebas Neue"/>
                <a:sym typeface="Bebas Neue"/>
              </a:rPr>
              <a:t>Moodle </a:t>
            </a:r>
            <a:r>
              <a:rPr b="1" i="0" lang="fr-FR" sz="5100" u="none" cap="none" strike="noStrike">
                <a:solidFill>
                  <a:srgbClr val="FFFFFF"/>
                </a:solidFill>
                <a:latin typeface="Bebas Neue"/>
                <a:ea typeface="Bebas Neue"/>
                <a:cs typeface="Bebas Neue"/>
                <a:sym typeface="Bebas Neue"/>
              </a:rPr>
              <a:t>PLATFORM</a:t>
            </a:r>
            <a:endParaRPr b="1" i="0" sz="6300" u="none" cap="none" strike="noStrike">
              <a:solidFill>
                <a:srgbClr val="FFFFFF"/>
              </a:solidFill>
              <a:latin typeface="Bebas Neue"/>
              <a:ea typeface="Bebas Neue"/>
              <a:cs typeface="Bebas Neue"/>
              <a:sym typeface="Bebas Neue"/>
            </a:endParaRPr>
          </a:p>
        </p:txBody>
      </p:sp>
      <p:sp>
        <p:nvSpPr>
          <p:cNvPr id="596" name="Google Shape;596;g378037604e2_1_1489"/>
          <p:cNvSpPr/>
          <p:nvPr/>
        </p:nvSpPr>
        <p:spPr>
          <a:xfrm>
            <a:off x="1523900" y="1634450"/>
            <a:ext cx="9144000" cy="48681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1000"/>
              </a:spcBef>
              <a:spcAft>
                <a:spcPts val="0"/>
              </a:spcAft>
              <a:buClr>
                <a:srgbClr val="000000"/>
              </a:buClr>
              <a:buSzPts val="2000"/>
              <a:buFont typeface="Arial"/>
              <a:buNone/>
            </a:pPr>
            <a:r>
              <a:rPr b="1" lang="fr-FR" sz="2000">
                <a:solidFill>
                  <a:srgbClr val="002060"/>
                </a:solidFill>
                <a:latin typeface="Arial Narrow"/>
                <a:ea typeface="Arial Narrow"/>
                <a:cs typeface="Arial Narrow"/>
                <a:sym typeface="Arial Narrow"/>
              </a:rPr>
              <a:t>Log in</a:t>
            </a:r>
            <a:r>
              <a:rPr b="1" i="0" lang="fr-FR" sz="2000" u="none" cap="none" strike="noStrike">
                <a:solidFill>
                  <a:srgbClr val="002060"/>
                </a:solidFill>
                <a:latin typeface="Arial Narrow"/>
                <a:ea typeface="Arial Narrow"/>
                <a:cs typeface="Arial Narrow"/>
                <a:sym typeface="Arial Narrow"/>
              </a:rPr>
              <a:t>:</a:t>
            </a:r>
            <a:endParaRPr b="0" i="0" sz="1400" u="none" cap="none" strike="noStrike">
              <a:solidFill>
                <a:srgbClr val="000000"/>
              </a:solidFill>
              <a:latin typeface="Arial"/>
              <a:ea typeface="Arial"/>
              <a:cs typeface="Arial"/>
              <a:sym typeface="Arial"/>
            </a:endParaRPr>
          </a:p>
          <a:p>
            <a:pPr indent="-355579" lvl="0" marL="342879" marR="0" rtl="0" algn="just">
              <a:lnSpc>
                <a:spcPct val="90000"/>
              </a:lnSpc>
              <a:spcBef>
                <a:spcPts val="1000"/>
              </a:spcBef>
              <a:spcAft>
                <a:spcPts val="0"/>
              </a:spcAft>
              <a:buClr>
                <a:srgbClr val="002060"/>
              </a:buClr>
              <a:buSzPts val="3000"/>
              <a:buFont typeface="Arial"/>
              <a:buChar char="•"/>
            </a:pPr>
            <a:r>
              <a:rPr lang="fr-FR" sz="1800">
                <a:solidFill>
                  <a:srgbClr val="002060"/>
                </a:solidFill>
                <a:latin typeface="Arial Narrow"/>
                <a:ea typeface="Arial Narrow"/>
                <a:cs typeface="Arial Narrow"/>
                <a:sym typeface="Arial Narrow"/>
              </a:rPr>
              <a:t>Go to: </a:t>
            </a:r>
            <a:r>
              <a:rPr lang="fr-FR" sz="1800" u="sng">
                <a:solidFill>
                  <a:schemeClr val="hlink"/>
                </a:solidFill>
                <a:latin typeface="Arial Narrow"/>
                <a:ea typeface="Arial Narrow"/>
                <a:cs typeface="Arial Narrow"/>
                <a:sym typeface="Arial Narrow"/>
                <a:hlinkClick r:id="rId3"/>
              </a:rPr>
              <a:t>https://learning.action-education.org/course/view.php?id=177</a:t>
            </a:r>
            <a:r>
              <a:rPr lang="fr-FR" sz="1800">
                <a:solidFill>
                  <a:srgbClr val="002060"/>
                </a:solidFill>
                <a:latin typeface="Arial Narrow"/>
                <a:ea typeface="Arial Narrow"/>
                <a:cs typeface="Arial Narrow"/>
                <a:sym typeface="Arial Narrow"/>
              </a:rPr>
              <a:t> </a:t>
            </a:r>
            <a:endParaRPr sz="1800">
              <a:solidFill>
                <a:srgbClr val="002060"/>
              </a:solidFill>
              <a:latin typeface="Arial Narrow"/>
              <a:ea typeface="Arial Narrow"/>
              <a:cs typeface="Arial Narrow"/>
              <a:sym typeface="Arial Narrow"/>
            </a:endParaRPr>
          </a:p>
          <a:p>
            <a:pPr indent="-355579" lvl="0" marL="342879" rtl="0" algn="just">
              <a:lnSpc>
                <a:spcPct val="90000"/>
              </a:lnSpc>
              <a:spcBef>
                <a:spcPts val="1000"/>
              </a:spcBef>
              <a:spcAft>
                <a:spcPts val="0"/>
              </a:spcAft>
              <a:buClr>
                <a:srgbClr val="002060"/>
              </a:buClr>
              <a:buSzPts val="3000"/>
              <a:buChar char="•"/>
            </a:pPr>
            <a:r>
              <a:rPr lang="fr-FR" sz="1800">
                <a:solidFill>
                  <a:srgbClr val="002060"/>
                </a:solidFill>
                <a:latin typeface="Arial Narrow"/>
                <a:ea typeface="Arial Narrow"/>
                <a:cs typeface="Arial Narrow"/>
                <a:sym typeface="Arial Narrow"/>
              </a:rPr>
              <a:t>Login [on the top right corner]:</a:t>
            </a:r>
            <a:endParaRPr sz="1800">
              <a:solidFill>
                <a:srgbClr val="002060"/>
              </a:solidFill>
              <a:latin typeface="Arial Narrow"/>
              <a:ea typeface="Arial Narrow"/>
              <a:cs typeface="Arial Narrow"/>
              <a:sym typeface="Arial Narrow"/>
            </a:endParaRPr>
          </a:p>
          <a:p>
            <a:pPr indent="-342900" lvl="1" marL="914400" rtl="0" algn="just">
              <a:lnSpc>
                <a:spcPct val="90000"/>
              </a:lnSpc>
              <a:spcBef>
                <a:spcPts val="1000"/>
              </a:spcBef>
              <a:spcAft>
                <a:spcPts val="0"/>
              </a:spcAft>
              <a:buClr>
                <a:srgbClr val="002060"/>
              </a:buClr>
              <a:buSzPts val="1800"/>
              <a:buFont typeface="Arial Narrow"/>
              <a:buChar char="○"/>
            </a:pPr>
            <a:r>
              <a:rPr lang="fr-FR" sz="1800">
                <a:solidFill>
                  <a:srgbClr val="002060"/>
                </a:solidFill>
                <a:latin typeface="Arial Narrow"/>
                <a:ea typeface="Arial Narrow"/>
                <a:cs typeface="Arial Narrow"/>
                <a:sym typeface="Arial Narrow"/>
              </a:rPr>
              <a:t>Username: family name + first letter of the first name in small letters </a:t>
            </a:r>
            <a:r>
              <a:rPr i="1" lang="fr-FR" sz="1800">
                <a:solidFill>
                  <a:srgbClr val="002060"/>
                </a:solidFill>
                <a:latin typeface="Arial Narrow"/>
                <a:ea typeface="Arial Narrow"/>
                <a:cs typeface="Arial Narrow"/>
                <a:sym typeface="Arial Narrow"/>
              </a:rPr>
              <a:t>[example: Pauline Gauche = </a:t>
            </a:r>
            <a:r>
              <a:rPr b="1" i="1" lang="fr-FR" sz="1800">
                <a:solidFill>
                  <a:srgbClr val="002060"/>
                </a:solidFill>
                <a:latin typeface="Arial Narrow"/>
                <a:ea typeface="Arial Narrow"/>
                <a:cs typeface="Arial Narrow"/>
                <a:sym typeface="Arial Narrow"/>
              </a:rPr>
              <a:t>gauchep</a:t>
            </a:r>
            <a:endParaRPr b="1" i="1" sz="1800">
              <a:solidFill>
                <a:srgbClr val="002060"/>
              </a:solidFill>
              <a:latin typeface="Arial Narrow"/>
              <a:ea typeface="Arial Narrow"/>
              <a:cs typeface="Arial Narrow"/>
              <a:sym typeface="Arial Narrow"/>
            </a:endParaRPr>
          </a:p>
          <a:p>
            <a:pPr indent="-342900" lvl="1" marL="914400" rtl="0" algn="just">
              <a:lnSpc>
                <a:spcPct val="90000"/>
              </a:lnSpc>
              <a:spcBef>
                <a:spcPts val="1000"/>
              </a:spcBef>
              <a:spcAft>
                <a:spcPts val="0"/>
              </a:spcAft>
              <a:buClr>
                <a:srgbClr val="002060"/>
              </a:buClr>
              <a:buSzPts val="1800"/>
              <a:buFont typeface="Arial Narrow"/>
              <a:buChar char="○"/>
            </a:pPr>
            <a:r>
              <a:rPr lang="fr-FR" sz="1800">
                <a:solidFill>
                  <a:srgbClr val="002060"/>
                </a:solidFill>
                <a:latin typeface="Arial Narrow"/>
                <a:ea typeface="Arial Narrow"/>
                <a:cs typeface="Arial Narrow"/>
                <a:sym typeface="Arial Narrow"/>
              </a:rPr>
              <a:t>Password: </a:t>
            </a:r>
            <a:r>
              <a:rPr b="1" lang="fr-FR" sz="1800">
                <a:solidFill>
                  <a:srgbClr val="002060"/>
                </a:solidFill>
                <a:latin typeface="Arial Narrow"/>
                <a:ea typeface="Arial Narrow"/>
                <a:cs typeface="Arial Narrow"/>
                <a:sym typeface="Arial Narrow"/>
              </a:rPr>
              <a:t>Aideetact1</a:t>
            </a:r>
            <a:r>
              <a:rPr lang="fr-FR" sz="1500">
                <a:solidFill>
                  <a:srgbClr val="002060"/>
                </a:solidFill>
                <a:latin typeface="Arial Narrow"/>
                <a:ea typeface="Arial Narrow"/>
                <a:cs typeface="Arial Narrow"/>
                <a:sym typeface="Arial Narrow"/>
              </a:rPr>
              <a:t> </a:t>
            </a:r>
            <a:r>
              <a:rPr i="1" lang="fr-FR" sz="1500">
                <a:solidFill>
                  <a:srgbClr val="002060"/>
                </a:solidFill>
                <a:latin typeface="Arial Narrow"/>
                <a:ea typeface="Arial Narrow"/>
                <a:cs typeface="Arial Narrow"/>
                <a:sym typeface="Arial Narrow"/>
              </a:rPr>
              <a:t>[if you want, you can change the password on the Moodle website]</a:t>
            </a:r>
            <a:endParaRPr i="1" sz="1500">
              <a:solidFill>
                <a:srgbClr val="002060"/>
              </a:solidFill>
              <a:latin typeface="Arial Narrow"/>
              <a:ea typeface="Arial Narrow"/>
              <a:cs typeface="Arial Narrow"/>
              <a:sym typeface="Arial Narrow"/>
            </a:endParaRPr>
          </a:p>
          <a:p>
            <a:pPr indent="0" lvl="0" marL="0" rtl="0" algn="just">
              <a:lnSpc>
                <a:spcPct val="90000"/>
              </a:lnSpc>
              <a:spcBef>
                <a:spcPts val="1000"/>
              </a:spcBef>
              <a:spcAft>
                <a:spcPts val="0"/>
              </a:spcAft>
              <a:buNone/>
            </a:pPr>
            <a:r>
              <a:t/>
            </a:r>
            <a:endParaRPr i="1" sz="1500">
              <a:solidFill>
                <a:srgbClr val="002060"/>
              </a:solidFill>
              <a:latin typeface="Arial Narrow"/>
              <a:ea typeface="Arial Narrow"/>
              <a:cs typeface="Arial Narrow"/>
              <a:sym typeface="Arial Narrow"/>
            </a:endParaRPr>
          </a:p>
          <a:p>
            <a:pPr indent="0" lvl="0" marL="0" marR="0" rtl="0" algn="just">
              <a:lnSpc>
                <a:spcPct val="90000"/>
              </a:lnSpc>
              <a:spcBef>
                <a:spcPts val="1000"/>
              </a:spcBef>
              <a:spcAft>
                <a:spcPts val="0"/>
              </a:spcAft>
              <a:buNone/>
            </a:pPr>
            <a:r>
              <a:rPr b="1" lang="fr-FR" sz="2000">
                <a:solidFill>
                  <a:srgbClr val="002060"/>
                </a:solidFill>
                <a:latin typeface="Arial Narrow"/>
                <a:ea typeface="Arial Narrow"/>
                <a:cs typeface="Arial Narrow"/>
                <a:sym typeface="Arial Narrow"/>
              </a:rPr>
              <a:t>Find all resources</a:t>
            </a:r>
            <a:r>
              <a:rPr b="1" i="0" lang="fr-FR" sz="2000" u="none" cap="none" strike="noStrike">
                <a:solidFill>
                  <a:srgbClr val="002060"/>
                </a:solidFill>
                <a:latin typeface="Arial Narrow"/>
                <a:ea typeface="Arial Narrow"/>
                <a:cs typeface="Arial Narrow"/>
                <a:sym typeface="Arial Narrow"/>
              </a:rPr>
              <a:t> :</a:t>
            </a:r>
            <a:endParaRPr b="0" i="0" sz="1400" u="none" cap="none" strike="noStrike">
              <a:solidFill>
                <a:srgbClr val="000000"/>
              </a:solidFill>
              <a:latin typeface="Arial"/>
              <a:ea typeface="Arial"/>
              <a:cs typeface="Arial"/>
              <a:sym typeface="Arial"/>
            </a:endParaRPr>
          </a:p>
          <a:p>
            <a:pPr indent="-355579" lvl="0" marL="342879" marR="0" rtl="0" algn="just">
              <a:lnSpc>
                <a:spcPct val="90000"/>
              </a:lnSpc>
              <a:spcBef>
                <a:spcPts val="1000"/>
              </a:spcBef>
              <a:spcAft>
                <a:spcPts val="0"/>
              </a:spcAft>
              <a:buClr>
                <a:srgbClr val="002060"/>
              </a:buClr>
              <a:buSzPts val="3000"/>
              <a:buFont typeface="Arial"/>
              <a:buChar char="•"/>
            </a:pPr>
            <a:r>
              <a:rPr lang="fr-FR" sz="1800">
                <a:solidFill>
                  <a:srgbClr val="002060"/>
                </a:solidFill>
                <a:latin typeface="Arial Narrow"/>
                <a:ea typeface="Arial Narrow"/>
                <a:cs typeface="Arial Narrow"/>
                <a:sym typeface="Arial Narrow"/>
              </a:rPr>
              <a:t>You can download the PPT or any other resources documents we might add</a:t>
            </a:r>
            <a:endParaRPr sz="1800">
              <a:solidFill>
                <a:srgbClr val="00206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77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77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fr-FR" sz="1400" u="none" cap="none" strike="noStrike">
                <a:solidFill>
                  <a:srgbClr val="262775"/>
                </a:solidFill>
                <a:latin typeface="Arial"/>
                <a:ea typeface="Arial"/>
                <a:cs typeface="Arial"/>
                <a:sym typeface="Arial"/>
              </a:rPr>
            </a:br>
            <a:endParaRPr b="0" i="0" sz="1400" u="none" cap="none" strike="noStrike">
              <a:solidFill>
                <a:srgbClr val="262775"/>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g378037604e2_1_1584"/>
          <p:cNvSpPr txBox="1"/>
          <p:nvPr>
            <p:ph idx="12" type="sldNum"/>
          </p:nvPr>
        </p:nvSpPr>
        <p:spPr>
          <a:xfrm>
            <a:off x="8077200" y="6356351"/>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
        <p:nvSpPr>
          <p:cNvPr id="603" name="Google Shape;603;g378037604e2_1_1584"/>
          <p:cNvSpPr/>
          <p:nvPr/>
        </p:nvSpPr>
        <p:spPr>
          <a:xfrm>
            <a:off x="2152996" y="2290227"/>
            <a:ext cx="69909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rgbClr val="FFFFFF"/>
                </a:solidFill>
                <a:latin typeface="Arial"/>
                <a:ea typeface="Arial"/>
                <a:cs typeface="Arial"/>
                <a:sym typeface="Arial"/>
              </a:rPr>
            </a:br>
            <a:endParaRPr b="0" i="0" sz="1400" u="none" cap="none" strike="noStrike">
              <a:solidFill>
                <a:srgbClr val="FFFFFF"/>
              </a:solidFill>
              <a:latin typeface="Arial"/>
              <a:ea typeface="Arial"/>
              <a:cs typeface="Arial"/>
              <a:sym typeface="Arial"/>
            </a:endParaRPr>
          </a:p>
        </p:txBody>
      </p:sp>
      <p:sp>
        <p:nvSpPr>
          <p:cNvPr id="604" name="Google Shape;604;g378037604e2_1_1584"/>
          <p:cNvSpPr txBox="1"/>
          <p:nvPr/>
        </p:nvSpPr>
        <p:spPr>
          <a:xfrm>
            <a:off x="152400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100"/>
              <a:buFont typeface="Arial"/>
              <a:buNone/>
            </a:pPr>
            <a:r>
              <a:rPr b="1" lang="fr-FR" sz="5100">
                <a:solidFill>
                  <a:srgbClr val="FFFFFF"/>
                </a:solidFill>
                <a:latin typeface="Bebas Neue"/>
                <a:ea typeface="Bebas Neue"/>
                <a:cs typeface="Bebas Neue"/>
                <a:sym typeface="Bebas Neue"/>
              </a:rPr>
              <a:t>Moodle </a:t>
            </a:r>
            <a:r>
              <a:rPr b="1" i="0" lang="fr-FR" sz="5100" u="none" cap="none" strike="noStrike">
                <a:solidFill>
                  <a:srgbClr val="FFFFFF"/>
                </a:solidFill>
                <a:latin typeface="Bebas Neue"/>
                <a:ea typeface="Bebas Neue"/>
                <a:cs typeface="Bebas Neue"/>
                <a:sym typeface="Bebas Neue"/>
              </a:rPr>
              <a:t>PLATFORM</a:t>
            </a:r>
            <a:endParaRPr b="1" i="0" sz="6300" u="none" cap="none" strike="noStrike">
              <a:solidFill>
                <a:srgbClr val="FFFFFF"/>
              </a:solidFill>
              <a:latin typeface="Bebas Neue"/>
              <a:ea typeface="Bebas Neue"/>
              <a:cs typeface="Bebas Neue"/>
              <a:sym typeface="Bebas Neue"/>
            </a:endParaRPr>
          </a:p>
        </p:txBody>
      </p:sp>
      <p:sp>
        <p:nvSpPr>
          <p:cNvPr id="605" name="Google Shape;605;g378037604e2_1_1584"/>
          <p:cNvSpPr/>
          <p:nvPr/>
        </p:nvSpPr>
        <p:spPr>
          <a:xfrm>
            <a:off x="1523900" y="1403425"/>
            <a:ext cx="9144000" cy="50991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1000"/>
              </a:spcBef>
              <a:spcAft>
                <a:spcPts val="0"/>
              </a:spcAft>
              <a:buClr>
                <a:srgbClr val="000000"/>
              </a:buClr>
              <a:buSzPts val="2000"/>
              <a:buFont typeface="Arial"/>
              <a:buNone/>
            </a:pPr>
            <a:r>
              <a:rPr b="1" lang="fr-FR" sz="2000">
                <a:solidFill>
                  <a:srgbClr val="002060"/>
                </a:solidFill>
                <a:latin typeface="Arial Narrow"/>
                <a:ea typeface="Arial Narrow"/>
                <a:cs typeface="Arial Narrow"/>
                <a:sym typeface="Arial Narrow"/>
              </a:rPr>
              <a:t>Complete your Assignments</a:t>
            </a:r>
            <a:r>
              <a:rPr b="1" i="0" lang="fr-FR" sz="2000" u="none" cap="none" strike="noStrike">
                <a:solidFill>
                  <a:srgbClr val="002060"/>
                </a:solidFill>
                <a:latin typeface="Arial Narrow"/>
                <a:ea typeface="Arial Narrow"/>
                <a:cs typeface="Arial Narrow"/>
                <a:sym typeface="Arial Narrow"/>
              </a:rPr>
              <a:t>:</a:t>
            </a:r>
            <a:endParaRPr b="0" i="0" sz="1400" u="none" cap="none" strike="noStrike">
              <a:solidFill>
                <a:srgbClr val="000000"/>
              </a:solidFill>
              <a:latin typeface="Arial"/>
              <a:ea typeface="Arial"/>
              <a:cs typeface="Arial"/>
              <a:sym typeface="Arial"/>
            </a:endParaRPr>
          </a:p>
          <a:p>
            <a:pPr indent="-355579" lvl="0" marL="342879" marR="0" rtl="0" algn="just">
              <a:lnSpc>
                <a:spcPct val="90000"/>
              </a:lnSpc>
              <a:spcBef>
                <a:spcPts val="1000"/>
              </a:spcBef>
              <a:spcAft>
                <a:spcPts val="0"/>
              </a:spcAft>
              <a:buClr>
                <a:srgbClr val="002060"/>
              </a:buClr>
              <a:buSzPts val="3000"/>
              <a:buFont typeface="Arial"/>
              <a:buChar char="•"/>
            </a:pPr>
            <a:r>
              <a:rPr lang="fr-FR" sz="1800">
                <a:solidFill>
                  <a:srgbClr val="002060"/>
                </a:solidFill>
                <a:latin typeface="Arial Narrow"/>
                <a:ea typeface="Arial Narrow"/>
                <a:cs typeface="Arial Narrow"/>
                <a:sym typeface="Arial Narrow"/>
              </a:rPr>
              <a:t>Complete and/or upload your assignments directly on the related Module.</a:t>
            </a:r>
            <a:endParaRPr sz="1800">
              <a:solidFill>
                <a:srgbClr val="002060"/>
              </a:solidFill>
              <a:latin typeface="Arial Narrow"/>
              <a:ea typeface="Arial Narrow"/>
              <a:cs typeface="Arial Narrow"/>
              <a:sym typeface="Arial Narrow"/>
            </a:endParaRPr>
          </a:p>
          <a:p>
            <a:pPr indent="-355579" lvl="0" marL="342879" marR="0" rtl="0" algn="just">
              <a:lnSpc>
                <a:spcPct val="90000"/>
              </a:lnSpc>
              <a:spcBef>
                <a:spcPts val="1000"/>
              </a:spcBef>
              <a:spcAft>
                <a:spcPts val="0"/>
              </a:spcAft>
              <a:buClr>
                <a:srgbClr val="002060"/>
              </a:buClr>
              <a:buSzPts val="3000"/>
              <a:buFont typeface="Arial"/>
              <a:buChar char="•"/>
            </a:pPr>
            <a:r>
              <a:rPr lang="fr-FR" sz="1800">
                <a:solidFill>
                  <a:schemeClr val="dk1"/>
                </a:solidFill>
                <a:latin typeface="Arial Narrow"/>
                <a:ea typeface="Arial Narrow"/>
                <a:cs typeface="Arial Narrow"/>
                <a:sym typeface="Arial Narrow"/>
              </a:rPr>
              <a:t>How to post your work?</a:t>
            </a:r>
            <a:endParaRPr sz="1800">
              <a:solidFill>
                <a:schemeClr val="dk1"/>
              </a:solidFill>
              <a:latin typeface="Arial Narrow"/>
              <a:ea typeface="Arial Narrow"/>
              <a:cs typeface="Arial Narrow"/>
              <a:sym typeface="Arial Narrow"/>
            </a:endParaRPr>
          </a:p>
          <a:p>
            <a:pPr indent="-342900" lvl="1" marL="914400" marR="0" rtl="0" algn="just">
              <a:lnSpc>
                <a:spcPct val="90000"/>
              </a:lnSpc>
              <a:spcBef>
                <a:spcPts val="1000"/>
              </a:spcBef>
              <a:spcAft>
                <a:spcPts val="0"/>
              </a:spcAft>
              <a:buClr>
                <a:schemeClr val="dk1"/>
              </a:buClr>
              <a:buSzPts val="1800"/>
              <a:buFont typeface="Arial Narrow"/>
              <a:buChar char="○"/>
            </a:pPr>
            <a:r>
              <a:rPr lang="fr-FR" sz="1800">
                <a:solidFill>
                  <a:schemeClr val="dk1"/>
                </a:solidFill>
                <a:latin typeface="Arial Narrow"/>
                <a:ea typeface="Arial Narrow"/>
                <a:cs typeface="Arial Narrow"/>
                <a:sym typeface="Arial Narrow"/>
              </a:rPr>
              <a:t>Go to the related Module &amp; Forum/Assignment section </a:t>
            </a:r>
            <a:r>
              <a:rPr i="1" lang="fr-FR" sz="1800">
                <a:solidFill>
                  <a:schemeClr val="dk1"/>
                </a:solidFill>
                <a:latin typeface="Arial Narrow"/>
                <a:ea typeface="Arial Narrow"/>
                <a:cs typeface="Arial Narrow"/>
                <a:sym typeface="Arial Narrow"/>
              </a:rPr>
              <a:t>[Module 3: “</a:t>
            </a:r>
            <a:r>
              <a:rPr i="1" lang="fr-FR" sz="1800">
                <a:solidFill>
                  <a:schemeClr val="dk1"/>
                </a:solidFill>
                <a:latin typeface="Arial Narrow"/>
                <a:ea typeface="Arial Narrow"/>
                <a:cs typeface="Arial Narrow"/>
                <a:sym typeface="Arial Narrow"/>
              </a:rPr>
              <a:t>Prepare the dashboard for the project</a:t>
            </a:r>
            <a:r>
              <a:rPr i="1" lang="fr-FR" sz="1800">
                <a:solidFill>
                  <a:schemeClr val="dk1"/>
                </a:solidFill>
                <a:latin typeface="Arial Narrow"/>
                <a:ea typeface="Arial Narrow"/>
                <a:cs typeface="Arial Narrow"/>
                <a:sym typeface="Arial Narrow"/>
              </a:rPr>
              <a:t>”]</a:t>
            </a:r>
            <a:endParaRPr i="1" sz="1800">
              <a:solidFill>
                <a:schemeClr val="dk1"/>
              </a:solidFill>
              <a:latin typeface="Arial Narrow"/>
              <a:ea typeface="Arial Narrow"/>
              <a:cs typeface="Arial Narrow"/>
              <a:sym typeface="Arial Narrow"/>
            </a:endParaRPr>
          </a:p>
          <a:p>
            <a:pPr indent="-342900" lvl="1" marL="914400" marR="0" rtl="0" algn="just">
              <a:lnSpc>
                <a:spcPct val="90000"/>
              </a:lnSpc>
              <a:spcBef>
                <a:spcPts val="1000"/>
              </a:spcBef>
              <a:spcAft>
                <a:spcPts val="0"/>
              </a:spcAft>
              <a:buClr>
                <a:schemeClr val="dk1"/>
              </a:buClr>
              <a:buSzPts val="1800"/>
              <a:buFont typeface="Arial Narrow"/>
              <a:buChar char="○"/>
            </a:pPr>
            <a:r>
              <a:rPr lang="fr-FR" sz="1800">
                <a:solidFill>
                  <a:schemeClr val="dk1"/>
                </a:solidFill>
                <a:latin typeface="Arial Narrow"/>
                <a:ea typeface="Arial Narrow"/>
                <a:cs typeface="Arial Narrow"/>
                <a:sym typeface="Arial Narrow"/>
              </a:rPr>
              <a:t>Here’s how to do it:</a:t>
            </a:r>
            <a:endParaRPr sz="1800">
              <a:solidFill>
                <a:schemeClr val="dk1"/>
              </a:solidFill>
              <a:latin typeface="Arial Narrow"/>
              <a:ea typeface="Arial Narrow"/>
              <a:cs typeface="Arial Narrow"/>
              <a:sym typeface="Arial Narrow"/>
            </a:endParaRPr>
          </a:p>
          <a:p>
            <a:pPr indent="-342900" lvl="0" marL="1371600" rtl="0" algn="l">
              <a:lnSpc>
                <a:spcPct val="107916"/>
              </a:lnSpc>
              <a:spcBef>
                <a:spcPts val="0"/>
              </a:spcBef>
              <a:spcAft>
                <a:spcPts val="0"/>
              </a:spcAft>
              <a:buClr>
                <a:schemeClr val="dk1"/>
              </a:buClr>
              <a:buSzPts val="1800"/>
              <a:buFont typeface="Arial Narrow"/>
              <a:buAutoNum type="arabicPeriod"/>
            </a:pPr>
            <a:r>
              <a:rPr lang="fr-FR" sz="1800">
                <a:solidFill>
                  <a:schemeClr val="dk1"/>
                </a:solidFill>
                <a:latin typeface="Arial Narrow"/>
                <a:ea typeface="Arial Narrow"/>
                <a:cs typeface="Arial Narrow"/>
                <a:sym typeface="Arial Narrow"/>
              </a:rPr>
              <a:t>Click on the button ‘Add a discussion topic’. </a:t>
            </a:r>
            <a:endParaRPr sz="1800">
              <a:solidFill>
                <a:schemeClr val="dk1"/>
              </a:solidFill>
              <a:latin typeface="Arial Narrow"/>
              <a:ea typeface="Arial Narrow"/>
              <a:cs typeface="Arial Narrow"/>
              <a:sym typeface="Arial Narrow"/>
            </a:endParaRPr>
          </a:p>
          <a:p>
            <a:pPr indent="-342900" lvl="0" marL="1371600" rtl="0" algn="l">
              <a:lnSpc>
                <a:spcPct val="107916"/>
              </a:lnSpc>
              <a:spcBef>
                <a:spcPts val="0"/>
              </a:spcBef>
              <a:spcAft>
                <a:spcPts val="0"/>
              </a:spcAft>
              <a:buClr>
                <a:schemeClr val="dk1"/>
              </a:buClr>
              <a:buSzPts val="1800"/>
              <a:buFont typeface="Arial Narrow"/>
              <a:buAutoNum type="arabicPeriod"/>
            </a:pPr>
            <a:r>
              <a:rPr lang="fr-FR" sz="1800">
                <a:solidFill>
                  <a:schemeClr val="dk1"/>
                </a:solidFill>
                <a:latin typeface="Arial Narrow"/>
                <a:ea typeface="Arial Narrow"/>
                <a:cs typeface="Arial Narrow"/>
                <a:sym typeface="Arial Narrow"/>
              </a:rPr>
              <a:t>In the subject line, write </a:t>
            </a:r>
            <a:r>
              <a:rPr b="1" lang="fr-FR" sz="1800">
                <a:solidFill>
                  <a:schemeClr val="dk1"/>
                </a:solidFill>
                <a:latin typeface="Arial Narrow"/>
                <a:ea typeface="Arial Narrow"/>
                <a:cs typeface="Arial Narrow"/>
                <a:sym typeface="Arial Narrow"/>
              </a:rPr>
              <a:t>the name of your project</a:t>
            </a:r>
            <a:r>
              <a:rPr lang="fr-FR" sz="1800">
                <a:solidFill>
                  <a:schemeClr val="dk1"/>
                </a:solidFill>
                <a:latin typeface="Arial Narrow"/>
                <a:ea typeface="Arial Narrow"/>
                <a:cs typeface="Arial Narrow"/>
                <a:sym typeface="Arial Narrow"/>
              </a:rPr>
              <a:t>. </a:t>
            </a:r>
            <a:endParaRPr sz="1800">
              <a:solidFill>
                <a:schemeClr val="dk1"/>
              </a:solidFill>
              <a:latin typeface="Arial Narrow"/>
              <a:ea typeface="Arial Narrow"/>
              <a:cs typeface="Arial Narrow"/>
              <a:sym typeface="Arial Narrow"/>
            </a:endParaRPr>
          </a:p>
          <a:p>
            <a:pPr indent="-342900" lvl="1" marL="1828800" rtl="0" algn="l">
              <a:lnSpc>
                <a:spcPct val="107916"/>
              </a:lnSpc>
              <a:spcBef>
                <a:spcPts val="0"/>
              </a:spcBef>
              <a:spcAft>
                <a:spcPts val="0"/>
              </a:spcAft>
              <a:buClr>
                <a:schemeClr val="dk1"/>
              </a:buClr>
              <a:buSzPts val="1800"/>
              <a:buFont typeface="Arial Narrow"/>
              <a:buAutoNum type="alphaLcPeriod"/>
            </a:pPr>
            <a:r>
              <a:rPr lang="fr-FR" sz="1800">
                <a:solidFill>
                  <a:schemeClr val="dk1"/>
                </a:solidFill>
                <a:latin typeface="Arial Narrow"/>
                <a:ea typeface="Arial Narrow"/>
                <a:cs typeface="Arial Narrow"/>
                <a:sym typeface="Arial Narrow"/>
              </a:rPr>
              <a:t>Cambodia &gt; </a:t>
            </a:r>
            <a:r>
              <a:rPr b="1" lang="fr-FR" sz="1800">
                <a:solidFill>
                  <a:schemeClr val="dk1"/>
                </a:solidFill>
                <a:latin typeface="Arial Narrow"/>
                <a:ea typeface="Arial Narrow"/>
                <a:cs typeface="Arial Narrow"/>
                <a:sym typeface="Arial Narrow"/>
              </a:rPr>
              <a:t>CCOSC</a:t>
            </a:r>
            <a:endParaRPr b="1" sz="1800">
              <a:solidFill>
                <a:schemeClr val="dk1"/>
              </a:solidFill>
              <a:latin typeface="Arial Narrow"/>
              <a:ea typeface="Arial Narrow"/>
              <a:cs typeface="Arial Narrow"/>
              <a:sym typeface="Arial Narrow"/>
            </a:endParaRPr>
          </a:p>
          <a:p>
            <a:pPr indent="-342900" lvl="1" marL="1828800" rtl="0" algn="l">
              <a:lnSpc>
                <a:spcPct val="107916"/>
              </a:lnSpc>
              <a:spcBef>
                <a:spcPts val="0"/>
              </a:spcBef>
              <a:spcAft>
                <a:spcPts val="0"/>
              </a:spcAft>
              <a:buClr>
                <a:schemeClr val="dk1"/>
              </a:buClr>
              <a:buSzPts val="1800"/>
              <a:buFont typeface="Arial Narrow"/>
              <a:buAutoNum type="alphaLcPeriod"/>
            </a:pPr>
            <a:r>
              <a:rPr lang="fr-FR" sz="1800">
                <a:solidFill>
                  <a:schemeClr val="dk1"/>
                </a:solidFill>
                <a:latin typeface="Arial Narrow"/>
                <a:ea typeface="Arial Narrow"/>
                <a:cs typeface="Arial Narrow"/>
                <a:sym typeface="Arial Narrow"/>
              </a:rPr>
              <a:t>Laos &gt; </a:t>
            </a:r>
            <a:r>
              <a:rPr b="1" lang="fr-FR" sz="1800">
                <a:solidFill>
                  <a:schemeClr val="dk1"/>
                </a:solidFill>
                <a:latin typeface="Arial Narrow"/>
                <a:ea typeface="Arial Narrow"/>
                <a:cs typeface="Arial Narrow"/>
                <a:sym typeface="Arial Narrow"/>
              </a:rPr>
              <a:t>GEVEE</a:t>
            </a:r>
            <a:endParaRPr b="1" sz="1800">
              <a:solidFill>
                <a:schemeClr val="dk1"/>
              </a:solidFill>
              <a:latin typeface="Arial Narrow"/>
              <a:ea typeface="Arial Narrow"/>
              <a:cs typeface="Arial Narrow"/>
              <a:sym typeface="Arial Narrow"/>
            </a:endParaRPr>
          </a:p>
          <a:p>
            <a:pPr indent="-342900" lvl="0" marL="1371600" rtl="0" algn="l">
              <a:lnSpc>
                <a:spcPct val="107916"/>
              </a:lnSpc>
              <a:spcBef>
                <a:spcPts val="0"/>
              </a:spcBef>
              <a:spcAft>
                <a:spcPts val="0"/>
              </a:spcAft>
              <a:buClr>
                <a:schemeClr val="dk1"/>
              </a:buClr>
              <a:buSzPts val="1800"/>
              <a:buFont typeface="Arial Narrow"/>
              <a:buAutoNum type="arabicPeriod"/>
            </a:pPr>
            <a:r>
              <a:rPr lang="fr-FR" sz="1800">
                <a:solidFill>
                  <a:schemeClr val="dk1"/>
                </a:solidFill>
                <a:latin typeface="Arial Narrow"/>
                <a:ea typeface="Arial Narrow"/>
                <a:cs typeface="Arial Narrow"/>
                <a:sym typeface="Arial Narrow"/>
              </a:rPr>
              <a:t>Write your work directly in the message</a:t>
            </a:r>
            <a:endParaRPr sz="1800">
              <a:solidFill>
                <a:schemeClr val="dk1"/>
              </a:solidFill>
              <a:latin typeface="Arial Narrow"/>
              <a:ea typeface="Arial Narrow"/>
              <a:cs typeface="Arial Narrow"/>
              <a:sym typeface="Arial Narrow"/>
            </a:endParaRPr>
          </a:p>
          <a:p>
            <a:pPr indent="-342900" lvl="0" marL="1371600" rtl="0" algn="l">
              <a:lnSpc>
                <a:spcPct val="107916"/>
              </a:lnSpc>
              <a:spcBef>
                <a:spcPts val="0"/>
              </a:spcBef>
              <a:spcAft>
                <a:spcPts val="0"/>
              </a:spcAft>
              <a:buClr>
                <a:schemeClr val="dk1"/>
              </a:buClr>
              <a:buSzPts val="1800"/>
              <a:buFont typeface="Arial Narrow"/>
              <a:buAutoNum type="arabicPeriod"/>
            </a:pPr>
            <a:r>
              <a:rPr lang="fr-FR" sz="1800">
                <a:solidFill>
                  <a:schemeClr val="dk1"/>
                </a:solidFill>
                <a:latin typeface="Arial Narrow"/>
                <a:ea typeface="Arial Narrow"/>
                <a:cs typeface="Arial Narrow"/>
                <a:sym typeface="Arial Narrow"/>
              </a:rPr>
              <a:t>If you want to upload a file (Word, ppt, pdf, etc.), click on ‘Advanced’ below the message. This will open an “attachment” box below the message where you can drag and drop your file into the space with the arrow. </a:t>
            </a:r>
            <a:endParaRPr sz="1800">
              <a:solidFill>
                <a:schemeClr val="dk1"/>
              </a:solidFill>
              <a:latin typeface="Arial Narrow"/>
              <a:ea typeface="Arial Narrow"/>
              <a:cs typeface="Arial Narrow"/>
              <a:sym typeface="Arial Narrow"/>
            </a:endParaRPr>
          </a:p>
          <a:p>
            <a:pPr indent="-342900" lvl="0" marL="1371600" rtl="0" algn="l">
              <a:lnSpc>
                <a:spcPct val="107916"/>
              </a:lnSpc>
              <a:spcBef>
                <a:spcPts val="0"/>
              </a:spcBef>
              <a:spcAft>
                <a:spcPts val="0"/>
              </a:spcAft>
              <a:buClr>
                <a:schemeClr val="dk1"/>
              </a:buClr>
              <a:buSzPts val="1800"/>
              <a:buFont typeface="Arial Narrow"/>
              <a:buAutoNum type="arabicPeriod"/>
            </a:pPr>
            <a:r>
              <a:rPr lang="fr-FR" sz="1800">
                <a:solidFill>
                  <a:schemeClr val="dk1"/>
                </a:solidFill>
                <a:latin typeface="Arial Narrow"/>
                <a:ea typeface="Arial Narrow"/>
                <a:cs typeface="Arial Narrow"/>
                <a:sym typeface="Arial Narrow"/>
              </a:rPr>
              <a:t>Click on the ‘Send’ button to post your work in the forum.</a:t>
            </a:r>
            <a:endParaRPr sz="1800">
              <a:solidFill>
                <a:schemeClr val="dk1"/>
              </a:solidFill>
              <a:latin typeface="Arial Narrow"/>
              <a:ea typeface="Arial Narrow"/>
              <a:cs typeface="Arial Narrow"/>
              <a:sym typeface="Arial Narrow"/>
            </a:endParaRPr>
          </a:p>
          <a:p>
            <a:pPr indent="0" lvl="0" marL="0" marR="0" rtl="0" algn="l">
              <a:lnSpc>
                <a:spcPct val="100000"/>
              </a:lnSpc>
              <a:spcBef>
                <a:spcPts val="800"/>
              </a:spcBef>
              <a:spcAft>
                <a:spcPts val="0"/>
              </a:spcAft>
              <a:buClr>
                <a:srgbClr val="000000"/>
              </a:buClr>
              <a:buSzPts val="1400"/>
              <a:buFont typeface="Arial"/>
              <a:buNone/>
            </a:pPr>
            <a:r>
              <a:t/>
            </a:r>
            <a:endParaRPr b="0" i="0" sz="1400" u="none" cap="none" strike="noStrike">
              <a:solidFill>
                <a:srgbClr val="26277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77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fr-FR" sz="1400" u="none" cap="none" strike="noStrike">
                <a:solidFill>
                  <a:srgbClr val="262775"/>
                </a:solidFill>
                <a:latin typeface="Arial"/>
                <a:ea typeface="Arial"/>
                <a:cs typeface="Arial"/>
                <a:sym typeface="Arial"/>
              </a:rPr>
            </a:br>
            <a:endParaRPr b="0" i="0" sz="1400" u="none" cap="none" strike="noStrike">
              <a:solidFill>
                <a:srgbClr val="262775"/>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10" name="Shape 610"/>
        <p:cNvGrpSpPr/>
        <p:nvPr/>
      </p:nvGrpSpPr>
      <p:grpSpPr>
        <a:xfrm>
          <a:off x="0" y="0"/>
          <a:ext cx="0" cy="0"/>
          <a:chOff x="0" y="0"/>
          <a:chExt cx="0" cy="0"/>
        </a:xfrm>
      </p:grpSpPr>
      <p:sp>
        <p:nvSpPr>
          <p:cNvPr id="611" name="Google Shape;611;g378037604e2_1_1679"/>
          <p:cNvSpPr txBox="1"/>
          <p:nvPr>
            <p:ph idx="12" type="sldNum"/>
          </p:nvPr>
        </p:nvSpPr>
        <p:spPr>
          <a:xfrm>
            <a:off x="8077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
        <p:nvSpPr>
          <p:cNvPr id="612" name="Google Shape;612;g378037604e2_1_1679"/>
          <p:cNvSpPr txBox="1"/>
          <p:nvPr/>
        </p:nvSpPr>
        <p:spPr>
          <a:xfrm>
            <a:off x="1571325" y="861250"/>
            <a:ext cx="9096600" cy="227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800"/>
              <a:buFont typeface="Arial"/>
              <a:buNone/>
            </a:pPr>
            <a:r>
              <a:rPr b="1" i="0" lang="fr-FR" sz="6800" u="none" cap="none" strike="noStrike">
                <a:solidFill>
                  <a:srgbClr val="E84E0F"/>
                </a:solidFill>
                <a:latin typeface="Bebas Neue"/>
                <a:ea typeface="Bebas Neue"/>
                <a:cs typeface="Bebas Neue"/>
                <a:sym typeface="Bebas Neue"/>
              </a:rPr>
              <a:t>END OF module </a:t>
            </a:r>
            <a:r>
              <a:rPr b="1" lang="fr-FR" sz="6800">
                <a:solidFill>
                  <a:srgbClr val="E84E0F"/>
                </a:solidFill>
                <a:latin typeface="Bebas Neue"/>
                <a:ea typeface="Bebas Neue"/>
                <a:cs typeface="Bebas Neue"/>
                <a:sym typeface="Bebas Neue"/>
              </a:rPr>
              <a:t>3</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800"/>
              <a:buFont typeface="Arial"/>
              <a:buNone/>
            </a:pPr>
            <a:r>
              <a:rPr b="1" i="0" lang="fr-FR" sz="6800" u="none" cap="none" strike="noStrike">
                <a:solidFill>
                  <a:srgbClr val="E84E0F"/>
                </a:solidFill>
                <a:latin typeface="Bebas Neue"/>
                <a:ea typeface="Bebas Neue"/>
                <a:cs typeface="Bebas Neue"/>
                <a:sym typeface="Bebas Neue"/>
              </a:rPr>
              <a:t>THANK YOU!</a:t>
            </a:r>
            <a:endParaRPr b="1" i="0" sz="6800" u="none" cap="none" strike="noStrike">
              <a:solidFill>
                <a:srgbClr val="E84E0F"/>
              </a:solidFill>
              <a:latin typeface="Bebas Neue"/>
              <a:ea typeface="Bebas Neue"/>
              <a:cs typeface="Bebas Neue"/>
              <a:sym typeface="Bebas Neue"/>
            </a:endParaRPr>
          </a:p>
        </p:txBody>
      </p:sp>
      <p:sp>
        <p:nvSpPr>
          <p:cNvPr id="613" name="Google Shape;613;g378037604e2_1_1679"/>
          <p:cNvSpPr/>
          <p:nvPr/>
        </p:nvSpPr>
        <p:spPr>
          <a:xfrm>
            <a:off x="3099155" y="4023191"/>
            <a:ext cx="5993700" cy="8667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1200"/>
              </a:spcBef>
              <a:spcAft>
                <a:spcPts val="0"/>
              </a:spcAft>
              <a:buClr>
                <a:srgbClr val="000000"/>
              </a:buClr>
              <a:buSzPts val="2300"/>
              <a:buFont typeface="Arial"/>
              <a:buNone/>
            </a:pPr>
            <a:r>
              <a:rPr b="1" i="0" lang="fr-FR" sz="2300" u="none" cap="none" strike="noStrike">
                <a:solidFill>
                  <a:srgbClr val="FFFFFF"/>
                </a:solidFill>
                <a:latin typeface="Arial"/>
                <a:ea typeface="Arial"/>
                <a:cs typeface="Arial"/>
                <a:sym typeface="Arial"/>
              </a:rPr>
              <a:t>MODULE </a:t>
            </a:r>
            <a:r>
              <a:rPr b="1" lang="fr-FR" sz="2300">
                <a:solidFill>
                  <a:srgbClr val="FFFFFF"/>
                </a:solidFill>
              </a:rPr>
              <a:t>2</a:t>
            </a:r>
            <a:endParaRPr b="0" i="0" sz="2300" u="none" cap="none" strike="noStrike">
              <a:solidFill>
                <a:srgbClr val="FFFFFF"/>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br>
              <a:rPr b="0" i="0" lang="fr-FR" sz="1200" u="none" cap="none" strike="noStrike">
                <a:solidFill>
                  <a:srgbClr val="FFFFFF"/>
                </a:solidFill>
                <a:latin typeface="Arial"/>
                <a:ea typeface="Arial"/>
                <a:cs typeface="Arial"/>
                <a:sym typeface="Arial"/>
              </a:rPr>
            </a:br>
            <a:endParaRPr b="0" i="0" sz="1200" u="none" cap="none" strike="noStrike">
              <a:solidFill>
                <a:srgbClr val="FFFFFF"/>
              </a:solidFill>
              <a:latin typeface="Arial"/>
              <a:ea typeface="Arial"/>
              <a:cs typeface="Arial"/>
              <a:sym typeface="Arial"/>
            </a:endParaRPr>
          </a:p>
        </p:txBody>
      </p:sp>
      <p:grpSp>
        <p:nvGrpSpPr>
          <p:cNvPr id="614" name="Google Shape;614;g378037604e2_1_1679"/>
          <p:cNvGrpSpPr/>
          <p:nvPr/>
        </p:nvGrpSpPr>
        <p:grpSpPr>
          <a:xfrm>
            <a:off x="5148008" y="4582623"/>
            <a:ext cx="1895970" cy="1773731"/>
            <a:chOff x="3137400" y="1009650"/>
            <a:chExt cx="2869204" cy="2708400"/>
          </a:xfrm>
        </p:grpSpPr>
        <p:sp>
          <p:nvSpPr>
            <p:cNvPr id="615" name="Google Shape;615;g378037604e2_1_1679"/>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62775"/>
                </a:solidFill>
                <a:latin typeface="Arial"/>
                <a:ea typeface="Arial"/>
                <a:cs typeface="Arial"/>
                <a:sym typeface="Arial"/>
              </a:endParaRPr>
            </a:p>
          </p:txBody>
        </p:sp>
        <p:pic>
          <p:nvPicPr>
            <p:cNvPr id="616" name="Google Shape;616;g378037604e2_1_1679"/>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378037604e2_1_196"/>
          <p:cNvSpPr txBox="1"/>
          <p:nvPr>
            <p:ph idx="12" type="sldNum"/>
          </p:nvPr>
        </p:nvSpPr>
        <p:spPr>
          <a:xfrm>
            <a:off x="8077200" y="6356351"/>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
        <p:nvSpPr>
          <p:cNvPr id="141" name="Google Shape;141;g378037604e2_1_196"/>
          <p:cNvSpPr/>
          <p:nvPr/>
        </p:nvSpPr>
        <p:spPr>
          <a:xfrm>
            <a:off x="2152996" y="2290227"/>
            <a:ext cx="69909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rgbClr val="FFFFFF"/>
                </a:solidFill>
                <a:latin typeface="Arial"/>
                <a:ea typeface="Arial"/>
                <a:cs typeface="Arial"/>
                <a:sym typeface="Arial"/>
              </a:rPr>
            </a:br>
            <a:endParaRPr b="0" i="0" sz="1400" u="none" cap="none" strike="noStrike">
              <a:solidFill>
                <a:srgbClr val="FFFFFF"/>
              </a:solidFill>
              <a:latin typeface="Arial"/>
              <a:ea typeface="Arial"/>
              <a:cs typeface="Arial"/>
              <a:sym typeface="Arial"/>
            </a:endParaRPr>
          </a:p>
        </p:txBody>
      </p:sp>
      <p:sp>
        <p:nvSpPr>
          <p:cNvPr id="142" name="Google Shape;142;g378037604e2_1_196"/>
          <p:cNvSpPr/>
          <p:nvPr/>
        </p:nvSpPr>
        <p:spPr>
          <a:xfrm>
            <a:off x="4705611" y="1489856"/>
            <a:ext cx="5686800" cy="30948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1000"/>
              </a:spcBef>
              <a:spcAft>
                <a:spcPts val="0"/>
              </a:spcAft>
              <a:buClr>
                <a:srgbClr val="000000"/>
              </a:buClr>
              <a:buSzPts val="1600"/>
              <a:buFont typeface="Arial"/>
              <a:buNone/>
            </a:pPr>
            <a:r>
              <a:t/>
            </a:r>
            <a:endParaRPr b="0" i="0" sz="1600" u="none" cap="none" strike="noStrike">
              <a:solidFill>
                <a:srgbClr val="002060"/>
              </a:solidFill>
              <a:latin typeface="Arial Narrow"/>
              <a:ea typeface="Arial Narrow"/>
              <a:cs typeface="Arial Narrow"/>
              <a:sym typeface="Arial Narrow"/>
            </a:endParaRPr>
          </a:p>
          <a:p>
            <a:pPr indent="0" lvl="0" marL="0" marR="0" rtl="0" algn="just">
              <a:lnSpc>
                <a:spcPct val="90000"/>
              </a:lnSpc>
              <a:spcBef>
                <a:spcPts val="1000"/>
              </a:spcBef>
              <a:spcAft>
                <a:spcPts val="0"/>
              </a:spcAft>
              <a:buClr>
                <a:srgbClr val="000000"/>
              </a:buClr>
              <a:buSzPts val="2000"/>
              <a:buFont typeface="Arial"/>
              <a:buNone/>
            </a:pPr>
            <a:r>
              <a:t/>
            </a:r>
            <a:endParaRPr b="1" i="0" sz="2000" u="none" cap="none" strike="noStrike">
              <a:solidFill>
                <a:srgbClr val="00206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400"/>
              <a:buFont typeface="Arial"/>
              <a:buNone/>
            </a:pPr>
            <a:br>
              <a:rPr b="0" i="0" lang="fr-FR" sz="1400" u="none" cap="none" strike="noStrike">
                <a:solidFill>
                  <a:srgbClr val="262775"/>
                </a:solidFill>
                <a:latin typeface="Arial"/>
                <a:ea typeface="Arial"/>
                <a:cs typeface="Arial"/>
                <a:sym typeface="Arial"/>
              </a:rPr>
            </a:br>
            <a:endParaRPr b="0" i="0" sz="1400" u="none" cap="none" strike="noStrike">
              <a:solidFill>
                <a:srgbClr val="262775"/>
              </a:solidFill>
              <a:latin typeface="Arial"/>
              <a:ea typeface="Arial"/>
              <a:cs typeface="Arial"/>
              <a:sym typeface="Arial"/>
            </a:endParaRPr>
          </a:p>
        </p:txBody>
      </p:sp>
      <p:sp>
        <p:nvSpPr>
          <p:cNvPr id="143" name="Google Shape;143;g378037604e2_1_196"/>
          <p:cNvSpPr txBox="1"/>
          <p:nvPr/>
        </p:nvSpPr>
        <p:spPr>
          <a:xfrm>
            <a:off x="1524000" y="315100"/>
            <a:ext cx="9144000" cy="969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100"/>
              <a:buFont typeface="Arial"/>
              <a:buNone/>
            </a:pPr>
            <a:r>
              <a:rPr b="1" i="0" lang="fr-FR" sz="5100" u="none" cap="none" strike="noStrike">
                <a:solidFill>
                  <a:srgbClr val="FFFFFF"/>
                </a:solidFill>
                <a:latin typeface="Bebas Neue"/>
                <a:ea typeface="Bebas Neue"/>
                <a:cs typeface="Bebas Neue"/>
                <a:sym typeface="Bebas Neue"/>
              </a:rPr>
              <a:t>PEDAGOGICAL OBJECTIVES - </a:t>
            </a:r>
            <a:r>
              <a:rPr b="1" lang="fr-FR" sz="5100">
                <a:solidFill>
                  <a:srgbClr val="FFFFFF"/>
                </a:solidFill>
                <a:latin typeface="Bebas Neue"/>
                <a:ea typeface="Bebas Neue"/>
                <a:cs typeface="Bebas Neue"/>
                <a:sym typeface="Bebas Neue"/>
              </a:rPr>
              <a:t>MODULE</a:t>
            </a:r>
            <a:r>
              <a:rPr b="1" i="0" lang="fr-FR" sz="5100" u="none" cap="none" strike="noStrike">
                <a:solidFill>
                  <a:srgbClr val="FFFFFF"/>
                </a:solidFill>
                <a:latin typeface="Bebas Neue"/>
                <a:ea typeface="Bebas Neue"/>
                <a:cs typeface="Bebas Neue"/>
                <a:sym typeface="Bebas Neue"/>
              </a:rPr>
              <a:t> </a:t>
            </a:r>
            <a:r>
              <a:rPr b="1" lang="fr-FR" sz="5100">
                <a:solidFill>
                  <a:srgbClr val="FFFFFF"/>
                </a:solidFill>
                <a:latin typeface="Bebas Neue"/>
                <a:ea typeface="Bebas Neue"/>
                <a:cs typeface="Bebas Neue"/>
                <a:sym typeface="Bebas Neue"/>
              </a:rPr>
              <a:t>3</a:t>
            </a:r>
            <a:endParaRPr b="1" i="0" sz="6300" u="none" cap="none" strike="noStrike">
              <a:solidFill>
                <a:srgbClr val="FFFFFF"/>
              </a:solidFill>
              <a:latin typeface="Bebas Neue"/>
              <a:ea typeface="Bebas Neue"/>
              <a:cs typeface="Bebas Neue"/>
              <a:sym typeface="Bebas Neue"/>
            </a:endParaRPr>
          </a:p>
        </p:txBody>
      </p:sp>
      <p:sp>
        <p:nvSpPr>
          <p:cNvPr id="144" name="Google Shape;144;g378037604e2_1_196"/>
          <p:cNvSpPr/>
          <p:nvPr/>
        </p:nvSpPr>
        <p:spPr>
          <a:xfrm>
            <a:off x="1524000" y="2007550"/>
            <a:ext cx="9144000" cy="43488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1000"/>
              </a:spcBef>
              <a:spcAft>
                <a:spcPts val="0"/>
              </a:spcAft>
              <a:buClr>
                <a:srgbClr val="000000"/>
              </a:buClr>
              <a:buSzPts val="2400"/>
              <a:buFont typeface="Arial"/>
              <a:buNone/>
            </a:pPr>
            <a:r>
              <a:rPr b="1" i="0" lang="fr-FR" sz="2600" u="none" cap="none" strike="noStrike">
                <a:solidFill>
                  <a:srgbClr val="002060"/>
                </a:solidFill>
                <a:latin typeface="Arial Narrow"/>
                <a:ea typeface="Arial Narrow"/>
                <a:cs typeface="Arial Narrow"/>
                <a:sym typeface="Arial Narrow"/>
              </a:rPr>
              <a:t>At the end of this module, participants should be able to:</a:t>
            </a:r>
            <a:endParaRPr b="0" i="0" sz="16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469873" lvl="0" marL="457173" marR="0" rtl="0" algn="just">
              <a:lnSpc>
                <a:spcPct val="90000"/>
              </a:lnSpc>
              <a:spcBef>
                <a:spcPts val="1000"/>
              </a:spcBef>
              <a:spcAft>
                <a:spcPts val="0"/>
              </a:spcAft>
              <a:buClr>
                <a:srgbClr val="002060"/>
              </a:buClr>
              <a:buSzPts val="3000"/>
              <a:buFont typeface="Arial"/>
              <a:buChar char="•"/>
            </a:pPr>
            <a:r>
              <a:rPr b="0" i="0" lang="fr-FR" sz="2200" u="none" cap="none" strike="noStrike">
                <a:solidFill>
                  <a:srgbClr val="002060"/>
                </a:solidFill>
                <a:latin typeface="Arial Narrow"/>
                <a:ea typeface="Arial Narrow"/>
                <a:cs typeface="Arial Narrow"/>
                <a:sym typeface="Arial Narrow"/>
              </a:rPr>
              <a:t>Identify the M&amp;E steps required in the implementation phase of a project. </a:t>
            </a:r>
            <a:endParaRPr b="0" i="0" sz="1600" u="none" cap="none" strike="noStrike">
              <a:solidFill>
                <a:srgbClr val="000000"/>
              </a:solidFill>
              <a:latin typeface="Arial"/>
              <a:ea typeface="Arial"/>
              <a:cs typeface="Arial"/>
              <a:sym typeface="Arial"/>
            </a:endParaRPr>
          </a:p>
          <a:p>
            <a:pPr indent="-469873" lvl="0" marL="457173" marR="0" rtl="0" algn="just">
              <a:lnSpc>
                <a:spcPct val="90000"/>
              </a:lnSpc>
              <a:spcBef>
                <a:spcPts val="1000"/>
              </a:spcBef>
              <a:spcAft>
                <a:spcPts val="0"/>
              </a:spcAft>
              <a:buClr>
                <a:srgbClr val="002060"/>
              </a:buClr>
              <a:buSzPts val="3000"/>
              <a:buFont typeface="Arial"/>
              <a:buChar char="•"/>
            </a:pPr>
            <a:r>
              <a:rPr b="0" i="0" lang="fr-FR" sz="2200" u="none" cap="none" strike="noStrike">
                <a:solidFill>
                  <a:srgbClr val="002060"/>
                </a:solidFill>
                <a:latin typeface="Arial Narrow"/>
                <a:ea typeface="Arial Narrow"/>
                <a:cs typeface="Arial Narrow"/>
                <a:sym typeface="Arial Narrow"/>
              </a:rPr>
              <a:t>Identify and set up M&amp;E tools for the implementation phase - Inception phase.</a:t>
            </a:r>
            <a:endParaRPr b="0" i="0" sz="1600" u="none" cap="none" strike="noStrike">
              <a:solidFill>
                <a:srgbClr val="000000"/>
              </a:solidFill>
              <a:latin typeface="Arial"/>
              <a:ea typeface="Arial"/>
              <a:cs typeface="Arial"/>
              <a:sym typeface="Arial"/>
            </a:endParaRPr>
          </a:p>
          <a:p>
            <a:pPr indent="-469873" lvl="0" marL="457173" marR="0" rtl="0" algn="just">
              <a:lnSpc>
                <a:spcPct val="90000"/>
              </a:lnSpc>
              <a:spcBef>
                <a:spcPts val="1000"/>
              </a:spcBef>
              <a:spcAft>
                <a:spcPts val="0"/>
              </a:spcAft>
              <a:buClr>
                <a:srgbClr val="002060"/>
              </a:buClr>
              <a:buSzPts val="3000"/>
              <a:buFont typeface="Arial"/>
              <a:buChar char="•"/>
            </a:pPr>
            <a:r>
              <a:rPr b="0" i="0" lang="fr-FR" sz="2200" u="none" cap="none" strike="noStrike">
                <a:solidFill>
                  <a:srgbClr val="002060"/>
                </a:solidFill>
                <a:latin typeface="Arial Narrow"/>
                <a:ea typeface="Arial Narrow"/>
                <a:cs typeface="Arial Narrow"/>
                <a:sym typeface="Arial Narrow"/>
              </a:rPr>
              <a:t>Assess the quality of project indicators. </a:t>
            </a:r>
            <a:endParaRPr b="0" i="0" sz="1600" u="none" cap="none" strike="noStrike">
              <a:solidFill>
                <a:srgbClr val="000000"/>
              </a:solidFill>
              <a:latin typeface="Arial"/>
              <a:ea typeface="Arial"/>
              <a:cs typeface="Arial"/>
              <a:sym typeface="Arial"/>
            </a:endParaRPr>
          </a:p>
          <a:p>
            <a:pPr indent="-469873" lvl="0" marL="457173" marR="0" rtl="0" algn="just">
              <a:lnSpc>
                <a:spcPct val="90000"/>
              </a:lnSpc>
              <a:spcBef>
                <a:spcPts val="1000"/>
              </a:spcBef>
              <a:spcAft>
                <a:spcPts val="0"/>
              </a:spcAft>
              <a:buClr>
                <a:srgbClr val="002060"/>
              </a:buClr>
              <a:buSzPts val="3000"/>
              <a:buFont typeface="Arial"/>
              <a:buChar char="•"/>
            </a:pPr>
            <a:r>
              <a:rPr b="0" i="0" lang="fr-FR" sz="2200" u="none" cap="none" strike="noStrike">
                <a:solidFill>
                  <a:srgbClr val="002060"/>
                </a:solidFill>
                <a:latin typeface="Arial Narrow"/>
                <a:ea typeface="Arial Narrow"/>
                <a:cs typeface="Arial Narrow"/>
                <a:sym typeface="Arial Narrow"/>
              </a:rPr>
              <a:t>Prepare the M&amp;E dashboard for your project.</a:t>
            </a:r>
            <a:endParaRPr b="0" i="0" sz="16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rgbClr val="000000"/>
              </a:buClr>
              <a:buSzPts val="2000"/>
              <a:buFont typeface="Arial"/>
              <a:buNone/>
            </a:pPr>
            <a:br>
              <a:rPr b="0" i="0" lang="fr-FR" sz="2000" u="none" cap="none" strike="noStrike">
                <a:solidFill>
                  <a:srgbClr val="002060"/>
                </a:solidFill>
                <a:latin typeface="Arial Narrow"/>
                <a:ea typeface="Arial Narrow"/>
                <a:cs typeface="Arial Narrow"/>
                <a:sym typeface="Arial Narrow"/>
              </a:rPr>
            </a:br>
            <a:br>
              <a:rPr b="0" i="0" lang="fr-FR" sz="2000" u="none" cap="none" strike="noStrike">
                <a:solidFill>
                  <a:srgbClr val="002060"/>
                </a:solidFill>
                <a:latin typeface="Arial Narrow"/>
                <a:ea typeface="Arial Narrow"/>
                <a:cs typeface="Arial Narrow"/>
                <a:sym typeface="Arial Narrow"/>
              </a:rPr>
            </a:br>
            <a:endParaRPr b="0" i="0" sz="2000" u="none" cap="none" strike="noStrike">
              <a:solidFill>
                <a:srgbClr val="002060"/>
              </a:solidFill>
              <a:latin typeface="Arial Narrow"/>
              <a:ea typeface="Arial Narrow"/>
              <a:cs typeface="Arial Narrow"/>
              <a:sym typeface="Arial Narrow"/>
            </a:endParaRPr>
          </a:p>
          <a:p>
            <a:pPr indent="0" lvl="0" marL="0" marR="0" rtl="0" algn="just">
              <a:lnSpc>
                <a:spcPct val="90000"/>
              </a:lnSpc>
              <a:spcBef>
                <a:spcPts val="1000"/>
              </a:spcBef>
              <a:spcAft>
                <a:spcPts val="0"/>
              </a:spcAft>
              <a:buClr>
                <a:srgbClr val="000000"/>
              </a:buClr>
              <a:buSzPts val="2000"/>
              <a:buFont typeface="Arial"/>
              <a:buNone/>
            </a:pPr>
            <a:r>
              <a:t/>
            </a:r>
            <a:endParaRPr b="1" i="0" sz="2000" u="none" cap="none" strike="noStrike">
              <a:solidFill>
                <a:srgbClr val="002060"/>
              </a:solidFill>
              <a:latin typeface="Arial Narrow"/>
              <a:ea typeface="Arial Narrow"/>
              <a:cs typeface="Arial Narrow"/>
              <a:sym typeface="Arial Narrow"/>
            </a:endParaRPr>
          </a:p>
          <a:p>
            <a:pPr indent="0" lvl="0" marL="0" marR="0" rtl="0" algn="just">
              <a:lnSpc>
                <a:spcPct val="90000"/>
              </a:lnSpc>
              <a:spcBef>
                <a:spcPts val="1000"/>
              </a:spcBef>
              <a:spcAft>
                <a:spcPts val="0"/>
              </a:spcAft>
              <a:buClr>
                <a:srgbClr val="000000"/>
              </a:buClr>
              <a:buSzPts val="1600"/>
              <a:buFont typeface="Arial"/>
              <a:buNone/>
            </a:pPr>
            <a:r>
              <a:t/>
            </a:r>
            <a:endParaRPr b="0" i="0" sz="1600" u="none" cap="none" strike="noStrike">
              <a:solidFill>
                <a:srgbClr val="002060"/>
              </a:solidFill>
              <a:latin typeface="Arial Narrow"/>
              <a:ea typeface="Arial Narrow"/>
              <a:cs typeface="Arial Narrow"/>
              <a:sym typeface="Arial Narrow"/>
            </a:endParaRPr>
          </a:p>
          <a:p>
            <a:pPr indent="0" lvl="0" marL="0" marR="0" rtl="0" algn="just">
              <a:lnSpc>
                <a:spcPct val="90000"/>
              </a:lnSpc>
              <a:spcBef>
                <a:spcPts val="1000"/>
              </a:spcBef>
              <a:spcAft>
                <a:spcPts val="0"/>
              </a:spcAft>
              <a:buClr>
                <a:srgbClr val="000000"/>
              </a:buClr>
              <a:buSzPts val="2000"/>
              <a:buFont typeface="Arial"/>
              <a:buNone/>
            </a:pPr>
            <a:r>
              <a:t/>
            </a:r>
            <a:endParaRPr b="1" i="0" sz="2000" u="none" cap="none" strike="noStrike">
              <a:solidFill>
                <a:srgbClr val="00206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400"/>
              <a:buFont typeface="Arial"/>
              <a:buNone/>
            </a:pPr>
            <a:br>
              <a:rPr b="0" i="0" lang="fr-FR" sz="1400" u="none" cap="none" strike="noStrike">
                <a:solidFill>
                  <a:srgbClr val="262775"/>
                </a:solidFill>
                <a:latin typeface="Arial"/>
                <a:ea typeface="Arial"/>
                <a:cs typeface="Arial"/>
                <a:sym typeface="Arial"/>
              </a:rPr>
            </a:br>
            <a:endParaRPr b="0" i="0" sz="1400" u="none" cap="none" strike="noStrike">
              <a:solidFill>
                <a:srgbClr val="262775"/>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9" name="Shape 149"/>
        <p:cNvGrpSpPr/>
        <p:nvPr/>
      </p:nvGrpSpPr>
      <p:grpSpPr>
        <a:xfrm>
          <a:off x="0" y="0"/>
          <a:ext cx="0" cy="0"/>
          <a:chOff x="0" y="0"/>
          <a:chExt cx="0" cy="0"/>
        </a:xfrm>
      </p:grpSpPr>
      <p:sp>
        <p:nvSpPr>
          <p:cNvPr id="150" name="Google Shape;150;g378037604e2_1_293"/>
          <p:cNvSpPr txBox="1"/>
          <p:nvPr>
            <p:ph idx="12" type="sldNum"/>
          </p:nvPr>
        </p:nvSpPr>
        <p:spPr>
          <a:xfrm>
            <a:off x="8077200" y="6356351"/>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
        <p:nvSpPr>
          <p:cNvPr id="151" name="Google Shape;151;g378037604e2_1_293"/>
          <p:cNvSpPr txBox="1"/>
          <p:nvPr/>
        </p:nvSpPr>
        <p:spPr>
          <a:xfrm>
            <a:off x="1612788" y="1799150"/>
            <a:ext cx="8966400" cy="1231500"/>
          </a:xfrm>
          <a:prstGeom prst="rect">
            <a:avLst/>
          </a:prstGeom>
          <a:noFill/>
          <a:ln>
            <a:noFill/>
          </a:ln>
        </p:spPr>
        <p:txBody>
          <a:bodyPr anchorCtr="0" anchor="t" bIns="91425" lIns="91425" spcFirstLastPara="1" rIns="91425" wrap="square" tIns="91425">
            <a:spAutoFit/>
          </a:bodyPr>
          <a:lstStyle/>
          <a:p>
            <a:pPr indent="-546100" lvl="0" marL="457200" marR="0" rtl="0" algn="ctr">
              <a:lnSpc>
                <a:spcPct val="100000"/>
              </a:lnSpc>
              <a:spcBef>
                <a:spcPts val="0"/>
              </a:spcBef>
              <a:spcAft>
                <a:spcPts val="0"/>
              </a:spcAft>
              <a:buClr>
                <a:srgbClr val="FFFFFF"/>
              </a:buClr>
              <a:buSzPts val="6800"/>
              <a:buFont typeface="Bebas Neue"/>
              <a:buAutoNum type="romanUcPeriod"/>
            </a:pPr>
            <a:r>
              <a:rPr b="1" lang="fr-FR" sz="6800">
                <a:solidFill>
                  <a:srgbClr val="FFFFFF"/>
                </a:solidFill>
                <a:latin typeface="Bebas Neue"/>
                <a:ea typeface="Bebas Neue"/>
                <a:cs typeface="Bebas Neue"/>
                <a:sym typeface="Bebas Neue"/>
              </a:rPr>
              <a:t>LEARNING REVIEW</a:t>
            </a:r>
            <a:endParaRPr b="1" i="0" sz="6800" u="none" cap="none" strike="noStrike">
              <a:solidFill>
                <a:srgbClr val="FFFFFF"/>
              </a:solidFill>
              <a:latin typeface="Bebas Neue"/>
              <a:ea typeface="Bebas Neue"/>
              <a:cs typeface="Bebas Neue"/>
              <a:sym typeface="Bebas Neue"/>
            </a:endParaRPr>
          </a:p>
        </p:txBody>
      </p:sp>
      <p:sp>
        <p:nvSpPr>
          <p:cNvPr id="152" name="Google Shape;152;g378037604e2_1_293"/>
          <p:cNvSpPr/>
          <p:nvPr/>
        </p:nvSpPr>
        <p:spPr>
          <a:xfrm>
            <a:off x="3099155" y="4023191"/>
            <a:ext cx="5993700" cy="8667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1200"/>
              </a:spcBef>
              <a:spcAft>
                <a:spcPts val="0"/>
              </a:spcAft>
              <a:buClr>
                <a:srgbClr val="000000"/>
              </a:buClr>
              <a:buSzPts val="2300"/>
              <a:buFont typeface="Arial"/>
              <a:buNone/>
            </a:pPr>
            <a:r>
              <a:rPr b="1" i="0" lang="fr-FR" sz="2300" u="none" cap="none" strike="noStrike">
                <a:solidFill>
                  <a:srgbClr val="FFFFFF"/>
                </a:solidFill>
                <a:latin typeface="Arial"/>
                <a:ea typeface="Arial"/>
                <a:cs typeface="Arial"/>
                <a:sym typeface="Arial"/>
              </a:rPr>
              <a:t>MODULE </a:t>
            </a:r>
            <a:r>
              <a:rPr b="1" lang="fr-FR" sz="2300">
                <a:solidFill>
                  <a:srgbClr val="FFFFFF"/>
                </a:solidFill>
              </a:rPr>
              <a:t>3</a:t>
            </a:r>
            <a:endParaRPr b="0" i="0" sz="2300" u="none" cap="none" strike="noStrike">
              <a:solidFill>
                <a:srgbClr val="FFFFFF"/>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br>
              <a:rPr b="0" i="0" lang="fr-FR" sz="1200" u="none" cap="none" strike="noStrike">
                <a:solidFill>
                  <a:srgbClr val="FFFFFF"/>
                </a:solidFill>
                <a:latin typeface="Arial"/>
                <a:ea typeface="Arial"/>
                <a:cs typeface="Arial"/>
                <a:sym typeface="Arial"/>
              </a:rPr>
            </a:br>
            <a:endParaRPr b="0" i="0" sz="1200" u="none" cap="none" strike="noStrike">
              <a:solidFill>
                <a:srgbClr val="FFFFFF"/>
              </a:solidFill>
              <a:latin typeface="Arial"/>
              <a:ea typeface="Arial"/>
              <a:cs typeface="Arial"/>
              <a:sym typeface="Arial"/>
            </a:endParaRPr>
          </a:p>
        </p:txBody>
      </p:sp>
      <p:grpSp>
        <p:nvGrpSpPr>
          <p:cNvPr id="153" name="Google Shape;153;g378037604e2_1_293"/>
          <p:cNvGrpSpPr/>
          <p:nvPr/>
        </p:nvGrpSpPr>
        <p:grpSpPr>
          <a:xfrm>
            <a:off x="5148008" y="4582623"/>
            <a:ext cx="1895970" cy="1773731"/>
            <a:chOff x="3137400" y="1009650"/>
            <a:chExt cx="2869204" cy="2708400"/>
          </a:xfrm>
        </p:grpSpPr>
        <p:sp>
          <p:nvSpPr>
            <p:cNvPr id="154" name="Google Shape;154;g378037604e2_1_293"/>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62775"/>
                </a:solidFill>
                <a:latin typeface="Arial"/>
                <a:ea typeface="Arial"/>
                <a:cs typeface="Arial"/>
                <a:sym typeface="Arial"/>
              </a:endParaRPr>
            </a:p>
          </p:txBody>
        </p:sp>
        <p:pic>
          <p:nvPicPr>
            <p:cNvPr id="155" name="Google Shape;155;g378037604e2_1_293"/>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378037604e2_1_390"/>
          <p:cNvSpPr txBox="1"/>
          <p:nvPr>
            <p:ph idx="12" type="sldNum"/>
          </p:nvPr>
        </p:nvSpPr>
        <p:spPr>
          <a:xfrm>
            <a:off x="8077200" y="6356351"/>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
        <p:nvSpPr>
          <p:cNvPr id="162" name="Google Shape;162;g378037604e2_1_390"/>
          <p:cNvSpPr txBox="1"/>
          <p:nvPr/>
        </p:nvSpPr>
        <p:spPr>
          <a:xfrm>
            <a:off x="1524000" y="315100"/>
            <a:ext cx="9144000" cy="969600"/>
          </a:xfrm>
          <a:prstGeom prst="rect">
            <a:avLst/>
          </a:prstGeom>
          <a:solidFill>
            <a:schemeClr val="dk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100"/>
              <a:buFont typeface="Arial"/>
              <a:buNone/>
            </a:pPr>
            <a:r>
              <a:rPr b="1" lang="fr-FR" sz="5100">
                <a:solidFill>
                  <a:srgbClr val="FFFFFF"/>
                </a:solidFill>
                <a:latin typeface="Bebas Neue"/>
                <a:ea typeface="Bebas Neue"/>
                <a:cs typeface="Bebas Neue"/>
                <a:sym typeface="Bebas Neue"/>
              </a:rPr>
              <a:t>your M&amp;E PLAN - Review</a:t>
            </a:r>
            <a:endParaRPr b="1" i="0" sz="6300" u="none" cap="none" strike="noStrike">
              <a:solidFill>
                <a:srgbClr val="FFFFFF"/>
              </a:solidFill>
              <a:latin typeface="Bebas Neue"/>
              <a:ea typeface="Bebas Neue"/>
              <a:cs typeface="Bebas Neue"/>
              <a:sym typeface="Bebas Neue"/>
            </a:endParaRPr>
          </a:p>
        </p:txBody>
      </p:sp>
      <p:sp>
        <p:nvSpPr>
          <p:cNvPr id="163" name="Google Shape;163;g378037604e2_1_390"/>
          <p:cNvSpPr/>
          <p:nvPr/>
        </p:nvSpPr>
        <p:spPr>
          <a:xfrm>
            <a:off x="1524000" y="1532600"/>
            <a:ext cx="9144000" cy="134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rPr b="1" lang="fr-FR" sz="3200">
                <a:solidFill>
                  <a:schemeClr val="dk1"/>
                </a:solidFill>
                <a:latin typeface="Bebas Neue"/>
                <a:ea typeface="Bebas Neue"/>
                <a:cs typeface="Bebas Neue"/>
                <a:sym typeface="Bebas Neue"/>
              </a:rPr>
              <a:t>Did you face any issues?</a:t>
            </a:r>
            <a:endParaRPr b="1" sz="3200">
              <a:solidFill>
                <a:schemeClr val="dk1"/>
              </a:solidFill>
              <a:latin typeface="Bebas Neue"/>
              <a:ea typeface="Bebas Neue"/>
              <a:cs typeface="Bebas Neue"/>
              <a:sym typeface="Bebas Neue"/>
            </a:endParaRPr>
          </a:p>
          <a:p>
            <a:pPr indent="0" lvl="0" marL="0" marR="0" rtl="0" algn="ctr">
              <a:lnSpc>
                <a:spcPct val="100000"/>
              </a:lnSpc>
              <a:spcBef>
                <a:spcPts val="0"/>
              </a:spcBef>
              <a:spcAft>
                <a:spcPts val="0"/>
              </a:spcAft>
              <a:buClr>
                <a:srgbClr val="000000"/>
              </a:buClr>
              <a:buSzPts val="2100"/>
              <a:buFont typeface="Arial"/>
              <a:buNone/>
            </a:pPr>
            <a:r>
              <a:t/>
            </a:r>
            <a:endParaRPr b="1" sz="1300">
              <a:solidFill>
                <a:schemeClr val="dk1"/>
              </a:solidFill>
              <a:latin typeface="Bebas Neue"/>
              <a:ea typeface="Bebas Neue"/>
              <a:cs typeface="Bebas Neue"/>
              <a:sym typeface="Bebas Neue"/>
            </a:endParaRPr>
          </a:p>
          <a:p>
            <a:pPr indent="0" lvl="0" marL="0" marR="0" rtl="0" algn="ctr">
              <a:lnSpc>
                <a:spcPct val="100000"/>
              </a:lnSpc>
              <a:spcBef>
                <a:spcPts val="0"/>
              </a:spcBef>
              <a:spcAft>
                <a:spcPts val="0"/>
              </a:spcAft>
              <a:buClr>
                <a:srgbClr val="000000"/>
              </a:buClr>
              <a:buSzPts val="2100"/>
              <a:buFont typeface="Arial"/>
              <a:buNone/>
            </a:pPr>
            <a:r>
              <a:rPr b="1" lang="fr-FR" sz="3200">
                <a:solidFill>
                  <a:schemeClr val="dk1"/>
                </a:solidFill>
                <a:latin typeface="Bebas Neue"/>
                <a:ea typeface="Bebas Neue"/>
                <a:cs typeface="Bebas Neue"/>
                <a:sym typeface="Bebas Neue"/>
              </a:rPr>
              <a:t>any feedback/questions regarding the M&amp;e plan of your project?</a:t>
            </a:r>
            <a:endParaRPr b="1" sz="3200">
              <a:solidFill>
                <a:schemeClr val="dk1"/>
              </a:solidFill>
              <a:latin typeface="Bebas Neue"/>
              <a:ea typeface="Bebas Neue"/>
              <a:cs typeface="Bebas Neue"/>
              <a:sym typeface="Bebas Neue"/>
            </a:endParaRPr>
          </a:p>
        </p:txBody>
      </p:sp>
      <p:sp>
        <p:nvSpPr>
          <p:cNvPr id="164" name="Google Shape;164;g378037604e2_1_390"/>
          <p:cNvSpPr txBox="1"/>
          <p:nvPr/>
        </p:nvSpPr>
        <p:spPr>
          <a:xfrm>
            <a:off x="1524000" y="2887062"/>
            <a:ext cx="9144000" cy="2423100"/>
          </a:xfrm>
          <a:prstGeom prst="rect">
            <a:avLst/>
          </a:prstGeom>
          <a:noFill/>
          <a:ln>
            <a:noFill/>
          </a:ln>
        </p:spPr>
        <p:txBody>
          <a:bodyPr anchorCtr="0" anchor="t" bIns="45700" lIns="91425" spcFirstLastPara="1" rIns="91425" wrap="square" tIns="45700">
            <a:spAutoFit/>
          </a:bodyPr>
          <a:lstStyle/>
          <a:p>
            <a:pPr indent="0" lvl="0" marL="0" rtl="0" algn="just">
              <a:lnSpc>
                <a:spcPct val="107000"/>
              </a:lnSpc>
              <a:spcBef>
                <a:spcPts val="0"/>
              </a:spcBef>
              <a:spcAft>
                <a:spcPts val="0"/>
              </a:spcAft>
              <a:buNone/>
            </a:pPr>
            <a:r>
              <a:t/>
            </a:r>
            <a:endParaRPr i="1" sz="1600"/>
          </a:p>
          <a:p>
            <a:pPr indent="-342900" lvl="0" marL="457200" rtl="0" algn="just">
              <a:lnSpc>
                <a:spcPct val="107000"/>
              </a:lnSpc>
              <a:spcBef>
                <a:spcPts val="800"/>
              </a:spcBef>
              <a:spcAft>
                <a:spcPts val="0"/>
              </a:spcAft>
              <a:buSzPts val="1800"/>
              <a:buChar char="●"/>
            </a:pPr>
            <a:r>
              <a:rPr lang="fr-FR" sz="1800">
                <a:solidFill>
                  <a:srgbClr val="002060"/>
                </a:solidFill>
                <a:latin typeface="Arial Narrow"/>
                <a:ea typeface="Arial Narrow"/>
                <a:cs typeface="Arial Narrow"/>
                <a:sym typeface="Arial Narrow"/>
              </a:rPr>
              <a:t>No specific question, it seems quite clear.</a:t>
            </a:r>
            <a:endParaRPr sz="1800">
              <a:solidFill>
                <a:srgbClr val="002060"/>
              </a:solidFill>
              <a:latin typeface="Arial Narrow"/>
              <a:ea typeface="Arial Narrow"/>
              <a:cs typeface="Arial Narrow"/>
              <a:sym typeface="Arial Narrow"/>
            </a:endParaRPr>
          </a:p>
          <a:p>
            <a:pPr indent="-342900" lvl="0" marL="457200" rtl="0" algn="just">
              <a:lnSpc>
                <a:spcPct val="107000"/>
              </a:lnSpc>
              <a:spcBef>
                <a:spcPts val="800"/>
              </a:spcBef>
              <a:spcAft>
                <a:spcPts val="0"/>
              </a:spcAft>
              <a:buClr>
                <a:srgbClr val="002060"/>
              </a:buClr>
              <a:buSzPts val="1800"/>
              <a:buFont typeface="Arial Narrow"/>
              <a:buChar char="●"/>
            </a:pPr>
            <a:r>
              <a:rPr lang="fr-FR" sz="1800">
                <a:solidFill>
                  <a:srgbClr val="002060"/>
                </a:solidFill>
                <a:latin typeface="Arial Narrow"/>
                <a:ea typeface="Arial Narrow"/>
                <a:cs typeface="Arial Narrow"/>
                <a:sym typeface="Arial Narrow"/>
              </a:rPr>
              <a:t>Just takes time to gather all the information, and collect inputs from different people in the team [a week is not so long, taking into account that country staff are often on the field]</a:t>
            </a:r>
            <a:endParaRPr sz="1800">
              <a:solidFill>
                <a:srgbClr val="002060"/>
              </a:solidFill>
              <a:latin typeface="Arial Narrow"/>
              <a:ea typeface="Arial Narrow"/>
              <a:cs typeface="Arial Narrow"/>
              <a:sym typeface="Arial Narrow"/>
            </a:endParaRPr>
          </a:p>
          <a:p>
            <a:pPr indent="-342900" lvl="1" marL="914400" rtl="0" algn="just">
              <a:lnSpc>
                <a:spcPct val="107000"/>
              </a:lnSpc>
              <a:spcBef>
                <a:spcPts val="800"/>
              </a:spcBef>
              <a:spcAft>
                <a:spcPts val="0"/>
              </a:spcAft>
              <a:buClr>
                <a:srgbClr val="002060"/>
              </a:buClr>
              <a:buSzPts val="1800"/>
              <a:buFont typeface="Arial Narrow"/>
              <a:buChar char="○"/>
            </a:pPr>
            <a:r>
              <a:rPr lang="fr-FR" sz="1800">
                <a:solidFill>
                  <a:srgbClr val="002060"/>
                </a:solidFill>
                <a:latin typeface="Arial Narrow"/>
                <a:ea typeface="Arial Narrow"/>
                <a:cs typeface="Arial Narrow"/>
                <a:sym typeface="Arial Narrow"/>
              </a:rPr>
              <a:t>Lao team has a draft for now, not finalized yet. So they will upload their draft version on the Moodle platform and later, once they collected the missing information and finalize it, they will upload the latest version.</a:t>
            </a:r>
            <a:endParaRPr sz="1800">
              <a:solidFill>
                <a:srgbClr val="002060"/>
              </a:solidFill>
              <a:latin typeface="Arial Narrow"/>
              <a:ea typeface="Arial Narrow"/>
              <a:cs typeface="Arial Narrow"/>
              <a:sym typeface="Arial Narrow"/>
            </a:endParaRPr>
          </a:p>
        </p:txBody>
      </p:sp>
      <p:sp>
        <p:nvSpPr>
          <p:cNvPr id="165" name="Google Shape;165;g378037604e2_1_390"/>
          <p:cNvSpPr txBox="1"/>
          <p:nvPr/>
        </p:nvSpPr>
        <p:spPr>
          <a:xfrm>
            <a:off x="8077200" y="6356351"/>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sz="1200">
                <a:solidFill>
                  <a:srgbClr val="888888"/>
                </a:solidFill>
              </a:rPr>
              <a:t>‹#›</a:t>
            </a:fld>
            <a:endParaRPr sz="1200">
              <a:solidFill>
                <a:srgbClr val="888888"/>
              </a:solidFill>
            </a:endParaRPr>
          </a:p>
        </p:txBody>
      </p:sp>
      <p:pic>
        <p:nvPicPr>
          <p:cNvPr descr="Une image contenant noir, obscurité&#10;&#10;Description générée automatiquement" id="166" name="Google Shape;166;g378037604e2_1_390"/>
          <p:cNvPicPr preferRelativeResize="0"/>
          <p:nvPr/>
        </p:nvPicPr>
        <p:blipFill rotWithShape="1">
          <a:blip r:embed="rId3">
            <a:alphaModFix/>
          </a:blip>
          <a:srcRect b="0" l="0" r="0" t="0"/>
          <a:stretch/>
        </p:blipFill>
        <p:spPr>
          <a:xfrm>
            <a:off x="10146175" y="5340743"/>
            <a:ext cx="697283" cy="697283"/>
          </a:xfrm>
          <a:prstGeom prst="rect">
            <a:avLst/>
          </a:prstGeom>
          <a:noFill/>
          <a:ln>
            <a:noFill/>
          </a:ln>
        </p:spPr>
      </p:pic>
      <p:sp>
        <p:nvSpPr>
          <p:cNvPr id="167" name="Google Shape;167;g378037604e2_1_390"/>
          <p:cNvSpPr txBox="1"/>
          <p:nvPr/>
        </p:nvSpPr>
        <p:spPr>
          <a:xfrm>
            <a:off x="7717474" y="5391695"/>
            <a:ext cx="244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000"/>
              <a:buFont typeface="Arial"/>
              <a:buNone/>
            </a:pPr>
            <a:r>
              <a:rPr b="1" i="0" lang="fr-FR" sz="2000" u="none" cap="none" strike="noStrike">
                <a:solidFill>
                  <a:srgbClr val="002060"/>
                </a:solidFill>
                <a:latin typeface="Arial Narrow"/>
                <a:ea typeface="Arial Narrow"/>
                <a:cs typeface="Arial Narrow"/>
                <a:sym typeface="Arial Narrow"/>
              </a:rPr>
              <a:t> </a:t>
            </a:r>
            <a:r>
              <a:rPr b="1" lang="fr-FR" sz="2000">
                <a:solidFill>
                  <a:srgbClr val="002060"/>
                </a:solidFill>
                <a:latin typeface="Arial Narrow"/>
                <a:ea typeface="Arial Narrow"/>
                <a:cs typeface="Arial Narrow"/>
                <a:sym typeface="Arial Narrow"/>
              </a:rPr>
              <a:t>5</a:t>
            </a:r>
            <a:r>
              <a:rPr b="1" i="0" lang="fr-FR" sz="2000" u="none" cap="none" strike="noStrike">
                <a:solidFill>
                  <a:srgbClr val="002060"/>
                </a:solidFill>
                <a:latin typeface="Arial Narrow"/>
                <a:ea typeface="Arial Narrow"/>
                <a:cs typeface="Arial Narrow"/>
                <a:sym typeface="Arial Narrow"/>
              </a:rPr>
              <a:t> mins</a:t>
            </a:r>
            <a:endParaRPr b="1" i="0" sz="1800" u="none" cap="none" strike="noStrike">
              <a:solidFill>
                <a:srgbClr val="000000"/>
              </a:solidFill>
              <a:latin typeface="Arial"/>
              <a:ea typeface="Arial"/>
              <a:cs typeface="Arial"/>
              <a:sym typeface="Arial"/>
            </a:endParaRPr>
          </a:p>
        </p:txBody>
      </p:sp>
      <p:sp>
        <p:nvSpPr>
          <p:cNvPr id="168" name="Google Shape;168;g378037604e2_1_390"/>
          <p:cNvSpPr txBox="1"/>
          <p:nvPr/>
        </p:nvSpPr>
        <p:spPr>
          <a:xfrm>
            <a:off x="2505752" y="6158625"/>
            <a:ext cx="7180500" cy="3555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1400"/>
              <a:buFont typeface="Arial"/>
              <a:buNone/>
            </a:pPr>
            <a:r>
              <a:rPr b="1" lang="fr-FR" sz="1900">
                <a:solidFill>
                  <a:srgbClr val="E84E0F"/>
                </a:solidFill>
                <a:highlight>
                  <a:srgbClr val="FFFFFF"/>
                </a:highlight>
                <a:latin typeface="Arial Narrow"/>
                <a:ea typeface="Arial Narrow"/>
                <a:cs typeface="Arial Narrow"/>
                <a:sym typeface="Arial Narrow"/>
              </a:rPr>
              <a:t>Please, upload your documents on the Module before the Session</a:t>
            </a:r>
            <a:endParaRPr b="0" i="0" sz="1900" u="none" cap="none" strike="noStrike">
              <a:solidFill>
                <a:srgbClr val="000000"/>
              </a:solidFill>
              <a:latin typeface="Arial"/>
              <a:ea typeface="Arial"/>
              <a:cs typeface="Arial"/>
              <a:sym typeface="Arial"/>
            </a:endParaRPr>
          </a:p>
        </p:txBody>
      </p:sp>
      <p:sp>
        <p:nvSpPr>
          <p:cNvPr id="169" name="Google Shape;169;g378037604e2_1_390"/>
          <p:cNvSpPr txBox="1"/>
          <p:nvPr/>
        </p:nvSpPr>
        <p:spPr>
          <a:xfrm>
            <a:off x="0" y="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100">
                <a:solidFill>
                  <a:srgbClr val="11734B"/>
                </a:solidFill>
                <a:latin typeface="Calibri"/>
                <a:ea typeface="Calibri"/>
                <a:cs typeface="Calibri"/>
                <a:sym typeface="Calibri"/>
              </a:rPr>
              <a:t>YES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378037604e2_1_1909"/>
          <p:cNvSpPr txBox="1"/>
          <p:nvPr>
            <p:ph idx="12" type="sldNum"/>
          </p:nvPr>
        </p:nvSpPr>
        <p:spPr>
          <a:xfrm>
            <a:off x="8077200" y="6356351"/>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
        <p:nvSpPr>
          <p:cNvPr id="176" name="Google Shape;176;g378037604e2_1_1909"/>
          <p:cNvSpPr txBox="1"/>
          <p:nvPr/>
        </p:nvSpPr>
        <p:spPr>
          <a:xfrm>
            <a:off x="1524000" y="315100"/>
            <a:ext cx="9144000" cy="969600"/>
          </a:xfrm>
          <a:prstGeom prst="rect">
            <a:avLst/>
          </a:prstGeom>
          <a:solidFill>
            <a:schemeClr val="dk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100"/>
              <a:buFont typeface="Arial"/>
              <a:buNone/>
            </a:pPr>
            <a:r>
              <a:rPr b="1" lang="fr-FR" sz="5100">
                <a:solidFill>
                  <a:srgbClr val="FFFFFF"/>
                </a:solidFill>
                <a:latin typeface="Bebas Neue"/>
                <a:ea typeface="Bebas Neue"/>
                <a:cs typeface="Bebas Neue"/>
                <a:sym typeface="Bebas Neue"/>
              </a:rPr>
              <a:t>your M&amp;E PLAN - CCOSC (Cambodia)</a:t>
            </a:r>
            <a:endParaRPr b="1" i="0" sz="6300" u="none" cap="none" strike="noStrike">
              <a:solidFill>
                <a:srgbClr val="FFFFFF"/>
              </a:solidFill>
              <a:latin typeface="Bebas Neue"/>
              <a:ea typeface="Bebas Neue"/>
              <a:cs typeface="Bebas Neue"/>
              <a:sym typeface="Bebas Neue"/>
            </a:endParaRPr>
          </a:p>
        </p:txBody>
      </p:sp>
      <p:sp>
        <p:nvSpPr>
          <p:cNvPr id="177" name="Google Shape;177;g378037604e2_1_1909"/>
          <p:cNvSpPr/>
          <p:nvPr/>
        </p:nvSpPr>
        <p:spPr>
          <a:xfrm>
            <a:off x="1524000" y="1532600"/>
            <a:ext cx="9144000" cy="134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Arial"/>
              <a:buNone/>
            </a:pPr>
            <a:r>
              <a:t/>
            </a:r>
            <a:endParaRPr b="1" sz="3200">
              <a:solidFill>
                <a:schemeClr val="dk1"/>
              </a:solidFill>
              <a:latin typeface="Bebas Neue"/>
              <a:ea typeface="Bebas Neue"/>
              <a:cs typeface="Bebas Neue"/>
              <a:sym typeface="Bebas Neue"/>
            </a:endParaRPr>
          </a:p>
        </p:txBody>
      </p:sp>
      <p:sp>
        <p:nvSpPr>
          <p:cNvPr id="178" name="Google Shape;178;g378037604e2_1_1909"/>
          <p:cNvSpPr txBox="1"/>
          <p:nvPr/>
        </p:nvSpPr>
        <p:spPr>
          <a:xfrm>
            <a:off x="8077200" y="6356351"/>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fr-FR" sz="1200">
                <a:solidFill>
                  <a:srgbClr val="888888"/>
                </a:solidFill>
              </a:rPr>
              <a:t>‹#›</a:t>
            </a:fld>
            <a:endParaRPr sz="1200">
              <a:solidFill>
                <a:srgbClr val="888888"/>
              </a:solidFill>
            </a:endParaRPr>
          </a:p>
        </p:txBody>
      </p:sp>
      <p:sp>
        <p:nvSpPr>
          <p:cNvPr id="179" name="Google Shape;179;g378037604e2_1_1909"/>
          <p:cNvSpPr txBox="1"/>
          <p:nvPr/>
        </p:nvSpPr>
        <p:spPr>
          <a:xfrm>
            <a:off x="0" y="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100">
                <a:solidFill>
                  <a:srgbClr val="11734B"/>
                </a:solidFill>
                <a:latin typeface="Calibri"/>
                <a:ea typeface="Calibri"/>
                <a:cs typeface="Calibri"/>
                <a:sym typeface="Calibri"/>
              </a:rPr>
              <a:t>YES</a:t>
            </a:r>
            <a:endParaRPr/>
          </a:p>
        </p:txBody>
      </p:sp>
      <p:sp>
        <p:nvSpPr>
          <p:cNvPr id="180" name="Google Shape;180;g378037604e2_1_1909"/>
          <p:cNvSpPr txBox="1"/>
          <p:nvPr/>
        </p:nvSpPr>
        <p:spPr>
          <a:xfrm>
            <a:off x="1524000" y="1353437"/>
            <a:ext cx="9144000" cy="2229300"/>
          </a:xfrm>
          <a:prstGeom prst="rect">
            <a:avLst/>
          </a:prstGeom>
          <a:noFill/>
          <a:ln>
            <a:noFill/>
          </a:ln>
        </p:spPr>
        <p:txBody>
          <a:bodyPr anchorCtr="0" anchor="t" bIns="45700" lIns="91425" spcFirstLastPara="1" rIns="91425" wrap="square" tIns="45700">
            <a:spAutoFit/>
          </a:bodyPr>
          <a:lstStyle/>
          <a:p>
            <a:pPr indent="0" lvl="0" marL="0" rtl="0" algn="just">
              <a:lnSpc>
                <a:spcPct val="107000"/>
              </a:lnSpc>
              <a:spcBef>
                <a:spcPts val="0"/>
              </a:spcBef>
              <a:spcAft>
                <a:spcPts val="0"/>
              </a:spcAft>
              <a:buNone/>
            </a:pPr>
            <a:r>
              <a:t/>
            </a:r>
            <a:endParaRPr i="1" sz="1600"/>
          </a:p>
          <a:p>
            <a:pPr indent="-342900" lvl="0" marL="457200" rtl="0" algn="just">
              <a:lnSpc>
                <a:spcPct val="107000"/>
              </a:lnSpc>
              <a:spcBef>
                <a:spcPts val="800"/>
              </a:spcBef>
              <a:spcAft>
                <a:spcPts val="0"/>
              </a:spcAft>
              <a:buSzPts val="1800"/>
              <a:buChar char="●"/>
            </a:pPr>
            <a:r>
              <a:rPr lang="fr-FR" sz="1800">
                <a:solidFill>
                  <a:srgbClr val="002060"/>
                </a:solidFill>
                <a:latin typeface="Arial Narrow"/>
                <a:ea typeface="Arial Narrow"/>
                <a:cs typeface="Arial Narrow"/>
                <a:sym typeface="Arial Narrow"/>
              </a:rPr>
              <a:t>Cambodia team presented their work: the M&amp;E Plan for CCOSC project.</a:t>
            </a:r>
            <a:endParaRPr sz="1800">
              <a:solidFill>
                <a:srgbClr val="002060"/>
              </a:solidFill>
              <a:latin typeface="Arial Narrow"/>
              <a:ea typeface="Arial Narrow"/>
              <a:cs typeface="Arial Narrow"/>
              <a:sym typeface="Arial Narrow"/>
            </a:endParaRPr>
          </a:p>
          <a:p>
            <a:pPr indent="-342900" lvl="0" marL="457200" rtl="0" algn="just">
              <a:lnSpc>
                <a:spcPct val="107000"/>
              </a:lnSpc>
              <a:spcBef>
                <a:spcPts val="800"/>
              </a:spcBef>
              <a:spcAft>
                <a:spcPts val="0"/>
              </a:spcAft>
              <a:buClr>
                <a:srgbClr val="002060"/>
              </a:buClr>
              <a:buSzPts val="1800"/>
              <a:buFont typeface="Arial Narrow"/>
              <a:buChar char="●"/>
            </a:pPr>
            <a:r>
              <a:rPr lang="fr-FR" sz="1800">
                <a:solidFill>
                  <a:srgbClr val="002060"/>
                </a:solidFill>
                <a:latin typeface="Arial Narrow"/>
                <a:ea typeface="Arial Narrow"/>
                <a:cs typeface="Arial Narrow"/>
                <a:sym typeface="Arial Narrow"/>
              </a:rPr>
              <a:t>They conducted a meeting with all participants (from Cambodia’s group) to:</a:t>
            </a:r>
            <a:endParaRPr sz="1800">
              <a:solidFill>
                <a:srgbClr val="002060"/>
              </a:solidFill>
              <a:latin typeface="Arial Narrow"/>
              <a:ea typeface="Arial Narrow"/>
              <a:cs typeface="Arial Narrow"/>
              <a:sym typeface="Arial Narrow"/>
            </a:endParaRPr>
          </a:p>
          <a:p>
            <a:pPr indent="-342900" lvl="1" marL="914400" rtl="0" algn="just">
              <a:lnSpc>
                <a:spcPct val="107000"/>
              </a:lnSpc>
              <a:spcBef>
                <a:spcPts val="800"/>
              </a:spcBef>
              <a:spcAft>
                <a:spcPts val="0"/>
              </a:spcAft>
              <a:buClr>
                <a:srgbClr val="002060"/>
              </a:buClr>
              <a:buSzPts val="1800"/>
              <a:buFont typeface="Arial Narrow"/>
              <a:buChar char="○"/>
            </a:pPr>
            <a:r>
              <a:rPr lang="fr-FR" sz="1800">
                <a:solidFill>
                  <a:srgbClr val="002060"/>
                </a:solidFill>
                <a:latin typeface="Arial Narrow"/>
                <a:ea typeface="Arial Narrow"/>
                <a:cs typeface="Arial Narrow"/>
                <a:sym typeface="Arial Narrow"/>
              </a:rPr>
              <a:t>Answer the questions asked for the assignment [they presented their meeting minute]</a:t>
            </a:r>
            <a:endParaRPr sz="1800">
              <a:solidFill>
                <a:srgbClr val="002060"/>
              </a:solidFill>
              <a:latin typeface="Arial Narrow"/>
              <a:ea typeface="Arial Narrow"/>
              <a:cs typeface="Arial Narrow"/>
              <a:sym typeface="Arial Narrow"/>
            </a:endParaRPr>
          </a:p>
          <a:p>
            <a:pPr indent="-342900" lvl="1" marL="914400" rtl="0" algn="just">
              <a:lnSpc>
                <a:spcPct val="107000"/>
              </a:lnSpc>
              <a:spcBef>
                <a:spcPts val="800"/>
              </a:spcBef>
              <a:spcAft>
                <a:spcPts val="0"/>
              </a:spcAft>
              <a:buClr>
                <a:srgbClr val="002060"/>
              </a:buClr>
              <a:buSzPts val="1800"/>
              <a:buFont typeface="Arial Narrow"/>
              <a:buChar char="○"/>
            </a:pPr>
            <a:r>
              <a:rPr lang="fr-FR" sz="1800">
                <a:solidFill>
                  <a:srgbClr val="002060"/>
                </a:solidFill>
                <a:latin typeface="Arial Narrow"/>
                <a:ea typeface="Arial Narrow"/>
                <a:cs typeface="Arial Narrow"/>
                <a:sym typeface="Arial Narrow"/>
              </a:rPr>
              <a:t>Draft the M&amp;E Plan for CCOSC, using the M&amp;E plan </a:t>
            </a:r>
            <a:r>
              <a:rPr lang="fr-FR" sz="1800">
                <a:solidFill>
                  <a:srgbClr val="002060"/>
                </a:solidFill>
                <a:latin typeface="Arial Narrow"/>
                <a:ea typeface="Arial Narrow"/>
                <a:cs typeface="Arial Narrow"/>
                <a:sym typeface="Arial Narrow"/>
              </a:rPr>
              <a:t>template</a:t>
            </a:r>
            <a:r>
              <a:rPr lang="fr-FR" sz="1800">
                <a:solidFill>
                  <a:srgbClr val="002060"/>
                </a:solidFill>
                <a:latin typeface="Arial Narrow"/>
                <a:ea typeface="Arial Narrow"/>
                <a:cs typeface="Arial Narrow"/>
                <a:sym typeface="Arial Narrow"/>
              </a:rPr>
              <a:t> provided [which they briefly present as well to all participants]</a:t>
            </a:r>
            <a:endParaRPr sz="1800">
              <a:solidFill>
                <a:srgbClr val="002060"/>
              </a:solidFill>
              <a:latin typeface="Arial Narrow"/>
              <a:ea typeface="Arial Narrow"/>
              <a:cs typeface="Arial Narrow"/>
              <a:sym typeface="Arial Narrow"/>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5" name="Shape 185"/>
        <p:cNvGrpSpPr/>
        <p:nvPr/>
      </p:nvGrpSpPr>
      <p:grpSpPr>
        <a:xfrm>
          <a:off x="0" y="0"/>
          <a:ext cx="0" cy="0"/>
          <a:chOff x="0" y="0"/>
          <a:chExt cx="0" cy="0"/>
        </a:xfrm>
      </p:grpSpPr>
      <p:sp>
        <p:nvSpPr>
          <p:cNvPr id="186" name="Google Shape;186;g378037604e2_1_489"/>
          <p:cNvSpPr txBox="1"/>
          <p:nvPr>
            <p:ph idx="12" type="sldNum"/>
          </p:nvPr>
        </p:nvSpPr>
        <p:spPr>
          <a:xfrm>
            <a:off x="8077200" y="6356351"/>
            <a:ext cx="21336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fr-FR"/>
              <a:t>‹#›</a:t>
            </a:fld>
            <a:endParaRPr/>
          </a:p>
        </p:txBody>
      </p:sp>
      <p:sp>
        <p:nvSpPr>
          <p:cNvPr id="187" name="Google Shape;187;g378037604e2_1_489"/>
          <p:cNvSpPr/>
          <p:nvPr/>
        </p:nvSpPr>
        <p:spPr>
          <a:xfrm>
            <a:off x="3099155" y="4023191"/>
            <a:ext cx="5993700" cy="8667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1200"/>
              </a:spcBef>
              <a:spcAft>
                <a:spcPts val="0"/>
              </a:spcAft>
              <a:buClr>
                <a:srgbClr val="000000"/>
              </a:buClr>
              <a:buSzPts val="2300"/>
              <a:buFont typeface="Arial"/>
              <a:buNone/>
            </a:pPr>
            <a:r>
              <a:rPr b="1" i="0" lang="fr-FR" sz="2300" u="none" cap="none" strike="noStrike">
                <a:solidFill>
                  <a:srgbClr val="FFFFFF"/>
                </a:solidFill>
                <a:latin typeface="Arial"/>
                <a:ea typeface="Arial"/>
                <a:cs typeface="Arial"/>
                <a:sym typeface="Arial"/>
              </a:rPr>
              <a:t>MODULE </a:t>
            </a:r>
            <a:r>
              <a:rPr b="1" lang="fr-FR" sz="2300">
                <a:solidFill>
                  <a:srgbClr val="FFFFFF"/>
                </a:solidFill>
              </a:rPr>
              <a:t>3</a:t>
            </a:r>
            <a:endParaRPr b="0" i="0" sz="2300" u="none" cap="none" strike="noStrike">
              <a:solidFill>
                <a:srgbClr val="FFFFFF"/>
              </a:solidFill>
              <a:latin typeface="Arial"/>
              <a:ea typeface="Arial"/>
              <a:cs typeface="Arial"/>
              <a:sym typeface="Arial"/>
            </a:endParaRPr>
          </a:p>
          <a:p>
            <a:pPr indent="0" lvl="0" marL="0" marR="0" rtl="0" algn="ctr">
              <a:lnSpc>
                <a:spcPct val="100000"/>
              </a:lnSpc>
              <a:spcBef>
                <a:spcPts val="120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br>
              <a:rPr b="0" i="0" lang="fr-FR" sz="1200" u="none" cap="none" strike="noStrike">
                <a:solidFill>
                  <a:srgbClr val="FFFFFF"/>
                </a:solidFill>
                <a:latin typeface="Arial"/>
                <a:ea typeface="Arial"/>
                <a:cs typeface="Arial"/>
                <a:sym typeface="Arial"/>
              </a:rPr>
            </a:br>
            <a:endParaRPr b="0" i="0" sz="1200" u="none" cap="none" strike="noStrike">
              <a:solidFill>
                <a:srgbClr val="FFFFFF"/>
              </a:solidFill>
              <a:latin typeface="Arial"/>
              <a:ea typeface="Arial"/>
              <a:cs typeface="Arial"/>
              <a:sym typeface="Arial"/>
            </a:endParaRPr>
          </a:p>
        </p:txBody>
      </p:sp>
      <p:grpSp>
        <p:nvGrpSpPr>
          <p:cNvPr id="188" name="Google Shape;188;g378037604e2_1_489"/>
          <p:cNvGrpSpPr/>
          <p:nvPr/>
        </p:nvGrpSpPr>
        <p:grpSpPr>
          <a:xfrm>
            <a:off x="5148008" y="4582623"/>
            <a:ext cx="1895970" cy="1773731"/>
            <a:chOff x="3137400" y="1009650"/>
            <a:chExt cx="2869204" cy="2708400"/>
          </a:xfrm>
        </p:grpSpPr>
        <p:sp>
          <p:nvSpPr>
            <p:cNvPr id="189" name="Google Shape;189;g378037604e2_1_489"/>
            <p:cNvSpPr txBox="1"/>
            <p:nvPr/>
          </p:nvSpPr>
          <p:spPr>
            <a:xfrm>
              <a:off x="3137404" y="1009650"/>
              <a:ext cx="2869200" cy="27084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62775"/>
                </a:solidFill>
                <a:latin typeface="Arial"/>
                <a:ea typeface="Arial"/>
                <a:cs typeface="Arial"/>
                <a:sym typeface="Arial"/>
              </a:endParaRPr>
            </a:p>
          </p:txBody>
        </p:sp>
        <p:pic>
          <p:nvPicPr>
            <p:cNvPr id="190" name="Google Shape;190;g378037604e2_1_489"/>
            <p:cNvPicPr preferRelativeResize="0"/>
            <p:nvPr/>
          </p:nvPicPr>
          <p:blipFill rotWithShape="1">
            <a:blip r:embed="rId3">
              <a:alphaModFix/>
            </a:blip>
            <a:srcRect b="0" l="0" r="0" t="0"/>
            <a:stretch/>
          </p:blipFill>
          <p:spPr>
            <a:xfrm>
              <a:off x="3137400" y="1009650"/>
              <a:ext cx="2869200" cy="2704085"/>
            </a:xfrm>
            <a:prstGeom prst="rect">
              <a:avLst/>
            </a:prstGeom>
            <a:noFill/>
            <a:ln>
              <a:noFill/>
            </a:ln>
          </p:spPr>
        </p:pic>
      </p:grpSp>
      <p:sp>
        <p:nvSpPr>
          <p:cNvPr id="191" name="Google Shape;191;g378037604e2_1_489"/>
          <p:cNvSpPr txBox="1"/>
          <p:nvPr/>
        </p:nvSpPr>
        <p:spPr>
          <a:xfrm>
            <a:off x="1618050" y="1810600"/>
            <a:ext cx="8955900" cy="1231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400"/>
              <a:buFont typeface="Arial"/>
              <a:buNone/>
            </a:pPr>
            <a:r>
              <a:rPr b="1" i="0" lang="fr-FR" sz="6800" u="none" cap="none" strike="noStrike">
                <a:solidFill>
                  <a:srgbClr val="FFFFFF"/>
                </a:solidFill>
                <a:latin typeface="Bebas Neue"/>
                <a:ea typeface="Bebas Neue"/>
                <a:cs typeface="Bebas Neue"/>
                <a:sym typeface="Bebas Neue"/>
              </a:rPr>
              <a:t>II. The </a:t>
            </a:r>
            <a:r>
              <a:rPr b="1" lang="fr-FR" sz="6800">
                <a:solidFill>
                  <a:srgbClr val="FFFFFF"/>
                </a:solidFill>
                <a:latin typeface="Bebas Neue"/>
                <a:ea typeface="Bebas Neue"/>
                <a:cs typeface="Bebas Neue"/>
                <a:sym typeface="Bebas Neue"/>
              </a:rPr>
              <a:t>implementation</a:t>
            </a:r>
            <a:r>
              <a:rPr b="1" i="0" lang="fr-FR" sz="6800" u="none" cap="none" strike="noStrike">
                <a:solidFill>
                  <a:srgbClr val="FFFFFF"/>
                </a:solidFill>
                <a:latin typeface="Bebas Neue"/>
                <a:ea typeface="Bebas Neue"/>
                <a:cs typeface="Bebas Neue"/>
                <a:sym typeface="Bebas Neue"/>
              </a:rPr>
              <a:t> phase</a:t>
            </a:r>
            <a:endParaRPr b="1" i="0" sz="6800" u="none" cap="none" strike="noStrike">
              <a:solidFill>
                <a:srgbClr val="FFFFFF"/>
              </a:solidFill>
              <a:latin typeface="Bebas Neue"/>
              <a:ea typeface="Bebas Neue"/>
              <a:cs typeface="Bebas Neue"/>
              <a:sym typeface="Bebas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9"/>
          <p:cNvSpPr txBox="1"/>
          <p:nvPr>
            <p:ph idx="12" type="sldNum"/>
          </p:nvPr>
        </p:nvSpPr>
        <p:spPr>
          <a:xfrm>
            <a:off x="8077200" y="6356351"/>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t>‹#›</a:t>
            </a:fld>
            <a:endParaRPr/>
          </a:p>
        </p:txBody>
      </p:sp>
      <p:sp>
        <p:nvSpPr>
          <p:cNvPr id="198" name="Google Shape;198;p9"/>
          <p:cNvSpPr/>
          <p:nvPr/>
        </p:nvSpPr>
        <p:spPr>
          <a:xfrm>
            <a:off x="2152996" y="2290227"/>
            <a:ext cx="6991004" cy="5232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br>
              <a:rPr b="0" i="0" lang="fr-FR" sz="1400" u="none" cap="none" strike="noStrike">
                <a:solidFill>
                  <a:srgbClr val="FFFFFF"/>
                </a:solidFill>
                <a:latin typeface="Arial"/>
                <a:ea typeface="Arial"/>
                <a:cs typeface="Arial"/>
                <a:sym typeface="Arial"/>
              </a:rPr>
            </a:br>
            <a:endParaRPr b="0" i="0" sz="1400" u="none" cap="none" strike="noStrike">
              <a:solidFill>
                <a:srgbClr val="FFFFFF"/>
              </a:solidFill>
              <a:latin typeface="Arial"/>
              <a:ea typeface="Arial"/>
              <a:cs typeface="Arial"/>
              <a:sym typeface="Arial"/>
            </a:endParaRPr>
          </a:p>
        </p:txBody>
      </p:sp>
      <p:sp>
        <p:nvSpPr>
          <p:cNvPr id="199" name="Google Shape;199;p9"/>
          <p:cNvSpPr txBox="1"/>
          <p:nvPr/>
        </p:nvSpPr>
        <p:spPr>
          <a:xfrm>
            <a:off x="72350" y="155950"/>
            <a:ext cx="2358300" cy="48948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100"/>
              <a:buFont typeface="Arial"/>
              <a:buNone/>
            </a:pPr>
            <a:r>
              <a:rPr b="1" i="0" lang="fr-FR" sz="5100" u="none" cap="none" strike="noStrike">
                <a:solidFill>
                  <a:srgbClr val="FFFFFF"/>
                </a:solidFill>
                <a:latin typeface="Bebas Neue"/>
                <a:ea typeface="Bebas Neue"/>
                <a:cs typeface="Bebas Neue"/>
                <a:sym typeface="Bebas Neue"/>
              </a:rPr>
              <a:t>THE PROJECT CYCLE - implementation phase</a:t>
            </a:r>
            <a:endParaRPr b="1" i="0" sz="6300" u="none" cap="none" strike="noStrike">
              <a:solidFill>
                <a:srgbClr val="FFFFFF"/>
              </a:solidFill>
              <a:latin typeface="Bebas Neue"/>
              <a:ea typeface="Bebas Neue"/>
              <a:cs typeface="Bebas Neue"/>
              <a:sym typeface="Bebas Neue"/>
            </a:endParaRPr>
          </a:p>
        </p:txBody>
      </p:sp>
      <p:pic>
        <p:nvPicPr>
          <p:cNvPr id="200" name="Google Shape;200;p9" title="Module 3 .png"/>
          <p:cNvPicPr preferRelativeResize="0"/>
          <p:nvPr/>
        </p:nvPicPr>
        <p:blipFill rotWithShape="1">
          <a:blip r:embed="rId3">
            <a:alphaModFix/>
          </a:blip>
          <a:srcRect b="0" l="0" r="0" t="0"/>
          <a:stretch/>
        </p:blipFill>
        <p:spPr>
          <a:xfrm>
            <a:off x="2531950" y="-161050"/>
            <a:ext cx="9906025" cy="7221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Thème Office">
  <a:themeElements>
    <a:clrScheme name="Personnalisé 3">
      <a:dk1>
        <a:srgbClr val="262775"/>
      </a:dk1>
      <a:lt1>
        <a:srgbClr val="FFFFFF"/>
      </a:lt1>
      <a:dk2>
        <a:srgbClr val="E84E0F"/>
      </a:dk2>
      <a:lt2>
        <a:srgbClr val="FFFFFF"/>
      </a:lt2>
      <a:accent1>
        <a:srgbClr val="262775"/>
      </a:accent1>
      <a:accent2>
        <a:srgbClr val="E84E0F"/>
      </a:accent2>
      <a:accent3>
        <a:srgbClr val="A5AB81"/>
      </a:accent3>
      <a:accent4>
        <a:srgbClr val="E84E0F"/>
      </a:accent4>
      <a:accent5>
        <a:srgbClr val="262775"/>
      </a:accent5>
      <a:accent6>
        <a:srgbClr val="E84E0F"/>
      </a:accent6>
      <a:hlink>
        <a:srgbClr val="262775"/>
      </a:hlink>
      <a:folHlink>
        <a:srgbClr val="262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2025-04-22T09:20:22Z</dcterms:created>
  <dc:creator>Jihyun Kim</dc:creator>
</cp:coreProperties>
</file>