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5"/>
  </p:notes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Arial Narrow" panose="020B0606020202030204" pitchFamily="34" charset="0"/>
      <p:regular r:id="rId46"/>
      <p:bold r:id="rId47"/>
      <p:italic r:id="rId48"/>
      <p:boldItalic r:id="rId49"/>
    </p:embeddedFont>
    <p:embeddedFont>
      <p:font typeface="Baloo 2" panose="020B0604020202020204" charset="0"/>
      <p:regular r:id="rId50"/>
      <p:bold r:id="rId51"/>
    </p:embeddedFont>
    <p:embeddedFont>
      <p:font typeface="Bebas Neue" panose="020B0606020202050201" pitchFamily="34" charset="0"/>
      <p:regular r:id="rId52"/>
    </p:embeddedFont>
    <p:embeddedFont>
      <p:font typeface="Open Sans" panose="020B0606030504020204" pitchFamily="34" charset="0"/>
      <p:regular r:id="rId53"/>
      <p:bold r:id="rId54"/>
      <p:italic r:id="rId55"/>
      <p:boldItalic r:id="rId56"/>
    </p:embeddedFont>
    <p:embeddedFont>
      <p:font typeface="Poppins" panose="00000500000000000000" pitchFamily="2" charset="0"/>
      <p:regular r:id="rId57"/>
      <p:bold r:id="rId58"/>
      <p:italic r:id="rId59"/>
      <p:boldItalic r:id="rId60"/>
    </p:embeddedFont>
    <p:embeddedFont>
      <p:font typeface="Raleway"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9327Obh2EaeUcC2fn+Fcdj0b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naudet valer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6343DA-A831-41AC-852F-CBFF75E2F719}">
  <a:tblStyle styleId="{946343DA-A831-41AC-852F-CBFF75E2F7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4C47293-4689-48CC-A148-EEA17A3619F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3333" autoAdjust="0"/>
  </p:normalViewPr>
  <p:slideViewPr>
    <p:cSldViewPr snapToGrid="0">
      <p:cViewPr varScale="1">
        <p:scale>
          <a:sx n="77" d="100"/>
          <a:sy n="77" d="100"/>
        </p:scale>
        <p:origin x="11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2.fntdata"/><Relationship Id="rId63" Type="http://schemas.openxmlformats.org/officeDocument/2006/relationships/font" Target="fonts/font18.fntdata"/><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6.fntdata"/><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5.fntdata"/><Relationship Id="rId55"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17T10:39:28.901" idx="1">
    <p:pos x="0" y="198"/>
    <p:text>check exercise on excel drive or excel bureau =&amp;gt; because it's all the same!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cCQjo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4" name="Google Shape;174;p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84" name="Google Shape;284;p1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Optional - Interview two or three participants - no more than 10 min.</a:t>
            </a:r>
            <a:endParaRPr/>
          </a:p>
        </p:txBody>
      </p:sp>
      <p:sp>
        <p:nvSpPr>
          <p:cNvPr id="297" name="Google Shape;297;p1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Show directly in excel</a:t>
            </a:r>
            <a:endParaRPr/>
          </a:p>
        </p:txBody>
      </p:sp>
      <p:sp>
        <p:nvSpPr>
          <p:cNvPr id="311" name="Google Shape;311;p1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32" name="Google Shape;332;p1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Show an example of the case study - Participants complete a few indicators - they won't be able to do everything during the exercise - that's normal - point out that they'll continue with individual work later - At the end of the exercise, ask what difficulties were encountered - take notes - repeat that we'll come back to this as we go along.</a:t>
            </a:r>
            <a:endParaRPr/>
          </a:p>
        </p:txBody>
      </p:sp>
      <p:sp>
        <p:nvSpPr>
          <p:cNvPr id="348" name="Google Shape;348;p1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Show tab 2 - dashboard - case study example</a:t>
            </a:r>
            <a:endParaRPr/>
          </a:p>
        </p:txBody>
      </p:sp>
      <p:sp>
        <p:nvSpPr>
          <p:cNvPr id="362" name="Google Shape;362;p1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Demonstrate the dashboard - showing Tab 4.3 and the total automatic table - and link it to the diagram in Tab 2.</a:t>
            </a:r>
            <a:endParaRPr/>
          </a:p>
        </p:txBody>
      </p:sp>
      <p:sp>
        <p:nvSpPr>
          <p:cNvPr id="378" name="Google Shape;378;p1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91" name="Google Shape;391;p1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6" name="Google Shape;406;p2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4" name="Google Shape;424;p2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7" name="Google Shape;187;p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Situate the training stage in relation to the SE diagram</a:t>
            </a:r>
            <a:endParaRPr/>
          </a:p>
        </p:txBody>
      </p:sp>
      <p:sp>
        <p:nvSpPr>
          <p:cNvPr id="433" name="Google Shape;433;p2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2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The data cycle is integrated into the M&amp;E cycle, and includes the same stages.</a:t>
            </a:r>
            <a:endParaRPr/>
          </a:p>
        </p:txBody>
      </p:sp>
      <p:sp>
        <p:nvSpPr>
          <p:cNvPr id="575" name="Google Shape;575;p2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2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84" name="Google Shape;584;p2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2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93" name="Google Shape;593;p2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2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Collect the practices, tools and methods used by participants - Note the main methods used by participants</a:t>
            </a:r>
            <a:endParaRPr/>
          </a:p>
        </p:txBody>
      </p:sp>
      <p:sp>
        <p:nvSpPr>
          <p:cNvPr id="604" name="Google Shape;604;p2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2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It is important to check the reliability of secondary data and to identify possible biases.  Primary data correspond to data produced directly during the project.</a:t>
            </a:r>
            <a:endParaRPr/>
          </a:p>
        </p:txBody>
      </p:sp>
      <p:sp>
        <p:nvSpPr>
          <p:cNvPr id="617" name="Google Shape;617;p2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2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9" name="Google Shape;629;p2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2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For children, diversify the methods with drawings, different techniques exist. </a:t>
            </a:r>
            <a:endParaRPr/>
          </a:p>
        </p:txBody>
      </p:sp>
      <p:sp>
        <p:nvSpPr>
          <p:cNvPr id="638" name="Google Shape;638;p2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3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46" name="Google Shape;646;p3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For children, diversify the methods with drawings, different techniques exist. </a:t>
            </a:r>
            <a:endParaRPr/>
          </a:p>
        </p:txBody>
      </p:sp>
      <p:sp>
        <p:nvSpPr>
          <p:cNvPr id="654" name="Google Shape;654;p3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Check session 3 - dashboard presentation - to be updated</a:t>
            </a:r>
            <a:endParaRPr/>
          </a:p>
        </p:txBody>
      </p:sp>
      <p:sp>
        <p:nvSpPr>
          <p:cNvPr id="198" name="Google Shape;198;p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For children, diversify the methods with drawings, different techniques exist. </a:t>
            </a:r>
            <a:endParaRPr/>
          </a:p>
        </p:txBody>
      </p:sp>
      <p:sp>
        <p:nvSpPr>
          <p:cNvPr id="662" name="Google Shape;662;p3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3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fr-FR"/>
              <a:t>These data collection methods are </a:t>
            </a:r>
            <a:r>
              <a:rPr lang="fr-FR" b="1"/>
              <a:t>not exclusive, but complementary! </a:t>
            </a:r>
            <a:r>
              <a:rPr lang="fr-FR"/>
              <a:t>Good qualitative and quantitative data collection relies on different collection methods, in order to be able to triangulate the information received.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670" name="Google Shape;670;p3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3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Section on sampling to be developed more or less according to time and participants.</a:t>
            </a:r>
            <a:endParaRPr/>
          </a:p>
        </p:txBody>
      </p:sp>
      <p:sp>
        <p:nvSpPr>
          <p:cNvPr id="683" name="Google Shape;683;p3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3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3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93" name="Google Shape;693;p3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3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3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Sampling methods are numerous and sometimes complex - to go further is a resource that provides more detail than can be covered here.</a:t>
            </a:r>
            <a:endParaRPr/>
          </a:p>
        </p:txBody>
      </p:sp>
      <p:sp>
        <p:nvSpPr>
          <p:cNvPr id="703" name="Google Shape;703;p3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3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3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Target audience: with children, for example, you can't have the same dynamic as with adults; </a:t>
            </a:r>
            <a:endParaRPr/>
          </a:p>
        </p:txBody>
      </p:sp>
      <p:sp>
        <p:nvSpPr>
          <p:cNvPr id="714" name="Google Shape;714;p3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3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At the end of the exercise - open up an exchange with participants - difficulties, questions or anything else</a:t>
            </a:r>
            <a:endParaRPr/>
          </a:p>
        </p:txBody>
      </p:sp>
      <p:sp>
        <p:nvSpPr>
          <p:cNvPr id="722" name="Google Shape;722;p3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on the data collection session</a:t>
            </a:r>
            <a:endParaRPr/>
          </a:p>
        </p:txBody>
      </p:sp>
      <p:sp>
        <p:nvSpPr>
          <p:cNvPr id="735" name="Google Shape;735;p3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4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45" name="Google Shape;745;p4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4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58" name="Google Shape;758;p4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11" name="Google Shape;211;p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4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4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71" name="Google Shape;771;p4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4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Note the good practices mentioned by participants</a:t>
            </a:r>
            <a:endParaRPr/>
          </a:p>
        </p:txBody>
      </p:sp>
      <p:sp>
        <p:nvSpPr>
          <p:cNvPr id="782" name="Google Shape;782;p4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4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92" name="Google Shape;792;p4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1" name="Google Shape;221;p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31" name="Google Shape;231;p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1" name="Google Shape;251;p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1" name="Google Shape;261;p1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or make a quiz beforehand - in the previous session? </a:t>
            </a:r>
            <a:endParaRPr/>
          </a:p>
        </p:txBody>
      </p:sp>
      <p:sp>
        <p:nvSpPr>
          <p:cNvPr id="274" name="Google Shape;274;p1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0"/>
        <p:cNvGrpSpPr/>
        <p:nvPr/>
      </p:nvGrpSpPr>
      <p:grpSpPr>
        <a:xfrm>
          <a:off x="0" y="0"/>
          <a:ext cx="0" cy="0"/>
          <a:chOff x="0" y="0"/>
          <a:chExt cx="0" cy="0"/>
        </a:xfrm>
      </p:grpSpPr>
      <p:sp>
        <p:nvSpPr>
          <p:cNvPr id="91" name="Google Shape;91;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6"/>
        <p:cNvGrpSpPr/>
        <p:nvPr/>
      </p:nvGrpSpPr>
      <p:grpSpPr>
        <a:xfrm>
          <a:off x="0" y="0"/>
          <a:ext cx="0" cy="0"/>
          <a:chOff x="0" y="0"/>
          <a:chExt cx="0" cy="0"/>
        </a:xfrm>
      </p:grpSpPr>
      <p:sp>
        <p:nvSpPr>
          <p:cNvPr id="97" name="Google Shape;97;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100"/>
        <p:cNvGrpSpPr/>
        <p:nvPr/>
      </p:nvGrpSpPr>
      <p:grpSpPr>
        <a:xfrm>
          <a:off x="0" y="0"/>
          <a:ext cx="0" cy="0"/>
          <a:chOff x="0" y="0"/>
          <a:chExt cx="0" cy="0"/>
        </a:xfrm>
      </p:grpSpPr>
      <p:sp>
        <p:nvSpPr>
          <p:cNvPr id="101" name="Google Shape;101;p60"/>
          <p:cNvSpPr txBox="1">
            <a:spLocks noGrp="1"/>
          </p:cNvSpPr>
          <p:nvPr>
            <p:ph type="body" idx="1"/>
          </p:nvPr>
        </p:nvSpPr>
        <p:spPr>
          <a:xfrm>
            <a:off x="609600" y="1809750"/>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60"/>
          <p:cNvSpPr txBox="1">
            <a:spLocks noGrp="1"/>
          </p:cNvSpPr>
          <p:nvPr>
            <p:ph type="body" idx="2"/>
          </p:nvPr>
        </p:nvSpPr>
        <p:spPr>
          <a:xfrm>
            <a:off x="609600" y="2449512"/>
            <a:ext cx="5386917"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60"/>
          <p:cNvSpPr txBox="1">
            <a:spLocks noGrp="1"/>
          </p:cNvSpPr>
          <p:nvPr>
            <p:ph type="body" idx="3"/>
          </p:nvPr>
        </p:nvSpPr>
        <p:spPr>
          <a:xfrm>
            <a:off x="6193368" y="1809750"/>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 name="Google Shape;104;p60"/>
          <p:cNvSpPr txBox="1">
            <a:spLocks noGrp="1"/>
          </p:cNvSpPr>
          <p:nvPr>
            <p:ph type="body" idx="4"/>
          </p:nvPr>
        </p:nvSpPr>
        <p:spPr>
          <a:xfrm>
            <a:off x="6193368" y="2449512"/>
            <a:ext cx="5389033"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5" name="Google Shape;105;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0"/>
          <p:cNvSpPr txBox="1">
            <a:spLocks noGrp="1"/>
          </p:cNvSpPr>
          <p:nvPr>
            <p:ph type="ftr" idx="11"/>
          </p:nvPr>
        </p:nvSpPr>
        <p:spPr>
          <a:xfrm>
            <a:off x="6555680" y="6309321"/>
            <a:ext cx="3860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0"/>
          <p:cNvSpPr/>
          <p:nvPr/>
        </p:nvSpPr>
        <p:spPr>
          <a:xfrm>
            <a:off x="335360" y="24939"/>
            <a:ext cx="11425269" cy="1124744"/>
          </a:xfrm>
          <a:prstGeom prst="round2DiagRect">
            <a:avLst>
              <a:gd name="adj1" fmla="val 16667"/>
              <a:gd name="adj2" fmla="val 0"/>
            </a:avLst>
          </a:prstGeom>
          <a:solidFill>
            <a:srgbClr val="EA6649"/>
          </a:solidFill>
          <a:ln w="9525" cap="flat" cmpd="sng">
            <a:solidFill>
              <a:srgbClr val="EA6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08"/>
        <p:cNvGrpSpPr/>
        <p:nvPr/>
      </p:nvGrpSpPr>
      <p:grpSpPr>
        <a:xfrm>
          <a:off x="0" y="0"/>
          <a:ext cx="0" cy="0"/>
          <a:chOff x="0" y="0"/>
          <a:chExt cx="0" cy="0"/>
        </a:xfrm>
      </p:grpSpPr>
      <p:sp>
        <p:nvSpPr>
          <p:cNvPr id="109" name="Google Shape;109;p6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1" name="Google Shape;111;p6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2" name="Google Shape;112;p6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3" name="Google Shape;113;p6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4" name="Google Shape;114;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17"/>
        <p:cNvGrpSpPr/>
        <p:nvPr/>
      </p:nvGrpSpPr>
      <p:grpSpPr>
        <a:xfrm>
          <a:off x="0" y="0"/>
          <a:ext cx="0" cy="0"/>
          <a:chOff x="0" y="0"/>
          <a:chExt cx="0" cy="0"/>
        </a:xfrm>
      </p:grpSpPr>
      <p:sp>
        <p:nvSpPr>
          <p:cNvPr id="118" name="Google Shape;118;p6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0" name="Google Shape;120;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23"/>
        <p:cNvGrpSpPr/>
        <p:nvPr/>
      </p:nvGrpSpPr>
      <p:grpSpPr>
        <a:xfrm>
          <a:off x="0" y="0"/>
          <a:ext cx="0" cy="0"/>
          <a:chOff x="0" y="0"/>
          <a:chExt cx="0" cy="0"/>
        </a:xfrm>
      </p:grpSpPr>
      <p:sp>
        <p:nvSpPr>
          <p:cNvPr id="124" name="Google Shape;124;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6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6" name="Google Shape;126;p6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7" name="Google Shape;127;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30"/>
        <p:cNvGrpSpPr/>
        <p:nvPr/>
      </p:nvGrpSpPr>
      <p:grpSpPr>
        <a:xfrm>
          <a:off x="0" y="0"/>
          <a:ext cx="0" cy="0"/>
          <a:chOff x="0" y="0"/>
          <a:chExt cx="0" cy="0"/>
        </a:xfrm>
      </p:grpSpPr>
      <p:sp>
        <p:nvSpPr>
          <p:cNvPr id="131" name="Google Shape;131;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5"/>
        <p:cNvGrpSpPr/>
        <p:nvPr/>
      </p:nvGrpSpPr>
      <p:grpSpPr>
        <a:xfrm>
          <a:off x="0" y="0"/>
          <a:ext cx="0" cy="0"/>
          <a:chOff x="0" y="0"/>
          <a:chExt cx="0" cy="0"/>
        </a:xfrm>
      </p:grpSpPr>
      <p:sp>
        <p:nvSpPr>
          <p:cNvPr id="136" name="Google Shape;136;p6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8" name="Google Shape;138;p6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9" name="Google Shape;139;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2"/>
        <p:cNvGrpSpPr/>
        <p:nvPr/>
      </p:nvGrpSpPr>
      <p:grpSpPr>
        <a:xfrm>
          <a:off x="0" y="0"/>
          <a:ext cx="0" cy="0"/>
          <a:chOff x="0" y="0"/>
          <a:chExt cx="0" cy="0"/>
        </a:xfrm>
      </p:grpSpPr>
      <p:sp>
        <p:nvSpPr>
          <p:cNvPr id="143" name="Google Shape;143;p6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6"/>
          <p:cNvSpPr>
            <a:spLocks noGrp="1"/>
          </p:cNvSpPr>
          <p:nvPr>
            <p:ph type="pic" idx="2"/>
          </p:nvPr>
        </p:nvSpPr>
        <p:spPr>
          <a:xfrm>
            <a:off x="2389717" y="612775"/>
            <a:ext cx="7315200" cy="4114800"/>
          </a:xfrm>
          <a:prstGeom prst="rect">
            <a:avLst/>
          </a:prstGeom>
          <a:noFill/>
          <a:ln>
            <a:noFill/>
          </a:ln>
        </p:spPr>
      </p:sp>
      <p:sp>
        <p:nvSpPr>
          <p:cNvPr id="145" name="Google Shape;145;p6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6" name="Google Shape;146;p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9"/>
        <p:cNvGrpSpPr/>
        <p:nvPr/>
      </p:nvGrpSpPr>
      <p:grpSpPr>
        <a:xfrm>
          <a:off x="0" y="0"/>
          <a:ext cx="0" cy="0"/>
          <a:chOff x="0" y="0"/>
          <a:chExt cx="0" cy="0"/>
        </a:xfrm>
      </p:grpSpPr>
      <p:sp>
        <p:nvSpPr>
          <p:cNvPr id="150" name="Google Shape;150;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7"/>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5"/>
        <p:cNvGrpSpPr/>
        <p:nvPr/>
      </p:nvGrpSpPr>
      <p:grpSpPr>
        <a:xfrm>
          <a:off x="0" y="0"/>
          <a:ext cx="0" cy="0"/>
          <a:chOff x="0" y="0"/>
          <a:chExt cx="0" cy="0"/>
        </a:xfrm>
      </p:grpSpPr>
      <p:sp>
        <p:nvSpPr>
          <p:cNvPr id="156" name="Google Shape;156;p68"/>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8"/>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61"/>
        <p:cNvGrpSpPr/>
        <p:nvPr/>
      </p:nvGrpSpPr>
      <p:grpSpPr>
        <a:xfrm>
          <a:off x="0" y="0"/>
          <a:ext cx="0" cy="0"/>
          <a:chOff x="0" y="0"/>
          <a:chExt cx="0" cy="0"/>
        </a:xfrm>
      </p:grpSpPr>
      <p:sp>
        <p:nvSpPr>
          <p:cNvPr id="162" name="Google Shape;162;p6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6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7"/>
        <p:cNvGrpSpPr/>
        <p:nvPr/>
      </p:nvGrpSpPr>
      <p:grpSpPr>
        <a:xfrm>
          <a:off x="0" y="0"/>
          <a:ext cx="0" cy="0"/>
          <a:chOff x="0" y="0"/>
          <a:chExt cx="0" cy="0"/>
        </a:xfrm>
      </p:grpSpPr>
      <p:sp>
        <p:nvSpPr>
          <p:cNvPr id="168" name="Google Shape;168;p7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p7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0" name="Google Shape;170;p70"/>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5183188" y="987425"/>
            <a:ext cx="6172200" cy="4873625"/>
          </a:xfrm>
          <a:prstGeom prst="rect">
            <a:avLst/>
          </a:prstGeom>
          <a:noFill/>
          <a:ln>
            <a:noFill/>
          </a:ln>
        </p:spPr>
      </p:sp>
      <p:sp>
        <p:nvSpPr>
          <p:cNvPr id="68" name="Google Shape;68;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4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sp>
        <p:nvSpPr>
          <p:cNvPr id="176" name="Google Shape;176;p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sp>
        <p:nvSpPr>
          <p:cNvPr id="177" name="Google Shape;177;p2"/>
          <p:cNvSpPr/>
          <p:nvPr/>
        </p:nvSpPr>
        <p:spPr>
          <a:xfrm>
            <a:off x="1943100" y="5117250"/>
            <a:ext cx="8519700" cy="14892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7180228" y="5179754"/>
            <a:ext cx="11100" cy="1382100"/>
          </a:xfrm>
          <a:prstGeom prst="rect">
            <a:avLst/>
          </a:prstGeom>
          <a:solidFill>
            <a:srgbClr val="14508C"/>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txBox="1"/>
          <p:nvPr/>
        </p:nvSpPr>
        <p:spPr>
          <a:xfrm>
            <a:off x="1997475" y="5470600"/>
            <a:ext cx="5125200" cy="141574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E84E0F"/>
                </a:solidFill>
                <a:latin typeface="Bebas Neue"/>
                <a:ea typeface="Bebas Neue"/>
                <a:cs typeface="Bebas Neue"/>
                <a:sym typeface="Bebas Neue"/>
              </a:rPr>
              <a:t>Monitoring &amp; EVALUATION</a:t>
            </a:r>
            <a:endParaRPr sz="4000" b="1" i="0" u="none" strike="noStrike" cap="none">
              <a:solidFill>
                <a:srgbClr val="E84E0F"/>
              </a:solidFill>
              <a:latin typeface="Bebas Neue"/>
              <a:ea typeface="Bebas Neue"/>
              <a:cs typeface="Bebas Neue"/>
              <a:sym typeface="Bebas Neue"/>
            </a:endParaRPr>
          </a:p>
        </p:txBody>
      </p:sp>
      <p:sp>
        <p:nvSpPr>
          <p:cNvPr id="180" name="Google Shape;180;p2"/>
          <p:cNvSpPr txBox="1"/>
          <p:nvPr/>
        </p:nvSpPr>
        <p:spPr>
          <a:xfrm>
            <a:off x="6379775" y="5162800"/>
            <a:ext cx="5125200" cy="1416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262775"/>
                </a:solidFill>
                <a:latin typeface="Bebas Neue"/>
                <a:ea typeface="Bebas Neue"/>
                <a:cs typeface="Bebas Neue"/>
                <a:sym typeface="Bebas Neue"/>
              </a:rPr>
              <a:t>Training </a:t>
            </a:r>
            <a:endParaRPr sz="4000" b="1" i="0" u="none" strike="noStrike" cap="none">
              <a:solidFill>
                <a:srgbClr val="262775"/>
              </a:solidFill>
              <a:latin typeface="Bebas Neue"/>
              <a:ea typeface="Bebas Neue"/>
              <a:cs typeface="Bebas Neue"/>
              <a:sym typeface="Bebas Neue"/>
            </a:endParaRPr>
          </a:p>
          <a:p>
            <a:pPr marL="0" marR="0" lvl="0" indent="0" algn="ctr" rtl="0">
              <a:spcBef>
                <a:spcPts val="0"/>
              </a:spcBef>
              <a:spcAft>
                <a:spcPts val="0"/>
              </a:spcAft>
              <a:buNone/>
            </a:pPr>
            <a:r>
              <a:rPr lang="fr-FR" sz="4000" b="1" i="0" u="none" strike="noStrike" cap="none">
                <a:solidFill>
                  <a:srgbClr val="262775"/>
                </a:solidFill>
                <a:latin typeface="Bebas Neue"/>
                <a:ea typeface="Bebas Neue"/>
                <a:cs typeface="Bebas Neue"/>
                <a:sym typeface="Bebas Neue"/>
              </a:rPr>
              <a:t>experiential</a:t>
            </a:r>
            <a:endParaRPr sz="4000" b="1" i="0" u="none" strike="noStrike" cap="none">
              <a:solidFill>
                <a:srgbClr val="262775"/>
              </a:solidFill>
              <a:latin typeface="Bebas Neue"/>
              <a:ea typeface="Bebas Neue"/>
              <a:cs typeface="Bebas Neue"/>
              <a:sym typeface="Bebas Neue"/>
            </a:endParaRPr>
          </a:p>
        </p:txBody>
      </p:sp>
      <p:grpSp>
        <p:nvGrpSpPr>
          <p:cNvPr id="181" name="Google Shape;181;p2"/>
          <p:cNvGrpSpPr/>
          <p:nvPr/>
        </p:nvGrpSpPr>
        <p:grpSpPr>
          <a:xfrm>
            <a:off x="4661400" y="1009650"/>
            <a:ext cx="2869204" cy="2708400"/>
            <a:chOff x="3137400" y="1009650"/>
            <a:chExt cx="2869204" cy="2708400"/>
          </a:xfrm>
        </p:grpSpPr>
        <p:sp>
          <p:nvSpPr>
            <p:cNvPr id="182" name="Google Shape;182;p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83" name="Google Shape;183;p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287" name="Google Shape;287;p12"/>
          <p:cNvSpPr txBox="1"/>
          <p:nvPr/>
        </p:nvSpPr>
        <p:spPr>
          <a:xfrm>
            <a:off x="1523925" y="1823475"/>
            <a:ext cx="2094600" cy="1600408"/>
          </a:xfrm>
          <a:prstGeom prst="rect">
            <a:avLst/>
          </a:prstGeom>
          <a:noFill/>
          <a:ln>
            <a:noFill/>
          </a:ln>
        </p:spPr>
        <p:txBody>
          <a:bodyPr spcFirstLastPara="1" wrap="square" lIns="91425" tIns="91425" rIns="91425" bIns="91425" anchor="t" anchorCtr="0">
            <a:spAutoFit/>
          </a:bodyPr>
          <a:lstStyle/>
          <a:p>
            <a:pPr marL="0" marR="0" lvl="0" indent="0" algn="r" rtl="0">
              <a:spcBef>
                <a:spcPts val="0"/>
              </a:spcBef>
              <a:spcAft>
                <a:spcPts val="0"/>
              </a:spcAft>
              <a:buNone/>
            </a:pPr>
            <a:r>
              <a:rPr lang="fr-FR" sz="2300" b="1" i="0" u="none" strike="noStrike" cap="none">
                <a:solidFill>
                  <a:srgbClr val="E84E0F"/>
                </a:solidFill>
                <a:latin typeface="Raleway"/>
                <a:ea typeface="Raleway"/>
                <a:cs typeface="Raleway"/>
                <a:sym typeface="Raleway"/>
              </a:rPr>
              <a:t>What will you need to set up your dashboard?</a:t>
            </a:r>
            <a:endParaRPr sz="5100" b="0" i="0" u="none" strike="noStrike" cap="none">
              <a:solidFill>
                <a:srgbClr val="E84E0F"/>
              </a:solidFill>
              <a:latin typeface="Raleway"/>
              <a:ea typeface="Raleway"/>
              <a:cs typeface="Raleway"/>
              <a:sym typeface="Raleway"/>
            </a:endParaRPr>
          </a:p>
        </p:txBody>
      </p:sp>
      <p:sp>
        <p:nvSpPr>
          <p:cNvPr id="288" name="Google Shape;288;p12"/>
          <p:cNvSpPr txBox="1"/>
          <p:nvPr/>
        </p:nvSpPr>
        <p:spPr>
          <a:xfrm>
            <a:off x="2124600" y="5297985"/>
            <a:ext cx="8543400" cy="431100"/>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None/>
            </a:pPr>
            <a:r>
              <a:rPr lang="fr-FR" sz="1600" b="0" i="0" u="none" strike="noStrike" cap="none">
                <a:solidFill>
                  <a:srgbClr val="E84E0F"/>
                </a:solidFill>
                <a:latin typeface="Raleway"/>
                <a:ea typeface="Raleway"/>
                <a:cs typeface="Raleway"/>
                <a:sym typeface="Raleway"/>
              </a:rPr>
              <a:t>Barbarous names but simple things! </a:t>
            </a:r>
            <a:endParaRPr sz="1600" b="0" i="0" u="none" strike="noStrike" cap="none">
              <a:solidFill>
                <a:srgbClr val="E84E0F"/>
              </a:solidFill>
              <a:latin typeface="Raleway"/>
              <a:ea typeface="Raleway"/>
              <a:cs typeface="Raleway"/>
              <a:sym typeface="Raleway"/>
            </a:endParaRPr>
          </a:p>
        </p:txBody>
      </p:sp>
      <p:sp>
        <p:nvSpPr>
          <p:cNvPr id="289" name="Google Shape;289;p12"/>
          <p:cNvSpPr/>
          <p:nvPr/>
        </p:nvSpPr>
        <p:spPr>
          <a:xfrm>
            <a:off x="3865426" y="1594877"/>
            <a:ext cx="2094627" cy="322415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i="0" u="none" strike="noStrike" cap="none" dirty="0">
                <a:solidFill>
                  <a:srgbClr val="FFFFFF"/>
                </a:solidFill>
                <a:latin typeface="Arial"/>
                <a:ea typeface="Arial"/>
                <a:cs typeface="Arial"/>
                <a:sym typeface="Arial"/>
              </a:rPr>
              <a:t>Master basic </a:t>
            </a:r>
            <a:r>
              <a:rPr lang="fr-FR" sz="1400" b="1" i="0" u="none" strike="noStrike" cap="none" dirty="0" err="1">
                <a:solidFill>
                  <a:srgbClr val="FFFFFF"/>
                </a:solidFill>
                <a:latin typeface="Arial"/>
                <a:ea typeface="Arial"/>
                <a:cs typeface="Arial"/>
                <a:sym typeface="Arial"/>
              </a:rPr>
              <a:t>calculations</a:t>
            </a:r>
            <a:r>
              <a:rPr lang="fr-FR" sz="1400" b="1" i="0" u="none" strike="noStrike" cap="none" dirty="0">
                <a:solidFill>
                  <a:srgbClr val="FFFFFF"/>
                </a:solidFill>
                <a:latin typeface="Arial"/>
                <a:ea typeface="Arial"/>
                <a:cs typeface="Arial"/>
                <a:sym typeface="Arial"/>
              </a:rPr>
              <a:t>, </a:t>
            </a:r>
            <a:r>
              <a:rPr lang="fr-FR" sz="1400" b="1" i="0" u="none" strike="noStrike" cap="none" dirty="0" err="1">
                <a:solidFill>
                  <a:srgbClr val="FFFFFF"/>
                </a:solidFill>
                <a:latin typeface="Arial"/>
                <a:ea typeface="Arial"/>
                <a:cs typeface="Arial"/>
                <a:sym typeface="Arial"/>
              </a:rPr>
              <a:t>functions</a:t>
            </a:r>
            <a:r>
              <a:rPr lang="fr-FR" sz="1400" b="1" i="0" u="none" strike="noStrike" cap="none" dirty="0">
                <a:solidFill>
                  <a:srgbClr val="FFFFFF"/>
                </a:solidFill>
                <a:latin typeface="Arial"/>
                <a:ea typeface="Arial"/>
                <a:cs typeface="Arial"/>
                <a:sym typeface="Arial"/>
              </a:rPr>
              <a:t> and formulas: </a:t>
            </a:r>
            <a:r>
              <a:rPr lang="fr-FR" sz="1400" b="1" i="0" u="none" strike="noStrike" cap="none" dirty="0" err="1">
                <a:solidFill>
                  <a:srgbClr val="FFFFFF"/>
                </a:solidFill>
                <a:latin typeface="Arial"/>
                <a:ea typeface="Arial"/>
                <a:cs typeface="Arial"/>
                <a:sym typeface="Arial"/>
              </a:rPr>
              <a:t>number</a:t>
            </a:r>
            <a:r>
              <a:rPr lang="fr-FR" sz="1400" b="1" i="0" u="none" strike="noStrike" cap="none" dirty="0">
                <a:solidFill>
                  <a:srgbClr val="FFFFFF"/>
                </a:solidFill>
                <a:latin typeface="Arial"/>
                <a:ea typeface="Arial"/>
                <a:cs typeface="Arial"/>
                <a:sym typeface="Arial"/>
              </a:rPr>
              <a:t>; nb.si; </a:t>
            </a:r>
            <a:r>
              <a:rPr lang="fr-FR" sz="1400" b="1" i="0" u="none" strike="noStrike" cap="none" dirty="0" err="1">
                <a:solidFill>
                  <a:srgbClr val="FFFFFF"/>
                </a:solidFill>
                <a:latin typeface="Arial"/>
                <a:ea typeface="Arial"/>
                <a:cs typeface="Arial"/>
                <a:sym typeface="Arial"/>
              </a:rPr>
              <a:t>sums</a:t>
            </a:r>
            <a:r>
              <a:rPr lang="fr-FR" sz="1400" b="1" i="0" u="none" strike="noStrike" cap="none" dirty="0">
                <a:solidFill>
                  <a:srgbClr val="FFFFFF"/>
                </a:solidFill>
                <a:latin typeface="Arial"/>
                <a:ea typeface="Arial"/>
                <a:cs typeface="Arial"/>
                <a:sym typeface="Arial"/>
              </a:rPr>
              <a:t>... ; </a:t>
            </a:r>
            <a:endParaRPr sz="1400" b="1" i="0" u="none" strike="noStrike" cap="none" dirty="0">
              <a:solidFill>
                <a:srgbClr val="FFFFFF"/>
              </a:solidFill>
              <a:latin typeface="Arial"/>
              <a:ea typeface="Arial"/>
              <a:cs typeface="Arial"/>
              <a:sym typeface="Arial"/>
            </a:endParaRPr>
          </a:p>
        </p:txBody>
      </p:sp>
      <p:sp>
        <p:nvSpPr>
          <p:cNvPr id="290" name="Google Shape;290;p12"/>
          <p:cNvSpPr/>
          <p:nvPr/>
        </p:nvSpPr>
        <p:spPr>
          <a:xfrm>
            <a:off x="6118553" y="1594877"/>
            <a:ext cx="2094627" cy="322415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i="0" u="none" strike="noStrike" cap="none" dirty="0" err="1">
                <a:solidFill>
                  <a:srgbClr val="FFFFFF"/>
                </a:solidFill>
                <a:latin typeface="Arial"/>
                <a:ea typeface="Arial"/>
                <a:cs typeface="Arial"/>
                <a:sym typeface="Arial"/>
              </a:rPr>
              <a:t>Extract</a:t>
            </a:r>
            <a:r>
              <a:rPr lang="fr-FR" sz="1400" b="1" i="0" u="none" strike="noStrike" cap="none" dirty="0">
                <a:solidFill>
                  <a:srgbClr val="FFFFFF"/>
                </a:solidFill>
                <a:latin typeface="Arial"/>
                <a:ea typeface="Arial"/>
                <a:cs typeface="Arial"/>
                <a:sym typeface="Arial"/>
              </a:rPr>
              <a:t> and </a:t>
            </a:r>
            <a:r>
              <a:rPr lang="fr-FR" sz="1400" b="1" i="0" u="none" strike="noStrike" cap="none" dirty="0" err="1">
                <a:solidFill>
                  <a:srgbClr val="FFFFFF"/>
                </a:solidFill>
                <a:latin typeface="Arial"/>
                <a:ea typeface="Arial"/>
                <a:cs typeface="Arial"/>
                <a:sym typeface="Arial"/>
              </a:rPr>
              <a:t>link</a:t>
            </a:r>
            <a:r>
              <a:rPr lang="fr-FR" sz="1400" b="1" i="0" u="none" strike="noStrike" cap="none" dirty="0">
                <a:solidFill>
                  <a:srgbClr val="FFFFFF"/>
                </a:solidFill>
                <a:latin typeface="Arial"/>
                <a:ea typeface="Arial"/>
                <a:cs typeface="Arial"/>
                <a:sym typeface="Arial"/>
              </a:rPr>
              <a:t> data </a:t>
            </a:r>
            <a:r>
              <a:rPr lang="fr-FR" sz="1400" b="1" i="0" u="none" strike="noStrike" cap="none" dirty="0" err="1">
                <a:solidFill>
                  <a:srgbClr val="FFFFFF"/>
                </a:solidFill>
                <a:latin typeface="Arial"/>
                <a:ea typeface="Arial"/>
                <a:cs typeface="Arial"/>
                <a:sym typeface="Arial"/>
              </a:rPr>
              <a:t>from</a:t>
            </a:r>
            <a:r>
              <a:rPr lang="fr-FR" sz="1400" b="1" i="0" u="none" strike="noStrike" cap="none" dirty="0">
                <a:solidFill>
                  <a:srgbClr val="FFFFFF"/>
                </a:solidFill>
                <a:latin typeface="Arial"/>
                <a:ea typeface="Arial"/>
                <a:cs typeface="Arial"/>
                <a:sym typeface="Arial"/>
              </a:rPr>
              <a:t> </a:t>
            </a:r>
            <a:r>
              <a:rPr lang="fr-FR" sz="1400" b="1" i="0" u="none" strike="noStrike" cap="none" dirty="0" err="1">
                <a:solidFill>
                  <a:srgbClr val="FFFFFF"/>
                </a:solidFill>
                <a:latin typeface="Arial"/>
                <a:ea typeface="Arial"/>
                <a:cs typeface="Arial"/>
                <a:sym typeface="Arial"/>
              </a:rPr>
              <a:t>different</a:t>
            </a:r>
            <a:r>
              <a:rPr lang="fr-FR" sz="1400" b="1" i="0" u="none" strike="noStrike" cap="none" dirty="0">
                <a:solidFill>
                  <a:srgbClr val="FFFFFF"/>
                </a:solidFill>
                <a:latin typeface="Arial"/>
                <a:ea typeface="Arial"/>
                <a:cs typeface="Arial"/>
                <a:sym typeface="Arial"/>
              </a:rPr>
              <a:t> </a:t>
            </a:r>
            <a:r>
              <a:rPr lang="fr-FR" sz="1400" b="1" i="0" u="none" strike="noStrike" cap="none" dirty="0" err="1">
                <a:solidFill>
                  <a:srgbClr val="FFFFFF"/>
                </a:solidFill>
                <a:latin typeface="Arial"/>
                <a:ea typeface="Arial"/>
                <a:cs typeface="Arial"/>
                <a:sym typeface="Arial"/>
              </a:rPr>
              <a:t>tabs</a:t>
            </a:r>
            <a:endParaRPr sz="1400" b="1" i="0" u="none" strike="noStrike" cap="none" dirty="0">
              <a:solidFill>
                <a:srgbClr val="FFFFFF"/>
              </a:solidFill>
              <a:latin typeface="Arial"/>
              <a:ea typeface="Arial"/>
              <a:cs typeface="Arial"/>
              <a:sym typeface="Arial"/>
            </a:endParaRPr>
          </a:p>
        </p:txBody>
      </p:sp>
      <p:sp>
        <p:nvSpPr>
          <p:cNvPr id="291" name="Google Shape;291;p12"/>
          <p:cNvSpPr/>
          <p:nvPr/>
        </p:nvSpPr>
        <p:spPr>
          <a:xfrm>
            <a:off x="8360395" y="1594877"/>
            <a:ext cx="2094627" cy="322415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i="0" u="none" strike="noStrike" cap="none" dirty="0">
                <a:solidFill>
                  <a:srgbClr val="FFFFFF"/>
                </a:solidFill>
                <a:latin typeface="Arial"/>
                <a:ea typeface="Arial"/>
                <a:cs typeface="Arial"/>
                <a:sym typeface="Arial"/>
              </a:rPr>
              <a:t>Setting up and </a:t>
            </a:r>
            <a:r>
              <a:rPr lang="fr-FR" sz="1400" b="1" i="0" u="none" strike="noStrike" cap="none" dirty="0" err="1">
                <a:solidFill>
                  <a:srgbClr val="FFFFFF"/>
                </a:solidFill>
                <a:latin typeface="Arial"/>
                <a:ea typeface="Arial"/>
                <a:cs typeface="Arial"/>
                <a:sym typeface="Arial"/>
              </a:rPr>
              <a:t>modifying</a:t>
            </a:r>
            <a:r>
              <a:rPr lang="fr-FR" sz="1400" b="1" i="0" u="none" strike="noStrike" cap="none" dirty="0">
                <a:solidFill>
                  <a:srgbClr val="FFFFFF"/>
                </a:solidFill>
                <a:latin typeface="Arial"/>
                <a:ea typeface="Arial"/>
                <a:cs typeface="Arial"/>
                <a:sym typeface="Arial"/>
              </a:rPr>
              <a:t> a </a:t>
            </a:r>
            <a:r>
              <a:rPr lang="fr-FR" sz="1400" b="1" i="0" u="none" strike="noStrike" cap="none" dirty="0" err="1">
                <a:solidFill>
                  <a:srgbClr val="FFFFFF"/>
                </a:solidFill>
                <a:latin typeface="Arial"/>
                <a:ea typeface="Arial"/>
                <a:cs typeface="Arial"/>
                <a:sym typeface="Arial"/>
              </a:rPr>
              <a:t>diagram</a:t>
            </a:r>
            <a:endParaRPr sz="1400" b="1" i="0" u="none" strike="noStrike" cap="none" dirty="0">
              <a:solidFill>
                <a:srgbClr val="FFFFFF"/>
              </a:solidFill>
              <a:latin typeface="Arial"/>
              <a:ea typeface="Arial"/>
              <a:cs typeface="Arial"/>
              <a:sym typeface="Arial"/>
            </a:endParaRPr>
          </a:p>
        </p:txBody>
      </p:sp>
      <p:sp>
        <p:nvSpPr>
          <p:cNvPr id="292" name="Google Shape;292;p12"/>
          <p:cNvSpPr txBox="1"/>
          <p:nvPr/>
        </p:nvSpPr>
        <p:spPr>
          <a:xfrm>
            <a:off x="1523925" y="315101"/>
            <a:ext cx="9144000" cy="181585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EXCELS PARAMETER-SETTING FUNCTIONS</a:t>
            </a:r>
            <a:endParaRPr sz="6500" b="1" i="0" u="none" strike="noStrike" cap="none">
              <a:solidFill>
                <a:srgbClr val="262775"/>
              </a:solidFill>
              <a:latin typeface="Bebas Neue"/>
              <a:ea typeface="Bebas Neue"/>
              <a:cs typeface="Bebas Neue"/>
              <a:sym typeface="Bebas Neue"/>
            </a:endParaRPr>
          </a:p>
        </p:txBody>
      </p:sp>
      <p:pic>
        <p:nvPicPr>
          <p:cNvPr id="293" name="Google Shape;293;p12" title="excel.png"/>
          <p:cNvPicPr preferRelativeResize="0"/>
          <p:nvPr/>
        </p:nvPicPr>
        <p:blipFill rotWithShape="1">
          <a:blip r:embed="rId3">
            <a:alphaModFix/>
          </a:blip>
          <a:srcRect/>
          <a:stretch/>
        </p:blipFill>
        <p:spPr>
          <a:xfrm>
            <a:off x="7872101" y="4956329"/>
            <a:ext cx="1593125" cy="1503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a:t>
            </a:fld>
            <a:endParaRPr/>
          </a:p>
        </p:txBody>
      </p:sp>
      <p:sp>
        <p:nvSpPr>
          <p:cNvPr id="300" name="Google Shape;300;p13"/>
          <p:cNvSpPr/>
          <p:nvPr/>
        </p:nvSpPr>
        <p:spPr>
          <a:xfrm>
            <a:off x="2658000" y="1880300"/>
            <a:ext cx="5271300" cy="396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262775"/>
                </a:solidFill>
                <a:latin typeface="Raleway"/>
                <a:ea typeface="Raleway"/>
                <a:cs typeface="Raleway"/>
                <a:sym typeface="Raleway"/>
              </a:rPr>
              <a:t>In the dashboard - a few formulas/functions are already set up. Can you find one and describe it to us?</a:t>
            </a: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r>
              <a:rPr lang="fr-FR" sz="1800" b="1" i="0" u="none" strike="noStrike" cap="none">
                <a:solidFill>
                  <a:srgbClr val="262775"/>
                </a:solidFill>
                <a:latin typeface="Raleway"/>
                <a:ea typeface="Raleway"/>
                <a:cs typeface="Raleway"/>
                <a:sym typeface="Raleway"/>
              </a:rPr>
              <a:t>Function type: </a:t>
            </a:r>
            <a:r>
              <a:rPr lang="fr-FR" sz="1500" b="1" i="1" u="none" strike="noStrike" cap="none">
                <a:solidFill>
                  <a:srgbClr val="262775"/>
                </a:solidFill>
                <a:latin typeface="Raleway"/>
                <a:ea typeface="Raleway"/>
                <a:cs typeface="Raleway"/>
                <a:sym typeface="Raleway"/>
              </a:rPr>
              <a:t>(sum; number....)</a:t>
            </a:r>
            <a:endParaRPr sz="1500" b="1" i="1"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500" b="1" i="1"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r>
              <a:rPr lang="fr-FR" sz="1800" b="1" i="0" u="none" strike="noStrike" cap="none">
                <a:solidFill>
                  <a:srgbClr val="262775"/>
                </a:solidFill>
                <a:latin typeface="Raleway"/>
                <a:ea typeface="Raleway"/>
                <a:cs typeface="Raleway"/>
                <a:sym typeface="Raleway"/>
              </a:rPr>
              <a:t>Ranges taken into account by the formula: </a:t>
            </a:r>
            <a:r>
              <a:rPr lang="fr-FR" sz="1400" b="1" i="1" u="none" strike="noStrike" cap="none">
                <a:solidFill>
                  <a:srgbClr val="262775"/>
                </a:solidFill>
                <a:latin typeface="Raleway"/>
                <a:ea typeface="Raleway"/>
                <a:cs typeface="Raleway"/>
                <a:sym typeface="Raleway"/>
              </a:rPr>
              <a:t>(Row/column number)</a:t>
            </a:r>
            <a:endParaRPr sz="1400" b="1" i="1"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400" b="1" i="1"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r>
              <a:rPr lang="fr-FR" sz="1800" b="1" i="0" u="none" strike="noStrike" cap="none">
                <a:solidFill>
                  <a:srgbClr val="262775"/>
                </a:solidFill>
                <a:latin typeface="Raleway"/>
                <a:ea typeface="Raleway"/>
                <a:cs typeface="Raleway"/>
                <a:sym typeface="Raleway"/>
              </a:rPr>
              <a:t>As a project manager or </a:t>
            </a:r>
            <a:r>
              <a:rPr lang="fr-FR" sz="1800" b="1">
                <a:solidFill>
                  <a:srgbClr val="262775"/>
                </a:solidFill>
                <a:latin typeface="Raleway"/>
                <a:ea typeface="Raleway"/>
                <a:cs typeface="Raleway"/>
                <a:sym typeface="Raleway"/>
              </a:rPr>
              <a:t>M&amp;E</a:t>
            </a:r>
            <a:r>
              <a:rPr lang="fr-FR" sz="1800" b="1" i="0" u="none" strike="noStrike" cap="none">
                <a:solidFill>
                  <a:srgbClr val="262775"/>
                </a:solidFill>
                <a:latin typeface="Raleway"/>
                <a:ea typeface="Raleway"/>
                <a:cs typeface="Raleway"/>
                <a:sym typeface="Raleway"/>
              </a:rPr>
              <a:t> manager, what does this mean to you? </a:t>
            </a:r>
            <a:endParaRPr sz="14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p:txBody>
      </p:sp>
      <p:sp>
        <p:nvSpPr>
          <p:cNvPr id="301" name="Google Shape;301;p13"/>
          <p:cNvSpPr txBox="1"/>
          <p:nvPr/>
        </p:nvSpPr>
        <p:spPr>
          <a:xfrm>
            <a:off x="1523925" y="315101"/>
            <a:ext cx="9144000" cy="181585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EXERCISES - EXCELS FUNCTIONS</a:t>
            </a:r>
            <a:endParaRPr sz="6500" b="1" i="0" u="none" strike="noStrike" cap="none">
              <a:solidFill>
                <a:srgbClr val="262775"/>
              </a:solidFill>
              <a:latin typeface="Bebas Neue"/>
              <a:ea typeface="Bebas Neue"/>
              <a:cs typeface="Bebas Neue"/>
              <a:sym typeface="Bebas Neue"/>
            </a:endParaRPr>
          </a:p>
        </p:txBody>
      </p:sp>
      <p:cxnSp>
        <p:nvCxnSpPr>
          <p:cNvPr id="302" name="Google Shape;302;p13"/>
          <p:cNvCxnSpPr/>
          <p:nvPr/>
        </p:nvCxnSpPr>
        <p:spPr>
          <a:xfrm>
            <a:off x="2333324" y="1408708"/>
            <a:ext cx="0" cy="3962400"/>
          </a:xfrm>
          <a:prstGeom prst="straightConnector1">
            <a:avLst/>
          </a:prstGeom>
          <a:noFill/>
          <a:ln w="76200" cap="flat" cmpd="sng">
            <a:solidFill>
              <a:srgbClr val="E84E0F"/>
            </a:solidFill>
            <a:prstDash val="solid"/>
            <a:round/>
            <a:headEnd type="none" w="sm" len="sm"/>
            <a:tailEnd type="none" w="sm" len="sm"/>
          </a:ln>
        </p:spPr>
      </p:cxnSp>
      <p:pic>
        <p:nvPicPr>
          <p:cNvPr id="303" name="Google Shape;303;p13" title="excel.png"/>
          <p:cNvPicPr preferRelativeResize="0"/>
          <p:nvPr/>
        </p:nvPicPr>
        <p:blipFill rotWithShape="1">
          <a:blip r:embed="rId3">
            <a:alphaModFix/>
          </a:blip>
          <a:srcRect/>
          <a:stretch/>
        </p:blipFill>
        <p:spPr>
          <a:xfrm>
            <a:off x="8896725" y="5272826"/>
            <a:ext cx="1372400" cy="1295175"/>
          </a:xfrm>
          <a:prstGeom prst="rect">
            <a:avLst/>
          </a:prstGeom>
          <a:noFill/>
          <a:ln>
            <a:noFill/>
          </a:ln>
        </p:spPr>
      </p:pic>
      <p:pic>
        <p:nvPicPr>
          <p:cNvPr id="304" name="Google Shape;304;p13" descr="Une image contenant noir, obscurité&#10;&#10;Description générée automatiquement"/>
          <p:cNvPicPr preferRelativeResize="0"/>
          <p:nvPr/>
        </p:nvPicPr>
        <p:blipFill rotWithShape="1">
          <a:blip r:embed="rId4">
            <a:alphaModFix/>
          </a:blip>
          <a:srcRect/>
          <a:stretch/>
        </p:blipFill>
        <p:spPr>
          <a:xfrm>
            <a:off x="8161148" y="1408700"/>
            <a:ext cx="1779500" cy="1779500"/>
          </a:xfrm>
          <a:prstGeom prst="rect">
            <a:avLst/>
          </a:prstGeom>
          <a:noFill/>
          <a:ln>
            <a:noFill/>
          </a:ln>
        </p:spPr>
      </p:pic>
      <p:sp>
        <p:nvSpPr>
          <p:cNvPr id="305" name="Google Shape;305;p13"/>
          <p:cNvSpPr txBox="1"/>
          <p:nvPr/>
        </p:nvSpPr>
        <p:spPr>
          <a:xfrm>
            <a:off x="3319978" y="1315588"/>
            <a:ext cx="26550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INDIVIDUALLY</a:t>
            </a:r>
            <a:endParaRPr sz="2800" b="0" i="0" u="none" strike="noStrike" cap="none">
              <a:solidFill>
                <a:srgbClr val="E84E0F"/>
              </a:solidFill>
              <a:latin typeface="Bebas Neue"/>
              <a:ea typeface="Bebas Neue"/>
              <a:cs typeface="Bebas Neue"/>
              <a:sym typeface="Bebas Neue"/>
            </a:endParaRPr>
          </a:p>
        </p:txBody>
      </p:sp>
      <p:pic>
        <p:nvPicPr>
          <p:cNvPr id="306" name="Google Shape;306;p13" descr="Une image contenant noir, obscurité&#10;&#10;Description générée automatiquement"/>
          <p:cNvPicPr preferRelativeResize="0"/>
          <p:nvPr/>
        </p:nvPicPr>
        <p:blipFill rotWithShape="1">
          <a:blip r:embed="rId5">
            <a:alphaModFix/>
          </a:blip>
          <a:srcRect/>
          <a:stretch/>
        </p:blipFill>
        <p:spPr>
          <a:xfrm>
            <a:off x="7232019" y="5842707"/>
            <a:ext cx="697283" cy="697283"/>
          </a:xfrm>
          <a:prstGeom prst="rect">
            <a:avLst/>
          </a:prstGeom>
          <a:noFill/>
          <a:ln>
            <a:noFill/>
          </a:ln>
        </p:spPr>
      </p:pic>
      <p:sp>
        <p:nvSpPr>
          <p:cNvPr id="307" name="Google Shape;307;p13"/>
          <p:cNvSpPr txBox="1"/>
          <p:nvPr/>
        </p:nvSpPr>
        <p:spPr>
          <a:xfrm>
            <a:off x="4557320" y="6059681"/>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5 mins.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314" name="Google Shape;314;p14"/>
          <p:cNvSpPr txBox="1"/>
          <p:nvPr/>
        </p:nvSpPr>
        <p:spPr>
          <a:xfrm>
            <a:off x="1981500" y="243104"/>
            <a:ext cx="8229000" cy="203129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BASIC FORMULAS AND FUNCTIONS</a:t>
            </a:r>
            <a:endParaRPr sz="6000" b="0" i="0" u="none" strike="noStrike" cap="none">
              <a:solidFill>
                <a:srgbClr val="E84E0F"/>
              </a:solidFill>
              <a:latin typeface="Bebas Neue"/>
              <a:ea typeface="Bebas Neue"/>
              <a:cs typeface="Bebas Neue"/>
              <a:sym typeface="Bebas Neue"/>
            </a:endParaRPr>
          </a:p>
        </p:txBody>
      </p:sp>
      <p:sp>
        <p:nvSpPr>
          <p:cNvPr id="315" name="Google Shape;315;p14"/>
          <p:cNvSpPr txBox="1"/>
          <p:nvPr/>
        </p:nvSpPr>
        <p:spPr>
          <a:xfrm>
            <a:off x="2509305" y="4873428"/>
            <a:ext cx="15042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1800" b="1" i="0" u="none" strike="noStrike" cap="none">
                <a:solidFill>
                  <a:srgbClr val="FFFFFF"/>
                </a:solidFill>
                <a:latin typeface="Raleway"/>
                <a:ea typeface="Raleway"/>
                <a:cs typeface="Raleway"/>
                <a:sym typeface="Raleway"/>
              </a:rPr>
              <a:t>Description</a:t>
            </a:r>
            <a:endParaRPr sz="1800" b="0" i="0" u="none" strike="noStrike" cap="none">
              <a:solidFill>
                <a:srgbClr val="FFFFFF"/>
              </a:solidFill>
              <a:latin typeface="Raleway"/>
              <a:ea typeface="Raleway"/>
              <a:cs typeface="Raleway"/>
              <a:sym typeface="Raleway"/>
            </a:endParaRPr>
          </a:p>
        </p:txBody>
      </p:sp>
      <p:sp>
        <p:nvSpPr>
          <p:cNvPr id="316" name="Google Shape;316;p14"/>
          <p:cNvSpPr txBox="1"/>
          <p:nvPr/>
        </p:nvSpPr>
        <p:spPr>
          <a:xfrm>
            <a:off x="7663946" y="4873428"/>
            <a:ext cx="22035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1800" b="1" i="0" u="none" strike="noStrike" cap="none">
                <a:solidFill>
                  <a:srgbClr val="FFFFFF"/>
                </a:solidFill>
                <a:latin typeface="Raleway"/>
                <a:ea typeface="Raleway"/>
                <a:cs typeface="Raleway"/>
                <a:sym typeface="Raleway"/>
              </a:rPr>
              <a:t>Description</a:t>
            </a:r>
            <a:endParaRPr sz="1800" b="0" i="0" u="none" strike="noStrike" cap="none">
              <a:solidFill>
                <a:srgbClr val="FFFFFF"/>
              </a:solidFill>
              <a:latin typeface="Raleway"/>
              <a:ea typeface="Raleway"/>
              <a:cs typeface="Raleway"/>
              <a:sym typeface="Raleway"/>
            </a:endParaRPr>
          </a:p>
        </p:txBody>
      </p:sp>
      <p:sp>
        <p:nvSpPr>
          <p:cNvPr id="317" name="Google Shape;317;p14"/>
          <p:cNvSpPr txBox="1"/>
          <p:nvPr/>
        </p:nvSpPr>
        <p:spPr>
          <a:xfrm>
            <a:off x="5103725" y="4873428"/>
            <a:ext cx="17595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1800" b="1" i="0" u="none" strike="noStrike" cap="none">
                <a:solidFill>
                  <a:srgbClr val="FFFFFF"/>
                </a:solidFill>
                <a:latin typeface="Raleway"/>
                <a:ea typeface="Raleway"/>
                <a:cs typeface="Raleway"/>
                <a:sym typeface="Raleway"/>
              </a:rPr>
              <a:t>Description</a:t>
            </a:r>
            <a:endParaRPr sz="1800" b="0" i="0" u="none" strike="noStrike" cap="none">
              <a:solidFill>
                <a:srgbClr val="FFFFFF"/>
              </a:solidFill>
              <a:latin typeface="Raleway"/>
              <a:ea typeface="Raleway"/>
              <a:cs typeface="Raleway"/>
              <a:sym typeface="Raleway"/>
            </a:endParaRPr>
          </a:p>
        </p:txBody>
      </p:sp>
      <p:sp>
        <p:nvSpPr>
          <p:cNvPr id="318" name="Google Shape;318;p14"/>
          <p:cNvSpPr txBox="1"/>
          <p:nvPr/>
        </p:nvSpPr>
        <p:spPr>
          <a:xfrm>
            <a:off x="1981500" y="1588425"/>
            <a:ext cx="25596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dirty="0">
                <a:solidFill>
                  <a:srgbClr val="E84E0F"/>
                </a:solidFill>
                <a:latin typeface="Raleway"/>
                <a:ea typeface="Raleway"/>
                <a:cs typeface="Raleway"/>
                <a:sym typeface="Raleway"/>
              </a:rPr>
              <a:t>SUM</a:t>
            </a:r>
            <a:endParaRPr sz="1800" b="1" i="0" u="none" strike="noStrike" cap="none" dirty="0">
              <a:solidFill>
                <a:srgbClr val="E84E0F"/>
              </a:solidFill>
              <a:latin typeface="Raleway"/>
              <a:ea typeface="Raleway"/>
              <a:cs typeface="Raleway"/>
              <a:sym typeface="Raleway"/>
            </a:endParaRPr>
          </a:p>
        </p:txBody>
      </p:sp>
      <p:sp>
        <p:nvSpPr>
          <p:cNvPr id="319" name="Google Shape;319;p14"/>
          <p:cNvSpPr/>
          <p:nvPr/>
        </p:nvSpPr>
        <p:spPr>
          <a:xfrm>
            <a:off x="1981500" y="2039425"/>
            <a:ext cx="2559600" cy="12951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err="1">
                <a:solidFill>
                  <a:srgbClr val="666666"/>
                </a:solidFill>
                <a:latin typeface="Arial"/>
                <a:ea typeface="Arial"/>
                <a:cs typeface="Arial"/>
                <a:sym typeface="Arial"/>
              </a:rPr>
              <a:t>Adds</a:t>
            </a:r>
            <a:r>
              <a:rPr lang="fr-FR" sz="1400" b="0" i="0" u="none" strike="noStrike" cap="none" dirty="0">
                <a:solidFill>
                  <a:srgbClr val="666666"/>
                </a:solidFill>
                <a:latin typeface="Arial"/>
                <a:ea typeface="Arial"/>
                <a:cs typeface="Arial"/>
                <a:sym typeface="Arial"/>
              </a:rPr>
              <a:t> data</a:t>
            </a:r>
            <a:endParaRPr sz="1400" b="0" i="0" u="none" strike="noStrike" cap="none" dirty="0">
              <a:solidFill>
                <a:srgbClr val="666666"/>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=SUM(range)</a:t>
            </a:r>
            <a:endParaRP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r>
              <a:rPr lang="fr-FR" sz="1400" b="0" i="1" u="none" strike="noStrike" cap="none" dirty="0">
                <a:solidFill>
                  <a:srgbClr val="666666"/>
                </a:solidFill>
                <a:latin typeface="Arial"/>
                <a:ea typeface="Arial"/>
                <a:cs typeface="Arial"/>
                <a:sym typeface="Arial"/>
              </a:rPr>
              <a:t>=SUM(A5:L5)</a:t>
            </a:r>
            <a:endParaRPr sz="1400" b="0" i="1" u="none" strike="noStrike" cap="none" dirty="0">
              <a:solidFill>
                <a:srgbClr val="666666"/>
              </a:solidFill>
              <a:latin typeface="Arial"/>
              <a:ea typeface="Arial"/>
              <a:cs typeface="Arial"/>
              <a:sym typeface="Arial"/>
            </a:endParaRPr>
          </a:p>
        </p:txBody>
      </p:sp>
      <p:sp>
        <p:nvSpPr>
          <p:cNvPr id="320" name="Google Shape;320;p14"/>
          <p:cNvSpPr/>
          <p:nvPr/>
        </p:nvSpPr>
        <p:spPr>
          <a:xfrm>
            <a:off x="4703650" y="2043551"/>
            <a:ext cx="2559600" cy="12951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err="1">
                <a:solidFill>
                  <a:srgbClr val="666666"/>
                </a:solidFill>
                <a:latin typeface="Arial"/>
                <a:ea typeface="Arial"/>
                <a:cs typeface="Arial"/>
                <a:sym typeface="Arial"/>
              </a:rPr>
              <a:t>Counts</a:t>
            </a:r>
            <a:r>
              <a:rPr lang="fr-FR" sz="1400" b="0" i="0" u="none" strike="noStrike" cap="none" dirty="0">
                <a:solidFill>
                  <a:srgbClr val="666666"/>
                </a:solidFill>
                <a:latin typeface="Arial"/>
                <a:ea typeface="Arial"/>
                <a:cs typeface="Arial"/>
                <a:sym typeface="Arial"/>
              </a:rPr>
              <a:t> a </a:t>
            </a:r>
            <a:r>
              <a:rPr lang="fr-FR" sz="1400" b="0" i="0" u="none" strike="noStrike" cap="none" dirty="0" err="1">
                <a:solidFill>
                  <a:srgbClr val="666666"/>
                </a:solidFill>
                <a:latin typeface="Arial"/>
                <a:ea typeface="Arial"/>
                <a:cs typeface="Arial"/>
                <a:sym typeface="Arial"/>
              </a:rPr>
              <a:t>number</a:t>
            </a:r>
            <a:r>
              <a:rPr lang="fr-FR" sz="1400" b="0" i="0" u="none" strike="noStrike" cap="none" dirty="0">
                <a:solidFill>
                  <a:srgbClr val="666666"/>
                </a:solidFill>
                <a:latin typeface="Arial"/>
                <a:ea typeface="Arial"/>
                <a:cs typeface="Arial"/>
                <a:sym typeface="Arial"/>
              </a:rPr>
              <a:t> of data</a:t>
            </a:r>
            <a:endParaRPr sz="1400" b="0" i="0" u="none" strike="noStrike" cap="none" dirty="0">
              <a:solidFill>
                <a:srgbClr val="666666"/>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 NB(range)</a:t>
            </a:r>
            <a:endParaRP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666666"/>
                </a:solidFill>
                <a:latin typeface="Arial"/>
                <a:ea typeface="Arial"/>
                <a:cs typeface="Arial"/>
                <a:sym typeface="Arial"/>
              </a:rPr>
              <a:t>=NB(A5:L5)</a:t>
            </a:r>
            <a:endParaRPr sz="1400" b="0" i="0" u="none" strike="noStrike" cap="none" dirty="0">
              <a:solidFill>
                <a:srgbClr val="666666"/>
              </a:solidFill>
              <a:latin typeface="Arial"/>
              <a:ea typeface="Arial"/>
              <a:cs typeface="Arial"/>
              <a:sym typeface="Arial"/>
            </a:endParaRPr>
          </a:p>
        </p:txBody>
      </p:sp>
      <p:sp>
        <p:nvSpPr>
          <p:cNvPr id="321" name="Google Shape;321;p14"/>
          <p:cNvSpPr/>
          <p:nvPr/>
        </p:nvSpPr>
        <p:spPr>
          <a:xfrm>
            <a:off x="4703675" y="3980476"/>
            <a:ext cx="2559600" cy="15534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 NB.IF (</a:t>
            </a:r>
            <a:r>
              <a:rPr lang="fr-FR" sz="1300" b="0" i="0" u="none" strike="noStrike" cap="none" dirty="0" err="1">
                <a:solidFill>
                  <a:srgbClr val="FFFFFF"/>
                </a:solidFill>
                <a:latin typeface="Arial"/>
                <a:ea typeface="Arial"/>
                <a:cs typeface="Arial"/>
                <a:sym typeface="Arial"/>
              </a:rPr>
              <a:t>criterion</a:t>
            </a:r>
            <a:r>
              <a:rPr lang="fr-FR" sz="1300" b="0" i="0" u="none" strike="noStrike" cap="none" dirty="0">
                <a:solidFill>
                  <a:srgbClr val="FFFFFF"/>
                </a:solidFill>
                <a:latin typeface="Arial"/>
                <a:ea typeface="Arial"/>
                <a:cs typeface="Arial"/>
                <a:sym typeface="Arial"/>
              </a:rPr>
              <a:t> application range; "</a:t>
            </a:r>
            <a:r>
              <a:rPr lang="fr-FR" sz="1300" b="0" i="0" u="none" strike="noStrike" cap="none" dirty="0" err="1">
                <a:solidFill>
                  <a:srgbClr val="FFFFFF"/>
                </a:solidFill>
                <a:latin typeface="Arial"/>
                <a:ea typeface="Arial"/>
                <a:cs typeface="Arial"/>
                <a:sym typeface="Arial"/>
              </a:rPr>
              <a:t>criterion</a:t>
            </a:r>
            <a:r>
              <a:rPr lang="fr-FR" sz="1300" b="0" i="0" u="none" strike="noStrike" cap="none" dirty="0">
                <a:solidFill>
                  <a:srgbClr val="FFFFFF"/>
                </a:solidFill>
                <a:latin typeface="Arial"/>
                <a:ea typeface="Arial"/>
                <a:cs typeface="Arial"/>
                <a:sym typeface="Arial"/>
              </a:rPr>
              <a:t>";range to </a:t>
            </a:r>
            <a:r>
              <a:rPr lang="fr-FR" sz="1300" b="0" i="0" u="none" strike="noStrike" cap="none" dirty="0" err="1">
                <a:solidFill>
                  <a:srgbClr val="FFFFFF"/>
                </a:solidFill>
                <a:latin typeface="Arial"/>
                <a:ea typeface="Arial"/>
                <a:cs typeface="Arial"/>
                <a:sym typeface="Arial"/>
              </a:rPr>
              <a:t>be</a:t>
            </a:r>
            <a:r>
              <a:rPr lang="fr-FR" sz="1300" b="0" i="0" u="none" strike="noStrike" cap="none" dirty="0">
                <a:solidFill>
                  <a:srgbClr val="FFFFFF"/>
                </a:solidFill>
                <a:latin typeface="Arial"/>
                <a:ea typeface="Arial"/>
                <a:cs typeface="Arial"/>
                <a:sym typeface="Arial"/>
              </a:rPr>
              <a:t> </a:t>
            </a:r>
            <a:r>
              <a:rPr lang="fr-FR" sz="1300" b="0" i="0" u="none" strike="noStrike" cap="none" dirty="0" err="1">
                <a:solidFill>
                  <a:srgbClr val="FFFFFF"/>
                </a:solidFill>
                <a:latin typeface="Arial"/>
                <a:ea typeface="Arial"/>
                <a:cs typeface="Arial"/>
                <a:sym typeface="Arial"/>
              </a:rPr>
              <a:t>counted</a:t>
            </a:r>
            <a:r>
              <a:rPr lang="fr-FR" sz="1300" b="0" i="0" u="none" strike="noStrike" cap="none" dirty="0">
                <a:solidFill>
                  <a:srgbClr val="FFFFFF"/>
                </a:solidFill>
                <a:latin typeface="Arial"/>
                <a:ea typeface="Arial"/>
                <a:cs typeface="Arial"/>
                <a:sym typeface="Arial"/>
              </a:rPr>
              <a:t>)</a:t>
            </a:r>
            <a:endParaRPr sz="13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None/>
            </a:pPr>
            <a:r>
              <a:rPr lang="fr-FR" sz="1300" b="0" i="1" u="none" strike="noStrike" cap="none" dirty="0">
                <a:solidFill>
                  <a:srgbClr val="666666"/>
                </a:solidFill>
                <a:latin typeface="Arial"/>
                <a:ea typeface="Arial"/>
                <a:cs typeface="Arial"/>
                <a:sym typeface="Arial"/>
              </a:rPr>
              <a:t>=NB.SI(L1:P1; "Yes";L6:P6)</a:t>
            </a:r>
            <a:endParaRPr sz="1300" b="0" i="1" u="none" strike="noStrike" cap="none" dirty="0">
              <a:solidFill>
                <a:srgbClr val="666666"/>
              </a:solidFill>
              <a:latin typeface="Arial"/>
              <a:ea typeface="Arial"/>
              <a:cs typeface="Arial"/>
              <a:sym typeface="Arial"/>
            </a:endParaRPr>
          </a:p>
          <a:p>
            <a:pPr marL="0" marR="0" lvl="0" indent="0" algn="l" rtl="0">
              <a:spcBef>
                <a:spcPts val="0"/>
              </a:spcBef>
              <a:spcAft>
                <a:spcPts val="0"/>
              </a:spcAft>
              <a:buNone/>
            </a:pPr>
            <a:r>
              <a:rPr lang="fr-FR" sz="1300" b="0" i="1" u="none" strike="noStrike" cap="none" dirty="0">
                <a:solidFill>
                  <a:srgbClr val="666666"/>
                </a:solidFill>
                <a:latin typeface="Arial"/>
                <a:ea typeface="Arial"/>
                <a:cs typeface="Arial"/>
                <a:sym typeface="Arial"/>
              </a:rPr>
              <a:t>=NB.SI(L1:P1;"&lt;5";L1:P1)</a:t>
            </a:r>
            <a:endParaRPr sz="13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endParaRPr sz="1400" b="0" i="0" u="none" strike="noStrike" cap="none" dirty="0">
              <a:solidFill>
                <a:srgbClr val="FFFFFF"/>
              </a:solidFill>
              <a:latin typeface="Arial"/>
              <a:ea typeface="Arial"/>
              <a:cs typeface="Arial"/>
              <a:sym typeface="Arial"/>
            </a:endParaRPr>
          </a:p>
        </p:txBody>
      </p:sp>
      <p:pic>
        <p:nvPicPr>
          <p:cNvPr id="322" name="Google Shape;322;p14" title="excel.png"/>
          <p:cNvPicPr preferRelativeResize="0"/>
          <p:nvPr/>
        </p:nvPicPr>
        <p:blipFill rotWithShape="1">
          <a:blip r:embed="rId3">
            <a:alphaModFix/>
          </a:blip>
          <a:srcRect/>
          <a:stretch/>
        </p:blipFill>
        <p:spPr>
          <a:xfrm>
            <a:off x="9333775" y="5685276"/>
            <a:ext cx="935350" cy="882725"/>
          </a:xfrm>
          <a:prstGeom prst="rect">
            <a:avLst/>
          </a:prstGeom>
          <a:noFill/>
          <a:ln>
            <a:noFill/>
          </a:ln>
        </p:spPr>
      </p:pic>
      <p:sp>
        <p:nvSpPr>
          <p:cNvPr id="323" name="Google Shape;323;p14"/>
          <p:cNvSpPr txBox="1"/>
          <p:nvPr/>
        </p:nvSpPr>
        <p:spPr>
          <a:xfrm>
            <a:off x="4703675" y="1523725"/>
            <a:ext cx="25596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NUMBER</a:t>
            </a:r>
            <a:endParaRPr sz="1800" b="1" i="0" u="none" strike="noStrike" cap="none">
              <a:solidFill>
                <a:srgbClr val="E84E0F"/>
              </a:solidFill>
              <a:latin typeface="Raleway"/>
              <a:ea typeface="Raleway"/>
              <a:cs typeface="Raleway"/>
              <a:sym typeface="Raleway"/>
            </a:endParaRPr>
          </a:p>
        </p:txBody>
      </p:sp>
      <p:sp>
        <p:nvSpPr>
          <p:cNvPr id="324" name="Google Shape;324;p14"/>
          <p:cNvSpPr txBox="1"/>
          <p:nvPr/>
        </p:nvSpPr>
        <p:spPr>
          <a:xfrm>
            <a:off x="4703688" y="3518775"/>
            <a:ext cx="2559600" cy="707856"/>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NUMBER IF </a:t>
            </a:r>
            <a:r>
              <a:rPr lang="fr-FR" sz="1600" b="1" i="1" u="none" strike="noStrike" cap="none">
                <a:solidFill>
                  <a:srgbClr val="E84E0F"/>
                </a:solidFill>
                <a:latin typeface="Raleway"/>
                <a:ea typeface="Raleway"/>
                <a:cs typeface="Raleway"/>
                <a:sym typeface="Raleway"/>
              </a:rPr>
              <a:t>(condition)</a:t>
            </a:r>
            <a:endParaRPr sz="1600" b="1" i="1" u="none" strike="noStrike" cap="none">
              <a:solidFill>
                <a:srgbClr val="E84E0F"/>
              </a:solidFill>
              <a:latin typeface="Raleway"/>
              <a:ea typeface="Raleway"/>
              <a:cs typeface="Raleway"/>
              <a:sym typeface="Raleway"/>
            </a:endParaRPr>
          </a:p>
        </p:txBody>
      </p:sp>
      <p:sp>
        <p:nvSpPr>
          <p:cNvPr id="325" name="Google Shape;325;p14"/>
          <p:cNvSpPr/>
          <p:nvPr/>
        </p:nvSpPr>
        <p:spPr>
          <a:xfrm>
            <a:off x="1981575" y="3927900"/>
            <a:ext cx="2559600" cy="16059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300" b="0" i="0" u="none" strike="noStrike" cap="none" dirty="0">
                <a:solidFill>
                  <a:srgbClr val="FFFFFF"/>
                </a:solidFill>
                <a:latin typeface="Arial"/>
                <a:ea typeface="Arial"/>
                <a:cs typeface="Arial"/>
                <a:sym typeface="Arial"/>
              </a:rPr>
              <a:t>=SUM.SI(</a:t>
            </a:r>
            <a:r>
              <a:rPr lang="fr-FR" sz="1300" b="0" i="0" u="none" strike="noStrike" cap="none" dirty="0" err="1">
                <a:solidFill>
                  <a:srgbClr val="FFFFFF"/>
                </a:solidFill>
                <a:latin typeface="Arial"/>
                <a:ea typeface="Arial"/>
                <a:cs typeface="Arial"/>
                <a:sym typeface="Arial"/>
              </a:rPr>
              <a:t>criterion</a:t>
            </a:r>
            <a:r>
              <a:rPr lang="fr-FR" sz="1300" b="0" i="0" u="none" strike="noStrike" cap="none" dirty="0">
                <a:solidFill>
                  <a:srgbClr val="FFFFFF"/>
                </a:solidFill>
                <a:latin typeface="Arial"/>
                <a:ea typeface="Arial"/>
                <a:cs typeface="Arial"/>
                <a:sym typeface="Arial"/>
              </a:rPr>
              <a:t> application range; "</a:t>
            </a:r>
            <a:r>
              <a:rPr lang="fr-FR" sz="1300" b="0" i="0" u="none" strike="noStrike" cap="none" dirty="0" err="1">
                <a:solidFill>
                  <a:srgbClr val="FFFFFF"/>
                </a:solidFill>
                <a:latin typeface="Arial"/>
                <a:ea typeface="Arial"/>
                <a:cs typeface="Arial"/>
                <a:sym typeface="Arial"/>
              </a:rPr>
              <a:t>criterion</a:t>
            </a:r>
            <a:r>
              <a:rPr lang="fr-FR" sz="1300" b="0" i="0" u="none" strike="noStrike" cap="none" dirty="0">
                <a:solidFill>
                  <a:srgbClr val="FFFFFF"/>
                </a:solidFill>
                <a:latin typeface="Arial"/>
                <a:ea typeface="Arial"/>
                <a:cs typeface="Arial"/>
                <a:sym typeface="Arial"/>
              </a:rPr>
              <a:t>";</a:t>
            </a:r>
            <a:r>
              <a:rPr lang="fr-FR" sz="1300" b="0" i="0" u="none" strike="noStrike" cap="none" dirty="0" err="1">
                <a:solidFill>
                  <a:srgbClr val="FFFFFF"/>
                </a:solidFill>
                <a:latin typeface="Arial"/>
                <a:ea typeface="Arial"/>
                <a:cs typeface="Arial"/>
                <a:sym typeface="Arial"/>
              </a:rPr>
              <a:t>calculation</a:t>
            </a:r>
            <a:r>
              <a:rPr lang="fr-FR" sz="1300" b="0" i="0" u="none" strike="noStrike" cap="none" dirty="0">
                <a:solidFill>
                  <a:srgbClr val="FFFFFF"/>
                </a:solidFill>
                <a:latin typeface="Arial"/>
                <a:ea typeface="Arial"/>
                <a:cs typeface="Arial"/>
                <a:sym typeface="Arial"/>
              </a:rPr>
              <a:t> range)</a:t>
            </a:r>
            <a:endParaRPr sz="13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None/>
            </a:pPr>
            <a:r>
              <a:rPr lang="fr-FR" sz="1300" b="0" i="1" u="none" strike="noStrike" cap="none" dirty="0">
                <a:solidFill>
                  <a:srgbClr val="666666"/>
                </a:solidFill>
                <a:latin typeface="Arial"/>
                <a:ea typeface="Arial"/>
                <a:cs typeface="Arial"/>
                <a:sym typeface="Arial"/>
              </a:rPr>
              <a:t>=SUM.SI(L1:P1; "Yes";L6:P6)</a:t>
            </a:r>
            <a:endParaRPr sz="1300" b="0" i="1" u="none" strike="noStrike" cap="none" dirty="0">
              <a:solidFill>
                <a:srgbClr val="666666"/>
              </a:solidFill>
              <a:latin typeface="Arial"/>
              <a:ea typeface="Arial"/>
              <a:cs typeface="Arial"/>
              <a:sym typeface="Arial"/>
            </a:endParaRPr>
          </a:p>
          <a:p>
            <a:pPr marL="0" marR="0" lvl="0" indent="0" algn="l" rtl="0">
              <a:spcBef>
                <a:spcPts val="0"/>
              </a:spcBef>
              <a:spcAft>
                <a:spcPts val="0"/>
              </a:spcAft>
              <a:buNone/>
            </a:pPr>
            <a:r>
              <a:rPr lang="fr-FR" sz="1300" b="0" i="1" u="none" strike="noStrike" cap="none" dirty="0">
                <a:solidFill>
                  <a:srgbClr val="666666"/>
                </a:solidFill>
                <a:latin typeface="Arial"/>
                <a:ea typeface="Arial"/>
                <a:cs typeface="Arial"/>
                <a:sym typeface="Arial"/>
              </a:rPr>
              <a:t>=SUM.SI(L1:P1;"&lt;5";L1:P1)</a:t>
            </a:r>
            <a:endParaRPr sz="1300" b="0" i="1" u="none" strike="noStrike" cap="none" dirty="0">
              <a:solidFill>
                <a:srgbClr val="666666"/>
              </a:solidFill>
              <a:latin typeface="Arial"/>
              <a:ea typeface="Arial"/>
              <a:cs typeface="Arial"/>
              <a:sym typeface="Arial"/>
            </a:endParaRPr>
          </a:p>
        </p:txBody>
      </p:sp>
      <p:sp>
        <p:nvSpPr>
          <p:cNvPr id="326" name="Google Shape;326;p14"/>
          <p:cNvSpPr txBox="1"/>
          <p:nvPr/>
        </p:nvSpPr>
        <p:spPr>
          <a:xfrm>
            <a:off x="1981575" y="3447575"/>
            <a:ext cx="25596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SUM IF </a:t>
            </a:r>
            <a:r>
              <a:rPr lang="fr-FR" sz="1600" b="1" i="1" u="none" strike="noStrike" cap="none">
                <a:solidFill>
                  <a:srgbClr val="E84E0F"/>
                </a:solidFill>
                <a:latin typeface="Raleway"/>
                <a:ea typeface="Raleway"/>
                <a:cs typeface="Raleway"/>
                <a:sym typeface="Raleway"/>
              </a:rPr>
              <a:t>(condition)</a:t>
            </a:r>
            <a:endParaRPr sz="1800" b="1" i="0" u="none" strike="noStrike" cap="none">
              <a:solidFill>
                <a:srgbClr val="E84E0F"/>
              </a:solidFill>
              <a:latin typeface="Raleway"/>
              <a:ea typeface="Raleway"/>
              <a:cs typeface="Raleway"/>
              <a:sym typeface="Raleway"/>
            </a:endParaRPr>
          </a:p>
        </p:txBody>
      </p:sp>
      <p:sp>
        <p:nvSpPr>
          <p:cNvPr id="327" name="Google Shape;327;p14"/>
          <p:cNvSpPr/>
          <p:nvPr/>
        </p:nvSpPr>
        <p:spPr>
          <a:xfrm>
            <a:off x="7709525" y="3980400"/>
            <a:ext cx="2559600" cy="15534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100" b="0" i="0" u="none" strike="noStrike" cap="none" dirty="0">
                <a:solidFill>
                  <a:srgbClr val="FFFFFF"/>
                </a:solidFill>
                <a:latin typeface="Arial"/>
                <a:ea typeface="Arial"/>
                <a:cs typeface="Arial"/>
                <a:sym typeface="Arial"/>
              </a:rPr>
              <a:t>=SUM.SI.ENS(1st </a:t>
            </a:r>
            <a:r>
              <a:rPr lang="fr-FR" sz="1100" b="0" i="0" u="none" strike="noStrike" cap="none" dirty="0" err="1">
                <a:solidFill>
                  <a:srgbClr val="FFFFFF"/>
                </a:solidFill>
                <a:latin typeface="Arial"/>
                <a:ea typeface="Arial"/>
                <a:cs typeface="Arial"/>
                <a:sym typeface="Arial"/>
              </a:rPr>
              <a:t>criterion</a:t>
            </a:r>
            <a:r>
              <a:rPr lang="fr-FR" sz="1100" b="0" i="0" u="none" strike="noStrike" cap="none" dirty="0">
                <a:solidFill>
                  <a:srgbClr val="FFFFFF"/>
                </a:solidFill>
                <a:latin typeface="Arial"/>
                <a:ea typeface="Arial"/>
                <a:cs typeface="Arial"/>
                <a:sym typeface="Arial"/>
              </a:rPr>
              <a:t> application range; "1st criterion";2nd </a:t>
            </a:r>
            <a:r>
              <a:rPr lang="fr-FR" sz="1100" b="0" i="0" u="none" strike="noStrike" cap="none" dirty="0" err="1">
                <a:solidFill>
                  <a:srgbClr val="FFFFFF"/>
                </a:solidFill>
                <a:latin typeface="Arial"/>
                <a:ea typeface="Arial"/>
                <a:cs typeface="Arial"/>
                <a:sym typeface="Arial"/>
              </a:rPr>
              <a:t>criterion</a:t>
            </a:r>
            <a:r>
              <a:rPr lang="fr-FR" sz="1100" b="0" i="0" u="none" strike="noStrike" cap="none" dirty="0">
                <a:solidFill>
                  <a:srgbClr val="FFFFFF"/>
                </a:solidFill>
                <a:latin typeface="Arial"/>
                <a:ea typeface="Arial"/>
                <a:cs typeface="Arial"/>
                <a:sym typeface="Arial"/>
              </a:rPr>
              <a:t> application range; "2nd </a:t>
            </a:r>
            <a:r>
              <a:rPr lang="fr-FR" sz="1100" b="0" i="0" u="none" strike="noStrike" cap="none" dirty="0" err="1">
                <a:solidFill>
                  <a:srgbClr val="FFFFFF"/>
                </a:solidFill>
                <a:latin typeface="Arial"/>
                <a:ea typeface="Arial"/>
                <a:cs typeface="Arial"/>
                <a:sym typeface="Arial"/>
              </a:rPr>
              <a:t>criterion</a:t>
            </a:r>
            <a:r>
              <a:rPr lang="fr-FR" sz="1100" b="0" i="0" u="none" strike="noStrike" cap="none" dirty="0">
                <a:solidFill>
                  <a:srgbClr val="FFFFFF"/>
                </a:solidFill>
                <a:latin typeface="Arial"/>
                <a:ea typeface="Arial"/>
                <a:cs typeface="Arial"/>
                <a:sym typeface="Arial"/>
              </a:rPr>
              <a:t>";</a:t>
            </a:r>
            <a:r>
              <a:rPr lang="fr-FR" sz="1100" b="0" i="0" u="none" strike="noStrike" cap="none" dirty="0" err="1">
                <a:solidFill>
                  <a:srgbClr val="FFFFFF"/>
                </a:solidFill>
                <a:latin typeface="Arial"/>
                <a:ea typeface="Arial"/>
                <a:cs typeface="Arial"/>
                <a:sym typeface="Arial"/>
              </a:rPr>
              <a:t>calculation</a:t>
            </a:r>
            <a:r>
              <a:rPr lang="fr-FR" sz="1100" b="0" i="0" u="none" strike="noStrike" cap="none" dirty="0">
                <a:solidFill>
                  <a:srgbClr val="FFFFFF"/>
                </a:solidFill>
                <a:latin typeface="Arial"/>
                <a:ea typeface="Arial"/>
                <a:cs typeface="Arial"/>
                <a:sym typeface="Arial"/>
              </a:rPr>
              <a:t> range)</a:t>
            </a:r>
            <a:endParaRPr sz="11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None/>
            </a:pPr>
            <a:r>
              <a:rPr lang="fr-FR" sz="1100" b="0" i="0" u="none" strike="noStrike" cap="none" dirty="0">
                <a:solidFill>
                  <a:srgbClr val="666666"/>
                </a:solidFill>
                <a:latin typeface="Arial"/>
                <a:ea typeface="Arial"/>
                <a:cs typeface="Arial"/>
                <a:sym typeface="Arial"/>
              </a:rPr>
              <a:t>=NB.SI.ENS(L1/P1; "Yes";L8:P8; "F";L10:P10)</a:t>
            </a:r>
            <a:endParaRPr sz="1100" b="0" i="0" u="none" strike="noStrike" cap="none" dirty="0">
              <a:solidFill>
                <a:srgbClr val="666666"/>
              </a:solidFill>
              <a:latin typeface="Arial"/>
              <a:ea typeface="Arial"/>
              <a:cs typeface="Arial"/>
              <a:sym typeface="Arial"/>
            </a:endParaRPr>
          </a:p>
        </p:txBody>
      </p:sp>
      <p:sp>
        <p:nvSpPr>
          <p:cNvPr id="328" name="Google Shape;328;p14"/>
          <p:cNvSpPr txBox="1"/>
          <p:nvPr/>
        </p:nvSpPr>
        <p:spPr>
          <a:xfrm>
            <a:off x="7709525" y="3518775"/>
            <a:ext cx="2559600" cy="4155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500" b="1" i="0" u="none" strike="noStrike" cap="none">
                <a:solidFill>
                  <a:srgbClr val="E84E0F"/>
                </a:solidFill>
                <a:latin typeface="Raleway"/>
                <a:ea typeface="Raleway"/>
                <a:cs typeface="Raleway"/>
                <a:sym typeface="Raleway"/>
              </a:rPr>
              <a:t>MULTIPLE CONDITIONS</a:t>
            </a:r>
            <a:endParaRPr sz="1500" b="1" i="0" u="none" strike="noStrike" cap="none">
              <a:solidFill>
                <a:srgbClr val="E84E0F"/>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335" name="Google Shape;335;p1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36" name="Google Shape;336;p15"/>
          <p:cNvSpPr txBox="1"/>
          <p:nvPr/>
        </p:nvSpPr>
        <p:spPr>
          <a:xfrm>
            <a:off x="1981500" y="243104"/>
            <a:ext cx="8229000" cy="203129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BASIC FORMULAS AND FUNCTIONS</a:t>
            </a:r>
            <a:endParaRPr sz="6000" b="0" i="0" u="none" strike="noStrike" cap="none">
              <a:solidFill>
                <a:srgbClr val="E84E0F"/>
              </a:solidFill>
              <a:latin typeface="Bebas Neue"/>
              <a:ea typeface="Bebas Neue"/>
              <a:cs typeface="Bebas Neue"/>
              <a:sym typeface="Bebas Neue"/>
            </a:endParaRPr>
          </a:p>
        </p:txBody>
      </p:sp>
      <p:sp>
        <p:nvSpPr>
          <p:cNvPr id="337" name="Google Shape;337;p15"/>
          <p:cNvSpPr txBox="1"/>
          <p:nvPr/>
        </p:nvSpPr>
        <p:spPr>
          <a:xfrm>
            <a:off x="2509305" y="4873428"/>
            <a:ext cx="15042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1800" b="1" i="0" u="none" strike="noStrike" cap="none">
                <a:solidFill>
                  <a:srgbClr val="FFFFFF"/>
                </a:solidFill>
                <a:latin typeface="Raleway"/>
                <a:ea typeface="Raleway"/>
                <a:cs typeface="Raleway"/>
                <a:sym typeface="Raleway"/>
              </a:rPr>
              <a:t>Description</a:t>
            </a:r>
            <a:endParaRPr sz="1800" b="0" i="0" u="none" strike="noStrike" cap="none">
              <a:solidFill>
                <a:srgbClr val="FFFFFF"/>
              </a:solidFill>
              <a:latin typeface="Raleway"/>
              <a:ea typeface="Raleway"/>
              <a:cs typeface="Raleway"/>
              <a:sym typeface="Raleway"/>
            </a:endParaRPr>
          </a:p>
        </p:txBody>
      </p:sp>
      <p:sp>
        <p:nvSpPr>
          <p:cNvPr id="338" name="Google Shape;338;p15"/>
          <p:cNvSpPr txBox="1"/>
          <p:nvPr/>
        </p:nvSpPr>
        <p:spPr>
          <a:xfrm>
            <a:off x="7663946" y="4873428"/>
            <a:ext cx="22035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1800" b="1" i="0" u="none" strike="noStrike" cap="none">
                <a:solidFill>
                  <a:srgbClr val="FFFFFF"/>
                </a:solidFill>
                <a:latin typeface="Raleway"/>
                <a:ea typeface="Raleway"/>
                <a:cs typeface="Raleway"/>
                <a:sym typeface="Raleway"/>
              </a:rPr>
              <a:t>Description</a:t>
            </a:r>
            <a:endParaRPr sz="1800" b="0" i="0" u="none" strike="noStrike" cap="none">
              <a:solidFill>
                <a:srgbClr val="FFFFFF"/>
              </a:solidFill>
              <a:latin typeface="Raleway"/>
              <a:ea typeface="Raleway"/>
              <a:cs typeface="Raleway"/>
              <a:sym typeface="Raleway"/>
            </a:endParaRPr>
          </a:p>
        </p:txBody>
      </p:sp>
      <p:sp>
        <p:nvSpPr>
          <p:cNvPr id="339" name="Google Shape;339;p15"/>
          <p:cNvSpPr txBox="1"/>
          <p:nvPr/>
        </p:nvSpPr>
        <p:spPr>
          <a:xfrm>
            <a:off x="5103725" y="4873428"/>
            <a:ext cx="17595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1800" b="1" i="0" u="none" strike="noStrike" cap="none">
                <a:solidFill>
                  <a:srgbClr val="FFFFFF"/>
                </a:solidFill>
                <a:latin typeface="Raleway"/>
                <a:ea typeface="Raleway"/>
                <a:cs typeface="Raleway"/>
                <a:sym typeface="Raleway"/>
              </a:rPr>
              <a:t>Description</a:t>
            </a:r>
            <a:endParaRPr sz="1800" b="0" i="0" u="none" strike="noStrike" cap="none">
              <a:solidFill>
                <a:srgbClr val="FFFFFF"/>
              </a:solidFill>
              <a:latin typeface="Raleway"/>
              <a:ea typeface="Raleway"/>
              <a:cs typeface="Raleway"/>
              <a:sym typeface="Raleway"/>
            </a:endParaRPr>
          </a:p>
        </p:txBody>
      </p:sp>
      <p:sp>
        <p:nvSpPr>
          <p:cNvPr id="340" name="Google Shape;340;p15"/>
          <p:cNvSpPr txBox="1"/>
          <p:nvPr/>
        </p:nvSpPr>
        <p:spPr>
          <a:xfrm>
            <a:off x="1981500" y="1588425"/>
            <a:ext cx="25596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NB.EMPTY</a:t>
            </a:r>
            <a:endParaRPr sz="1800" b="1" i="0" u="none" strike="noStrike" cap="none">
              <a:solidFill>
                <a:srgbClr val="E84E0F"/>
              </a:solidFill>
              <a:latin typeface="Raleway"/>
              <a:ea typeface="Raleway"/>
              <a:cs typeface="Raleway"/>
              <a:sym typeface="Raleway"/>
            </a:endParaRPr>
          </a:p>
        </p:txBody>
      </p:sp>
      <p:sp>
        <p:nvSpPr>
          <p:cNvPr id="341" name="Google Shape;341;p15"/>
          <p:cNvSpPr/>
          <p:nvPr/>
        </p:nvSpPr>
        <p:spPr>
          <a:xfrm>
            <a:off x="1981500" y="2039425"/>
            <a:ext cx="2559600" cy="12951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=NB.EMPTY (range)</a:t>
            </a:r>
            <a:endParaRPr sz="14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r>
              <a:rPr lang="fr-FR" sz="1400" b="0" i="1" u="none" strike="noStrike" cap="none">
                <a:solidFill>
                  <a:srgbClr val="666666"/>
                </a:solidFill>
                <a:latin typeface="Arial"/>
                <a:ea typeface="Arial"/>
                <a:cs typeface="Arial"/>
                <a:sym typeface="Arial"/>
              </a:rPr>
              <a:t>counts the number of empty cells in the range</a:t>
            </a:r>
            <a:endParaRPr sz="1400" b="0" i="1" u="none" strike="noStrike" cap="none">
              <a:solidFill>
                <a:srgbClr val="666666"/>
              </a:solidFill>
              <a:latin typeface="Arial"/>
              <a:ea typeface="Arial"/>
              <a:cs typeface="Arial"/>
              <a:sym typeface="Arial"/>
            </a:endParaRPr>
          </a:p>
        </p:txBody>
      </p:sp>
      <p:sp>
        <p:nvSpPr>
          <p:cNvPr id="342" name="Google Shape;342;p15"/>
          <p:cNvSpPr/>
          <p:nvPr/>
        </p:nvSpPr>
        <p:spPr>
          <a:xfrm>
            <a:off x="4703650" y="2043551"/>
            <a:ext cx="2559600" cy="12951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err="1">
                <a:solidFill>
                  <a:srgbClr val="666666"/>
                </a:solidFill>
                <a:latin typeface="Arial"/>
                <a:ea typeface="Arial"/>
                <a:cs typeface="Arial"/>
                <a:sym typeface="Arial"/>
              </a:rPr>
              <a:t>Calculates</a:t>
            </a:r>
            <a:r>
              <a:rPr lang="fr-FR" sz="1400" b="0" i="0" u="none" strike="noStrike" cap="none" dirty="0">
                <a:solidFill>
                  <a:srgbClr val="666666"/>
                </a:solidFill>
                <a:latin typeface="Arial"/>
                <a:ea typeface="Arial"/>
                <a:cs typeface="Arial"/>
                <a:sym typeface="Arial"/>
              </a:rPr>
              <a:t> an </a:t>
            </a:r>
            <a:r>
              <a:rPr lang="fr-FR" sz="1400" b="0" i="0" u="none" strike="noStrike" cap="none" dirty="0" err="1">
                <a:solidFill>
                  <a:srgbClr val="666666"/>
                </a:solidFill>
                <a:latin typeface="Arial"/>
                <a:ea typeface="Arial"/>
                <a:cs typeface="Arial"/>
                <a:sym typeface="Arial"/>
              </a:rPr>
              <a:t>average</a:t>
            </a:r>
            <a:endParaRPr sz="1400" b="0" i="0" u="none" strike="noStrike" cap="none" dirty="0">
              <a:solidFill>
                <a:srgbClr val="666666"/>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 </a:t>
            </a:r>
            <a:r>
              <a:rPr lang="fr-FR" dirty="0">
                <a:solidFill>
                  <a:srgbClr val="FFFFFF"/>
                </a:solidFill>
              </a:rPr>
              <a:t>AVG</a:t>
            </a:r>
            <a:r>
              <a:rPr lang="fr-FR" sz="1400" b="0" i="0" u="none" strike="noStrike" cap="none" dirty="0">
                <a:solidFill>
                  <a:srgbClr val="FFFFFF"/>
                </a:solidFill>
                <a:latin typeface="Arial"/>
                <a:ea typeface="Arial"/>
                <a:cs typeface="Arial"/>
                <a:sym typeface="Arial"/>
              </a:rPr>
              <a:t>(range)</a:t>
            </a:r>
            <a:endParaRP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666666"/>
                </a:solidFill>
                <a:latin typeface="Arial"/>
                <a:ea typeface="Arial"/>
                <a:cs typeface="Arial"/>
                <a:sym typeface="Arial"/>
              </a:rPr>
              <a:t>=</a:t>
            </a:r>
            <a:r>
              <a:rPr lang="fr-FR" dirty="0">
                <a:solidFill>
                  <a:srgbClr val="666666"/>
                </a:solidFill>
              </a:rPr>
              <a:t>AVG</a:t>
            </a:r>
            <a:r>
              <a:rPr lang="fr-FR" sz="1400" b="0" i="0" u="none" strike="noStrike" cap="none" dirty="0">
                <a:solidFill>
                  <a:srgbClr val="666666"/>
                </a:solidFill>
                <a:latin typeface="Arial"/>
                <a:ea typeface="Arial"/>
                <a:cs typeface="Arial"/>
                <a:sym typeface="Arial"/>
              </a:rPr>
              <a:t>(A5:L5)</a:t>
            </a:r>
            <a:endParaRPr sz="1400" b="0" i="0" u="none" strike="noStrike" cap="none" dirty="0">
              <a:solidFill>
                <a:srgbClr val="666666"/>
              </a:solidFill>
              <a:latin typeface="Arial"/>
              <a:ea typeface="Arial"/>
              <a:cs typeface="Arial"/>
              <a:sym typeface="Arial"/>
            </a:endParaRPr>
          </a:p>
        </p:txBody>
      </p:sp>
      <p:pic>
        <p:nvPicPr>
          <p:cNvPr id="343" name="Google Shape;343;p15" title="excel.png"/>
          <p:cNvPicPr preferRelativeResize="0"/>
          <p:nvPr/>
        </p:nvPicPr>
        <p:blipFill rotWithShape="1">
          <a:blip r:embed="rId3">
            <a:alphaModFix/>
          </a:blip>
          <a:srcRect/>
          <a:stretch/>
        </p:blipFill>
        <p:spPr>
          <a:xfrm>
            <a:off x="9333775" y="5685276"/>
            <a:ext cx="935350" cy="882725"/>
          </a:xfrm>
          <a:prstGeom prst="rect">
            <a:avLst/>
          </a:prstGeom>
          <a:noFill/>
          <a:ln>
            <a:noFill/>
          </a:ln>
        </p:spPr>
      </p:pic>
      <p:sp>
        <p:nvSpPr>
          <p:cNvPr id="344" name="Google Shape;344;p15"/>
          <p:cNvSpPr txBox="1"/>
          <p:nvPr/>
        </p:nvSpPr>
        <p:spPr>
          <a:xfrm>
            <a:off x="4703675" y="1523725"/>
            <a:ext cx="25596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AVERAGE</a:t>
            </a:r>
            <a:endParaRPr sz="1800" b="1" i="0" u="none" strike="noStrike" cap="none">
              <a:solidFill>
                <a:srgbClr val="E84E0F"/>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sp>
        <p:nvSpPr>
          <p:cNvPr id="351" name="Google Shape;351;p16"/>
          <p:cNvSpPr/>
          <p:nvPr/>
        </p:nvSpPr>
        <p:spPr>
          <a:xfrm>
            <a:off x="2619625" y="1931200"/>
            <a:ext cx="5271300" cy="509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262775"/>
                </a:solidFill>
                <a:latin typeface="Raleway"/>
                <a:ea typeface="Raleway"/>
                <a:cs typeface="Raleway"/>
                <a:sym typeface="Raleway"/>
              </a:rPr>
              <a:t>Go to tab 4.2 - Indicator tracking on your dashboard.</a:t>
            </a: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Column H - Reached</a:t>
            </a:r>
            <a:endParaRPr sz="1800" b="1"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E84E0F"/>
              </a:buClr>
              <a:buSzPts val="1800"/>
              <a:buFont typeface="Raleway"/>
              <a:buChar char="-"/>
            </a:pPr>
            <a:r>
              <a:rPr lang="fr-FR" sz="1800" b="0" i="0" u="none" strike="noStrike" cap="none">
                <a:solidFill>
                  <a:srgbClr val="E84E0F"/>
                </a:solidFill>
                <a:latin typeface="Raleway"/>
                <a:ea typeface="Raleway"/>
                <a:cs typeface="Raleway"/>
                <a:sym typeface="Raleway"/>
              </a:rPr>
              <a:t>A sum function is pre-parameterized</a:t>
            </a:r>
            <a:endParaRPr sz="1800" b="0" i="0" u="none" strike="noStrike" cap="none">
              <a:solidFill>
                <a:srgbClr val="E84E0F"/>
              </a:solidFill>
              <a:latin typeface="Raleway"/>
              <a:ea typeface="Raleway"/>
              <a:cs typeface="Raleway"/>
              <a:sym typeface="Raleway"/>
            </a:endParaRPr>
          </a:p>
          <a:p>
            <a:pPr marL="457200" marR="0" lvl="0" indent="0" algn="just" rtl="0">
              <a:spcBef>
                <a:spcPts val="0"/>
              </a:spcBef>
              <a:spcAft>
                <a:spcPts val="0"/>
              </a:spcAft>
              <a:buNone/>
            </a:pPr>
            <a:endParaRPr sz="1800" b="0"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E84E0F"/>
              </a:buClr>
              <a:buSzPts val="1800"/>
              <a:buFont typeface="Raleway"/>
              <a:buChar char="-"/>
            </a:pPr>
            <a:r>
              <a:rPr lang="fr-FR" sz="1800" b="0" i="0" u="none" strike="noStrike" cap="none">
                <a:solidFill>
                  <a:srgbClr val="E84E0F"/>
                </a:solidFill>
                <a:latin typeface="Raleway"/>
                <a:ea typeface="Raleway"/>
                <a:cs typeface="Raleway"/>
                <a:sym typeface="Raleway"/>
              </a:rPr>
              <a:t>However, not all indicators necessarily correspond to a sum.</a:t>
            </a:r>
            <a:endParaRPr sz="1800" b="0" i="0" u="none" strike="noStrike" cap="none">
              <a:solidFill>
                <a:srgbClr val="E84E0F"/>
              </a:solidFill>
              <a:latin typeface="Raleway"/>
              <a:ea typeface="Raleway"/>
              <a:cs typeface="Raleway"/>
              <a:sym typeface="Raleway"/>
            </a:endParaRPr>
          </a:p>
          <a:p>
            <a:pPr marL="457200" marR="0" lvl="0" indent="0" algn="just" rtl="0">
              <a:spcBef>
                <a:spcPts val="0"/>
              </a:spcBef>
              <a:spcAft>
                <a:spcPts val="0"/>
              </a:spcAft>
              <a:buNone/>
            </a:pPr>
            <a:endParaRPr sz="1800" b="0"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E84E0F"/>
              </a:buClr>
              <a:buSzPts val="1800"/>
              <a:buFont typeface="Raleway"/>
              <a:buChar char="-"/>
            </a:pPr>
            <a:r>
              <a:rPr lang="fr-FR" sz="1800" b="0" i="0" u="none" strike="noStrike" cap="none">
                <a:solidFill>
                  <a:srgbClr val="E84E0F"/>
                </a:solidFill>
                <a:latin typeface="Raleway"/>
                <a:ea typeface="Raleway"/>
                <a:cs typeface="Raleway"/>
                <a:sym typeface="Raleway"/>
              </a:rPr>
              <a:t>Set the formulas in column H of each indicator</a:t>
            </a:r>
            <a:endParaRPr sz="1800" b="0" i="0" u="none" strike="noStrike" cap="none">
              <a:solidFill>
                <a:srgbClr val="E84E0F"/>
              </a:solidFill>
              <a:latin typeface="Raleway"/>
              <a:ea typeface="Raleway"/>
              <a:cs typeface="Raleway"/>
              <a:sym typeface="Raleway"/>
            </a:endParaRPr>
          </a:p>
          <a:p>
            <a:pPr marL="0" marR="0" lvl="0" indent="0" algn="just" rtl="0">
              <a:spcBef>
                <a:spcPts val="0"/>
              </a:spcBef>
              <a:spcAft>
                <a:spcPts val="0"/>
              </a:spcAft>
              <a:buNone/>
            </a:pPr>
            <a:r>
              <a:rPr lang="fr-FR" sz="1800" b="0" i="0" u="none" strike="noStrike" cap="none">
                <a:solidFill>
                  <a:srgbClr val="E84E0F"/>
                </a:solidFill>
                <a:latin typeface="Raleway"/>
                <a:ea typeface="Raleway"/>
                <a:cs typeface="Raleway"/>
                <a:sym typeface="Raleway"/>
              </a:rPr>
              <a:t>		=&gt; calculation information can be found in column C Calculation method</a:t>
            </a:r>
            <a:endParaRPr sz="1600" b="0" i="0" u="none" strike="noStrike" cap="none">
              <a:solidFill>
                <a:srgbClr val="262775"/>
              </a:solidFill>
              <a:latin typeface="Raleway"/>
              <a:ea typeface="Raleway"/>
              <a:cs typeface="Raleway"/>
              <a:sym typeface="Raleway"/>
            </a:endParaRPr>
          </a:p>
        </p:txBody>
      </p:sp>
      <p:sp>
        <p:nvSpPr>
          <p:cNvPr id="352" name="Google Shape;352;p16"/>
          <p:cNvSpPr txBox="1"/>
          <p:nvPr/>
        </p:nvSpPr>
        <p:spPr>
          <a:xfrm>
            <a:off x="1523925" y="315101"/>
            <a:ext cx="9144000" cy="181585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EXERCISES - EXCELS FUNCTIONS</a:t>
            </a:r>
            <a:endParaRPr sz="6500" b="1" i="0" u="none" strike="noStrike" cap="none">
              <a:solidFill>
                <a:srgbClr val="262775"/>
              </a:solidFill>
              <a:latin typeface="Bebas Neue"/>
              <a:ea typeface="Bebas Neue"/>
              <a:cs typeface="Bebas Neue"/>
              <a:sym typeface="Bebas Neue"/>
            </a:endParaRPr>
          </a:p>
        </p:txBody>
      </p:sp>
      <p:cxnSp>
        <p:nvCxnSpPr>
          <p:cNvPr id="353" name="Google Shape;353;p16"/>
          <p:cNvCxnSpPr/>
          <p:nvPr/>
        </p:nvCxnSpPr>
        <p:spPr>
          <a:xfrm>
            <a:off x="2333324" y="1408708"/>
            <a:ext cx="0" cy="3962400"/>
          </a:xfrm>
          <a:prstGeom prst="straightConnector1">
            <a:avLst/>
          </a:prstGeom>
          <a:noFill/>
          <a:ln w="76200" cap="flat" cmpd="sng">
            <a:solidFill>
              <a:srgbClr val="E84E0F"/>
            </a:solidFill>
            <a:prstDash val="solid"/>
            <a:round/>
            <a:headEnd type="none" w="sm" len="sm"/>
            <a:tailEnd type="none" w="sm" len="sm"/>
          </a:ln>
        </p:spPr>
      </p:cxnSp>
      <p:pic>
        <p:nvPicPr>
          <p:cNvPr id="354" name="Google Shape;354;p16" title="excel.png"/>
          <p:cNvPicPr preferRelativeResize="0"/>
          <p:nvPr/>
        </p:nvPicPr>
        <p:blipFill rotWithShape="1">
          <a:blip r:embed="rId3">
            <a:alphaModFix/>
          </a:blip>
          <a:srcRect/>
          <a:stretch/>
        </p:blipFill>
        <p:spPr>
          <a:xfrm>
            <a:off x="8896725" y="5272826"/>
            <a:ext cx="1372400" cy="1295175"/>
          </a:xfrm>
          <a:prstGeom prst="rect">
            <a:avLst/>
          </a:prstGeom>
          <a:noFill/>
          <a:ln>
            <a:noFill/>
          </a:ln>
        </p:spPr>
      </p:pic>
      <p:sp>
        <p:nvSpPr>
          <p:cNvPr id="355" name="Google Shape;355;p16"/>
          <p:cNvSpPr txBox="1"/>
          <p:nvPr/>
        </p:nvSpPr>
        <p:spPr>
          <a:xfrm>
            <a:off x="3837928" y="1315588"/>
            <a:ext cx="26550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INDIVIDUALLY</a:t>
            </a:r>
            <a:endParaRPr sz="2800" b="0" i="0" u="none" strike="noStrike" cap="none">
              <a:solidFill>
                <a:srgbClr val="E84E0F"/>
              </a:solidFill>
              <a:latin typeface="Bebas Neue"/>
              <a:ea typeface="Bebas Neue"/>
              <a:cs typeface="Bebas Neue"/>
              <a:sym typeface="Bebas Neue"/>
            </a:endParaRPr>
          </a:p>
        </p:txBody>
      </p:sp>
      <p:pic>
        <p:nvPicPr>
          <p:cNvPr id="356" name="Google Shape;356;p16" descr="Une image contenant noir, obscurité&#10;&#10;Description générée automatiquement"/>
          <p:cNvPicPr preferRelativeResize="0"/>
          <p:nvPr/>
        </p:nvPicPr>
        <p:blipFill rotWithShape="1">
          <a:blip r:embed="rId4">
            <a:alphaModFix/>
          </a:blip>
          <a:srcRect/>
          <a:stretch/>
        </p:blipFill>
        <p:spPr>
          <a:xfrm>
            <a:off x="8362175" y="1408700"/>
            <a:ext cx="1578476" cy="1578476"/>
          </a:xfrm>
          <a:prstGeom prst="rect">
            <a:avLst/>
          </a:prstGeom>
          <a:noFill/>
          <a:ln>
            <a:noFill/>
          </a:ln>
        </p:spPr>
      </p:pic>
      <p:pic>
        <p:nvPicPr>
          <p:cNvPr id="357" name="Google Shape;357;p16" descr="Une image contenant noir, obscurité&#10;&#10;Description générée automatiquement"/>
          <p:cNvPicPr preferRelativeResize="0"/>
          <p:nvPr/>
        </p:nvPicPr>
        <p:blipFill rotWithShape="1">
          <a:blip r:embed="rId5">
            <a:alphaModFix/>
          </a:blip>
          <a:srcRect/>
          <a:stretch/>
        </p:blipFill>
        <p:spPr>
          <a:xfrm>
            <a:off x="7232019" y="5842707"/>
            <a:ext cx="697283" cy="697283"/>
          </a:xfrm>
          <a:prstGeom prst="rect">
            <a:avLst/>
          </a:prstGeom>
          <a:noFill/>
          <a:ln>
            <a:noFill/>
          </a:ln>
        </p:spPr>
      </p:pic>
      <p:sp>
        <p:nvSpPr>
          <p:cNvPr id="358" name="Google Shape;358;p16"/>
          <p:cNvSpPr txBox="1"/>
          <p:nvPr/>
        </p:nvSpPr>
        <p:spPr>
          <a:xfrm>
            <a:off x="4557320" y="6059681"/>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15 minutes.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15</a:t>
            </a:fld>
            <a:endParaRPr/>
          </a:p>
        </p:txBody>
      </p:sp>
      <p:sp>
        <p:nvSpPr>
          <p:cNvPr id="365" name="Google Shape;365;p17"/>
          <p:cNvSpPr/>
          <p:nvPr/>
        </p:nvSpPr>
        <p:spPr>
          <a:xfrm>
            <a:off x="2667575" y="1391125"/>
            <a:ext cx="7497900" cy="143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262775"/>
                </a:solidFill>
                <a:latin typeface="Raleway"/>
                <a:ea typeface="Raleway"/>
                <a:cs typeface="Raleway"/>
                <a:sym typeface="Raleway"/>
              </a:rPr>
              <a:t>Tab 2 - Summary and analysis of the dashboard is designed to facilitate certain analyses of data from the other sheets.</a:t>
            </a: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r>
              <a:rPr lang="fr-FR" sz="1800" b="1" i="0" u="none" strike="noStrike" cap="none">
                <a:solidFill>
                  <a:srgbClr val="262775"/>
                </a:solidFill>
                <a:latin typeface="Raleway"/>
                <a:ea typeface="Raleway"/>
                <a:cs typeface="Raleway"/>
                <a:sym typeface="Raleway"/>
              </a:rPr>
              <a:t>Two levels of analysis: </a:t>
            </a: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p:txBody>
      </p:sp>
      <p:sp>
        <p:nvSpPr>
          <p:cNvPr id="366" name="Google Shape;366;p17"/>
          <p:cNvSpPr txBox="1"/>
          <p:nvPr/>
        </p:nvSpPr>
        <p:spPr>
          <a:xfrm>
            <a:off x="1523925" y="315100"/>
            <a:ext cx="9144000" cy="723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3500" b="1" i="0" u="none" strike="noStrike" cap="none">
                <a:solidFill>
                  <a:srgbClr val="262775"/>
                </a:solidFill>
                <a:latin typeface="Bebas Neue"/>
                <a:ea typeface="Bebas Neue"/>
                <a:cs typeface="Bebas Neue"/>
                <a:sym typeface="Bebas Neue"/>
              </a:rPr>
              <a:t>FOCUS ON ANALYSIS FUNCTIONS</a:t>
            </a:r>
            <a:endParaRPr sz="3500" b="1" i="0" u="none" strike="noStrike" cap="none">
              <a:solidFill>
                <a:srgbClr val="262775"/>
              </a:solidFill>
              <a:latin typeface="Bebas Neue"/>
              <a:ea typeface="Bebas Neue"/>
              <a:cs typeface="Bebas Neue"/>
              <a:sym typeface="Bebas Neue"/>
            </a:endParaRPr>
          </a:p>
        </p:txBody>
      </p:sp>
      <p:cxnSp>
        <p:nvCxnSpPr>
          <p:cNvPr id="367" name="Google Shape;367;p17"/>
          <p:cNvCxnSpPr/>
          <p:nvPr/>
        </p:nvCxnSpPr>
        <p:spPr>
          <a:xfrm>
            <a:off x="2333324" y="1408708"/>
            <a:ext cx="0" cy="3962400"/>
          </a:xfrm>
          <a:prstGeom prst="straightConnector1">
            <a:avLst/>
          </a:prstGeom>
          <a:noFill/>
          <a:ln w="76200" cap="flat" cmpd="sng">
            <a:solidFill>
              <a:srgbClr val="E84E0F"/>
            </a:solidFill>
            <a:prstDash val="solid"/>
            <a:round/>
            <a:headEnd type="none" w="sm" len="sm"/>
            <a:tailEnd type="none" w="sm" len="sm"/>
          </a:ln>
        </p:spPr>
      </p:cxnSp>
      <p:pic>
        <p:nvPicPr>
          <p:cNvPr id="368" name="Google Shape;368;p17" title="excel.png"/>
          <p:cNvPicPr preferRelativeResize="0"/>
          <p:nvPr/>
        </p:nvPicPr>
        <p:blipFill rotWithShape="1">
          <a:blip r:embed="rId3">
            <a:alphaModFix/>
          </a:blip>
          <a:srcRect/>
          <a:stretch/>
        </p:blipFill>
        <p:spPr>
          <a:xfrm>
            <a:off x="9219991" y="5577900"/>
            <a:ext cx="1049135" cy="990100"/>
          </a:xfrm>
          <a:prstGeom prst="rect">
            <a:avLst/>
          </a:prstGeom>
          <a:noFill/>
          <a:ln>
            <a:noFill/>
          </a:ln>
        </p:spPr>
      </p:pic>
      <p:pic>
        <p:nvPicPr>
          <p:cNvPr id="369" name="Google Shape;369;p17" title="zoom.png"/>
          <p:cNvPicPr preferRelativeResize="0"/>
          <p:nvPr/>
        </p:nvPicPr>
        <p:blipFill rotWithShape="1">
          <a:blip r:embed="rId4">
            <a:alphaModFix/>
          </a:blip>
          <a:srcRect/>
          <a:stretch/>
        </p:blipFill>
        <p:spPr>
          <a:xfrm rot="5400000">
            <a:off x="1760975" y="254300"/>
            <a:ext cx="990100" cy="990100"/>
          </a:xfrm>
          <a:prstGeom prst="rect">
            <a:avLst/>
          </a:prstGeom>
          <a:noFill/>
          <a:ln>
            <a:noFill/>
          </a:ln>
        </p:spPr>
      </p:pic>
      <p:cxnSp>
        <p:nvCxnSpPr>
          <p:cNvPr id="370" name="Google Shape;370;p17"/>
          <p:cNvCxnSpPr/>
          <p:nvPr/>
        </p:nvCxnSpPr>
        <p:spPr>
          <a:xfrm flipH="1">
            <a:off x="6001825" y="3018350"/>
            <a:ext cx="41100" cy="2581500"/>
          </a:xfrm>
          <a:prstGeom prst="straightConnector1">
            <a:avLst/>
          </a:prstGeom>
          <a:noFill/>
          <a:ln w="76200" cap="flat" cmpd="sng">
            <a:solidFill>
              <a:srgbClr val="000000"/>
            </a:solidFill>
            <a:prstDash val="solid"/>
            <a:round/>
            <a:headEnd type="none" w="sm" len="sm"/>
            <a:tailEnd type="none" w="sm" len="sm"/>
          </a:ln>
        </p:spPr>
      </p:cxnSp>
      <p:sp>
        <p:nvSpPr>
          <p:cNvPr id="371" name="Google Shape;371;p17"/>
          <p:cNvSpPr txBox="1"/>
          <p:nvPr/>
        </p:nvSpPr>
        <p:spPr>
          <a:xfrm>
            <a:off x="2925125" y="2874888"/>
            <a:ext cx="2484900" cy="53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fr-FR" sz="2200" b="1" i="0" u="none" strike="noStrike" cap="none">
                <a:solidFill>
                  <a:srgbClr val="E84E0F"/>
                </a:solidFill>
                <a:latin typeface="Arial"/>
                <a:ea typeface="Arial"/>
                <a:cs typeface="Arial"/>
                <a:sym typeface="Arial"/>
              </a:rPr>
              <a:t>Project data</a:t>
            </a:r>
            <a:endParaRPr sz="2200" b="1" i="0" u="none" strike="noStrike" cap="none">
              <a:solidFill>
                <a:srgbClr val="E84E0F"/>
              </a:solidFill>
              <a:latin typeface="Arial"/>
              <a:ea typeface="Arial"/>
              <a:cs typeface="Arial"/>
              <a:sym typeface="Arial"/>
            </a:endParaRPr>
          </a:p>
        </p:txBody>
      </p:sp>
      <p:sp>
        <p:nvSpPr>
          <p:cNvPr id="372" name="Google Shape;372;p17"/>
          <p:cNvSpPr txBox="1"/>
          <p:nvPr/>
        </p:nvSpPr>
        <p:spPr>
          <a:xfrm>
            <a:off x="2667575" y="3459851"/>
            <a:ext cx="3000000" cy="184662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1800" b="1" i="0" u="none" strike="noStrike" cap="none" dirty="0">
                <a:solidFill>
                  <a:srgbClr val="262775"/>
                </a:solidFill>
                <a:latin typeface="Raleway"/>
                <a:ea typeface="Raleway"/>
                <a:cs typeface="Raleway"/>
                <a:sym typeface="Raleway"/>
              </a:rPr>
              <a:t>Visual </a:t>
            </a:r>
            <a:r>
              <a:rPr lang="fr-FR" sz="1800" b="1" i="0" u="none" strike="noStrike" cap="none" dirty="0" err="1">
                <a:solidFill>
                  <a:srgbClr val="262775"/>
                </a:solidFill>
                <a:latin typeface="Raleway"/>
                <a:ea typeface="Raleway"/>
                <a:cs typeface="Raleway"/>
                <a:sym typeface="Raleway"/>
              </a:rPr>
              <a:t>analysis</a:t>
            </a:r>
            <a:r>
              <a:rPr lang="fr-FR" sz="1800" b="1" i="0" u="none" strike="noStrike" cap="none" dirty="0">
                <a:solidFill>
                  <a:srgbClr val="262775"/>
                </a:solidFill>
                <a:latin typeface="Raleway"/>
                <a:ea typeface="Raleway"/>
                <a:cs typeface="Raleway"/>
                <a:sym typeface="Raleway"/>
              </a:rPr>
              <a:t> of key </a:t>
            </a:r>
            <a:r>
              <a:rPr lang="fr-FR" sz="1800" b="1" i="0" u="none" strike="noStrike" cap="none" dirty="0" err="1">
                <a:solidFill>
                  <a:srgbClr val="262775"/>
                </a:solidFill>
                <a:latin typeface="Raleway"/>
                <a:ea typeface="Raleway"/>
                <a:cs typeface="Raleway"/>
                <a:sym typeface="Raleway"/>
              </a:rPr>
              <a:t>indicators</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beneficiaries</a:t>
            </a:r>
            <a:r>
              <a:rPr lang="fr-FR" sz="1800" b="1" i="0" u="none" strike="noStrike" cap="none" dirty="0">
                <a:solidFill>
                  <a:srgbClr val="262775"/>
                </a:solidFill>
                <a:latin typeface="Raleway"/>
                <a:ea typeface="Raleway"/>
                <a:cs typeface="Raleway"/>
                <a:sym typeface="Raleway"/>
              </a:rPr>
              <a:t> and cumulative </a:t>
            </a:r>
            <a:r>
              <a:rPr lang="fr-FR" sz="1800" b="1" i="0" u="none" strike="noStrike" cap="none" dirty="0" err="1">
                <a:solidFill>
                  <a:srgbClr val="262775"/>
                </a:solidFill>
                <a:latin typeface="Raleway"/>
                <a:ea typeface="Raleway"/>
                <a:cs typeface="Raleway"/>
                <a:sym typeface="Raleway"/>
              </a:rPr>
              <a:t>indicators</a:t>
            </a:r>
            <a:r>
              <a:rPr lang="fr-FR" sz="1800" b="1" i="0" u="none" strike="noStrike" cap="none" dirty="0">
                <a:solidFill>
                  <a:srgbClr val="262775"/>
                </a:solidFill>
                <a:latin typeface="Raleway"/>
                <a:ea typeface="Raleway"/>
                <a:cs typeface="Raleway"/>
                <a:sym typeface="Raleway"/>
              </a:rPr>
              <a:t> ACTEI</a:t>
            </a:r>
            <a:endParaRPr sz="1800" b="1"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r>
              <a:rPr lang="fr-FR" sz="1800" b="1" i="0" u="none" strike="noStrike" cap="none" dirty="0" err="1">
                <a:solidFill>
                  <a:srgbClr val="262775"/>
                </a:solidFill>
                <a:latin typeface="Raleway"/>
                <a:ea typeface="Raleway"/>
                <a:cs typeface="Raleway"/>
                <a:sym typeface="Raleway"/>
              </a:rPr>
              <a:t>Partly</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already</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configured</a:t>
            </a:r>
            <a:endParaRPr sz="1800" b="1" i="0" u="none" strike="noStrike" cap="none" dirty="0">
              <a:solidFill>
                <a:srgbClr val="262775"/>
              </a:solidFill>
              <a:latin typeface="Raleway"/>
              <a:ea typeface="Raleway"/>
              <a:cs typeface="Raleway"/>
              <a:sym typeface="Raleway"/>
            </a:endParaRPr>
          </a:p>
        </p:txBody>
      </p:sp>
      <p:sp>
        <p:nvSpPr>
          <p:cNvPr id="373" name="Google Shape;373;p17"/>
          <p:cNvSpPr txBox="1"/>
          <p:nvPr/>
        </p:nvSpPr>
        <p:spPr>
          <a:xfrm>
            <a:off x="6980350" y="2710100"/>
            <a:ext cx="3098700" cy="537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fr-FR" sz="2200" b="1" i="0" u="none" strike="noStrike" cap="none">
                <a:solidFill>
                  <a:srgbClr val="E84E0F"/>
                </a:solidFill>
                <a:latin typeface="Arial"/>
                <a:ea typeface="Arial"/>
                <a:cs typeface="Arial"/>
                <a:sym typeface="Arial"/>
              </a:rPr>
              <a:t>Project management data</a:t>
            </a:r>
            <a:endParaRPr sz="2200" b="1" i="0" u="none" strike="noStrike" cap="none">
              <a:solidFill>
                <a:srgbClr val="E84E0F"/>
              </a:solidFill>
              <a:latin typeface="Arial"/>
              <a:ea typeface="Arial"/>
              <a:cs typeface="Arial"/>
              <a:sym typeface="Arial"/>
            </a:endParaRPr>
          </a:p>
        </p:txBody>
      </p:sp>
      <p:sp>
        <p:nvSpPr>
          <p:cNvPr id="374" name="Google Shape;374;p17"/>
          <p:cNvSpPr txBox="1"/>
          <p:nvPr/>
        </p:nvSpPr>
        <p:spPr>
          <a:xfrm>
            <a:off x="6980350" y="3459850"/>
            <a:ext cx="3000000" cy="156963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1800" b="1" i="0" u="none" strike="noStrike" cap="none" dirty="0">
                <a:solidFill>
                  <a:srgbClr val="262775"/>
                </a:solidFill>
                <a:latin typeface="Raleway"/>
                <a:ea typeface="Raleway"/>
                <a:cs typeface="Raleway"/>
                <a:sym typeface="Raleway"/>
              </a:rPr>
              <a:t>Visual </a:t>
            </a:r>
            <a:r>
              <a:rPr lang="fr-FR" sz="1800" b="1" i="0" u="none" strike="noStrike" cap="none" dirty="0" err="1">
                <a:solidFill>
                  <a:srgbClr val="262775"/>
                </a:solidFill>
                <a:latin typeface="Raleway"/>
                <a:ea typeface="Raleway"/>
                <a:cs typeface="Raleway"/>
                <a:sym typeface="Raleway"/>
              </a:rPr>
              <a:t>analysis</a:t>
            </a:r>
            <a:r>
              <a:rPr lang="fr-FR" sz="1800" b="1" i="0" u="none" strike="noStrike" cap="none" dirty="0">
                <a:solidFill>
                  <a:srgbClr val="262775"/>
                </a:solidFill>
                <a:latin typeface="Raleway"/>
                <a:ea typeface="Raleway"/>
                <a:cs typeface="Raleway"/>
                <a:sym typeface="Raleway"/>
              </a:rPr>
              <a:t> of </a:t>
            </a:r>
            <a:r>
              <a:rPr lang="fr-FR" sz="1800" b="1" i="0" u="none" strike="noStrike" cap="none" dirty="0" err="1">
                <a:solidFill>
                  <a:srgbClr val="262775"/>
                </a:solidFill>
                <a:latin typeface="Raleway"/>
                <a:ea typeface="Raleway"/>
                <a:cs typeface="Raleway"/>
                <a:sym typeface="Raleway"/>
              </a:rPr>
              <a:t>project</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implementation</a:t>
            </a:r>
            <a:r>
              <a:rPr lang="fr-FR" sz="1800" b="1" i="0" u="none" strike="noStrike" cap="none" dirty="0">
                <a:solidFill>
                  <a:srgbClr val="262775"/>
                </a:solidFill>
                <a:latin typeface="Raleway"/>
                <a:ea typeface="Raleway"/>
                <a:cs typeface="Raleway"/>
                <a:sym typeface="Raleway"/>
              </a:rPr>
              <a:t> data (</a:t>
            </a:r>
            <a:r>
              <a:rPr lang="fr-FR" sz="1800" b="1" i="0" u="none" strike="noStrike" cap="none" dirty="0" err="1">
                <a:solidFill>
                  <a:srgbClr val="262775"/>
                </a:solidFill>
                <a:latin typeface="Raleway"/>
                <a:ea typeface="Raleway"/>
                <a:cs typeface="Raleway"/>
                <a:sym typeface="Raleway"/>
              </a:rPr>
              <a:t>activities</a:t>
            </a:r>
            <a:r>
              <a:rPr lang="fr-FR" sz="1800" b="1" i="0" u="none" strike="noStrike" cap="none" dirty="0">
                <a:solidFill>
                  <a:srgbClr val="262775"/>
                </a:solidFill>
                <a:latin typeface="Raleway"/>
                <a:ea typeface="Raleway"/>
                <a:cs typeface="Raleway"/>
                <a:sym typeface="Raleway"/>
              </a:rPr>
              <a:t>, budget, etc.)</a:t>
            </a:r>
            <a:endParaRPr sz="1800" b="1"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r>
              <a:rPr lang="fr-FR" sz="1800" b="1" i="0" u="none" strike="noStrike" cap="none" dirty="0" err="1">
                <a:solidFill>
                  <a:srgbClr val="262775"/>
                </a:solidFill>
                <a:latin typeface="Raleway"/>
                <a:ea typeface="Raleway"/>
                <a:cs typeface="Raleway"/>
                <a:sym typeface="Raleway"/>
              </a:rPr>
              <a:t>Partly</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already</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configured</a:t>
            </a:r>
            <a:endParaRPr sz="1800" b="1" i="0" u="none" strike="noStrike" cap="none" dirty="0">
              <a:solidFill>
                <a:srgbClr val="262775"/>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sp>
        <p:nvSpPr>
          <p:cNvPr id="381" name="Google Shape;381;p18"/>
          <p:cNvSpPr/>
          <p:nvPr/>
        </p:nvSpPr>
        <p:spPr>
          <a:xfrm>
            <a:off x="2667575" y="1391125"/>
            <a:ext cx="5271300" cy="396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Can you draw a diagram?</a:t>
            </a:r>
            <a:endParaRPr sz="18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E84E0F"/>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a:solidFill>
                  <a:srgbClr val="E84E0F"/>
                </a:solidFill>
                <a:latin typeface="Raleway"/>
                <a:ea typeface="Raleway"/>
                <a:cs typeface="Raleway"/>
                <a:sym typeface="Raleway"/>
              </a:rPr>
              <a:t>Tab 2: Assessment and analysis - Beneficiaries/people of concerned follow-up section.</a:t>
            </a:r>
            <a:endParaRPr sz="1800" b="1" i="0" u="none" strike="noStrike" cap="none">
              <a:solidFill>
                <a:srgbClr val="E84E0F"/>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a:solidFill>
                  <a:srgbClr val="E84E0F"/>
                </a:solidFill>
                <a:latin typeface="Raleway"/>
                <a:ea typeface="Raleway"/>
                <a:cs typeface="Raleway"/>
                <a:sym typeface="Raleway"/>
              </a:rPr>
              <a:t>This data is linked to tab 4.3, total table (bottom).</a:t>
            </a:r>
            <a:endParaRPr sz="1800" b="1" i="0" u="none" strike="noStrike" cap="none">
              <a:solidFill>
                <a:srgbClr val="E84E0F"/>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a:solidFill>
                <a:srgbClr val="E84E0F"/>
              </a:solidFill>
              <a:latin typeface="Raleway"/>
              <a:ea typeface="Raleway"/>
              <a:cs typeface="Raleway"/>
              <a:sym typeface="Raleway"/>
            </a:endParaRPr>
          </a:p>
          <a:p>
            <a:pPr marL="0" marR="0" lvl="0" indent="0" algn="just" rtl="0">
              <a:spcBef>
                <a:spcPts val="0"/>
              </a:spcBef>
              <a:spcAft>
                <a:spcPts val="0"/>
              </a:spcAft>
              <a:buNone/>
            </a:pPr>
            <a:r>
              <a:rPr lang="fr-FR" sz="1800">
                <a:solidFill>
                  <a:srgbClr val="E84E0F"/>
                </a:solidFill>
                <a:latin typeface="Raleway"/>
                <a:ea typeface="Raleway"/>
                <a:cs typeface="Raleway"/>
                <a:sym typeface="Raleway"/>
              </a:rPr>
              <a:t>The diagram is set up to include all types of beneficiary profiles</a:t>
            </a:r>
            <a:r>
              <a:rPr lang="fr-FR" sz="1800" b="0" i="0" u="none" strike="noStrike" cap="none">
                <a:solidFill>
                  <a:srgbClr val="E84E0F"/>
                </a:solidFill>
                <a:latin typeface="Raleway"/>
                <a:ea typeface="Raleway"/>
                <a:cs typeface="Raleway"/>
                <a:sym typeface="Raleway"/>
              </a:rPr>
              <a:t> and focuses on gender criteria only.</a:t>
            </a:r>
            <a:endParaRPr sz="1800" b="0" i="0" u="none" strike="noStrike" cap="none">
              <a:solidFill>
                <a:srgbClr val="E84E0F"/>
              </a:solidFill>
              <a:latin typeface="Raleway"/>
              <a:ea typeface="Raleway"/>
              <a:cs typeface="Raleway"/>
              <a:sym typeface="Raleway"/>
            </a:endParaRPr>
          </a:p>
          <a:p>
            <a:pPr marL="0" marR="0" lvl="0" indent="0" algn="just" rtl="0">
              <a:spcBef>
                <a:spcPts val="0"/>
              </a:spcBef>
              <a:spcAft>
                <a:spcPts val="0"/>
              </a:spcAft>
              <a:buNone/>
            </a:pPr>
            <a:endParaRPr sz="1800" b="0" i="0" u="none" strike="noStrike" cap="none">
              <a:solidFill>
                <a:srgbClr val="E84E0F"/>
              </a:solidFill>
              <a:latin typeface="Raleway"/>
              <a:ea typeface="Raleway"/>
              <a:cs typeface="Raleway"/>
              <a:sym typeface="Raleway"/>
            </a:endParaRPr>
          </a:p>
          <a:p>
            <a:pPr marL="0" marR="0" lvl="0" indent="0" algn="just" rtl="0">
              <a:spcBef>
                <a:spcPts val="0"/>
              </a:spcBef>
              <a:spcAft>
                <a:spcPts val="0"/>
              </a:spcAft>
              <a:buNone/>
            </a:pPr>
            <a:r>
              <a:rPr lang="fr-FR" sz="1800" b="0" i="0" u="none" strike="noStrike" cap="none">
                <a:solidFill>
                  <a:srgbClr val="E84E0F"/>
                </a:solidFill>
                <a:latin typeface="Raleway"/>
                <a:ea typeface="Raleway"/>
                <a:cs typeface="Raleway"/>
                <a:sym typeface="Raleway"/>
              </a:rPr>
              <a:t>Based on your own project, modify the diagram to show the information/criteria that's relevant to you. </a:t>
            </a:r>
            <a:endParaRPr sz="1800" b="0"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p:txBody>
      </p:sp>
      <p:sp>
        <p:nvSpPr>
          <p:cNvPr id="382" name="Google Shape;382;p18"/>
          <p:cNvSpPr txBox="1"/>
          <p:nvPr/>
        </p:nvSpPr>
        <p:spPr>
          <a:xfrm>
            <a:off x="1523925" y="315101"/>
            <a:ext cx="9144000" cy="181585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EXERCISES - EXCELS FUNCTIONS</a:t>
            </a:r>
            <a:endParaRPr sz="6500" b="1" i="0" u="none" strike="noStrike" cap="none">
              <a:solidFill>
                <a:srgbClr val="262775"/>
              </a:solidFill>
              <a:latin typeface="Bebas Neue"/>
              <a:ea typeface="Bebas Neue"/>
              <a:cs typeface="Bebas Neue"/>
              <a:sym typeface="Bebas Neue"/>
            </a:endParaRPr>
          </a:p>
        </p:txBody>
      </p:sp>
      <p:cxnSp>
        <p:nvCxnSpPr>
          <p:cNvPr id="383" name="Google Shape;383;p18"/>
          <p:cNvCxnSpPr/>
          <p:nvPr/>
        </p:nvCxnSpPr>
        <p:spPr>
          <a:xfrm>
            <a:off x="2333324" y="1408708"/>
            <a:ext cx="0" cy="3962400"/>
          </a:xfrm>
          <a:prstGeom prst="straightConnector1">
            <a:avLst/>
          </a:prstGeom>
          <a:noFill/>
          <a:ln w="76200" cap="flat" cmpd="sng">
            <a:solidFill>
              <a:srgbClr val="E84E0F"/>
            </a:solidFill>
            <a:prstDash val="solid"/>
            <a:round/>
            <a:headEnd type="none" w="sm" len="sm"/>
            <a:tailEnd type="none" w="sm" len="sm"/>
          </a:ln>
        </p:spPr>
      </p:cxnSp>
      <p:pic>
        <p:nvPicPr>
          <p:cNvPr id="384" name="Google Shape;384;p18" title="excel.png"/>
          <p:cNvPicPr preferRelativeResize="0"/>
          <p:nvPr/>
        </p:nvPicPr>
        <p:blipFill rotWithShape="1">
          <a:blip r:embed="rId3">
            <a:alphaModFix/>
          </a:blip>
          <a:srcRect/>
          <a:stretch/>
        </p:blipFill>
        <p:spPr>
          <a:xfrm>
            <a:off x="8896725" y="5272826"/>
            <a:ext cx="1372400" cy="1295175"/>
          </a:xfrm>
          <a:prstGeom prst="rect">
            <a:avLst/>
          </a:prstGeom>
          <a:noFill/>
          <a:ln>
            <a:noFill/>
          </a:ln>
        </p:spPr>
      </p:pic>
      <p:pic>
        <p:nvPicPr>
          <p:cNvPr id="385" name="Google Shape;385;p18" descr="Une image contenant noir, obscurité&#10;&#10;Description générée automatiquement"/>
          <p:cNvPicPr preferRelativeResize="0"/>
          <p:nvPr/>
        </p:nvPicPr>
        <p:blipFill rotWithShape="1">
          <a:blip r:embed="rId4">
            <a:alphaModFix/>
          </a:blip>
          <a:srcRect/>
          <a:stretch/>
        </p:blipFill>
        <p:spPr>
          <a:xfrm>
            <a:off x="8362175" y="1408700"/>
            <a:ext cx="1578476" cy="1578476"/>
          </a:xfrm>
          <a:prstGeom prst="rect">
            <a:avLst/>
          </a:prstGeom>
          <a:noFill/>
          <a:ln>
            <a:noFill/>
          </a:ln>
        </p:spPr>
      </p:pic>
      <p:pic>
        <p:nvPicPr>
          <p:cNvPr id="386" name="Google Shape;386;p18" descr="Une image contenant noir, obscurité&#10;&#10;Description générée automatiquement"/>
          <p:cNvPicPr preferRelativeResize="0"/>
          <p:nvPr/>
        </p:nvPicPr>
        <p:blipFill rotWithShape="1">
          <a:blip r:embed="rId5">
            <a:alphaModFix/>
          </a:blip>
          <a:srcRect/>
          <a:stretch/>
        </p:blipFill>
        <p:spPr>
          <a:xfrm>
            <a:off x="7232019" y="5842707"/>
            <a:ext cx="697283" cy="697283"/>
          </a:xfrm>
          <a:prstGeom prst="rect">
            <a:avLst/>
          </a:prstGeom>
          <a:noFill/>
          <a:ln>
            <a:noFill/>
          </a:ln>
        </p:spPr>
      </p:pic>
      <p:sp>
        <p:nvSpPr>
          <p:cNvPr id="387" name="Google Shape;387;p18"/>
          <p:cNvSpPr txBox="1"/>
          <p:nvPr/>
        </p:nvSpPr>
        <p:spPr>
          <a:xfrm>
            <a:off x="4557320" y="6059681"/>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15 minutes.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394" name="Google Shape;394;p19"/>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95" name="Google Shape;395;p19"/>
          <p:cNvSpPr txBox="1"/>
          <p:nvPr/>
        </p:nvSpPr>
        <p:spPr>
          <a:xfrm>
            <a:off x="1822433" y="523988"/>
            <a:ext cx="8229000" cy="1062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700" b="1" i="0" u="none" strike="noStrike" cap="none">
                <a:solidFill>
                  <a:srgbClr val="E84E0F"/>
                </a:solidFill>
                <a:latin typeface="Bebas Neue"/>
                <a:ea typeface="Bebas Neue"/>
                <a:cs typeface="Bebas Neue"/>
                <a:sym typeface="Bebas Neue"/>
              </a:rPr>
              <a:t>TIPS </a:t>
            </a:r>
            <a:endParaRPr sz="5700" b="0" i="0" u="none" strike="noStrike" cap="none">
              <a:solidFill>
                <a:srgbClr val="E84E0F"/>
              </a:solidFill>
              <a:latin typeface="Bebas Neue"/>
              <a:ea typeface="Bebas Neue"/>
              <a:cs typeface="Bebas Neue"/>
              <a:sym typeface="Bebas Neue"/>
            </a:endParaRPr>
          </a:p>
        </p:txBody>
      </p:sp>
      <p:sp>
        <p:nvSpPr>
          <p:cNvPr id="396" name="Google Shape;396;p19"/>
          <p:cNvSpPr/>
          <p:nvPr/>
        </p:nvSpPr>
        <p:spPr>
          <a:xfrm>
            <a:off x="2413704" y="4140574"/>
            <a:ext cx="20715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Format cells as much as possible: drop-down list / cell format....</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sp>
        <p:nvSpPr>
          <p:cNvPr id="397" name="Google Shape;397;p19"/>
          <p:cNvSpPr/>
          <p:nvPr/>
        </p:nvSpPr>
        <p:spPr>
          <a:xfrm>
            <a:off x="5017212" y="3339286"/>
            <a:ext cx="21960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Keep a regular back-up of the dashboard</a:t>
            </a:r>
            <a:endParaRPr sz="12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a:solidFill>
                  <a:srgbClr val="262775"/>
                </a:solidFill>
                <a:latin typeface="Raleway"/>
                <a:ea typeface="Raleway"/>
                <a:cs typeface="Raleway"/>
                <a:sym typeface="Raleway"/>
              </a:rPr>
            </a:br>
            <a:endParaRPr sz="1400" b="0" i="0" u="none" strike="noStrike" cap="none">
              <a:solidFill>
                <a:srgbClr val="262775"/>
              </a:solidFill>
              <a:latin typeface="Raleway"/>
              <a:ea typeface="Raleway"/>
              <a:cs typeface="Raleway"/>
              <a:sym typeface="Raleway"/>
            </a:endParaRPr>
          </a:p>
        </p:txBody>
      </p:sp>
      <p:sp>
        <p:nvSpPr>
          <p:cNvPr id="398" name="Google Shape;398;p19"/>
          <p:cNvSpPr/>
          <p:nvPr/>
        </p:nvSpPr>
        <p:spPr>
          <a:xfrm>
            <a:off x="7592889" y="4051549"/>
            <a:ext cx="21129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Reduce the number of people who can edit online and offer read-only access</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pic>
        <p:nvPicPr>
          <p:cNvPr id="399" name="Google Shape;399;p19"/>
          <p:cNvPicPr preferRelativeResize="0"/>
          <p:nvPr/>
        </p:nvPicPr>
        <p:blipFill rotWithShape="1">
          <a:blip r:embed="rId3">
            <a:alphaModFix/>
          </a:blip>
          <a:srcRect/>
          <a:stretch/>
        </p:blipFill>
        <p:spPr>
          <a:xfrm>
            <a:off x="2973903" y="2956936"/>
            <a:ext cx="951113" cy="951113"/>
          </a:xfrm>
          <a:prstGeom prst="rect">
            <a:avLst/>
          </a:prstGeom>
          <a:noFill/>
          <a:ln>
            <a:noFill/>
          </a:ln>
        </p:spPr>
      </p:pic>
      <p:pic>
        <p:nvPicPr>
          <p:cNvPr id="400" name="Google Shape;400;p19"/>
          <p:cNvPicPr preferRelativeResize="0"/>
          <p:nvPr/>
        </p:nvPicPr>
        <p:blipFill rotWithShape="1">
          <a:blip r:embed="rId3">
            <a:alphaModFix/>
          </a:blip>
          <a:srcRect/>
          <a:stretch/>
        </p:blipFill>
        <p:spPr>
          <a:xfrm>
            <a:off x="5418148" y="2155705"/>
            <a:ext cx="951113" cy="951113"/>
          </a:xfrm>
          <a:prstGeom prst="rect">
            <a:avLst/>
          </a:prstGeom>
          <a:noFill/>
          <a:ln>
            <a:noFill/>
          </a:ln>
        </p:spPr>
      </p:pic>
      <p:pic>
        <p:nvPicPr>
          <p:cNvPr id="401" name="Google Shape;401;p19"/>
          <p:cNvPicPr preferRelativeResize="0"/>
          <p:nvPr/>
        </p:nvPicPr>
        <p:blipFill rotWithShape="1">
          <a:blip r:embed="rId3">
            <a:alphaModFix/>
          </a:blip>
          <a:srcRect/>
          <a:stretch/>
        </p:blipFill>
        <p:spPr>
          <a:xfrm>
            <a:off x="8128872" y="2956936"/>
            <a:ext cx="951113" cy="951113"/>
          </a:xfrm>
          <a:prstGeom prst="rect">
            <a:avLst/>
          </a:prstGeom>
          <a:noFill/>
          <a:ln>
            <a:noFill/>
          </a:ln>
        </p:spPr>
      </p:pic>
      <p:pic>
        <p:nvPicPr>
          <p:cNvPr id="402" name="Google Shape;402;p19" title="excel.png"/>
          <p:cNvPicPr preferRelativeResize="0"/>
          <p:nvPr/>
        </p:nvPicPr>
        <p:blipFill rotWithShape="1">
          <a:blip r:embed="rId4">
            <a:alphaModFix/>
          </a:blip>
          <a:srcRect/>
          <a:stretch/>
        </p:blipFill>
        <p:spPr>
          <a:xfrm>
            <a:off x="8896725" y="5272826"/>
            <a:ext cx="1372400" cy="1295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409" name="Google Shape;409;p20"/>
          <p:cNvSpPr txBox="1"/>
          <p:nvPr/>
        </p:nvSpPr>
        <p:spPr>
          <a:xfrm>
            <a:off x="1822433" y="523988"/>
            <a:ext cx="8229000" cy="1062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700" b="1" i="0" u="none" strike="noStrike" cap="none">
                <a:solidFill>
                  <a:srgbClr val="E84E0F"/>
                </a:solidFill>
                <a:latin typeface="Bebas Neue"/>
                <a:ea typeface="Bebas Neue"/>
                <a:cs typeface="Bebas Neue"/>
                <a:sym typeface="Bebas Neue"/>
              </a:rPr>
              <a:t>TIPS</a:t>
            </a:r>
            <a:endParaRPr sz="5700" b="0" i="0" u="none" strike="noStrike" cap="none">
              <a:solidFill>
                <a:srgbClr val="E84E0F"/>
              </a:solidFill>
              <a:latin typeface="Bebas Neue"/>
              <a:ea typeface="Bebas Neue"/>
              <a:cs typeface="Bebas Neue"/>
              <a:sym typeface="Bebas Neue"/>
            </a:endParaRPr>
          </a:p>
        </p:txBody>
      </p:sp>
      <p:sp>
        <p:nvSpPr>
          <p:cNvPr id="410" name="Google Shape;410;p20"/>
          <p:cNvSpPr/>
          <p:nvPr/>
        </p:nvSpPr>
        <p:spPr>
          <a:xfrm>
            <a:off x="2498875" y="4092600"/>
            <a:ext cx="16239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Extend/stretch a formula</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sp>
        <p:nvSpPr>
          <p:cNvPr id="411" name="Google Shape;411;p20"/>
          <p:cNvSpPr/>
          <p:nvPr/>
        </p:nvSpPr>
        <p:spPr>
          <a:xfrm>
            <a:off x="4928962" y="3252961"/>
            <a:ext cx="21960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a:solidFill>
                  <a:srgbClr val="262775"/>
                </a:solidFill>
                <a:latin typeface="Raleway"/>
                <a:ea typeface="Raleway"/>
                <a:cs typeface="Raleway"/>
                <a:sym typeface="Raleway"/>
              </a:rPr>
            </a:br>
            <a:endParaRPr sz="1400" b="0" i="0" u="none" strike="noStrike" cap="none">
              <a:solidFill>
                <a:srgbClr val="262775"/>
              </a:solidFill>
              <a:latin typeface="Raleway"/>
              <a:ea typeface="Raleway"/>
              <a:cs typeface="Raleway"/>
              <a:sym typeface="Raleway"/>
            </a:endParaRPr>
          </a:p>
        </p:txBody>
      </p:sp>
      <p:sp>
        <p:nvSpPr>
          <p:cNvPr id="412" name="Google Shape;412;p20"/>
          <p:cNvSpPr/>
          <p:nvPr/>
        </p:nvSpPr>
        <p:spPr>
          <a:xfrm>
            <a:off x="7602489" y="4140574"/>
            <a:ext cx="21129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Protect and lock certain cells or ranges - to limit the risk of modifications</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pic>
        <p:nvPicPr>
          <p:cNvPr id="413" name="Google Shape;413;p20"/>
          <p:cNvPicPr preferRelativeResize="0"/>
          <p:nvPr/>
        </p:nvPicPr>
        <p:blipFill rotWithShape="1">
          <a:blip r:embed="rId3">
            <a:alphaModFix/>
          </a:blip>
          <a:srcRect/>
          <a:stretch/>
        </p:blipFill>
        <p:spPr>
          <a:xfrm>
            <a:off x="2973903" y="2956936"/>
            <a:ext cx="951113" cy="951113"/>
          </a:xfrm>
          <a:prstGeom prst="rect">
            <a:avLst/>
          </a:prstGeom>
          <a:noFill/>
          <a:ln>
            <a:noFill/>
          </a:ln>
        </p:spPr>
      </p:pic>
      <p:pic>
        <p:nvPicPr>
          <p:cNvPr id="414" name="Google Shape;414;p20"/>
          <p:cNvPicPr preferRelativeResize="0"/>
          <p:nvPr/>
        </p:nvPicPr>
        <p:blipFill rotWithShape="1">
          <a:blip r:embed="rId3">
            <a:alphaModFix/>
          </a:blip>
          <a:srcRect/>
          <a:stretch/>
        </p:blipFill>
        <p:spPr>
          <a:xfrm>
            <a:off x="5418148" y="2155705"/>
            <a:ext cx="951113" cy="951113"/>
          </a:xfrm>
          <a:prstGeom prst="rect">
            <a:avLst/>
          </a:prstGeom>
          <a:noFill/>
          <a:ln>
            <a:noFill/>
          </a:ln>
        </p:spPr>
      </p:pic>
      <p:pic>
        <p:nvPicPr>
          <p:cNvPr id="415" name="Google Shape;415;p20"/>
          <p:cNvPicPr preferRelativeResize="0"/>
          <p:nvPr/>
        </p:nvPicPr>
        <p:blipFill rotWithShape="1">
          <a:blip r:embed="rId3">
            <a:alphaModFix/>
          </a:blip>
          <a:srcRect/>
          <a:stretch/>
        </p:blipFill>
        <p:spPr>
          <a:xfrm>
            <a:off x="8128872" y="2956936"/>
            <a:ext cx="951113" cy="951113"/>
          </a:xfrm>
          <a:prstGeom prst="rect">
            <a:avLst/>
          </a:prstGeom>
          <a:noFill/>
          <a:ln>
            <a:noFill/>
          </a:ln>
        </p:spPr>
      </p:pic>
      <p:pic>
        <p:nvPicPr>
          <p:cNvPr id="416" name="Google Shape;416;p20" title="excel.png"/>
          <p:cNvPicPr preferRelativeResize="0"/>
          <p:nvPr/>
        </p:nvPicPr>
        <p:blipFill rotWithShape="1">
          <a:blip r:embed="rId4">
            <a:alphaModFix/>
          </a:blip>
          <a:srcRect/>
          <a:stretch/>
        </p:blipFill>
        <p:spPr>
          <a:xfrm>
            <a:off x="8679025" y="524001"/>
            <a:ext cx="1372400" cy="1295175"/>
          </a:xfrm>
          <a:prstGeom prst="rect">
            <a:avLst/>
          </a:prstGeom>
          <a:noFill/>
          <a:ln>
            <a:noFill/>
          </a:ln>
        </p:spPr>
      </p:pic>
      <p:pic>
        <p:nvPicPr>
          <p:cNvPr id="417" name="Google Shape;417;p20" title="étirer excel.png"/>
          <p:cNvPicPr preferRelativeResize="0"/>
          <p:nvPr/>
        </p:nvPicPr>
        <p:blipFill rotWithShape="1">
          <a:blip r:embed="rId5">
            <a:alphaModFix/>
          </a:blip>
          <a:srcRect/>
          <a:stretch/>
        </p:blipFill>
        <p:spPr>
          <a:xfrm>
            <a:off x="2170955" y="4638062"/>
            <a:ext cx="2727322" cy="1561093"/>
          </a:xfrm>
          <a:prstGeom prst="rect">
            <a:avLst/>
          </a:prstGeom>
          <a:noFill/>
          <a:ln>
            <a:noFill/>
          </a:ln>
        </p:spPr>
      </p:pic>
      <p:sp>
        <p:nvSpPr>
          <p:cNvPr id="418" name="Google Shape;418;p20"/>
          <p:cNvSpPr/>
          <p:nvPr/>
        </p:nvSpPr>
        <p:spPr>
          <a:xfrm>
            <a:off x="5030000" y="3170725"/>
            <a:ext cx="18987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To make certain data easier to read - use the filter function to isolate certain rows. Note that the filter function does not work if cells are merged.</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pic>
        <p:nvPicPr>
          <p:cNvPr id="419" name="Google Shape;419;p20" title="images (1).png"/>
          <p:cNvPicPr preferRelativeResize="0"/>
          <p:nvPr/>
        </p:nvPicPr>
        <p:blipFill rotWithShape="1">
          <a:blip r:embed="rId6">
            <a:alphaModFix/>
          </a:blip>
          <a:srcRect/>
          <a:stretch/>
        </p:blipFill>
        <p:spPr>
          <a:xfrm>
            <a:off x="5539851" y="4903979"/>
            <a:ext cx="1295175" cy="1295175"/>
          </a:xfrm>
          <a:prstGeom prst="rect">
            <a:avLst/>
          </a:prstGeom>
          <a:noFill/>
          <a:ln>
            <a:noFill/>
          </a:ln>
        </p:spPr>
      </p:pic>
      <p:pic>
        <p:nvPicPr>
          <p:cNvPr id="420" name="Google Shape;420;p20" title="doc-lock-cells-2.png"/>
          <p:cNvPicPr preferRelativeResize="0"/>
          <p:nvPr/>
        </p:nvPicPr>
        <p:blipFill rotWithShape="1">
          <a:blip r:embed="rId7">
            <a:alphaModFix/>
          </a:blip>
          <a:srcRect r="6138" b="17409"/>
          <a:stretch/>
        </p:blipFill>
        <p:spPr>
          <a:xfrm>
            <a:off x="7273675" y="4816450"/>
            <a:ext cx="4041809" cy="1904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5"/>
        <p:cNvGrpSpPr/>
        <p:nvPr/>
      </p:nvGrpSpPr>
      <p:grpSpPr>
        <a:xfrm>
          <a:off x="0" y="0"/>
          <a:ext cx="0" cy="0"/>
          <a:chOff x="0" y="0"/>
          <a:chExt cx="0" cy="0"/>
        </a:xfrm>
      </p:grpSpPr>
      <p:sp>
        <p:nvSpPr>
          <p:cNvPr id="426" name="Google Shape;426;p2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sp>
        <p:nvSpPr>
          <p:cNvPr id="427" name="Google Shape;427;p21"/>
          <p:cNvSpPr txBox="1"/>
          <p:nvPr/>
        </p:nvSpPr>
        <p:spPr>
          <a:xfrm>
            <a:off x="1571325" y="861250"/>
            <a:ext cx="9096600" cy="227751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FFFFFF"/>
                </a:solidFill>
                <a:latin typeface="Bebas Neue"/>
                <a:ea typeface="Bebas Neue"/>
                <a:cs typeface="Bebas Neue"/>
                <a:sym typeface="Bebas Neue"/>
              </a:rPr>
              <a:t>III - DATA COLLECTION</a:t>
            </a:r>
            <a:endParaRPr sz="6800" b="1" i="0" u="none" strike="noStrike" cap="none">
              <a:solidFill>
                <a:srgbClr val="FFFFFF"/>
              </a:solidFill>
              <a:latin typeface="Bebas Neue"/>
              <a:ea typeface="Bebas Neue"/>
              <a:cs typeface="Bebas Neue"/>
              <a:sym typeface="Bebas Neue"/>
            </a:endParaRPr>
          </a:p>
        </p:txBody>
      </p:sp>
      <p:grpSp>
        <p:nvGrpSpPr>
          <p:cNvPr id="428" name="Google Shape;428;p21"/>
          <p:cNvGrpSpPr/>
          <p:nvPr/>
        </p:nvGrpSpPr>
        <p:grpSpPr>
          <a:xfrm>
            <a:off x="5148045" y="4947748"/>
            <a:ext cx="1895970" cy="1773731"/>
            <a:chOff x="3137400" y="1009650"/>
            <a:chExt cx="2869204" cy="2708400"/>
          </a:xfrm>
        </p:grpSpPr>
        <p:sp>
          <p:nvSpPr>
            <p:cNvPr id="429" name="Google Shape;429;p21"/>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430" name="Google Shape;430;p21"/>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
        <p:nvSpPr>
          <p:cNvPr id="190" name="Google Shape;190;p3"/>
          <p:cNvSpPr txBox="1"/>
          <p:nvPr/>
        </p:nvSpPr>
        <p:spPr>
          <a:xfrm>
            <a:off x="2367150" y="861253"/>
            <a:ext cx="7457700" cy="2893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800" b="1" i="0" u="none" strike="noStrike" cap="none">
                <a:solidFill>
                  <a:srgbClr val="E84E0F"/>
                </a:solidFill>
                <a:latin typeface="Bebas Neue"/>
                <a:ea typeface="Bebas Neue"/>
                <a:cs typeface="Bebas Neue"/>
                <a:sym typeface="Bebas Neue"/>
              </a:rPr>
              <a:t>Monitoring &amp; EVALUATION</a:t>
            </a:r>
            <a:endParaRPr sz="8800" b="1" i="0" u="none" strike="noStrike" cap="none">
              <a:solidFill>
                <a:srgbClr val="E84E0F"/>
              </a:solidFill>
              <a:latin typeface="Bebas Neue"/>
              <a:ea typeface="Bebas Neue"/>
              <a:cs typeface="Bebas Neue"/>
              <a:sym typeface="Bebas Neue"/>
            </a:endParaRPr>
          </a:p>
        </p:txBody>
      </p:sp>
      <p:sp>
        <p:nvSpPr>
          <p:cNvPr id="191" name="Google Shape;191;p3"/>
          <p:cNvSpPr/>
          <p:nvPr/>
        </p:nvSpPr>
        <p:spPr>
          <a:xfrm>
            <a:off x="3099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4</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192" name="Google Shape;192;p3"/>
          <p:cNvGrpSpPr/>
          <p:nvPr/>
        </p:nvGrpSpPr>
        <p:grpSpPr>
          <a:xfrm>
            <a:off x="5148045" y="4947748"/>
            <a:ext cx="1895970" cy="1773731"/>
            <a:chOff x="3137400" y="1009650"/>
            <a:chExt cx="2869204" cy="2708400"/>
          </a:xfrm>
        </p:grpSpPr>
        <p:sp>
          <p:nvSpPr>
            <p:cNvPr id="193" name="Google Shape;193;p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94" name="Google Shape;194;p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435" name="Google Shape;435;p22"/>
          <p:cNvGrpSpPr/>
          <p:nvPr/>
        </p:nvGrpSpPr>
        <p:grpSpPr>
          <a:xfrm>
            <a:off x="5521618" y="1376207"/>
            <a:ext cx="364598" cy="776136"/>
            <a:chOff x="0" y="-38100"/>
            <a:chExt cx="513736" cy="1093612"/>
          </a:xfrm>
        </p:grpSpPr>
        <p:sp>
          <p:nvSpPr>
            <p:cNvPr id="436" name="Google Shape;436;p22"/>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37" name="Google Shape;437;p22"/>
            <p:cNvSpPr txBox="1"/>
            <p:nvPr/>
          </p:nvSpPr>
          <p:spPr>
            <a:xfrm>
              <a:off x="203200" y="-38100"/>
              <a:ext cx="107400" cy="992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438" name="Google Shape;438;p22"/>
          <p:cNvGrpSpPr/>
          <p:nvPr/>
        </p:nvGrpSpPr>
        <p:grpSpPr>
          <a:xfrm>
            <a:off x="4696857" y="1261114"/>
            <a:ext cx="2014085" cy="735370"/>
            <a:chOff x="0" y="-57150"/>
            <a:chExt cx="1060938" cy="387363"/>
          </a:xfrm>
        </p:grpSpPr>
        <p:sp>
          <p:nvSpPr>
            <p:cNvPr id="439" name="Google Shape;439;p22"/>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40" name="Google Shape;440;p22"/>
            <p:cNvSpPr txBox="1"/>
            <p:nvPr/>
          </p:nvSpPr>
          <p:spPr>
            <a:xfrm>
              <a:off x="0" y="-57150"/>
              <a:ext cx="1060800" cy="3873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MONITORING &amp; ASSESSMENT </a:t>
              </a:r>
              <a:endParaRPr sz="1400" b="0" i="0" u="none" strike="noStrike" cap="none">
                <a:solidFill>
                  <a:srgbClr val="000000"/>
                </a:solidFill>
                <a:latin typeface="Arial"/>
                <a:ea typeface="Arial"/>
                <a:cs typeface="Arial"/>
                <a:sym typeface="Arial"/>
              </a:endParaRPr>
            </a:p>
          </p:txBody>
        </p:sp>
      </p:grpSp>
      <p:grpSp>
        <p:nvGrpSpPr>
          <p:cNvPr id="441" name="Google Shape;441;p22"/>
          <p:cNvGrpSpPr/>
          <p:nvPr/>
        </p:nvGrpSpPr>
        <p:grpSpPr>
          <a:xfrm>
            <a:off x="6909082" y="5309651"/>
            <a:ext cx="727537" cy="642324"/>
            <a:chOff x="0" y="-19050"/>
            <a:chExt cx="812800" cy="717600"/>
          </a:xfrm>
        </p:grpSpPr>
        <p:sp>
          <p:nvSpPr>
            <p:cNvPr id="442" name="Google Shape;442;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43" name="Google Shape;443;p22"/>
            <p:cNvSpPr txBox="1"/>
            <p:nvPr/>
          </p:nvSpPr>
          <p:spPr>
            <a:xfrm>
              <a:off x="114300" y="-19050"/>
              <a:ext cx="584100" cy="7176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TRAME TdR EVALUATION</a:t>
              </a:r>
              <a:endParaRPr sz="1400" b="0" i="0" u="none" strike="noStrike" cap="none">
                <a:solidFill>
                  <a:srgbClr val="000000"/>
                </a:solidFill>
                <a:latin typeface="Arial"/>
                <a:ea typeface="Arial"/>
                <a:cs typeface="Arial"/>
                <a:sym typeface="Arial"/>
              </a:endParaRPr>
            </a:p>
          </p:txBody>
        </p:sp>
      </p:grpSp>
      <p:grpSp>
        <p:nvGrpSpPr>
          <p:cNvPr id="444" name="Google Shape;444;p22"/>
          <p:cNvGrpSpPr/>
          <p:nvPr/>
        </p:nvGrpSpPr>
        <p:grpSpPr>
          <a:xfrm>
            <a:off x="6909082" y="3706276"/>
            <a:ext cx="727537" cy="642324"/>
            <a:chOff x="0" y="-19050"/>
            <a:chExt cx="812800" cy="717600"/>
          </a:xfrm>
        </p:grpSpPr>
        <p:sp>
          <p:nvSpPr>
            <p:cNvPr id="445" name="Google Shape;445;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46" name="Google Shape;446;p22"/>
            <p:cNvSpPr txBox="1"/>
            <p:nvPr/>
          </p:nvSpPr>
          <p:spPr>
            <a:xfrm>
              <a:off x="114300" y="-19050"/>
              <a:ext cx="584100" cy="7176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REPORT FRAMES </a:t>
              </a:r>
              <a:endParaRPr sz="1400" b="0" i="0" u="none" strike="noStrike" cap="none">
                <a:solidFill>
                  <a:srgbClr val="000000"/>
                </a:solidFill>
                <a:latin typeface="Arial"/>
                <a:ea typeface="Arial"/>
                <a:cs typeface="Arial"/>
                <a:sym typeface="Arial"/>
              </a:endParaRPr>
            </a:p>
          </p:txBody>
        </p:sp>
      </p:grpSp>
      <p:grpSp>
        <p:nvGrpSpPr>
          <p:cNvPr id="447" name="Google Shape;447;p22"/>
          <p:cNvGrpSpPr/>
          <p:nvPr/>
        </p:nvGrpSpPr>
        <p:grpSpPr>
          <a:xfrm>
            <a:off x="5511932" y="2131905"/>
            <a:ext cx="364598" cy="441989"/>
            <a:chOff x="0" y="-38100"/>
            <a:chExt cx="513736" cy="622783"/>
          </a:xfrm>
        </p:grpSpPr>
        <p:sp>
          <p:nvSpPr>
            <p:cNvPr id="448" name="Google Shape;448;p22"/>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49" name="Google Shape;449;p22"/>
            <p:cNvSpPr txBox="1"/>
            <p:nvPr/>
          </p:nvSpPr>
          <p:spPr>
            <a:xfrm>
              <a:off x="203200" y="-38100"/>
              <a:ext cx="107400" cy="521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cxnSp>
        <p:nvCxnSpPr>
          <p:cNvPr id="450" name="Google Shape;450;p22"/>
          <p:cNvCxnSpPr/>
          <p:nvPr/>
        </p:nvCxnSpPr>
        <p:spPr>
          <a:xfrm>
            <a:off x="5906783" y="2291442"/>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451" name="Google Shape;451;p22"/>
          <p:cNvGrpSpPr/>
          <p:nvPr/>
        </p:nvGrpSpPr>
        <p:grpSpPr>
          <a:xfrm>
            <a:off x="4696235" y="2104698"/>
            <a:ext cx="2014085" cy="332731"/>
            <a:chOff x="0" y="-28575"/>
            <a:chExt cx="1060938" cy="175269"/>
          </a:xfrm>
        </p:grpSpPr>
        <p:sp>
          <p:nvSpPr>
            <p:cNvPr id="452" name="Google Shape;452;p22"/>
            <p:cNvSpPr/>
            <p:nvPr/>
          </p:nvSpPr>
          <p:spPr>
            <a:xfrm>
              <a:off x="0" y="0"/>
              <a:ext cx="1060938" cy="146694"/>
            </a:xfrm>
            <a:custGeom>
              <a:avLst/>
              <a:gdLst/>
              <a:ahLst/>
              <a:cxnLst/>
              <a:rect l="l" t="t" r="r" b="b"/>
              <a:pathLst>
                <a:path w="1060938" h="146694" extrusionOk="0">
                  <a:moveTo>
                    <a:pt x="0" y="0"/>
                  </a:moveTo>
                  <a:lnTo>
                    <a:pt x="1060938" y="0"/>
                  </a:lnTo>
                  <a:lnTo>
                    <a:pt x="1060938" y="146694"/>
                  </a:lnTo>
                  <a:lnTo>
                    <a:pt x="0" y="146694"/>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53" name="Google Shape;453;p22"/>
            <p:cNvSpPr txBox="1"/>
            <p:nvPr/>
          </p:nvSpPr>
          <p:spPr>
            <a:xfrm>
              <a:off x="0" y="-28575"/>
              <a:ext cx="1060800" cy="175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COLLECTION </a:t>
              </a:r>
              <a:endParaRPr sz="1400" b="0" i="0" u="none" strike="noStrike" cap="none">
                <a:solidFill>
                  <a:srgbClr val="000000"/>
                </a:solidFill>
                <a:latin typeface="Arial"/>
                <a:ea typeface="Arial"/>
                <a:cs typeface="Arial"/>
                <a:sym typeface="Arial"/>
              </a:endParaRPr>
            </a:p>
          </p:txBody>
        </p:sp>
      </p:grpSp>
      <p:grpSp>
        <p:nvGrpSpPr>
          <p:cNvPr id="454" name="Google Shape;454;p22"/>
          <p:cNvGrpSpPr/>
          <p:nvPr/>
        </p:nvGrpSpPr>
        <p:grpSpPr>
          <a:xfrm>
            <a:off x="4696235" y="2532077"/>
            <a:ext cx="2014085" cy="509151"/>
            <a:chOff x="0" y="-28575"/>
            <a:chExt cx="1060938" cy="268200"/>
          </a:xfrm>
        </p:grpSpPr>
        <p:sp>
          <p:nvSpPr>
            <p:cNvPr id="455" name="Google Shape;455;p22"/>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56" name="Google Shape;456;p22"/>
            <p:cNvSpPr txBox="1"/>
            <p:nvPr/>
          </p:nvSpPr>
          <p:spPr>
            <a:xfrm>
              <a:off x="0" y="-28575"/>
              <a:ext cx="1060800" cy="268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CONTROL, VERIFICATION AND CLEANING</a:t>
              </a:r>
              <a:endParaRPr sz="1400" b="0" i="0" u="none" strike="noStrike" cap="none">
                <a:solidFill>
                  <a:srgbClr val="000000"/>
                </a:solidFill>
                <a:latin typeface="Arial"/>
                <a:ea typeface="Arial"/>
                <a:cs typeface="Arial"/>
                <a:sym typeface="Arial"/>
              </a:endParaRPr>
            </a:p>
          </p:txBody>
        </p:sp>
      </p:grpSp>
      <p:cxnSp>
        <p:nvCxnSpPr>
          <p:cNvPr id="457" name="Google Shape;457;p22"/>
          <p:cNvCxnSpPr/>
          <p:nvPr/>
        </p:nvCxnSpPr>
        <p:spPr>
          <a:xfrm>
            <a:off x="5937032" y="3297099"/>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458" name="Google Shape;458;p22"/>
          <p:cNvGrpSpPr/>
          <p:nvPr/>
        </p:nvGrpSpPr>
        <p:grpSpPr>
          <a:xfrm>
            <a:off x="4696857" y="3024976"/>
            <a:ext cx="2014085" cy="434544"/>
            <a:chOff x="0" y="-28575"/>
            <a:chExt cx="1060938" cy="228900"/>
          </a:xfrm>
        </p:grpSpPr>
        <p:sp>
          <p:nvSpPr>
            <p:cNvPr id="459" name="Google Shape;459;p22"/>
            <p:cNvSpPr/>
            <p:nvPr/>
          </p:nvSpPr>
          <p:spPr>
            <a:xfrm>
              <a:off x="0" y="0"/>
              <a:ext cx="1060938" cy="200241"/>
            </a:xfrm>
            <a:custGeom>
              <a:avLst/>
              <a:gdLst/>
              <a:ahLst/>
              <a:cxnLst/>
              <a:rect l="l" t="t" r="r" b="b"/>
              <a:pathLst>
                <a:path w="1060938" h="200241" extrusionOk="0">
                  <a:moveTo>
                    <a:pt x="0" y="0"/>
                  </a:moveTo>
                  <a:lnTo>
                    <a:pt x="1060938" y="0"/>
                  </a:lnTo>
                  <a:lnTo>
                    <a:pt x="1060938" y="200241"/>
                  </a:lnTo>
                  <a:lnTo>
                    <a:pt x="0" y="20024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60" name="Google Shape;460;p22"/>
            <p:cNvSpPr txBox="1"/>
            <p:nvPr/>
          </p:nvSpPr>
          <p:spPr>
            <a:xfrm>
              <a:off x="0" y="-28575"/>
              <a:ext cx="1060800" cy="228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COMPILATION / DASHBOARD UPDATE</a:t>
              </a:r>
              <a:endParaRPr sz="1400" b="0" i="0" u="none" strike="noStrike" cap="none">
                <a:solidFill>
                  <a:srgbClr val="000000"/>
                </a:solidFill>
                <a:latin typeface="Arial"/>
                <a:ea typeface="Arial"/>
                <a:cs typeface="Arial"/>
                <a:sym typeface="Arial"/>
              </a:endParaRPr>
            </a:p>
          </p:txBody>
        </p:sp>
      </p:grpSp>
      <p:grpSp>
        <p:nvGrpSpPr>
          <p:cNvPr id="461" name="Google Shape;461;p22"/>
          <p:cNvGrpSpPr/>
          <p:nvPr/>
        </p:nvGrpSpPr>
        <p:grpSpPr>
          <a:xfrm>
            <a:off x="4696857" y="3445499"/>
            <a:ext cx="2014085" cy="358293"/>
            <a:chOff x="0" y="-28575"/>
            <a:chExt cx="1060938" cy="188734"/>
          </a:xfrm>
        </p:grpSpPr>
        <p:sp>
          <p:nvSpPr>
            <p:cNvPr id="462" name="Google Shape;462;p22"/>
            <p:cNvSpPr/>
            <p:nvPr/>
          </p:nvSpPr>
          <p:spPr>
            <a:xfrm>
              <a:off x="0" y="0"/>
              <a:ext cx="1060938" cy="160159"/>
            </a:xfrm>
            <a:custGeom>
              <a:avLst/>
              <a:gdLst/>
              <a:ahLst/>
              <a:cxnLst/>
              <a:rect l="l" t="t" r="r" b="b"/>
              <a:pathLst>
                <a:path w="1060938" h="160159" extrusionOk="0">
                  <a:moveTo>
                    <a:pt x="0" y="0"/>
                  </a:moveTo>
                  <a:lnTo>
                    <a:pt x="1060938" y="0"/>
                  </a:lnTo>
                  <a:lnTo>
                    <a:pt x="1060938" y="160159"/>
                  </a:lnTo>
                  <a:lnTo>
                    <a:pt x="0" y="160159"/>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63" name="Google Shape;463;p22"/>
            <p:cNvSpPr txBox="1"/>
            <p:nvPr/>
          </p:nvSpPr>
          <p:spPr>
            <a:xfrm>
              <a:off x="0" y="-28575"/>
              <a:ext cx="1060800" cy="1887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PERIODIC FOLLOW-UP MEETING</a:t>
              </a:r>
              <a:endParaRPr sz="1400" b="0" i="0" u="none" strike="noStrike" cap="none">
                <a:solidFill>
                  <a:srgbClr val="000000"/>
                </a:solidFill>
                <a:latin typeface="Arial"/>
                <a:ea typeface="Arial"/>
                <a:cs typeface="Arial"/>
                <a:sym typeface="Arial"/>
              </a:endParaRPr>
            </a:p>
          </p:txBody>
        </p:sp>
      </p:grpSp>
      <p:grpSp>
        <p:nvGrpSpPr>
          <p:cNvPr id="464" name="Google Shape;464;p22"/>
          <p:cNvGrpSpPr/>
          <p:nvPr/>
        </p:nvGrpSpPr>
        <p:grpSpPr>
          <a:xfrm>
            <a:off x="6864616" y="1968536"/>
            <a:ext cx="727537" cy="642324"/>
            <a:chOff x="0" y="-19050"/>
            <a:chExt cx="812800" cy="717600"/>
          </a:xfrm>
        </p:grpSpPr>
        <p:sp>
          <p:nvSpPr>
            <p:cNvPr id="465" name="Google Shape;465;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66" name="Google Shape;466;p22"/>
            <p:cNvSpPr txBox="1"/>
            <p:nvPr/>
          </p:nvSpPr>
          <p:spPr>
            <a:xfrm>
              <a:off x="114300" y="-19050"/>
              <a:ext cx="584100" cy="7176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PROJECT DATABASE</a:t>
              </a:r>
              <a:endParaRPr sz="1400" b="0" i="0" u="none" strike="noStrike" cap="none">
                <a:solidFill>
                  <a:srgbClr val="000000"/>
                </a:solidFill>
                <a:latin typeface="Arial"/>
                <a:ea typeface="Arial"/>
                <a:cs typeface="Arial"/>
                <a:sym typeface="Arial"/>
              </a:endParaRPr>
            </a:p>
          </p:txBody>
        </p:sp>
      </p:grpSp>
      <p:grpSp>
        <p:nvGrpSpPr>
          <p:cNvPr id="467" name="Google Shape;467;p22"/>
          <p:cNvGrpSpPr/>
          <p:nvPr/>
        </p:nvGrpSpPr>
        <p:grpSpPr>
          <a:xfrm>
            <a:off x="2449965" y="1506817"/>
            <a:ext cx="364598" cy="776136"/>
            <a:chOff x="0" y="-38100"/>
            <a:chExt cx="513736" cy="1093612"/>
          </a:xfrm>
        </p:grpSpPr>
        <p:sp>
          <p:nvSpPr>
            <p:cNvPr id="468" name="Google Shape;468;p22"/>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69" name="Google Shape;469;p22"/>
            <p:cNvSpPr txBox="1"/>
            <p:nvPr/>
          </p:nvSpPr>
          <p:spPr>
            <a:xfrm>
              <a:off x="203200" y="-38100"/>
              <a:ext cx="107400" cy="992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470" name="Google Shape;470;p22"/>
          <p:cNvGrpSpPr/>
          <p:nvPr/>
        </p:nvGrpSpPr>
        <p:grpSpPr>
          <a:xfrm>
            <a:off x="1647677" y="1382858"/>
            <a:ext cx="2014085" cy="735370"/>
            <a:chOff x="0" y="-57150"/>
            <a:chExt cx="1060938" cy="387363"/>
          </a:xfrm>
        </p:grpSpPr>
        <p:sp>
          <p:nvSpPr>
            <p:cNvPr id="471" name="Google Shape;471;p22"/>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72" name="Google Shape;472;p22"/>
            <p:cNvSpPr txBox="1"/>
            <p:nvPr/>
          </p:nvSpPr>
          <p:spPr>
            <a:xfrm>
              <a:off x="0" y="-57150"/>
              <a:ext cx="1060800" cy="3873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dirty="0">
                  <a:solidFill>
                    <a:srgbClr val="FFFFFF"/>
                  </a:solidFill>
                  <a:latin typeface="Open Sans"/>
                  <a:ea typeface="Open Sans"/>
                  <a:cs typeface="Open Sans"/>
                  <a:sym typeface="Open Sans"/>
                </a:rPr>
                <a:t>START-UP</a:t>
              </a:r>
            </a:p>
            <a:p>
              <a:pPr marL="0" marR="0" lvl="0" indent="0" algn="ctr" rtl="0">
                <a:lnSpc>
                  <a:spcPct val="140000"/>
                </a:lnSpc>
                <a:spcBef>
                  <a:spcPts val="0"/>
                </a:spcBef>
                <a:spcAft>
                  <a:spcPts val="0"/>
                </a:spcAft>
                <a:buNone/>
              </a:pPr>
              <a:r>
                <a:rPr lang="fr-FR" sz="1350" b="1" dirty="0">
                  <a:solidFill>
                    <a:srgbClr val="FFFFFF"/>
                  </a:solidFill>
                  <a:latin typeface="Open Sans"/>
                  <a:ea typeface="Open Sans"/>
                  <a:cs typeface="Open Sans"/>
                  <a:sym typeface="Open Sans"/>
                </a:rPr>
                <a:t>(Inception Phase)</a:t>
              </a:r>
              <a:endParaRPr sz="1400" b="0" i="0" u="none" strike="noStrike" cap="none" dirty="0">
                <a:solidFill>
                  <a:srgbClr val="000000"/>
                </a:solidFill>
                <a:latin typeface="Arial"/>
                <a:ea typeface="Arial"/>
                <a:cs typeface="Arial"/>
                <a:sym typeface="Arial"/>
              </a:endParaRPr>
            </a:p>
          </p:txBody>
        </p:sp>
      </p:grpSp>
      <p:grpSp>
        <p:nvGrpSpPr>
          <p:cNvPr id="473" name="Google Shape;473;p22"/>
          <p:cNvGrpSpPr/>
          <p:nvPr/>
        </p:nvGrpSpPr>
        <p:grpSpPr>
          <a:xfrm>
            <a:off x="3838122" y="3706131"/>
            <a:ext cx="685759" cy="613539"/>
            <a:chOff x="0" y="-28575"/>
            <a:chExt cx="812800" cy="727200"/>
          </a:xfrm>
        </p:grpSpPr>
        <p:sp>
          <p:nvSpPr>
            <p:cNvPr id="474" name="Google Shape;474;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75" name="Google Shape;475;p22"/>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RACI</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M&amp;E PLAN</a:t>
              </a:r>
              <a:endParaRPr sz="1400" b="0" i="0" u="none" strike="noStrike" cap="none">
                <a:solidFill>
                  <a:srgbClr val="000000"/>
                </a:solidFill>
                <a:latin typeface="Arial"/>
                <a:ea typeface="Arial"/>
                <a:cs typeface="Arial"/>
                <a:sym typeface="Arial"/>
              </a:endParaRPr>
            </a:p>
          </p:txBody>
        </p:sp>
      </p:grpSp>
      <p:cxnSp>
        <p:nvCxnSpPr>
          <p:cNvPr id="476" name="Google Shape;476;p22"/>
          <p:cNvCxnSpPr/>
          <p:nvPr/>
        </p:nvCxnSpPr>
        <p:spPr>
          <a:xfrm>
            <a:off x="2896248" y="3188384"/>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477" name="Google Shape;477;p22"/>
          <p:cNvGrpSpPr/>
          <p:nvPr/>
        </p:nvGrpSpPr>
        <p:grpSpPr>
          <a:xfrm>
            <a:off x="1647678" y="2833440"/>
            <a:ext cx="2014085" cy="569520"/>
            <a:chOff x="0" y="-28575"/>
            <a:chExt cx="1060938" cy="300000"/>
          </a:xfrm>
        </p:grpSpPr>
        <p:sp>
          <p:nvSpPr>
            <p:cNvPr id="478" name="Google Shape;478;p2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79" name="Google Shape;479;p22"/>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FINALIZING THE S&amp;E PLAN</a:t>
              </a:r>
              <a:endParaRPr sz="1400" b="0" i="0" u="none" strike="noStrike" cap="none">
                <a:solidFill>
                  <a:srgbClr val="000000"/>
                </a:solidFill>
                <a:latin typeface="Arial"/>
                <a:ea typeface="Arial"/>
                <a:cs typeface="Arial"/>
                <a:sym typeface="Arial"/>
              </a:endParaRPr>
            </a:p>
          </p:txBody>
        </p:sp>
      </p:grpSp>
      <p:grpSp>
        <p:nvGrpSpPr>
          <p:cNvPr id="480" name="Google Shape;480;p22"/>
          <p:cNvGrpSpPr/>
          <p:nvPr/>
        </p:nvGrpSpPr>
        <p:grpSpPr>
          <a:xfrm>
            <a:off x="3838121" y="2248719"/>
            <a:ext cx="685759" cy="605439"/>
            <a:chOff x="0" y="-19050"/>
            <a:chExt cx="812800" cy="717600"/>
          </a:xfrm>
        </p:grpSpPr>
        <p:sp>
          <p:nvSpPr>
            <p:cNvPr id="481" name="Google Shape;481;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82" name="Google Shape;482;p22"/>
            <p:cNvSpPr txBox="1"/>
            <p:nvPr/>
          </p:nvSpPr>
          <p:spPr>
            <a:xfrm>
              <a:off x="114300" y="-19050"/>
              <a:ext cx="584100" cy="7176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450" b="1" i="0" u="none" strike="noStrike" cap="none">
                  <a:solidFill>
                    <a:srgbClr val="FFFFFF"/>
                  </a:solidFill>
                  <a:latin typeface="Open Sans"/>
                  <a:ea typeface="Open Sans"/>
                  <a:cs typeface="Open Sans"/>
                  <a:sym typeface="Open Sans"/>
                </a:rPr>
                <a:t>OPERATING PLAN OUTLINE</a:t>
              </a:r>
              <a:endParaRPr sz="1400" b="0" i="0" u="none" strike="noStrike" cap="none">
                <a:solidFill>
                  <a:srgbClr val="000000"/>
                </a:solidFill>
                <a:latin typeface="Arial"/>
                <a:ea typeface="Arial"/>
                <a:cs typeface="Arial"/>
                <a:sym typeface="Arial"/>
              </a:endParaRPr>
            </a:p>
          </p:txBody>
        </p:sp>
      </p:grpSp>
      <p:cxnSp>
        <p:nvCxnSpPr>
          <p:cNvPr id="483" name="Google Shape;483;p22"/>
          <p:cNvCxnSpPr/>
          <p:nvPr/>
        </p:nvCxnSpPr>
        <p:spPr>
          <a:xfrm>
            <a:off x="4171460" y="3294896"/>
            <a:ext cx="0" cy="409500"/>
          </a:xfrm>
          <a:prstGeom prst="straightConnector1">
            <a:avLst/>
          </a:prstGeom>
          <a:noFill/>
          <a:ln w="38100" cap="flat" cmpd="sng">
            <a:solidFill>
              <a:srgbClr val="CA4F1C"/>
            </a:solidFill>
            <a:prstDash val="dot"/>
            <a:round/>
            <a:headEnd type="none" w="sm" len="sm"/>
            <a:tailEnd type="stealth" w="med" len="med"/>
          </a:ln>
        </p:spPr>
      </p:cxnSp>
      <p:grpSp>
        <p:nvGrpSpPr>
          <p:cNvPr id="484" name="Google Shape;484;p22"/>
          <p:cNvGrpSpPr/>
          <p:nvPr/>
        </p:nvGrpSpPr>
        <p:grpSpPr>
          <a:xfrm>
            <a:off x="3838121" y="2872170"/>
            <a:ext cx="685759" cy="613539"/>
            <a:chOff x="0" y="-28575"/>
            <a:chExt cx="812800" cy="727200"/>
          </a:xfrm>
        </p:grpSpPr>
        <p:sp>
          <p:nvSpPr>
            <p:cNvPr id="485" name="Google Shape;485;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86" name="Google Shape;486;p22"/>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TRAME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M&amp;E PLAN</a:t>
              </a:r>
              <a:endParaRPr sz="1400" b="0" i="0" u="none" strike="noStrike" cap="none">
                <a:solidFill>
                  <a:srgbClr val="000000"/>
                </a:solidFill>
                <a:latin typeface="Arial"/>
                <a:ea typeface="Arial"/>
                <a:cs typeface="Arial"/>
                <a:sym typeface="Arial"/>
              </a:endParaRPr>
            </a:p>
          </p:txBody>
        </p:sp>
      </p:grpSp>
      <p:cxnSp>
        <p:nvCxnSpPr>
          <p:cNvPr id="487" name="Google Shape;487;p22"/>
          <p:cNvCxnSpPr/>
          <p:nvPr/>
        </p:nvCxnSpPr>
        <p:spPr>
          <a:xfrm>
            <a:off x="8942781" y="2579810"/>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488" name="Google Shape;488;p22"/>
          <p:cNvGrpSpPr/>
          <p:nvPr/>
        </p:nvGrpSpPr>
        <p:grpSpPr>
          <a:xfrm>
            <a:off x="7745758" y="2280865"/>
            <a:ext cx="2014085" cy="509151"/>
            <a:chOff x="0" y="-28575"/>
            <a:chExt cx="1060938" cy="268200"/>
          </a:xfrm>
        </p:grpSpPr>
        <p:sp>
          <p:nvSpPr>
            <p:cNvPr id="489" name="Google Shape;489;p22"/>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90" name="Google Shape;490;p22"/>
            <p:cNvSpPr txBox="1"/>
            <p:nvPr/>
          </p:nvSpPr>
          <p:spPr>
            <a:xfrm>
              <a:off x="0" y="-28575"/>
              <a:ext cx="1060800" cy="268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ANALYSIS </a:t>
              </a:r>
              <a:endParaRPr sz="1400" b="0" i="0" u="none" strike="noStrike" cap="none">
                <a:solidFill>
                  <a:srgbClr val="000000"/>
                </a:solidFill>
                <a:latin typeface="Arial"/>
                <a:ea typeface="Arial"/>
                <a:cs typeface="Arial"/>
                <a:sym typeface="Arial"/>
              </a:endParaRPr>
            </a:p>
          </p:txBody>
        </p:sp>
      </p:grpSp>
      <p:grpSp>
        <p:nvGrpSpPr>
          <p:cNvPr id="491" name="Google Shape;491;p22"/>
          <p:cNvGrpSpPr/>
          <p:nvPr/>
        </p:nvGrpSpPr>
        <p:grpSpPr>
          <a:xfrm>
            <a:off x="8604696" y="3126698"/>
            <a:ext cx="364598" cy="441989"/>
            <a:chOff x="0" y="-38100"/>
            <a:chExt cx="513736" cy="622783"/>
          </a:xfrm>
        </p:grpSpPr>
        <p:sp>
          <p:nvSpPr>
            <p:cNvPr id="492" name="Google Shape;492;p22"/>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93" name="Google Shape;493;p22"/>
            <p:cNvSpPr txBox="1"/>
            <p:nvPr/>
          </p:nvSpPr>
          <p:spPr>
            <a:xfrm>
              <a:off x="203200" y="-38100"/>
              <a:ext cx="107400" cy="521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494" name="Google Shape;494;p22"/>
          <p:cNvGrpSpPr/>
          <p:nvPr/>
        </p:nvGrpSpPr>
        <p:grpSpPr>
          <a:xfrm>
            <a:off x="7776932" y="2799842"/>
            <a:ext cx="2014085" cy="561547"/>
            <a:chOff x="0" y="-28575"/>
            <a:chExt cx="1060938" cy="295800"/>
          </a:xfrm>
        </p:grpSpPr>
        <p:sp>
          <p:nvSpPr>
            <p:cNvPr id="495" name="Google Shape;495;p22"/>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96" name="Google Shape;496;p22"/>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USE OF ANALYZED DATA FOR PROJECT MANAGEMENT</a:t>
              </a:r>
              <a:endParaRPr sz="1400" b="0" i="0" u="none" strike="noStrike" cap="none">
                <a:solidFill>
                  <a:srgbClr val="000000"/>
                </a:solidFill>
                <a:latin typeface="Arial"/>
                <a:ea typeface="Arial"/>
                <a:cs typeface="Arial"/>
                <a:sym typeface="Arial"/>
              </a:endParaRPr>
            </a:p>
          </p:txBody>
        </p:sp>
      </p:grpSp>
      <p:grpSp>
        <p:nvGrpSpPr>
          <p:cNvPr id="497" name="Google Shape;497;p22"/>
          <p:cNvGrpSpPr/>
          <p:nvPr/>
        </p:nvGrpSpPr>
        <p:grpSpPr>
          <a:xfrm>
            <a:off x="7776932" y="3554162"/>
            <a:ext cx="2014085" cy="561547"/>
            <a:chOff x="0" y="-28575"/>
            <a:chExt cx="1060938" cy="295800"/>
          </a:xfrm>
        </p:grpSpPr>
        <p:sp>
          <p:nvSpPr>
            <p:cNvPr id="498" name="Google Shape;498;p22"/>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99" name="Google Shape;499;p22"/>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STEERING (MONITORING PROGRESS OF ACTIVITIES, ACHIEVEMENT OF INDICATORS, TARGETS, ETC.)</a:t>
              </a:r>
              <a:endParaRPr sz="1400" b="0" i="0" u="none" strike="noStrike" cap="none">
                <a:solidFill>
                  <a:srgbClr val="000000"/>
                </a:solidFill>
                <a:latin typeface="Arial"/>
                <a:ea typeface="Arial"/>
                <a:cs typeface="Arial"/>
                <a:sym typeface="Arial"/>
              </a:endParaRPr>
            </a:p>
          </p:txBody>
        </p:sp>
      </p:grpSp>
      <p:grpSp>
        <p:nvGrpSpPr>
          <p:cNvPr id="500" name="Google Shape;500;p22"/>
          <p:cNvGrpSpPr/>
          <p:nvPr/>
        </p:nvGrpSpPr>
        <p:grpSpPr>
          <a:xfrm>
            <a:off x="7776932" y="4108912"/>
            <a:ext cx="2014085" cy="561547"/>
            <a:chOff x="0" y="-28575"/>
            <a:chExt cx="1060938" cy="295800"/>
          </a:xfrm>
        </p:grpSpPr>
        <p:sp>
          <p:nvSpPr>
            <p:cNvPr id="501" name="Google Shape;501;p22"/>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02" name="Google Shape;502;p22"/>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DECISION-MAKING (READJUSTMENT, UPDATING, ALLOCATION OF RESOURCES, ETC.)</a:t>
              </a:r>
              <a:endParaRPr sz="1400" b="0" i="0" u="none" strike="noStrike" cap="none">
                <a:solidFill>
                  <a:srgbClr val="000000"/>
                </a:solidFill>
                <a:latin typeface="Arial"/>
                <a:ea typeface="Arial"/>
                <a:cs typeface="Arial"/>
                <a:sym typeface="Arial"/>
              </a:endParaRPr>
            </a:p>
          </p:txBody>
        </p:sp>
      </p:grpSp>
      <p:cxnSp>
        <p:nvCxnSpPr>
          <p:cNvPr id="503" name="Google Shape;503;p22"/>
          <p:cNvCxnSpPr/>
          <p:nvPr/>
        </p:nvCxnSpPr>
        <p:spPr>
          <a:xfrm>
            <a:off x="5967210" y="5639304"/>
            <a:ext cx="927600" cy="0"/>
          </a:xfrm>
          <a:prstGeom prst="straightConnector1">
            <a:avLst/>
          </a:prstGeom>
          <a:noFill/>
          <a:ln w="38100" cap="flat" cmpd="sng">
            <a:solidFill>
              <a:srgbClr val="CA4F1C"/>
            </a:solidFill>
            <a:prstDash val="dot"/>
            <a:round/>
            <a:headEnd type="none" w="sm" len="sm"/>
            <a:tailEnd type="stealth" w="med" len="med"/>
          </a:ln>
        </p:spPr>
      </p:cxnSp>
      <p:cxnSp>
        <p:nvCxnSpPr>
          <p:cNvPr id="504" name="Google Shape;504;p22"/>
          <p:cNvCxnSpPr/>
          <p:nvPr/>
        </p:nvCxnSpPr>
        <p:spPr>
          <a:xfrm>
            <a:off x="2896249" y="2573896"/>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05" name="Google Shape;505;p22"/>
          <p:cNvGrpSpPr/>
          <p:nvPr/>
        </p:nvGrpSpPr>
        <p:grpSpPr>
          <a:xfrm>
            <a:off x="1647678" y="2238421"/>
            <a:ext cx="2014085" cy="569520"/>
            <a:chOff x="0" y="-28575"/>
            <a:chExt cx="1060938" cy="300000"/>
          </a:xfrm>
        </p:grpSpPr>
        <p:sp>
          <p:nvSpPr>
            <p:cNvPr id="506" name="Google Shape;506;p2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07" name="Google Shape;507;p22"/>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00" b="1" i="0" u="none" strike="noStrike" cap="none">
                  <a:solidFill>
                    <a:srgbClr val="2B2B72"/>
                  </a:solidFill>
                  <a:latin typeface="Open Sans"/>
                  <a:ea typeface="Open Sans"/>
                  <a:cs typeface="Open Sans"/>
                  <a:sym typeface="Open Sans"/>
                </a:rPr>
                <a:t>BUDGETED OPERATIONAL PROJECT PLANNING MEETING AND PRESENTATION OF THE SE </a:t>
              </a:r>
              <a:endParaRPr sz="1400" b="0" i="0" u="none" strike="noStrike" cap="none">
                <a:solidFill>
                  <a:srgbClr val="000000"/>
                </a:solidFill>
                <a:latin typeface="Arial"/>
                <a:ea typeface="Arial"/>
                <a:cs typeface="Arial"/>
                <a:sym typeface="Arial"/>
              </a:endParaRPr>
            </a:p>
          </p:txBody>
        </p:sp>
      </p:grpSp>
      <p:cxnSp>
        <p:nvCxnSpPr>
          <p:cNvPr id="508" name="Google Shape;508;p22"/>
          <p:cNvCxnSpPr/>
          <p:nvPr/>
        </p:nvCxnSpPr>
        <p:spPr>
          <a:xfrm>
            <a:off x="2910538" y="5510628"/>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09" name="Google Shape;509;p22"/>
          <p:cNvGrpSpPr/>
          <p:nvPr/>
        </p:nvGrpSpPr>
        <p:grpSpPr>
          <a:xfrm>
            <a:off x="3838122" y="5171580"/>
            <a:ext cx="685759" cy="613539"/>
            <a:chOff x="0" y="-28575"/>
            <a:chExt cx="812800" cy="727200"/>
          </a:xfrm>
        </p:grpSpPr>
        <p:sp>
          <p:nvSpPr>
            <p:cNvPr id="510" name="Google Shape;510;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11" name="Google Shape;511;p22"/>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BOARD LAYOUT</a:t>
              </a:r>
              <a:endParaRPr sz="1400" b="0" i="0" u="none" strike="noStrike" cap="none">
                <a:solidFill>
                  <a:srgbClr val="000000"/>
                </a:solidFill>
                <a:latin typeface="Arial"/>
                <a:ea typeface="Arial"/>
                <a:cs typeface="Arial"/>
                <a:sym typeface="Arial"/>
              </a:endParaRPr>
            </a:p>
          </p:txBody>
        </p:sp>
      </p:grpSp>
      <p:grpSp>
        <p:nvGrpSpPr>
          <p:cNvPr id="512" name="Google Shape;512;p22"/>
          <p:cNvGrpSpPr/>
          <p:nvPr/>
        </p:nvGrpSpPr>
        <p:grpSpPr>
          <a:xfrm>
            <a:off x="1647678" y="3545985"/>
            <a:ext cx="2014085" cy="569520"/>
            <a:chOff x="0" y="-28575"/>
            <a:chExt cx="1060938" cy="300000"/>
          </a:xfrm>
        </p:grpSpPr>
        <p:sp>
          <p:nvSpPr>
            <p:cNvPr id="513" name="Google Shape;513;p2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14" name="Google Shape;514;p22"/>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DEFINITION OF ROLES AND RESPONSIBILITIES IN S&amp;E (RACI)</a:t>
              </a:r>
              <a:endParaRPr sz="1400" b="0" i="0" u="none" strike="noStrike" cap="none">
                <a:solidFill>
                  <a:srgbClr val="000000"/>
                </a:solidFill>
                <a:latin typeface="Arial"/>
                <a:ea typeface="Arial"/>
                <a:cs typeface="Arial"/>
                <a:sym typeface="Arial"/>
              </a:endParaRPr>
            </a:p>
          </p:txBody>
        </p:sp>
      </p:grpSp>
      <p:grpSp>
        <p:nvGrpSpPr>
          <p:cNvPr id="515" name="Google Shape;515;p22"/>
          <p:cNvGrpSpPr/>
          <p:nvPr/>
        </p:nvGrpSpPr>
        <p:grpSpPr>
          <a:xfrm>
            <a:off x="1647678" y="4104969"/>
            <a:ext cx="2014085" cy="569520"/>
            <a:chOff x="0" y="-28575"/>
            <a:chExt cx="1060938" cy="300000"/>
          </a:xfrm>
        </p:grpSpPr>
        <p:sp>
          <p:nvSpPr>
            <p:cNvPr id="516" name="Google Shape;516;p2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17" name="Google Shape;517;p22"/>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DEFINITION OF COLLECTION TOOLS AND VERIFICATION SOURCES (SOV)</a:t>
              </a:r>
              <a:endParaRPr sz="1400" b="0" i="0" u="none" strike="noStrike" cap="none">
                <a:solidFill>
                  <a:srgbClr val="000000"/>
                </a:solidFill>
                <a:latin typeface="Arial"/>
                <a:ea typeface="Arial"/>
                <a:cs typeface="Arial"/>
                <a:sym typeface="Arial"/>
              </a:endParaRPr>
            </a:p>
          </p:txBody>
        </p:sp>
      </p:grpSp>
      <p:grpSp>
        <p:nvGrpSpPr>
          <p:cNvPr id="518" name="Google Shape;518;p22"/>
          <p:cNvGrpSpPr/>
          <p:nvPr/>
        </p:nvGrpSpPr>
        <p:grpSpPr>
          <a:xfrm>
            <a:off x="1652547" y="5222403"/>
            <a:ext cx="2014085" cy="569520"/>
            <a:chOff x="0" y="-28575"/>
            <a:chExt cx="1060938" cy="300000"/>
          </a:xfrm>
        </p:grpSpPr>
        <p:sp>
          <p:nvSpPr>
            <p:cNvPr id="519" name="Google Shape;519;p2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20" name="Google Shape;520;p22"/>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DASHBOARD SETTINGS</a:t>
              </a:r>
              <a:endParaRPr sz="1400" b="0" i="0" u="none" strike="noStrike" cap="none">
                <a:solidFill>
                  <a:srgbClr val="000000"/>
                </a:solidFill>
                <a:latin typeface="Arial"/>
                <a:ea typeface="Arial"/>
                <a:cs typeface="Arial"/>
                <a:sym typeface="Arial"/>
              </a:endParaRPr>
            </a:p>
          </p:txBody>
        </p:sp>
      </p:grpSp>
      <p:grpSp>
        <p:nvGrpSpPr>
          <p:cNvPr id="521" name="Google Shape;521;p22"/>
          <p:cNvGrpSpPr/>
          <p:nvPr/>
        </p:nvGrpSpPr>
        <p:grpSpPr>
          <a:xfrm>
            <a:off x="1652547" y="4662841"/>
            <a:ext cx="2014085" cy="569520"/>
            <a:chOff x="0" y="-28575"/>
            <a:chExt cx="1060938" cy="300000"/>
          </a:xfrm>
        </p:grpSpPr>
        <p:sp>
          <p:nvSpPr>
            <p:cNvPr id="522" name="Google Shape;522;p2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23" name="Google Shape;523;p22"/>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a:solidFill>
                    <a:srgbClr val="2B2B72"/>
                  </a:solidFill>
                  <a:latin typeface="Open Sans"/>
                  <a:ea typeface="Open Sans"/>
                  <a:cs typeface="Open Sans"/>
                  <a:sym typeface="Open Sans"/>
                </a:rPr>
                <a:t>M</a:t>
              </a:r>
              <a:r>
                <a:rPr lang="fr-FR" sz="850" b="1" i="0" u="none" strike="noStrike" cap="none">
                  <a:solidFill>
                    <a:srgbClr val="2B2B72"/>
                  </a:solidFill>
                  <a:latin typeface="Open Sans"/>
                  <a:ea typeface="Open Sans"/>
                  <a:cs typeface="Open Sans"/>
                  <a:sym typeface="Open Sans"/>
                </a:rPr>
                <a:t>&amp;E CAPACITY-BUILDING PLAN (INTERNAL TEAM AND PARTNERS)</a:t>
              </a:r>
              <a:endParaRPr sz="1400" b="0" i="0" u="none" strike="noStrike" cap="none">
                <a:solidFill>
                  <a:srgbClr val="000000"/>
                </a:solidFill>
                <a:latin typeface="Arial"/>
                <a:ea typeface="Arial"/>
                <a:cs typeface="Arial"/>
                <a:sym typeface="Arial"/>
              </a:endParaRPr>
            </a:p>
          </p:txBody>
        </p:sp>
      </p:grpSp>
      <p:grpSp>
        <p:nvGrpSpPr>
          <p:cNvPr id="524" name="Google Shape;524;p22"/>
          <p:cNvGrpSpPr/>
          <p:nvPr/>
        </p:nvGrpSpPr>
        <p:grpSpPr>
          <a:xfrm>
            <a:off x="1647677" y="5774557"/>
            <a:ext cx="2014085" cy="569520"/>
            <a:chOff x="0" y="-28575"/>
            <a:chExt cx="1060938" cy="300000"/>
          </a:xfrm>
        </p:grpSpPr>
        <p:sp>
          <p:nvSpPr>
            <p:cNvPr id="525" name="Google Shape;525;p2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26" name="Google Shape;526;p22"/>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LAUNCH OF BASELINE STUDY</a:t>
              </a:r>
              <a:endParaRPr sz="1400" b="0" i="0" u="none" strike="noStrike" cap="none">
                <a:solidFill>
                  <a:srgbClr val="000000"/>
                </a:solidFill>
                <a:latin typeface="Arial"/>
                <a:ea typeface="Arial"/>
                <a:cs typeface="Arial"/>
                <a:sym typeface="Arial"/>
              </a:endParaRPr>
            </a:p>
          </p:txBody>
        </p:sp>
      </p:grpSp>
      <p:grpSp>
        <p:nvGrpSpPr>
          <p:cNvPr id="527" name="Google Shape;527;p22"/>
          <p:cNvGrpSpPr/>
          <p:nvPr/>
        </p:nvGrpSpPr>
        <p:grpSpPr>
          <a:xfrm>
            <a:off x="8601693" y="1507587"/>
            <a:ext cx="364598" cy="776136"/>
            <a:chOff x="0" y="-38100"/>
            <a:chExt cx="513736" cy="1093612"/>
          </a:xfrm>
        </p:grpSpPr>
        <p:sp>
          <p:nvSpPr>
            <p:cNvPr id="528" name="Google Shape;528;p22"/>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29" name="Google Shape;529;p22"/>
            <p:cNvSpPr txBox="1"/>
            <p:nvPr/>
          </p:nvSpPr>
          <p:spPr>
            <a:xfrm>
              <a:off x="203200" y="-38100"/>
              <a:ext cx="107400" cy="992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530" name="Google Shape;530;p22"/>
          <p:cNvGrpSpPr/>
          <p:nvPr/>
        </p:nvGrpSpPr>
        <p:grpSpPr>
          <a:xfrm>
            <a:off x="7753969" y="1382858"/>
            <a:ext cx="2014085" cy="735370"/>
            <a:chOff x="0" y="-57150"/>
            <a:chExt cx="1060938" cy="387363"/>
          </a:xfrm>
        </p:grpSpPr>
        <p:sp>
          <p:nvSpPr>
            <p:cNvPr id="531" name="Google Shape;531;p22"/>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32" name="Google Shape;532;p22"/>
            <p:cNvSpPr txBox="1"/>
            <p:nvPr/>
          </p:nvSpPr>
          <p:spPr>
            <a:xfrm>
              <a:off x="0" y="-57150"/>
              <a:ext cx="1060800" cy="3873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MANAGEMENT</a:t>
              </a:r>
              <a:endParaRPr sz="1400" b="0" i="0" u="none" strike="noStrike" cap="none">
                <a:solidFill>
                  <a:srgbClr val="000000"/>
                </a:solidFill>
                <a:latin typeface="Arial"/>
                <a:ea typeface="Arial"/>
                <a:cs typeface="Arial"/>
                <a:sym typeface="Arial"/>
              </a:endParaRPr>
            </a:p>
          </p:txBody>
        </p:sp>
      </p:grpSp>
      <p:grpSp>
        <p:nvGrpSpPr>
          <p:cNvPr id="533" name="Google Shape;533;p22"/>
          <p:cNvGrpSpPr/>
          <p:nvPr/>
        </p:nvGrpSpPr>
        <p:grpSpPr>
          <a:xfrm>
            <a:off x="4709220" y="4304334"/>
            <a:ext cx="2014085" cy="561547"/>
            <a:chOff x="0" y="-28575"/>
            <a:chExt cx="1060938" cy="295800"/>
          </a:xfrm>
        </p:grpSpPr>
        <p:sp>
          <p:nvSpPr>
            <p:cNvPr id="534" name="Google Shape;534;p22"/>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35" name="Google Shape;535;p22"/>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QUARTERLY PROGRESS REPORT AND ANNUAL REPORT (Q4)</a:t>
              </a:r>
              <a:endParaRPr sz="1400" b="0" i="0" u="none" strike="noStrike" cap="none">
                <a:solidFill>
                  <a:srgbClr val="000000"/>
                </a:solidFill>
                <a:latin typeface="Arial"/>
                <a:ea typeface="Arial"/>
                <a:cs typeface="Arial"/>
                <a:sym typeface="Arial"/>
              </a:endParaRPr>
            </a:p>
          </p:txBody>
        </p:sp>
      </p:grpSp>
      <p:grpSp>
        <p:nvGrpSpPr>
          <p:cNvPr id="536" name="Google Shape;536;p22"/>
          <p:cNvGrpSpPr/>
          <p:nvPr/>
        </p:nvGrpSpPr>
        <p:grpSpPr>
          <a:xfrm>
            <a:off x="4709220" y="4858263"/>
            <a:ext cx="2014085" cy="561547"/>
            <a:chOff x="0" y="-28575"/>
            <a:chExt cx="1060938" cy="295800"/>
          </a:xfrm>
        </p:grpSpPr>
        <p:sp>
          <p:nvSpPr>
            <p:cNvPr id="537" name="Google Shape;537;p22"/>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38" name="Google Shape;538;p22"/>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EXTERNAL REPORTS (DONORS, NATIONAL AUTHORITIES, CONSULTATION FRAMEWORK, ETC.)</a:t>
              </a:r>
              <a:endParaRPr sz="1400" b="0" i="0" u="none" strike="noStrike" cap="none">
                <a:solidFill>
                  <a:srgbClr val="000000"/>
                </a:solidFill>
                <a:latin typeface="Arial"/>
                <a:ea typeface="Arial"/>
                <a:cs typeface="Arial"/>
                <a:sym typeface="Arial"/>
              </a:endParaRPr>
            </a:p>
          </p:txBody>
        </p:sp>
      </p:grpSp>
      <p:grpSp>
        <p:nvGrpSpPr>
          <p:cNvPr id="539" name="Google Shape;539;p22"/>
          <p:cNvGrpSpPr/>
          <p:nvPr/>
        </p:nvGrpSpPr>
        <p:grpSpPr>
          <a:xfrm>
            <a:off x="4709220" y="5396075"/>
            <a:ext cx="2014085" cy="428849"/>
            <a:chOff x="0" y="-28575"/>
            <a:chExt cx="1060938" cy="225900"/>
          </a:xfrm>
        </p:grpSpPr>
        <p:sp>
          <p:nvSpPr>
            <p:cNvPr id="540" name="Google Shape;540;p22"/>
            <p:cNvSpPr/>
            <p:nvPr/>
          </p:nvSpPr>
          <p:spPr>
            <a:xfrm>
              <a:off x="0" y="0"/>
              <a:ext cx="1060938" cy="197315"/>
            </a:xfrm>
            <a:custGeom>
              <a:avLst/>
              <a:gdLst/>
              <a:ahLst/>
              <a:cxnLst/>
              <a:rect l="l" t="t" r="r" b="b"/>
              <a:pathLst>
                <a:path w="1060938" h="197315" extrusionOk="0">
                  <a:moveTo>
                    <a:pt x="0" y="0"/>
                  </a:moveTo>
                  <a:lnTo>
                    <a:pt x="1060938" y="0"/>
                  </a:lnTo>
                  <a:lnTo>
                    <a:pt x="1060938" y="197315"/>
                  </a:lnTo>
                  <a:lnTo>
                    <a:pt x="0" y="19731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41" name="Google Shape;541;p22"/>
            <p:cNvSpPr txBox="1"/>
            <p:nvPr/>
          </p:nvSpPr>
          <p:spPr>
            <a:xfrm>
              <a:off x="0" y="-28575"/>
              <a:ext cx="1060800" cy="225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INTERIM EVALUATION </a:t>
              </a:r>
              <a:r>
                <a:rPr lang="fr-FR" sz="850" b="1" i="1" u="none" strike="noStrike" cap="none">
                  <a:solidFill>
                    <a:srgbClr val="2B2B72"/>
                  </a:solidFill>
                  <a:latin typeface="Open Sans"/>
                  <a:ea typeface="Open Sans"/>
                  <a:cs typeface="Open Sans"/>
                  <a:sym typeface="Open Sans"/>
                </a:rPr>
                <a:t>(PROJECT LASTING AT LEAST 3 YEARS)</a:t>
              </a:r>
              <a:endParaRPr sz="1400" b="0" i="0" u="none" strike="noStrike" cap="none">
                <a:solidFill>
                  <a:srgbClr val="000000"/>
                </a:solidFill>
                <a:latin typeface="Arial"/>
                <a:ea typeface="Arial"/>
                <a:cs typeface="Arial"/>
                <a:sym typeface="Arial"/>
              </a:endParaRPr>
            </a:p>
          </p:txBody>
        </p:sp>
      </p:grpSp>
      <p:grpSp>
        <p:nvGrpSpPr>
          <p:cNvPr id="542" name="Google Shape;542;p22"/>
          <p:cNvGrpSpPr/>
          <p:nvPr/>
        </p:nvGrpSpPr>
        <p:grpSpPr>
          <a:xfrm>
            <a:off x="7776932" y="4662842"/>
            <a:ext cx="2014085" cy="561547"/>
            <a:chOff x="0" y="-28575"/>
            <a:chExt cx="1060938" cy="295800"/>
          </a:xfrm>
        </p:grpSpPr>
        <p:sp>
          <p:nvSpPr>
            <p:cNvPr id="543" name="Google Shape;543;p22"/>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44" name="Google Shape;544;p22"/>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INFORMATION SHARING, PARTICIPATORY APPROACH WITH STAKEHOLDERS</a:t>
              </a:r>
              <a:endParaRPr sz="1400" b="0" i="0" u="none" strike="noStrike" cap="none">
                <a:solidFill>
                  <a:srgbClr val="000000"/>
                </a:solidFill>
                <a:latin typeface="Arial"/>
                <a:ea typeface="Arial"/>
                <a:cs typeface="Arial"/>
                <a:sym typeface="Arial"/>
              </a:endParaRPr>
            </a:p>
          </p:txBody>
        </p:sp>
      </p:grpSp>
      <p:grpSp>
        <p:nvGrpSpPr>
          <p:cNvPr id="545" name="Google Shape;545;p22"/>
          <p:cNvGrpSpPr/>
          <p:nvPr/>
        </p:nvGrpSpPr>
        <p:grpSpPr>
          <a:xfrm>
            <a:off x="7776932" y="5230289"/>
            <a:ext cx="2014085" cy="561547"/>
            <a:chOff x="0" y="-28575"/>
            <a:chExt cx="1060938" cy="295800"/>
          </a:xfrm>
        </p:grpSpPr>
        <p:sp>
          <p:nvSpPr>
            <p:cNvPr id="546" name="Google Shape;546;p22"/>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47" name="Google Shape;547;p22"/>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ADVOCACY AND INFLUENCE, EXTERNAL COMMUNICATION</a:t>
              </a:r>
              <a:endParaRPr sz="1400" b="0" i="0" u="none" strike="noStrike" cap="none">
                <a:solidFill>
                  <a:srgbClr val="000000"/>
                </a:solidFill>
                <a:latin typeface="Arial"/>
                <a:ea typeface="Arial"/>
                <a:cs typeface="Arial"/>
                <a:sym typeface="Arial"/>
              </a:endParaRPr>
            </a:p>
          </p:txBody>
        </p:sp>
      </p:grpSp>
      <p:grpSp>
        <p:nvGrpSpPr>
          <p:cNvPr id="548" name="Google Shape;548;p22"/>
          <p:cNvGrpSpPr/>
          <p:nvPr/>
        </p:nvGrpSpPr>
        <p:grpSpPr>
          <a:xfrm>
            <a:off x="7776932" y="5846706"/>
            <a:ext cx="2014085" cy="509151"/>
            <a:chOff x="0" y="-28575"/>
            <a:chExt cx="1060938" cy="268200"/>
          </a:xfrm>
        </p:grpSpPr>
        <p:sp>
          <p:nvSpPr>
            <p:cNvPr id="549" name="Google Shape;549;p22"/>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50" name="Google Shape;550;p22"/>
            <p:cNvSpPr txBox="1"/>
            <p:nvPr/>
          </p:nvSpPr>
          <p:spPr>
            <a:xfrm>
              <a:off x="0" y="-28575"/>
              <a:ext cx="1060800" cy="268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ANNUAL PARTICIPATORY BALANCE SHEET</a:t>
              </a:r>
              <a:endParaRPr sz="1400" b="0" i="0" u="none" strike="noStrike" cap="none">
                <a:solidFill>
                  <a:srgbClr val="000000"/>
                </a:solidFill>
                <a:latin typeface="Arial"/>
                <a:ea typeface="Arial"/>
                <a:cs typeface="Arial"/>
                <a:sym typeface="Arial"/>
              </a:endParaRPr>
            </a:p>
          </p:txBody>
        </p:sp>
      </p:grpSp>
      <p:grpSp>
        <p:nvGrpSpPr>
          <p:cNvPr id="551" name="Google Shape;551;p22"/>
          <p:cNvGrpSpPr/>
          <p:nvPr/>
        </p:nvGrpSpPr>
        <p:grpSpPr>
          <a:xfrm>
            <a:off x="2472439" y="2894492"/>
            <a:ext cx="364598" cy="644516"/>
            <a:chOff x="0" y="-38100"/>
            <a:chExt cx="513736" cy="908153"/>
          </a:xfrm>
        </p:grpSpPr>
        <p:sp>
          <p:nvSpPr>
            <p:cNvPr id="552" name="Google Shape;552;p22"/>
            <p:cNvSpPr/>
            <p:nvPr/>
          </p:nvSpPr>
          <p:spPr>
            <a:xfrm>
              <a:off x="0" y="0"/>
              <a:ext cx="513736" cy="870053"/>
            </a:xfrm>
            <a:custGeom>
              <a:avLst/>
              <a:gdLst/>
              <a:ahLst/>
              <a:cxnLst/>
              <a:rect l="l" t="t" r="r" b="b"/>
              <a:pathLst>
                <a:path w="513736" h="870053" extrusionOk="0">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53" name="Google Shape;553;p22"/>
            <p:cNvSpPr txBox="1"/>
            <p:nvPr/>
          </p:nvSpPr>
          <p:spPr>
            <a:xfrm>
              <a:off x="203200" y="-38100"/>
              <a:ext cx="107400" cy="8067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554" name="Google Shape;554;p22"/>
          <p:cNvGrpSpPr/>
          <p:nvPr/>
        </p:nvGrpSpPr>
        <p:grpSpPr>
          <a:xfrm>
            <a:off x="5520996" y="3864450"/>
            <a:ext cx="364598" cy="499551"/>
            <a:chOff x="0" y="-38100"/>
            <a:chExt cx="513736" cy="703890"/>
          </a:xfrm>
        </p:grpSpPr>
        <p:sp>
          <p:nvSpPr>
            <p:cNvPr id="555" name="Google Shape;555;p22"/>
            <p:cNvSpPr/>
            <p:nvPr/>
          </p:nvSpPr>
          <p:spPr>
            <a:xfrm>
              <a:off x="0" y="0"/>
              <a:ext cx="513736" cy="665790"/>
            </a:xfrm>
            <a:custGeom>
              <a:avLst/>
              <a:gdLst/>
              <a:ahLst/>
              <a:cxnLst/>
              <a:rect l="l" t="t" r="r" b="b"/>
              <a:pathLst>
                <a:path w="513736" h="665790" extrusionOk="0">
                  <a:moveTo>
                    <a:pt x="256868" y="665790"/>
                  </a:moveTo>
                  <a:lnTo>
                    <a:pt x="0" y="259390"/>
                  </a:lnTo>
                  <a:lnTo>
                    <a:pt x="203200" y="259390"/>
                  </a:lnTo>
                  <a:lnTo>
                    <a:pt x="203200" y="0"/>
                  </a:lnTo>
                  <a:lnTo>
                    <a:pt x="310536" y="0"/>
                  </a:lnTo>
                  <a:lnTo>
                    <a:pt x="310536" y="259390"/>
                  </a:lnTo>
                  <a:lnTo>
                    <a:pt x="513736" y="259390"/>
                  </a:lnTo>
                  <a:lnTo>
                    <a:pt x="256868" y="66579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56" name="Google Shape;556;p22"/>
            <p:cNvSpPr txBox="1"/>
            <p:nvPr/>
          </p:nvSpPr>
          <p:spPr>
            <a:xfrm>
              <a:off x="203200" y="-38100"/>
              <a:ext cx="107400" cy="6024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cxnSp>
        <p:nvCxnSpPr>
          <p:cNvPr id="557" name="Google Shape;557;p22"/>
          <p:cNvCxnSpPr/>
          <p:nvPr/>
        </p:nvCxnSpPr>
        <p:spPr>
          <a:xfrm>
            <a:off x="5957921" y="4035993"/>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58" name="Google Shape;558;p22"/>
          <p:cNvGrpSpPr/>
          <p:nvPr/>
        </p:nvGrpSpPr>
        <p:grpSpPr>
          <a:xfrm>
            <a:off x="4709220" y="3792413"/>
            <a:ext cx="2014085" cy="413728"/>
            <a:chOff x="0" y="-28575"/>
            <a:chExt cx="1060938" cy="217935"/>
          </a:xfrm>
        </p:grpSpPr>
        <p:sp>
          <p:nvSpPr>
            <p:cNvPr id="559" name="Google Shape;559;p22"/>
            <p:cNvSpPr/>
            <p:nvPr/>
          </p:nvSpPr>
          <p:spPr>
            <a:xfrm>
              <a:off x="0" y="0"/>
              <a:ext cx="1060938" cy="189360"/>
            </a:xfrm>
            <a:custGeom>
              <a:avLst/>
              <a:gdLst/>
              <a:ahLst/>
              <a:cxnLst/>
              <a:rect l="l" t="t" r="r" b="b"/>
              <a:pathLst>
                <a:path w="1060938" h="189360" extrusionOk="0">
                  <a:moveTo>
                    <a:pt x="0" y="0"/>
                  </a:moveTo>
                  <a:lnTo>
                    <a:pt x="1060938" y="0"/>
                  </a:lnTo>
                  <a:lnTo>
                    <a:pt x="1060938" y="189360"/>
                  </a:lnTo>
                  <a:lnTo>
                    <a:pt x="0" y="18936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0" name="Google Shape;560;p22"/>
            <p:cNvSpPr txBox="1"/>
            <p:nvPr/>
          </p:nvSpPr>
          <p:spPr>
            <a:xfrm>
              <a:off x="0" y="-28575"/>
              <a:ext cx="1060800" cy="217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USE OF DATA FOR REPORTING</a:t>
              </a:r>
              <a:endParaRPr sz="1400" b="0" i="0" u="none" strike="noStrike" cap="none">
                <a:solidFill>
                  <a:srgbClr val="000000"/>
                </a:solidFill>
                <a:latin typeface="Arial"/>
                <a:ea typeface="Arial"/>
                <a:cs typeface="Arial"/>
                <a:sym typeface="Arial"/>
              </a:endParaRPr>
            </a:p>
          </p:txBody>
        </p:sp>
      </p:grpSp>
      <p:grpSp>
        <p:nvGrpSpPr>
          <p:cNvPr id="561" name="Google Shape;561;p22"/>
          <p:cNvGrpSpPr/>
          <p:nvPr/>
        </p:nvGrpSpPr>
        <p:grpSpPr>
          <a:xfrm>
            <a:off x="4709220" y="5846706"/>
            <a:ext cx="2014085" cy="561547"/>
            <a:chOff x="0" y="-28575"/>
            <a:chExt cx="1060938" cy="295800"/>
          </a:xfrm>
        </p:grpSpPr>
        <p:sp>
          <p:nvSpPr>
            <p:cNvPr id="562" name="Google Shape;562;p22"/>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3" name="Google Shape;563;p22"/>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INFORMATION SHARING AND STAKEHOLDER FEEDBACK</a:t>
              </a:r>
              <a:endParaRPr sz="1400" b="0" i="0" u="none" strike="noStrike" cap="none">
                <a:solidFill>
                  <a:srgbClr val="000000"/>
                </a:solidFill>
                <a:latin typeface="Arial"/>
                <a:ea typeface="Arial"/>
                <a:cs typeface="Arial"/>
                <a:sym typeface="Arial"/>
              </a:endParaRPr>
            </a:p>
          </p:txBody>
        </p:sp>
      </p:grpSp>
      <p:grpSp>
        <p:nvGrpSpPr>
          <p:cNvPr id="564" name="Google Shape;564;p22"/>
          <p:cNvGrpSpPr/>
          <p:nvPr/>
        </p:nvGrpSpPr>
        <p:grpSpPr>
          <a:xfrm>
            <a:off x="6885505" y="2976139"/>
            <a:ext cx="685759" cy="613539"/>
            <a:chOff x="0" y="-28575"/>
            <a:chExt cx="812800" cy="727200"/>
          </a:xfrm>
        </p:grpSpPr>
        <p:sp>
          <p:nvSpPr>
            <p:cNvPr id="565" name="Google Shape;565;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6" name="Google Shape;566;p22"/>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BOARD LAYOUT</a:t>
              </a:r>
              <a:endParaRPr sz="1400" b="0" i="0" u="none" strike="noStrike" cap="none">
                <a:solidFill>
                  <a:srgbClr val="000000"/>
                </a:solidFill>
                <a:latin typeface="Arial"/>
                <a:ea typeface="Arial"/>
                <a:cs typeface="Arial"/>
                <a:sym typeface="Arial"/>
              </a:endParaRPr>
            </a:p>
          </p:txBody>
        </p:sp>
      </p:grpSp>
      <p:grpSp>
        <p:nvGrpSpPr>
          <p:cNvPr id="567" name="Google Shape;567;p22"/>
          <p:cNvGrpSpPr/>
          <p:nvPr/>
        </p:nvGrpSpPr>
        <p:grpSpPr>
          <a:xfrm>
            <a:off x="9891254" y="2258850"/>
            <a:ext cx="685759" cy="613539"/>
            <a:chOff x="0" y="-28575"/>
            <a:chExt cx="812800" cy="727200"/>
          </a:xfrm>
        </p:grpSpPr>
        <p:sp>
          <p:nvSpPr>
            <p:cNvPr id="568" name="Google Shape;568;p2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9" name="Google Shape;569;p22"/>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BOARD LAYOUT</a:t>
              </a:r>
              <a:endParaRPr sz="1400" b="0" i="0" u="none" strike="noStrike" cap="none">
                <a:solidFill>
                  <a:srgbClr val="000000"/>
                </a:solidFill>
                <a:latin typeface="Arial"/>
                <a:ea typeface="Arial"/>
                <a:cs typeface="Arial"/>
                <a:sym typeface="Arial"/>
              </a:endParaRPr>
            </a:p>
          </p:txBody>
        </p:sp>
      </p:grpSp>
      <p:sp>
        <p:nvSpPr>
          <p:cNvPr id="570" name="Google Shape;570;p22"/>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IMPLEMENTATION PHASE</a:t>
            </a:r>
            <a:endParaRPr sz="6300" b="1" i="0" u="none" strike="noStrike" cap="none">
              <a:solidFill>
                <a:srgbClr val="FFFFFF"/>
              </a:solidFill>
              <a:latin typeface="Bebas Neue"/>
              <a:ea typeface="Bebas Neue"/>
              <a:cs typeface="Bebas Neue"/>
              <a:sym typeface="Bebas Neue"/>
            </a:endParaRPr>
          </a:p>
        </p:txBody>
      </p:sp>
      <p:sp>
        <p:nvSpPr>
          <p:cNvPr id="571" name="Google Shape;571;p22"/>
          <p:cNvSpPr/>
          <p:nvPr/>
        </p:nvSpPr>
        <p:spPr>
          <a:xfrm>
            <a:off x="4669400" y="2011675"/>
            <a:ext cx="2075100" cy="569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21</a:t>
            </a:fld>
            <a:endParaRPr/>
          </a:p>
        </p:txBody>
      </p:sp>
      <p:sp>
        <p:nvSpPr>
          <p:cNvPr id="578" name="Google Shape;578;p23"/>
          <p:cNvSpPr txBox="1"/>
          <p:nvPr/>
        </p:nvSpPr>
        <p:spPr>
          <a:xfrm>
            <a:off x="2367150" y="113669"/>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DATA CYCLE</a:t>
            </a:r>
            <a:endParaRPr sz="8200" b="1" i="0" u="none" strike="noStrike" cap="none">
              <a:solidFill>
                <a:srgbClr val="E84E0F"/>
              </a:solidFill>
              <a:latin typeface="Bebas Neue"/>
              <a:ea typeface="Bebas Neue"/>
              <a:cs typeface="Bebas Neue"/>
              <a:sym typeface="Bebas Neue"/>
            </a:endParaRPr>
          </a:p>
        </p:txBody>
      </p:sp>
      <p:sp>
        <p:nvSpPr>
          <p:cNvPr id="579" name="Google Shape;579;p23"/>
          <p:cNvSpPr txBox="1"/>
          <p:nvPr/>
        </p:nvSpPr>
        <p:spPr>
          <a:xfrm>
            <a:off x="8371775" y="6443000"/>
            <a:ext cx="1161300" cy="338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000" b="0" i="1" u="none" strike="noStrike" cap="none">
                <a:solidFill>
                  <a:srgbClr val="262775"/>
                </a:solidFill>
                <a:latin typeface="Arial"/>
                <a:ea typeface="Arial"/>
                <a:cs typeface="Arial"/>
                <a:sym typeface="Arial"/>
              </a:rPr>
              <a:t>source CartONG</a:t>
            </a:r>
            <a:endParaRPr sz="1000" b="0" i="1" u="none" strike="noStrike" cap="none">
              <a:solidFill>
                <a:srgbClr val="262775"/>
              </a:solidFill>
              <a:latin typeface="Arial"/>
              <a:ea typeface="Arial"/>
              <a:cs typeface="Arial"/>
              <a:sym typeface="Arial"/>
            </a:endParaRPr>
          </a:p>
        </p:txBody>
      </p:sp>
      <p:pic>
        <p:nvPicPr>
          <p:cNvPr id="580" name="Google Shape;580;p23" title="2_3_data_mngt_cycle_EN.png"/>
          <p:cNvPicPr preferRelativeResize="0"/>
          <p:nvPr/>
        </p:nvPicPr>
        <p:blipFill>
          <a:blip r:embed="rId3">
            <a:alphaModFix/>
          </a:blip>
          <a:stretch>
            <a:fillRect/>
          </a:stretch>
        </p:blipFill>
        <p:spPr>
          <a:xfrm>
            <a:off x="2157950" y="1144875"/>
            <a:ext cx="7666898" cy="5379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2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22</a:t>
            </a:fld>
            <a:endParaRPr/>
          </a:p>
        </p:txBody>
      </p:sp>
      <p:sp>
        <p:nvSpPr>
          <p:cNvPr id="587" name="Google Shape;587;p24"/>
          <p:cNvSpPr/>
          <p:nvPr/>
        </p:nvSpPr>
        <p:spPr>
          <a:xfrm>
            <a:off x="2667575" y="1391125"/>
            <a:ext cx="7543200" cy="5090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dirty="0">
                <a:solidFill>
                  <a:srgbClr val="262775"/>
                </a:solidFill>
                <a:latin typeface="Raleway"/>
                <a:ea typeface="Raleway"/>
                <a:cs typeface="Raleway"/>
                <a:sym typeface="Raleway"/>
              </a:rPr>
              <a:t>Data collection </a:t>
            </a:r>
            <a:r>
              <a:rPr lang="fr-FR" sz="1800" b="1" i="0" u="none" strike="noStrike" cap="none" dirty="0" err="1">
                <a:solidFill>
                  <a:srgbClr val="262775"/>
                </a:solidFill>
                <a:latin typeface="Raleway"/>
                <a:ea typeface="Raleway"/>
                <a:cs typeface="Raleway"/>
                <a:sym typeface="Raleway"/>
              </a:rPr>
              <a:t>is</a:t>
            </a:r>
            <a:r>
              <a:rPr lang="fr-FR" sz="1800" b="1" i="0" u="none" strike="noStrike" cap="none" dirty="0">
                <a:solidFill>
                  <a:srgbClr val="262775"/>
                </a:solidFill>
                <a:latin typeface="Raleway"/>
                <a:ea typeface="Raleway"/>
                <a:cs typeface="Raleway"/>
                <a:sym typeface="Raleway"/>
              </a:rPr>
              <a:t> part of the data cycle. </a:t>
            </a: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dirty="0">
                <a:solidFill>
                  <a:srgbClr val="262775"/>
                </a:solidFill>
                <a:latin typeface="Raleway"/>
                <a:ea typeface="Raleway"/>
                <a:cs typeface="Raleway"/>
                <a:sym typeface="Raleway"/>
              </a:rPr>
              <a:t>Once the planning has been </a:t>
            </a:r>
            <a:r>
              <a:rPr lang="fr-FR" sz="1800" b="1" i="0" u="none" strike="noStrike" cap="none" dirty="0" err="1">
                <a:solidFill>
                  <a:srgbClr val="262775"/>
                </a:solidFill>
                <a:latin typeface="Raleway"/>
                <a:ea typeface="Raleway"/>
                <a:cs typeface="Raleway"/>
                <a:sym typeface="Raleway"/>
              </a:rPr>
              <a:t>carried</a:t>
            </a:r>
            <a:r>
              <a:rPr lang="fr-FR" sz="1800" b="1" i="0" u="none" strike="noStrike" cap="none" dirty="0">
                <a:solidFill>
                  <a:srgbClr val="262775"/>
                </a:solidFill>
                <a:latin typeface="Raleway"/>
                <a:ea typeface="Raleway"/>
                <a:cs typeface="Raleway"/>
                <a:sym typeface="Raleway"/>
              </a:rPr>
              <a:t> out in the M&amp;E plan (tab 4.1 of the </a:t>
            </a:r>
            <a:r>
              <a:rPr lang="fr-FR" sz="1800" b="1" i="0" u="none" strike="noStrike" cap="none" dirty="0" err="1">
                <a:solidFill>
                  <a:srgbClr val="262775"/>
                </a:solidFill>
                <a:latin typeface="Raleway"/>
                <a:ea typeface="Raleway"/>
                <a:cs typeface="Raleway"/>
                <a:sym typeface="Raleway"/>
              </a:rPr>
              <a:t>dashboard</a:t>
            </a:r>
            <a:r>
              <a:rPr lang="fr-FR" sz="1800" b="1" i="0" u="none" strike="noStrike" cap="none" dirty="0">
                <a:solidFill>
                  <a:srgbClr val="262775"/>
                </a:solidFill>
                <a:latin typeface="Raleway"/>
                <a:ea typeface="Raleway"/>
                <a:cs typeface="Raleway"/>
                <a:sym typeface="Raleway"/>
              </a:rPr>
              <a:t> and Monitoring and Evaluation System (</a:t>
            </a:r>
            <a:r>
              <a:rPr lang="fr-FR" sz="1800" b="1" i="0" u="none" strike="noStrike" cap="none" dirty="0" err="1">
                <a:solidFill>
                  <a:srgbClr val="262775"/>
                </a:solidFill>
                <a:latin typeface="Raleway"/>
                <a:ea typeface="Raleway"/>
                <a:cs typeface="Raleway"/>
                <a:sym typeface="Raleway"/>
              </a:rPr>
              <a:t>word</a:t>
            </a:r>
            <a:r>
              <a:rPr lang="fr-FR" sz="1800" b="1" i="0" u="none" strike="noStrike" cap="none" dirty="0">
                <a:solidFill>
                  <a:srgbClr val="262775"/>
                </a:solidFill>
                <a:latin typeface="Raleway"/>
                <a:ea typeface="Raleway"/>
                <a:cs typeface="Raleway"/>
                <a:sym typeface="Raleway"/>
              </a:rPr>
              <a:t> document))</a:t>
            </a: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dirty="0">
                <a:solidFill>
                  <a:srgbClr val="666666"/>
                </a:solidFill>
                <a:latin typeface="Raleway"/>
                <a:ea typeface="Raleway"/>
                <a:cs typeface="Raleway"/>
                <a:sym typeface="Raleway"/>
              </a:rPr>
              <a:t>The question </a:t>
            </a:r>
            <a:r>
              <a:rPr lang="fr-FR" sz="1800" b="1" i="0" u="none" strike="noStrike" cap="none" dirty="0" err="1">
                <a:solidFill>
                  <a:srgbClr val="666666"/>
                </a:solidFill>
                <a:latin typeface="Raleway"/>
                <a:ea typeface="Raleway"/>
                <a:cs typeface="Raleway"/>
                <a:sym typeface="Raleway"/>
              </a:rPr>
              <a:t>is</a:t>
            </a:r>
            <a:r>
              <a:rPr lang="fr-FR" sz="1800" b="1" i="0" u="none" strike="noStrike" cap="none" dirty="0">
                <a:solidFill>
                  <a:srgbClr val="666666"/>
                </a:solidFill>
                <a:latin typeface="Raleway"/>
                <a:ea typeface="Raleway"/>
                <a:cs typeface="Raleway"/>
                <a:sym typeface="Raleway"/>
              </a:rPr>
              <a:t> HOW </a:t>
            </a:r>
            <a:r>
              <a:rPr lang="fr-FR" sz="1800" b="1" i="0" u="none" strike="noStrike" cap="none" dirty="0" err="1">
                <a:solidFill>
                  <a:srgbClr val="666666"/>
                </a:solidFill>
                <a:latin typeface="Raleway"/>
                <a:ea typeface="Raleway"/>
                <a:cs typeface="Raleway"/>
                <a:sym typeface="Raleway"/>
              </a:rPr>
              <a:t>will</a:t>
            </a:r>
            <a:r>
              <a:rPr lang="fr-FR" sz="1800" b="1" i="0" u="none" strike="noStrike" cap="none" dirty="0">
                <a:solidFill>
                  <a:srgbClr val="666666"/>
                </a:solidFill>
                <a:latin typeface="Raleway"/>
                <a:ea typeface="Raleway"/>
                <a:cs typeface="Raleway"/>
                <a:sym typeface="Raleway"/>
              </a:rPr>
              <a:t> the </a:t>
            </a:r>
            <a:r>
              <a:rPr lang="fr-FR" sz="1800" b="1" i="0" u="none" strike="noStrike" cap="none" dirty="0" err="1">
                <a:solidFill>
                  <a:srgbClr val="666666"/>
                </a:solidFill>
                <a:latin typeface="Raleway"/>
                <a:ea typeface="Raleway"/>
                <a:cs typeface="Raleway"/>
                <a:sym typeface="Raleway"/>
              </a:rPr>
              <a:t>indicators</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be</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filled</a:t>
            </a:r>
            <a:r>
              <a:rPr lang="fr-FR" sz="1800" b="1" i="0" u="none" strike="noStrike" cap="none" dirty="0">
                <a:solidFill>
                  <a:srgbClr val="666666"/>
                </a:solidFill>
                <a:latin typeface="Raleway"/>
                <a:ea typeface="Raleway"/>
                <a:cs typeface="Raleway"/>
                <a:sym typeface="Raleway"/>
              </a:rPr>
              <a:t> in? How </a:t>
            </a:r>
            <a:r>
              <a:rPr lang="fr-FR" sz="1800" b="1" i="0" u="none" strike="noStrike" cap="none" dirty="0" err="1">
                <a:solidFill>
                  <a:srgbClr val="666666"/>
                </a:solidFill>
                <a:latin typeface="Raleway"/>
                <a:ea typeface="Raleway"/>
                <a:cs typeface="Raleway"/>
                <a:sym typeface="Raleway"/>
              </a:rPr>
              <a:t>will</a:t>
            </a:r>
            <a:r>
              <a:rPr lang="fr-FR" sz="1800" b="1" i="0" u="none" strike="noStrike" cap="none" dirty="0">
                <a:solidFill>
                  <a:srgbClr val="666666"/>
                </a:solidFill>
                <a:latin typeface="Raleway"/>
                <a:ea typeface="Raleway"/>
                <a:cs typeface="Raleway"/>
                <a:sym typeface="Raleway"/>
              </a:rPr>
              <a:t> the data </a:t>
            </a:r>
            <a:r>
              <a:rPr lang="fr-FR" sz="1800" b="1" i="0" u="none" strike="noStrike" cap="none" dirty="0" err="1">
                <a:solidFill>
                  <a:srgbClr val="666666"/>
                </a:solidFill>
                <a:latin typeface="Raleway"/>
                <a:ea typeface="Raleway"/>
                <a:cs typeface="Raleway"/>
                <a:sym typeface="Raleway"/>
              </a:rPr>
              <a:t>be</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obtained</a:t>
            </a:r>
            <a:r>
              <a:rPr lang="fr-FR" sz="1800" b="1" i="0" u="none" strike="noStrike" cap="none" dirty="0">
                <a:solidFill>
                  <a:srgbClr val="666666"/>
                </a:solidFill>
                <a:latin typeface="Raleway"/>
                <a:ea typeface="Raleway"/>
                <a:cs typeface="Raleway"/>
                <a:sym typeface="Raleway"/>
              </a:rPr>
              <a:t>?</a:t>
            </a:r>
            <a:endParaRPr sz="1800" b="1" i="0" u="none" strike="noStrike" cap="none" dirty="0">
              <a:solidFill>
                <a:srgbClr val="666666"/>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dirty="0" err="1">
                <a:solidFill>
                  <a:srgbClr val="262775"/>
                </a:solidFill>
                <a:latin typeface="Raleway"/>
                <a:ea typeface="Raleway"/>
                <a:cs typeface="Raleway"/>
                <a:sym typeface="Raleway"/>
              </a:rPr>
              <a:t>What</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tools</a:t>
            </a:r>
            <a:r>
              <a:rPr lang="fr-FR" sz="1800" b="1" i="0" u="none" strike="noStrike" cap="none" dirty="0">
                <a:solidFill>
                  <a:srgbClr val="262775"/>
                </a:solidFill>
                <a:latin typeface="Raleway"/>
                <a:ea typeface="Raleway"/>
                <a:cs typeface="Raleway"/>
                <a:sym typeface="Raleway"/>
              </a:rPr>
              <a:t> are </a:t>
            </a:r>
            <a:r>
              <a:rPr lang="fr-FR" sz="1800" b="1" i="0" u="none" strike="noStrike" cap="none" dirty="0" err="1">
                <a:solidFill>
                  <a:srgbClr val="262775"/>
                </a:solidFill>
                <a:latin typeface="Raleway"/>
                <a:ea typeface="Raleway"/>
                <a:cs typeface="Raleway"/>
                <a:sym typeface="Raleway"/>
              </a:rPr>
              <a:t>we</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going</a:t>
            </a:r>
            <a:r>
              <a:rPr lang="fr-FR" sz="1800" b="1" i="0" u="none" strike="noStrike" cap="none" dirty="0">
                <a:solidFill>
                  <a:srgbClr val="262775"/>
                </a:solidFill>
                <a:latin typeface="Raleway"/>
                <a:ea typeface="Raleway"/>
                <a:cs typeface="Raleway"/>
                <a:sym typeface="Raleway"/>
              </a:rPr>
              <a:t> to use?</a:t>
            </a: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dirty="0" err="1">
                <a:solidFill>
                  <a:srgbClr val="666666"/>
                </a:solidFill>
                <a:latin typeface="Raleway"/>
                <a:ea typeface="Raleway"/>
                <a:cs typeface="Raleway"/>
                <a:sym typeface="Raleway"/>
              </a:rPr>
              <a:t>What</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methods</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will</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we</a:t>
            </a:r>
            <a:r>
              <a:rPr lang="fr-FR" sz="1800" b="1" i="0" u="none" strike="noStrike" cap="none" dirty="0">
                <a:solidFill>
                  <a:srgbClr val="666666"/>
                </a:solidFill>
                <a:latin typeface="Raleway"/>
                <a:ea typeface="Raleway"/>
                <a:cs typeface="Raleway"/>
                <a:sym typeface="Raleway"/>
              </a:rPr>
              <a:t> use?</a:t>
            </a:r>
            <a:endParaRPr sz="1800" b="1" i="0" u="none" strike="noStrike" cap="none" dirty="0">
              <a:solidFill>
                <a:srgbClr val="666666"/>
              </a:solidFill>
              <a:latin typeface="Raleway"/>
              <a:ea typeface="Raleway"/>
              <a:cs typeface="Raleway"/>
              <a:sym typeface="Raleway"/>
            </a:endParaRPr>
          </a:p>
          <a:p>
            <a:pPr marL="0" marR="0" lvl="0" indent="0" algn="just" rtl="0">
              <a:spcBef>
                <a:spcPts val="0"/>
              </a:spcBef>
              <a:spcAft>
                <a:spcPts val="0"/>
              </a:spcAft>
              <a:buNone/>
            </a:pP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p:txBody>
      </p:sp>
      <p:sp>
        <p:nvSpPr>
          <p:cNvPr id="588" name="Google Shape;588;p24"/>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DATA CYCLE</a:t>
            </a:r>
            <a:endParaRPr sz="6500" b="1" i="0" u="none" strike="noStrike" cap="none">
              <a:solidFill>
                <a:srgbClr val="262775"/>
              </a:solidFill>
              <a:latin typeface="Bebas Neue"/>
              <a:ea typeface="Bebas Neue"/>
              <a:cs typeface="Bebas Neue"/>
              <a:sym typeface="Bebas Neue"/>
            </a:endParaRPr>
          </a:p>
        </p:txBody>
      </p:sp>
      <p:cxnSp>
        <p:nvCxnSpPr>
          <p:cNvPr id="589" name="Google Shape;589;p24"/>
          <p:cNvCxnSpPr/>
          <p:nvPr/>
        </p:nvCxnSpPr>
        <p:spPr>
          <a:xfrm>
            <a:off x="2333324" y="1408708"/>
            <a:ext cx="0" cy="3962400"/>
          </a:xfrm>
          <a:prstGeom prst="straightConnector1">
            <a:avLst/>
          </a:prstGeom>
          <a:noFill/>
          <a:ln w="76200" cap="flat" cmpd="sng">
            <a:solidFill>
              <a:srgbClr val="E84E0F"/>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pic>
        <p:nvPicPr>
          <p:cNvPr id="596" name="Google Shape;596;p25"/>
          <p:cNvPicPr preferRelativeResize="0"/>
          <p:nvPr/>
        </p:nvPicPr>
        <p:blipFill rotWithShape="1">
          <a:blip r:embed="rId3">
            <a:alphaModFix/>
          </a:blip>
          <a:srcRect t="23698" b="39272"/>
          <a:stretch/>
        </p:blipFill>
        <p:spPr>
          <a:xfrm>
            <a:off x="1676400" y="1378650"/>
            <a:ext cx="8839200" cy="1840925"/>
          </a:xfrm>
          <a:prstGeom prst="rect">
            <a:avLst/>
          </a:prstGeom>
          <a:noFill/>
          <a:ln>
            <a:noFill/>
          </a:ln>
        </p:spPr>
      </p:pic>
      <p:sp>
        <p:nvSpPr>
          <p:cNvPr id="597" name="Google Shape;597;p25"/>
          <p:cNvSpPr txBox="1"/>
          <p:nvPr/>
        </p:nvSpPr>
        <p:spPr>
          <a:xfrm>
            <a:off x="2367150" y="113669"/>
            <a:ext cx="7457700" cy="233907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DATA VS. INFORMATION</a:t>
            </a:r>
            <a:endParaRPr sz="8200" b="1" i="0" u="none" strike="noStrike" cap="none">
              <a:solidFill>
                <a:srgbClr val="E84E0F"/>
              </a:solidFill>
              <a:latin typeface="Bebas Neue"/>
              <a:ea typeface="Bebas Neue"/>
              <a:cs typeface="Bebas Neue"/>
              <a:sym typeface="Bebas Neue"/>
            </a:endParaRPr>
          </a:p>
        </p:txBody>
      </p:sp>
      <p:sp>
        <p:nvSpPr>
          <p:cNvPr id="598" name="Google Shape;598;p25"/>
          <p:cNvSpPr txBox="1"/>
          <p:nvPr/>
        </p:nvSpPr>
        <p:spPr>
          <a:xfrm>
            <a:off x="2310925" y="3258600"/>
            <a:ext cx="2133600" cy="939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FR" sz="1500" b="1" u="sng">
                <a:solidFill>
                  <a:srgbClr val="000002"/>
                </a:solidFill>
              </a:rPr>
              <a:t>Data</a:t>
            </a:r>
            <a:r>
              <a:rPr lang="fr-FR" sz="1500">
                <a:solidFill>
                  <a:srgbClr val="000002"/>
                </a:solidFill>
              </a:rPr>
              <a:t> refers to </a:t>
            </a:r>
            <a:r>
              <a:rPr lang="fr-FR" sz="1500" b="1" u="sng">
                <a:solidFill>
                  <a:srgbClr val="000002"/>
                </a:solidFill>
              </a:rPr>
              <a:t>raw facts or figures</a:t>
            </a:r>
            <a:r>
              <a:rPr lang="fr-FR" sz="1500">
                <a:solidFill>
                  <a:srgbClr val="000002"/>
                </a:solidFill>
              </a:rPr>
              <a:t> before they are processed and analyzed.</a:t>
            </a:r>
            <a:endParaRPr sz="1500">
              <a:solidFill>
                <a:srgbClr val="000002"/>
              </a:solidFill>
            </a:endParaRPr>
          </a:p>
        </p:txBody>
      </p:sp>
      <p:sp>
        <p:nvSpPr>
          <p:cNvPr id="599" name="Google Shape;599;p25"/>
          <p:cNvSpPr txBox="1"/>
          <p:nvPr/>
        </p:nvSpPr>
        <p:spPr>
          <a:xfrm>
            <a:off x="4949850" y="3296975"/>
            <a:ext cx="2292300" cy="1339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FR" sz="1500" b="1" u="sng">
                <a:solidFill>
                  <a:srgbClr val="000002"/>
                </a:solidFill>
              </a:rPr>
              <a:t>Information</a:t>
            </a:r>
            <a:r>
              <a:rPr lang="fr-FR" sz="1500">
                <a:solidFill>
                  <a:srgbClr val="000002"/>
                </a:solidFill>
              </a:rPr>
              <a:t> refers to </a:t>
            </a:r>
            <a:r>
              <a:rPr lang="fr-FR" sz="1500" b="1" u="sng">
                <a:solidFill>
                  <a:srgbClr val="000002"/>
                </a:solidFill>
              </a:rPr>
              <a:t>processed and analyzed data</a:t>
            </a:r>
            <a:r>
              <a:rPr lang="fr-FR" sz="1500">
                <a:solidFill>
                  <a:srgbClr val="000002"/>
                </a:solidFill>
              </a:rPr>
              <a:t> intended for reporting and decision-making</a:t>
            </a:r>
            <a:endParaRPr sz="1500">
              <a:solidFill>
                <a:srgbClr val="000002"/>
              </a:solidFill>
            </a:endParaRPr>
          </a:p>
        </p:txBody>
      </p:sp>
      <p:sp>
        <p:nvSpPr>
          <p:cNvPr id="600" name="Google Shape;600;p25"/>
          <p:cNvSpPr txBox="1"/>
          <p:nvPr/>
        </p:nvSpPr>
        <p:spPr>
          <a:xfrm>
            <a:off x="7672800" y="3412475"/>
            <a:ext cx="2292300" cy="1108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FR" sz="1500" b="1" u="sng">
                <a:solidFill>
                  <a:srgbClr val="000002"/>
                </a:solidFill>
              </a:rPr>
              <a:t>Data is transformed into information when it is structured and given meaning</a:t>
            </a:r>
            <a:endParaRPr sz="1500">
              <a:solidFill>
                <a:srgbClr val="00000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2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24</a:t>
            </a:fld>
            <a:endParaRPr/>
          </a:p>
        </p:txBody>
      </p:sp>
      <p:sp>
        <p:nvSpPr>
          <p:cNvPr id="607" name="Google Shape;607;p26"/>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09" name="Google Shape;609;p26"/>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DATA COLLECTION - EXCHANGE TIME</a:t>
            </a:r>
          </a:p>
          <a:p>
            <a:pPr marL="0" marR="0" lvl="0" indent="0" algn="ctr" rtl="0">
              <a:spcBef>
                <a:spcPts val="0"/>
              </a:spcBef>
              <a:spcAft>
                <a:spcPts val="0"/>
              </a:spcAft>
              <a:buNone/>
            </a:pPr>
            <a:r>
              <a:rPr lang="fr-FR" sz="5100" b="1" dirty="0">
                <a:solidFill>
                  <a:srgbClr val="FFFFFF"/>
                </a:solidFill>
                <a:latin typeface="Bebas Neue"/>
                <a:ea typeface="Bebas Neue"/>
                <a:cs typeface="Bebas Neue"/>
                <a:sym typeface="Bebas Neue"/>
              </a:rPr>
              <a:t>(3 Groups)</a:t>
            </a:r>
            <a:endParaRPr sz="6300" b="1" i="0" u="none" strike="noStrike" cap="none" dirty="0">
              <a:solidFill>
                <a:srgbClr val="FFFFFF"/>
              </a:solidFill>
              <a:latin typeface="Bebas Neue"/>
              <a:ea typeface="Bebas Neue"/>
              <a:cs typeface="Bebas Neue"/>
              <a:sym typeface="Bebas Neue"/>
            </a:endParaRPr>
          </a:p>
        </p:txBody>
      </p:sp>
      <p:pic>
        <p:nvPicPr>
          <p:cNvPr id="610" name="Google Shape;610;p26" descr="Une image contenant noir, obscurité&#10;&#10;Description générée automatiquement"/>
          <p:cNvPicPr preferRelativeResize="0"/>
          <p:nvPr/>
        </p:nvPicPr>
        <p:blipFill rotWithShape="1">
          <a:blip r:embed="rId3">
            <a:alphaModFix/>
          </a:blip>
          <a:srcRect/>
          <a:stretch/>
        </p:blipFill>
        <p:spPr>
          <a:xfrm>
            <a:off x="5025926" y="4640553"/>
            <a:ext cx="1527135" cy="1527135"/>
          </a:xfrm>
          <a:prstGeom prst="rect">
            <a:avLst/>
          </a:prstGeom>
          <a:noFill/>
          <a:ln>
            <a:noFill/>
          </a:ln>
        </p:spPr>
      </p:pic>
      <p:sp>
        <p:nvSpPr>
          <p:cNvPr id="611" name="Google Shape;611;p26"/>
          <p:cNvSpPr/>
          <p:nvPr/>
        </p:nvSpPr>
        <p:spPr>
          <a:xfrm>
            <a:off x="4144314" y="2290227"/>
            <a:ext cx="3117300" cy="1975800"/>
          </a:xfrm>
          <a:prstGeom prst="wedgeEllipseCallout">
            <a:avLst>
              <a:gd name="adj1" fmla="val 16537"/>
              <a:gd name="adj2" fmla="val 62500"/>
            </a:avLst>
          </a:prstGeom>
          <a:solidFill>
            <a:srgbClr val="262775"/>
          </a:solidFill>
          <a:ln w="9525" cap="flat" cmpd="sng">
            <a:solidFill>
              <a:srgbClr val="E84E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400" b="1" i="0" u="none" strike="noStrike" cap="none" dirty="0" err="1">
                <a:solidFill>
                  <a:srgbClr val="FFFFFF"/>
                </a:solidFill>
                <a:latin typeface="Poppins"/>
                <a:ea typeface="Poppins"/>
                <a:cs typeface="Poppins"/>
                <a:sym typeface="Poppins"/>
              </a:rPr>
              <a:t>What</a:t>
            </a:r>
            <a:r>
              <a:rPr lang="fr-FR" sz="1400" b="1" i="0" u="none" strike="noStrike" cap="none" dirty="0">
                <a:solidFill>
                  <a:srgbClr val="FFFFFF"/>
                </a:solidFill>
                <a:latin typeface="Poppins"/>
                <a:ea typeface="Poppins"/>
                <a:cs typeface="Poppins"/>
                <a:sym typeface="Poppins"/>
              </a:rPr>
              <a:t> are </a:t>
            </a:r>
            <a:r>
              <a:rPr lang="fr-FR" sz="1400" b="1" i="0" u="none" strike="noStrike" cap="none" dirty="0" err="1">
                <a:solidFill>
                  <a:srgbClr val="FFFFFF"/>
                </a:solidFill>
                <a:latin typeface="Poppins"/>
                <a:ea typeface="Poppins"/>
                <a:cs typeface="Poppins"/>
                <a:sym typeface="Poppins"/>
              </a:rPr>
              <a:t>your</a:t>
            </a:r>
            <a:r>
              <a:rPr lang="fr-FR" sz="1400" b="1" i="0" u="none" strike="noStrike" cap="none" dirty="0">
                <a:solidFill>
                  <a:srgbClr val="FFFFFF"/>
                </a:solidFill>
                <a:latin typeface="Poppins"/>
                <a:ea typeface="Poppins"/>
                <a:cs typeface="Poppins"/>
                <a:sym typeface="Poppins"/>
              </a:rPr>
              <a:t> </a:t>
            </a:r>
            <a:r>
              <a:rPr lang="fr-FR" sz="1400" b="1" i="0" u="none" strike="noStrike" cap="none" dirty="0" err="1">
                <a:solidFill>
                  <a:srgbClr val="FFFFFF"/>
                </a:solidFill>
                <a:latin typeface="Poppins"/>
                <a:ea typeface="Poppins"/>
                <a:cs typeface="Poppins"/>
                <a:sym typeface="Poppins"/>
              </a:rPr>
              <a:t>experiences</a:t>
            </a:r>
            <a:r>
              <a:rPr lang="fr-FR" sz="1400" b="1" i="0" u="none" strike="noStrike" cap="none" dirty="0">
                <a:solidFill>
                  <a:srgbClr val="FFFFFF"/>
                </a:solidFill>
                <a:latin typeface="Poppins"/>
                <a:ea typeface="Poppins"/>
                <a:cs typeface="Poppins"/>
                <a:sym typeface="Poppins"/>
              </a:rPr>
              <a:t> of data collection? How are </a:t>
            </a:r>
            <a:r>
              <a:rPr lang="fr-FR" sz="1400" b="1" i="0" u="none" strike="noStrike" cap="none" dirty="0" err="1">
                <a:solidFill>
                  <a:srgbClr val="FFFFFF"/>
                </a:solidFill>
                <a:latin typeface="Poppins"/>
                <a:ea typeface="Poppins"/>
                <a:cs typeface="Poppins"/>
                <a:sym typeface="Poppins"/>
              </a:rPr>
              <a:t>you</a:t>
            </a:r>
            <a:r>
              <a:rPr lang="fr-FR" sz="1400" b="1" i="0" u="none" strike="noStrike" cap="none" dirty="0">
                <a:solidFill>
                  <a:srgbClr val="FFFFFF"/>
                </a:solidFill>
                <a:latin typeface="Poppins"/>
                <a:ea typeface="Poppins"/>
                <a:cs typeface="Poppins"/>
                <a:sym typeface="Poppins"/>
              </a:rPr>
              <a:t> </a:t>
            </a:r>
            <a:r>
              <a:rPr lang="fr-FR" sz="1400" b="1" i="0" u="none" strike="noStrike" cap="none" dirty="0" err="1">
                <a:solidFill>
                  <a:srgbClr val="FFFFFF"/>
                </a:solidFill>
                <a:latin typeface="Poppins"/>
                <a:ea typeface="Poppins"/>
                <a:cs typeface="Poppins"/>
                <a:sym typeface="Poppins"/>
              </a:rPr>
              <a:t>used</a:t>
            </a:r>
            <a:r>
              <a:rPr lang="fr-FR" sz="1400" b="1" i="0" u="none" strike="noStrike" cap="none" dirty="0">
                <a:solidFill>
                  <a:srgbClr val="FFFFFF"/>
                </a:solidFill>
                <a:latin typeface="Poppins"/>
                <a:ea typeface="Poppins"/>
                <a:cs typeface="Poppins"/>
                <a:sym typeface="Poppins"/>
              </a:rPr>
              <a:t> to </a:t>
            </a:r>
            <a:r>
              <a:rPr lang="fr-FR" sz="1400" b="1" i="0" u="none" strike="noStrike" cap="none" dirty="0" err="1">
                <a:solidFill>
                  <a:srgbClr val="FFFFFF"/>
                </a:solidFill>
                <a:latin typeface="Poppins"/>
                <a:ea typeface="Poppins"/>
                <a:cs typeface="Poppins"/>
                <a:sym typeface="Poppins"/>
              </a:rPr>
              <a:t>collecting</a:t>
            </a:r>
            <a:r>
              <a:rPr lang="fr-FR" sz="1400" b="1" i="0" u="none" strike="noStrike" cap="none" dirty="0">
                <a:solidFill>
                  <a:srgbClr val="FFFFFF"/>
                </a:solidFill>
                <a:latin typeface="Poppins"/>
                <a:ea typeface="Poppins"/>
                <a:cs typeface="Poppins"/>
                <a:sym typeface="Poppins"/>
              </a:rPr>
              <a:t> data?</a:t>
            </a:r>
            <a:endParaRPr sz="700" b="1" i="0" u="none" strike="noStrike" cap="none" dirty="0">
              <a:solidFill>
                <a:srgbClr val="FFFFFF"/>
              </a:solidFill>
              <a:latin typeface="Poppins"/>
              <a:ea typeface="Poppins"/>
              <a:cs typeface="Poppins"/>
              <a:sym typeface="Poppins"/>
            </a:endParaRPr>
          </a:p>
        </p:txBody>
      </p:sp>
      <p:sp>
        <p:nvSpPr>
          <p:cNvPr id="612" name="Google Shape;612;p26"/>
          <p:cNvSpPr/>
          <p:nvPr/>
        </p:nvSpPr>
        <p:spPr>
          <a:xfrm>
            <a:off x="1368187" y="4266027"/>
            <a:ext cx="3117300" cy="1975800"/>
          </a:xfrm>
          <a:prstGeom prst="wedgeEllipseCallout">
            <a:avLst>
              <a:gd name="adj1" fmla="val 16537"/>
              <a:gd name="adj2" fmla="val 62500"/>
            </a:avLst>
          </a:prstGeom>
          <a:solidFill>
            <a:srgbClr val="262775"/>
          </a:solidFill>
          <a:ln w="9525" cap="flat" cmpd="sng">
            <a:solidFill>
              <a:srgbClr val="E84E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700" b="1" i="0" u="none" strike="noStrike" cap="none">
                <a:solidFill>
                  <a:srgbClr val="FFFFFF"/>
                </a:solidFill>
                <a:latin typeface="Poppins"/>
                <a:ea typeface="Poppins"/>
                <a:cs typeface="Poppins"/>
                <a:sym typeface="Poppins"/>
              </a:rPr>
              <a:t>What are the main difficulties and constraints you have encountered? </a:t>
            </a:r>
            <a:endParaRPr sz="300" b="1" i="0" u="none" strike="noStrike" cap="none">
              <a:solidFill>
                <a:srgbClr val="FFFFFF"/>
              </a:solidFill>
              <a:latin typeface="Poppins"/>
              <a:ea typeface="Poppins"/>
              <a:cs typeface="Poppins"/>
              <a:sym typeface="Poppins"/>
            </a:endParaRPr>
          </a:p>
        </p:txBody>
      </p:sp>
      <p:sp>
        <p:nvSpPr>
          <p:cNvPr id="613" name="Google Shape;613;p26"/>
          <p:cNvSpPr/>
          <p:nvPr/>
        </p:nvSpPr>
        <p:spPr>
          <a:xfrm>
            <a:off x="7093500" y="4191888"/>
            <a:ext cx="3117300" cy="1975800"/>
          </a:xfrm>
          <a:prstGeom prst="wedgeEllipseCallout">
            <a:avLst>
              <a:gd name="adj1" fmla="val 16537"/>
              <a:gd name="adj2" fmla="val 62500"/>
            </a:avLst>
          </a:prstGeom>
          <a:solidFill>
            <a:srgbClr val="262775"/>
          </a:solidFill>
          <a:ln w="9525" cap="flat" cmpd="sng">
            <a:solidFill>
              <a:srgbClr val="E84E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1500" b="1" i="0" u="none" strike="noStrike" cap="none">
                <a:solidFill>
                  <a:srgbClr val="FFFFFF"/>
                </a:solidFill>
                <a:latin typeface="Poppins"/>
                <a:ea typeface="Poppins"/>
                <a:cs typeface="Poppins"/>
                <a:sym typeface="Poppins"/>
              </a:rPr>
              <a:t>What are the best practices, tools and methods that work well?</a:t>
            </a:r>
            <a:endParaRPr sz="100" b="1" i="0" u="none" strike="noStrike" cap="none">
              <a:solidFill>
                <a:srgbClr val="FFFFFF"/>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620" name="Google Shape;620;p27"/>
          <p:cNvSpPr txBox="1"/>
          <p:nvPr/>
        </p:nvSpPr>
        <p:spPr>
          <a:xfrm>
            <a:off x="1524000" y="243100"/>
            <a:ext cx="9144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DATA TYPES</a:t>
            </a:r>
            <a:endParaRPr sz="6000" b="0" i="0" u="none" strike="noStrike" cap="none">
              <a:solidFill>
                <a:srgbClr val="E84E0F"/>
              </a:solidFill>
              <a:latin typeface="Bebas Neue"/>
              <a:ea typeface="Bebas Neue"/>
              <a:cs typeface="Bebas Neue"/>
              <a:sym typeface="Bebas Neue"/>
            </a:endParaRPr>
          </a:p>
        </p:txBody>
      </p:sp>
      <p:sp>
        <p:nvSpPr>
          <p:cNvPr id="621" name="Google Shape;621;p27"/>
          <p:cNvSpPr/>
          <p:nvPr/>
        </p:nvSpPr>
        <p:spPr>
          <a:xfrm>
            <a:off x="1889925" y="1304800"/>
            <a:ext cx="8616300" cy="2500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0" i="0" u="none" strike="noStrike" cap="none">
                <a:solidFill>
                  <a:srgbClr val="262775"/>
                </a:solidFill>
                <a:latin typeface="Poppins"/>
                <a:ea typeface="Poppins"/>
                <a:cs typeface="Poppins"/>
                <a:sym typeface="Poppins"/>
              </a:rPr>
              <a:t>2 main data families :</a:t>
            </a:r>
            <a:endParaRPr sz="1800" b="0" i="0" u="none" strike="noStrike" cap="none">
              <a:solidFill>
                <a:srgbClr val="262775"/>
              </a:solidFill>
              <a:latin typeface="Poppins"/>
              <a:ea typeface="Poppins"/>
              <a:cs typeface="Poppins"/>
              <a:sym typeface="Poppins"/>
            </a:endParaRPr>
          </a:p>
          <a:p>
            <a:pPr marL="457200" marR="0" lvl="0" indent="-298450" algn="just" rtl="0">
              <a:lnSpc>
                <a:spcPct val="90000"/>
              </a:lnSpc>
              <a:spcBef>
                <a:spcPts val="500"/>
              </a:spcBef>
              <a:spcAft>
                <a:spcPts val="0"/>
              </a:spcAft>
              <a:buClr>
                <a:srgbClr val="262775"/>
              </a:buClr>
              <a:buSzPts val="1100"/>
              <a:buFont typeface="Poppins"/>
              <a:buChar char="-"/>
            </a:pPr>
            <a:r>
              <a:rPr lang="fr-FR" sz="1900" b="0" i="0" u="none" strike="noStrike" cap="none">
                <a:solidFill>
                  <a:srgbClr val="E84E0F"/>
                </a:solidFill>
                <a:latin typeface="Poppins"/>
                <a:ea typeface="Poppins"/>
                <a:cs typeface="Poppins"/>
                <a:sym typeface="Poppins"/>
              </a:rPr>
              <a:t>Primary </a:t>
            </a:r>
            <a:r>
              <a:rPr lang="fr-FR" sz="1900" b="0" i="0" u="none" strike="noStrike" cap="none">
                <a:solidFill>
                  <a:srgbClr val="000002"/>
                </a:solidFill>
                <a:latin typeface="Poppins"/>
                <a:ea typeface="Poppins"/>
                <a:cs typeface="Poppins"/>
                <a:sym typeface="Poppins"/>
              </a:rPr>
              <a:t>data</a:t>
            </a:r>
            <a:r>
              <a:rPr lang="fr-FR" sz="1900" b="0" i="0" u="none" strike="noStrike" cap="none">
                <a:solidFill>
                  <a:srgbClr val="E84E0F"/>
                </a:solidFill>
                <a:latin typeface="Poppins"/>
                <a:ea typeface="Poppins"/>
                <a:cs typeface="Poppins"/>
                <a:sym typeface="Poppins"/>
              </a:rPr>
              <a:t>: </a:t>
            </a:r>
            <a:r>
              <a:rPr lang="fr-FR" sz="1900" b="0" i="0" u="none" strike="noStrike" cap="none">
                <a:solidFill>
                  <a:srgbClr val="000002"/>
                </a:solidFill>
                <a:latin typeface="Poppins"/>
                <a:ea typeface="Poppins"/>
                <a:cs typeface="Poppins"/>
                <a:sym typeface="Poppins"/>
              </a:rPr>
              <a:t>new, directly collected data</a:t>
            </a:r>
            <a:endParaRPr sz="1900" b="0" i="0" u="none" strike="noStrike" cap="none">
              <a:solidFill>
                <a:srgbClr val="000002"/>
              </a:solidFill>
              <a:latin typeface="Poppins"/>
              <a:ea typeface="Poppins"/>
              <a:cs typeface="Poppins"/>
              <a:sym typeface="Poppins"/>
            </a:endParaRPr>
          </a:p>
          <a:p>
            <a:pPr marL="457200" marR="0" lvl="0" indent="-298450" algn="just" rtl="0">
              <a:lnSpc>
                <a:spcPct val="90000"/>
              </a:lnSpc>
              <a:spcBef>
                <a:spcPts val="0"/>
              </a:spcBef>
              <a:spcAft>
                <a:spcPts val="0"/>
              </a:spcAft>
              <a:buClr>
                <a:srgbClr val="262775"/>
              </a:buClr>
              <a:buSzPts val="1100"/>
              <a:buFont typeface="Poppins"/>
              <a:buChar char="-"/>
            </a:pPr>
            <a:r>
              <a:rPr lang="fr-FR" sz="1900" b="0" i="0" u="none" strike="noStrike" cap="none">
                <a:solidFill>
                  <a:srgbClr val="E84E0F"/>
                </a:solidFill>
                <a:latin typeface="Poppins"/>
                <a:ea typeface="Poppins"/>
                <a:cs typeface="Poppins"/>
                <a:sym typeface="Poppins"/>
              </a:rPr>
              <a:t>Secondary </a:t>
            </a:r>
            <a:r>
              <a:rPr lang="fr-FR" sz="1900" b="0" i="0" u="none" strike="noStrike" cap="none">
                <a:solidFill>
                  <a:srgbClr val="000002"/>
                </a:solidFill>
                <a:latin typeface="Poppins"/>
                <a:ea typeface="Poppins"/>
                <a:cs typeface="Poppins"/>
                <a:sym typeface="Poppins"/>
              </a:rPr>
              <a:t>data: pre-existing data available from various sources (authorities, ministries, schools, UN, reports from other players, etc.).</a:t>
            </a:r>
            <a:endParaRPr sz="1800" b="0" i="0" u="none" strike="noStrike" cap="none">
              <a:solidFill>
                <a:srgbClr val="262775"/>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a:solidFill>
                <a:srgbClr val="666666"/>
              </a:solidFill>
              <a:latin typeface="Poppins"/>
              <a:ea typeface="Poppins"/>
              <a:cs typeface="Poppins"/>
              <a:sym typeface="Poppins"/>
            </a:endParaRPr>
          </a:p>
          <a:p>
            <a:pPr marL="0" marR="0" lvl="0" indent="0" algn="just" rtl="0">
              <a:spcBef>
                <a:spcPts val="0"/>
              </a:spcBef>
              <a:spcAft>
                <a:spcPts val="0"/>
              </a:spcAft>
              <a:buNone/>
            </a:pPr>
            <a:r>
              <a:rPr lang="fr-FR" sz="1800" b="0" i="0" u="none" strike="noStrike" cap="none">
                <a:solidFill>
                  <a:srgbClr val="262775"/>
                </a:solidFill>
                <a:latin typeface="Poppins"/>
                <a:ea typeface="Poppins"/>
                <a:cs typeface="Poppins"/>
                <a:sym typeface="Poppins"/>
              </a:rPr>
              <a:t>4 types of data : </a:t>
            </a:r>
            <a:endParaRPr sz="1600" b="0" i="0" u="none" strike="noStrike" cap="none">
              <a:solidFill>
                <a:srgbClr val="262775"/>
              </a:solidFill>
              <a:latin typeface="Poppins"/>
              <a:ea typeface="Poppins"/>
              <a:cs typeface="Poppins"/>
              <a:sym typeface="Poppins"/>
            </a:endParaRPr>
          </a:p>
        </p:txBody>
      </p:sp>
      <p:sp>
        <p:nvSpPr>
          <p:cNvPr id="622" name="Google Shape;622;p27"/>
          <p:cNvSpPr/>
          <p:nvPr/>
        </p:nvSpPr>
        <p:spPr>
          <a:xfrm>
            <a:off x="1752075" y="3632650"/>
            <a:ext cx="2094600" cy="25785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b="0" i="0" u="none" strike="noStrike" cap="none">
                <a:solidFill>
                  <a:srgbClr val="FFFFFF"/>
                </a:solidFill>
                <a:latin typeface="Arial"/>
                <a:ea typeface="Arial"/>
                <a:cs typeface="Arial"/>
                <a:sym typeface="Arial"/>
              </a:rPr>
              <a:t>Quantitative data</a:t>
            </a:r>
            <a:endParaRPr sz="16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endParaRPr sz="16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r>
              <a:rPr lang="fr-FR" sz="1600" b="0" i="0" u="none" strike="noStrike" cap="none">
                <a:solidFill>
                  <a:srgbClr val="666666"/>
                </a:solidFill>
                <a:latin typeface="Arial"/>
                <a:ea typeface="Arial"/>
                <a:cs typeface="Arial"/>
                <a:sym typeface="Arial"/>
              </a:rPr>
              <a:t>Numerical data that indicate things that can be measured or counted</a:t>
            </a:r>
            <a:endParaRPr sz="1600" b="0" i="0" u="none" strike="noStrike" cap="none">
              <a:solidFill>
                <a:srgbClr val="666666"/>
              </a:solidFill>
              <a:latin typeface="Arial"/>
              <a:ea typeface="Arial"/>
              <a:cs typeface="Arial"/>
              <a:sym typeface="Arial"/>
            </a:endParaRPr>
          </a:p>
        </p:txBody>
      </p:sp>
      <p:sp>
        <p:nvSpPr>
          <p:cNvPr id="623" name="Google Shape;623;p27"/>
          <p:cNvSpPr/>
          <p:nvPr/>
        </p:nvSpPr>
        <p:spPr>
          <a:xfrm>
            <a:off x="4032649" y="3632650"/>
            <a:ext cx="2094600" cy="26181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Qualitative data</a:t>
            </a:r>
            <a:endParaRPr sz="14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r>
              <a:rPr lang="fr-FR" sz="1400" b="0" i="0" u="none" strike="noStrike" cap="none">
                <a:solidFill>
                  <a:srgbClr val="666666"/>
                </a:solidFill>
                <a:latin typeface="Arial"/>
                <a:ea typeface="Arial"/>
                <a:cs typeface="Arial"/>
                <a:sym typeface="Arial"/>
              </a:rPr>
              <a:t>Descriptive data providing information on attributes, categories, typologies and descriptions of phenomena.</a:t>
            </a:r>
            <a:endParaRPr sz="1600" b="0" i="0" u="none" strike="noStrike" cap="none">
              <a:solidFill>
                <a:srgbClr val="666666"/>
              </a:solidFill>
              <a:latin typeface="Arial"/>
              <a:ea typeface="Arial"/>
              <a:cs typeface="Arial"/>
              <a:sym typeface="Arial"/>
            </a:endParaRPr>
          </a:p>
        </p:txBody>
      </p:sp>
      <p:sp>
        <p:nvSpPr>
          <p:cNvPr id="624" name="Google Shape;624;p27"/>
          <p:cNvSpPr/>
          <p:nvPr/>
        </p:nvSpPr>
        <p:spPr>
          <a:xfrm>
            <a:off x="6188981" y="3632650"/>
            <a:ext cx="2094600" cy="26181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Geographic/spatial data</a:t>
            </a:r>
            <a:endParaRP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666666"/>
                </a:solidFill>
                <a:latin typeface="Arial"/>
                <a:ea typeface="Arial"/>
                <a:cs typeface="Arial"/>
                <a:sym typeface="Arial"/>
              </a:rPr>
              <a:t>GPS data, </a:t>
            </a:r>
            <a:r>
              <a:rPr lang="fr-FR" sz="1400" b="0" i="0" u="none" strike="noStrike" cap="none" dirty="0" err="1">
                <a:solidFill>
                  <a:srgbClr val="666666"/>
                </a:solidFill>
                <a:latin typeface="Arial"/>
                <a:ea typeface="Arial"/>
                <a:cs typeface="Arial"/>
                <a:sym typeface="Arial"/>
              </a:rPr>
              <a:t>geolocation</a:t>
            </a:r>
            <a:r>
              <a:rPr lang="fr-FR" sz="1400" b="0" i="0" u="none" strike="noStrike" cap="none" dirty="0">
                <a:solidFill>
                  <a:srgbClr val="666666"/>
                </a:solidFill>
                <a:latin typeface="Arial"/>
                <a:ea typeface="Arial"/>
                <a:cs typeface="Arial"/>
                <a:sym typeface="Arial"/>
              </a:rPr>
              <a:t>...</a:t>
            </a:r>
            <a:endParaRPr sz="1400" b="0" i="0" u="none" strike="noStrike" cap="none" dirty="0">
              <a:solidFill>
                <a:srgbClr val="666666"/>
              </a:solidFill>
              <a:latin typeface="Arial"/>
              <a:ea typeface="Arial"/>
              <a:cs typeface="Arial"/>
              <a:sym typeface="Arial"/>
            </a:endParaRPr>
          </a:p>
        </p:txBody>
      </p:sp>
      <p:sp>
        <p:nvSpPr>
          <p:cNvPr id="625" name="Google Shape;625;p27"/>
          <p:cNvSpPr/>
          <p:nvPr/>
        </p:nvSpPr>
        <p:spPr>
          <a:xfrm>
            <a:off x="8345300" y="3632650"/>
            <a:ext cx="2094600" cy="26181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Audiovisual</a:t>
            </a:r>
            <a:r>
              <a:rPr lang="fr-FR" sz="1400" b="0" i="0" u="none" strike="noStrike" cap="none" dirty="0">
                <a:solidFill>
                  <a:srgbClr val="FFFFFF"/>
                </a:solidFill>
                <a:latin typeface="Arial"/>
                <a:ea typeface="Arial"/>
                <a:cs typeface="Arial"/>
                <a:sym typeface="Arial"/>
              </a:rPr>
              <a:t> data (photos, </a:t>
            </a:r>
            <a:r>
              <a:rPr lang="fr-FR" sz="1400" b="0" i="0" u="none" strike="noStrike" cap="none" dirty="0" err="1">
                <a:solidFill>
                  <a:srgbClr val="FFFFFF"/>
                </a:solidFill>
                <a:latin typeface="Arial"/>
                <a:ea typeface="Arial"/>
                <a:cs typeface="Arial"/>
                <a:sym typeface="Arial"/>
              </a:rPr>
              <a:t>videos</a:t>
            </a:r>
            <a:r>
              <a:rPr lang="fr-FR" sz="1400" b="0" i="0" u="none" strike="noStrike" cap="none" dirty="0">
                <a:solidFill>
                  <a:srgbClr val="FFFFFF"/>
                </a:solidFill>
                <a:latin typeface="Arial"/>
                <a:ea typeface="Arial"/>
                <a:cs typeface="Arial"/>
                <a:sym typeface="Arial"/>
              </a:rPr>
              <a:t>, audio, etc.)</a:t>
            </a:r>
            <a:endParaRPr sz="1400" b="0" i="0" u="none" strike="noStrike" cap="none" dirty="0">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632" name="Google Shape;632;p28"/>
          <p:cNvSpPr/>
          <p:nvPr/>
        </p:nvSpPr>
        <p:spPr>
          <a:xfrm>
            <a:off x="2667575" y="1391125"/>
            <a:ext cx="7767000" cy="3962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dirty="0">
                <a:solidFill>
                  <a:srgbClr val="262775"/>
                </a:solidFill>
                <a:latin typeface="Raleway"/>
                <a:ea typeface="Raleway"/>
                <a:cs typeface="Raleway"/>
                <a:sym typeface="Raleway"/>
              </a:rPr>
              <a:t>Quantitative" data collection </a:t>
            </a:r>
            <a:r>
              <a:rPr lang="fr-FR" sz="1800" b="1" i="0" u="none" strike="noStrike" cap="none" dirty="0" err="1">
                <a:solidFill>
                  <a:srgbClr val="262775"/>
                </a:solidFill>
                <a:latin typeface="Raleway"/>
                <a:ea typeface="Raleway"/>
                <a:cs typeface="Raleway"/>
                <a:sym typeface="Raleway"/>
              </a:rPr>
              <a:t>methods</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make</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it</a:t>
            </a:r>
            <a:r>
              <a:rPr lang="fr-FR" sz="1800" b="1" i="0" u="none" strike="noStrike" cap="none" dirty="0">
                <a:solidFill>
                  <a:srgbClr val="666666"/>
                </a:solidFill>
                <a:latin typeface="Raleway"/>
                <a:ea typeface="Raleway"/>
                <a:cs typeface="Raleway"/>
                <a:sym typeface="Raleway"/>
              </a:rPr>
              <a:t> possible to </a:t>
            </a:r>
            <a:r>
              <a:rPr lang="fr-FR" sz="1800" b="1" i="0" u="none" strike="noStrike" cap="none" dirty="0" err="1">
                <a:solidFill>
                  <a:srgbClr val="666666"/>
                </a:solidFill>
                <a:latin typeface="Raleway"/>
                <a:ea typeface="Raleway"/>
                <a:cs typeface="Raleway"/>
                <a:sym typeface="Raleway"/>
              </a:rPr>
              <a:t>extract</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statistical</a:t>
            </a:r>
            <a:r>
              <a:rPr lang="fr-FR" sz="1800" b="1" i="0" u="none" strike="noStrike" cap="none" dirty="0">
                <a:solidFill>
                  <a:srgbClr val="666666"/>
                </a:solidFill>
                <a:latin typeface="Raleway"/>
                <a:ea typeface="Raleway"/>
                <a:cs typeface="Raleway"/>
                <a:sym typeface="Raleway"/>
              </a:rPr>
              <a:t> information on a </a:t>
            </a:r>
            <a:r>
              <a:rPr lang="fr-FR" sz="1800" b="1" i="0" u="none" strike="noStrike" cap="none" dirty="0" err="1">
                <a:solidFill>
                  <a:srgbClr val="666666"/>
                </a:solidFill>
                <a:latin typeface="Raleway"/>
                <a:ea typeface="Raleway"/>
                <a:cs typeface="Raleway"/>
                <a:sym typeface="Raleway"/>
              </a:rPr>
              <a:t>given</a:t>
            </a:r>
            <a:r>
              <a:rPr lang="fr-FR" sz="1800" b="1" i="0" u="none" strike="noStrike" cap="none" dirty="0">
                <a:solidFill>
                  <a:srgbClr val="666666"/>
                </a:solidFill>
                <a:latin typeface="Raleway"/>
                <a:ea typeface="Raleway"/>
                <a:cs typeface="Raleway"/>
                <a:sym typeface="Raleway"/>
              </a:rPr>
              <a:t> situation, and must </a:t>
            </a:r>
            <a:r>
              <a:rPr lang="fr-FR" sz="1800" b="1" i="0" u="none" strike="noStrike" cap="none" dirty="0" err="1">
                <a:solidFill>
                  <a:srgbClr val="666666"/>
                </a:solidFill>
                <a:latin typeface="Raleway"/>
                <a:ea typeface="Raleway"/>
                <a:cs typeface="Raleway"/>
                <a:sym typeface="Raleway"/>
              </a:rPr>
              <a:t>therefore</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be</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representative</a:t>
            </a:r>
            <a:r>
              <a:rPr lang="fr-FR" sz="1800" b="1" i="0" u="none" strike="noStrike" cap="none" dirty="0">
                <a:solidFill>
                  <a:srgbClr val="666666"/>
                </a:solidFill>
                <a:latin typeface="Raleway"/>
                <a:ea typeface="Raleway"/>
                <a:cs typeface="Raleway"/>
                <a:sym typeface="Raleway"/>
              </a:rPr>
              <a:t> of the </a:t>
            </a:r>
            <a:r>
              <a:rPr lang="fr-FR" sz="1800" b="1" i="0" u="none" strike="noStrike" cap="none" dirty="0" err="1">
                <a:solidFill>
                  <a:srgbClr val="666666"/>
                </a:solidFill>
                <a:latin typeface="Raleway"/>
                <a:ea typeface="Raleway"/>
                <a:cs typeface="Raleway"/>
                <a:sym typeface="Raleway"/>
              </a:rPr>
              <a:t>target</a:t>
            </a:r>
            <a:r>
              <a:rPr lang="fr-FR" sz="1800" b="1" i="0" u="none" strike="noStrike" cap="none" dirty="0">
                <a:solidFill>
                  <a:srgbClr val="666666"/>
                </a:solidFill>
                <a:latin typeface="Raleway"/>
                <a:ea typeface="Raleway"/>
                <a:cs typeface="Raleway"/>
                <a:sym typeface="Raleway"/>
              </a:rPr>
              <a:t> population.</a:t>
            </a:r>
            <a:endParaRPr sz="1800" b="1" i="0" u="none" strike="noStrike" cap="none" dirty="0">
              <a:solidFill>
                <a:srgbClr val="666666"/>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dirty="0">
                <a:solidFill>
                  <a:srgbClr val="262775"/>
                </a:solidFill>
                <a:latin typeface="Raleway"/>
                <a:ea typeface="Raleway"/>
                <a:cs typeface="Raleway"/>
                <a:sym typeface="Raleway"/>
              </a:rPr>
              <a:t>Qualitative </a:t>
            </a:r>
            <a:r>
              <a:rPr lang="fr-FR" sz="1800" b="1" i="0" u="none" strike="noStrike" cap="none" dirty="0" err="1">
                <a:solidFill>
                  <a:srgbClr val="262775"/>
                </a:solidFill>
                <a:latin typeface="Raleway"/>
                <a:ea typeface="Raleway"/>
                <a:cs typeface="Raleway"/>
                <a:sym typeface="Raleway"/>
              </a:rPr>
              <a:t>methods</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aim</a:t>
            </a:r>
            <a:r>
              <a:rPr lang="fr-FR" sz="1800" b="1" i="0" u="none" strike="noStrike" cap="none" dirty="0">
                <a:solidFill>
                  <a:srgbClr val="666666"/>
                </a:solidFill>
                <a:latin typeface="Raleway"/>
                <a:ea typeface="Raleway"/>
                <a:cs typeface="Raleway"/>
                <a:sym typeface="Raleway"/>
              </a:rPr>
              <a:t> to put issues, </a:t>
            </a:r>
            <a:r>
              <a:rPr lang="fr-FR" sz="1800" b="1" i="0" u="none" strike="noStrike" cap="none" dirty="0" err="1">
                <a:solidFill>
                  <a:srgbClr val="666666"/>
                </a:solidFill>
                <a:latin typeface="Raleway"/>
                <a:ea typeface="Raleway"/>
                <a:cs typeface="Raleway"/>
                <a:sym typeface="Raleway"/>
              </a:rPr>
              <a:t>problems</a:t>
            </a:r>
            <a:r>
              <a:rPr lang="fr-FR" sz="1800" b="1" i="0" u="none" strike="noStrike" cap="none" dirty="0">
                <a:solidFill>
                  <a:srgbClr val="666666"/>
                </a:solidFill>
                <a:latin typeface="Raleway"/>
                <a:ea typeface="Raleway"/>
                <a:cs typeface="Raleway"/>
                <a:sym typeface="Raleway"/>
              </a:rPr>
              <a:t> and </a:t>
            </a:r>
            <a:r>
              <a:rPr lang="fr-FR" sz="1800" b="1" i="0" u="none" strike="noStrike" cap="none" dirty="0" err="1">
                <a:solidFill>
                  <a:srgbClr val="666666"/>
                </a:solidFill>
                <a:latin typeface="Raleway"/>
                <a:ea typeface="Raleway"/>
                <a:cs typeface="Raleway"/>
                <a:sym typeface="Raleway"/>
              </a:rPr>
              <a:t>results</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into</a:t>
            </a:r>
            <a:r>
              <a:rPr lang="fr-FR" sz="1800" b="1" i="0" u="none" strike="noStrike" cap="none" dirty="0">
                <a:solidFill>
                  <a:srgbClr val="666666"/>
                </a:solidFill>
                <a:latin typeface="Raleway"/>
                <a:ea typeface="Raleway"/>
                <a:cs typeface="Raleway"/>
                <a:sym typeface="Raleway"/>
              </a:rPr>
              <a:t> perspective, to </a:t>
            </a:r>
            <a:r>
              <a:rPr lang="fr-FR" sz="1800" b="1" i="0" u="none" strike="noStrike" cap="none" dirty="0" err="1">
                <a:solidFill>
                  <a:srgbClr val="666666"/>
                </a:solidFill>
                <a:latin typeface="Raleway"/>
                <a:ea typeface="Raleway"/>
                <a:cs typeface="Raleway"/>
                <a:sym typeface="Raleway"/>
              </a:rPr>
              <a:t>include</a:t>
            </a:r>
            <a:r>
              <a:rPr lang="fr-FR" sz="1800" b="1" i="0" u="none" strike="noStrike" cap="none" dirty="0">
                <a:solidFill>
                  <a:srgbClr val="666666"/>
                </a:solidFill>
                <a:latin typeface="Raleway"/>
                <a:ea typeface="Raleway"/>
                <a:cs typeface="Raleway"/>
                <a:sym typeface="Raleway"/>
              </a:rPr>
              <a:t> a subjective dimension </a:t>
            </a:r>
            <a:r>
              <a:rPr lang="fr-FR" sz="1800" b="1" i="0" u="none" strike="noStrike" cap="none" dirty="0" err="1">
                <a:solidFill>
                  <a:srgbClr val="666666"/>
                </a:solidFill>
                <a:latin typeface="Raleway"/>
                <a:ea typeface="Raleway"/>
                <a:cs typeface="Raleway"/>
                <a:sym typeface="Raleway"/>
              </a:rPr>
              <a:t>through</a:t>
            </a:r>
            <a:r>
              <a:rPr lang="fr-FR" sz="1800" b="1" i="0" u="none" strike="noStrike" cap="none" dirty="0">
                <a:solidFill>
                  <a:srgbClr val="666666"/>
                </a:solidFill>
                <a:latin typeface="Raleway"/>
                <a:ea typeface="Raleway"/>
                <a:cs typeface="Raleway"/>
                <a:sym typeface="Raleway"/>
              </a:rPr>
              <a:t> the perception of </a:t>
            </a:r>
            <a:r>
              <a:rPr lang="fr-FR" sz="1800" b="1" i="0" u="none" strike="noStrike" cap="none" dirty="0" err="1">
                <a:solidFill>
                  <a:srgbClr val="666666"/>
                </a:solidFill>
                <a:latin typeface="Raleway"/>
                <a:ea typeface="Raleway"/>
                <a:cs typeface="Raleway"/>
                <a:sym typeface="Raleway"/>
              </a:rPr>
              <a:t>different</a:t>
            </a:r>
            <a:r>
              <a:rPr lang="fr-FR" sz="1800" b="1" i="0" u="none" strike="noStrike" cap="none" dirty="0">
                <a:solidFill>
                  <a:srgbClr val="666666"/>
                </a:solidFill>
                <a:latin typeface="Raleway"/>
                <a:ea typeface="Raleway"/>
                <a:cs typeface="Raleway"/>
                <a:sym typeface="Raleway"/>
              </a:rPr>
              <a:t> stakeholders, and to </a:t>
            </a:r>
            <a:r>
              <a:rPr lang="fr-FR" sz="1800" b="1" i="0" u="none" strike="noStrike" cap="none" dirty="0" err="1">
                <a:solidFill>
                  <a:srgbClr val="666666"/>
                </a:solidFill>
                <a:latin typeface="Raleway"/>
                <a:ea typeface="Raleway"/>
                <a:cs typeface="Raleway"/>
                <a:sym typeface="Raleway"/>
              </a:rPr>
              <a:t>provide</a:t>
            </a:r>
            <a:r>
              <a:rPr lang="fr-FR" sz="1800" b="1" i="0" u="none" strike="noStrike" cap="none" dirty="0">
                <a:solidFill>
                  <a:srgbClr val="666666"/>
                </a:solidFill>
                <a:latin typeface="Raleway"/>
                <a:ea typeface="Raleway"/>
                <a:cs typeface="Raleway"/>
                <a:sym typeface="Raleway"/>
              </a:rPr>
              <a:t> </a:t>
            </a:r>
            <a:r>
              <a:rPr lang="fr-FR" sz="1800" b="1" i="0" u="none" strike="noStrike" cap="none" dirty="0" err="1">
                <a:solidFill>
                  <a:srgbClr val="666666"/>
                </a:solidFill>
                <a:latin typeface="Raleway"/>
                <a:ea typeface="Raleway"/>
                <a:cs typeface="Raleway"/>
                <a:sym typeface="Raleway"/>
              </a:rPr>
              <a:t>details</a:t>
            </a:r>
            <a:r>
              <a:rPr lang="fr-FR" sz="1800" b="1" i="0" u="none" strike="noStrike" cap="none" dirty="0">
                <a:solidFill>
                  <a:srgbClr val="666666"/>
                </a:solidFill>
                <a:latin typeface="Raleway"/>
                <a:ea typeface="Raleway"/>
                <a:cs typeface="Raleway"/>
                <a:sym typeface="Raleway"/>
              </a:rPr>
              <a:t> on a situation, a </a:t>
            </a:r>
            <a:r>
              <a:rPr lang="fr-FR" sz="1800" b="1" i="0" u="none" strike="noStrike" cap="none" dirty="0" err="1">
                <a:solidFill>
                  <a:srgbClr val="666666"/>
                </a:solidFill>
                <a:latin typeface="Raleway"/>
                <a:ea typeface="Raleway"/>
                <a:cs typeface="Raleway"/>
                <a:sym typeface="Raleway"/>
              </a:rPr>
              <a:t>result</a:t>
            </a:r>
            <a:r>
              <a:rPr lang="fr-FR" sz="1800" b="1" i="0" u="none" strike="noStrike" cap="none" dirty="0">
                <a:solidFill>
                  <a:srgbClr val="666666"/>
                </a:solidFill>
                <a:latin typeface="Raleway"/>
                <a:ea typeface="Raleway"/>
                <a:cs typeface="Raleway"/>
                <a:sym typeface="Raleway"/>
              </a:rPr>
              <a:t> or a </a:t>
            </a:r>
            <a:r>
              <a:rPr lang="fr-FR" sz="1800" b="1" i="0" u="none" strike="noStrike" cap="none" dirty="0" err="1">
                <a:solidFill>
                  <a:srgbClr val="666666"/>
                </a:solidFill>
                <a:latin typeface="Raleway"/>
                <a:ea typeface="Raleway"/>
                <a:cs typeface="Raleway"/>
                <a:sym typeface="Raleway"/>
              </a:rPr>
              <a:t>context</a:t>
            </a:r>
            <a:r>
              <a:rPr lang="fr-FR" sz="1800" b="1" i="0" u="none" strike="noStrike" cap="none" dirty="0">
                <a:solidFill>
                  <a:srgbClr val="666666"/>
                </a:solidFill>
                <a:latin typeface="Raleway"/>
                <a:ea typeface="Raleway"/>
                <a:cs typeface="Raleway"/>
                <a:sym typeface="Raleway"/>
              </a:rPr>
              <a:t>. There are </a:t>
            </a:r>
            <a:r>
              <a:rPr lang="fr-FR" sz="1800" b="1" i="0" u="none" strike="noStrike" cap="none" dirty="0" err="1">
                <a:solidFill>
                  <a:srgbClr val="666666"/>
                </a:solidFill>
                <a:latin typeface="Raleway"/>
                <a:ea typeface="Raleway"/>
                <a:cs typeface="Raleway"/>
                <a:sym typeface="Raleway"/>
              </a:rPr>
              <a:t>several</a:t>
            </a:r>
            <a:r>
              <a:rPr lang="fr-FR" sz="1800" b="1" i="0" u="none" strike="noStrike" cap="none" dirty="0">
                <a:solidFill>
                  <a:srgbClr val="666666"/>
                </a:solidFill>
                <a:latin typeface="Raleway"/>
                <a:ea typeface="Raleway"/>
                <a:cs typeface="Raleway"/>
                <a:sym typeface="Raleway"/>
              </a:rPr>
              <a:t> types of qualitative </a:t>
            </a:r>
            <a:r>
              <a:rPr lang="fr-FR" sz="1800" b="1" i="0" u="none" strike="noStrike" cap="none" dirty="0" err="1">
                <a:solidFill>
                  <a:srgbClr val="666666"/>
                </a:solidFill>
                <a:latin typeface="Raleway"/>
                <a:ea typeface="Raleway"/>
                <a:cs typeface="Raleway"/>
                <a:sym typeface="Raleway"/>
              </a:rPr>
              <a:t>studies</a:t>
            </a:r>
            <a:r>
              <a:rPr lang="fr-FR" sz="1800" b="1" i="0" u="none" strike="noStrike" cap="none" dirty="0">
                <a:solidFill>
                  <a:srgbClr val="666666"/>
                </a:solidFill>
                <a:latin typeface="Raleway"/>
                <a:ea typeface="Raleway"/>
                <a:cs typeface="Raleway"/>
                <a:sym typeface="Raleway"/>
              </a:rPr>
              <a:t>: observation, semi-</a:t>
            </a:r>
            <a:r>
              <a:rPr lang="fr-FR" sz="1800" b="1" i="0" u="none" strike="noStrike" cap="none" dirty="0" err="1">
                <a:solidFill>
                  <a:srgbClr val="666666"/>
                </a:solidFill>
                <a:latin typeface="Raleway"/>
                <a:ea typeface="Raleway"/>
                <a:cs typeface="Raleway"/>
                <a:sym typeface="Raleway"/>
              </a:rPr>
              <a:t>structured</a:t>
            </a:r>
            <a:r>
              <a:rPr lang="fr-FR" sz="1800" b="1" i="0" u="none" strike="noStrike" cap="none" dirty="0">
                <a:solidFill>
                  <a:srgbClr val="666666"/>
                </a:solidFill>
                <a:latin typeface="Raleway"/>
                <a:ea typeface="Raleway"/>
                <a:cs typeface="Raleway"/>
                <a:sym typeface="Raleway"/>
              </a:rPr>
              <a:t> interviews, focus groups. </a:t>
            </a:r>
            <a:endParaRPr sz="1800" b="1" i="0" u="none" strike="noStrike" cap="none" dirty="0">
              <a:solidFill>
                <a:srgbClr val="666666"/>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p:txBody>
      </p:sp>
      <p:sp>
        <p:nvSpPr>
          <p:cNvPr id="633" name="Google Shape;633;p28"/>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THE DIFFERENT METHODS</a:t>
            </a:r>
            <a:endParaRPr sz="6500" b="1" i="0" u="none" strike="noStrike" cap="none">
              <a:solidFill>
                <a:srgbClr val="262775"/>
              </a:solidFill>
              <a:latin typeface="Bebas Neue"/>
              <a:ea typeface="Bebas Neue"/>
              <a:cs typeface="Bebas Neue"/>
              <a:sym typeface="Bebas Neue"/>
            </a:endParaRPr>
          </a:p>
        </p:txBody>
      </p:sp>
      <p:cxnSp>
        <p:nvCxnSpPr>
          <p:cNvPr id="634" name="Google Shape;634;p28"/>
          <p:cNvCxnSpPr/>
          <p:nvPr/>
        </p:nvCxnSpPr>
        <p:spPr>
          <a:xfrm>
            <a:off x="2333324" y="1408708"/>
            <a:ext cx="0" cy="3962400"/>
          </a:xfrm>
          <a:prstGeom prst="straightConnector1">
            <a:avLst/>
          </a:prstGeom>
          <a:noFill/>
          <a:ln w="76200" cap="flat" cmpd="sng">
            <a:solidFill>
              <a:srgbClr val="E84E0F"/>
            </a:solidFill>
            <a:prstDash val="solid"/>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2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27</a:t>
            </a:fld>
            <a:endParaRPr/>
          </a:p>
        </p:txBody>
      </p:sp>
      <p:sp>
        <p:nvSpPr>
          <p:cNvPr id="641" name="Google Shape;641;p29"/>
          <p:cNvSpPr txBox="1"/>
          <p:nvPr/>
        </p:nvSpPr>
        <p:spPr>
          <a:xfrm>
            <a:off x="1523925" y="86500"/>
            <a:ext cx="9144000" cy="138496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3900" b="1" i="0" u="none" strike="noStrike" cap="none">
                <a:solidFill>
                  <a:srgbClr val="262775"/>
                </a:solidFill>
                <a:latin typeface="Bebas Neue"/>
                <a:ea typeface="Bebas Neue"/>
                <a:cs typeface="Bebas Neue"/>
                <a:sym typeface="Bebas Neue"/>
              </a:rPr>
              <a:t>DIFFERENT TOOLS: quaNTITATIVE METHODS</a:t>
            </a:r>
            <a:endParaRPr sz="3900" b="1" i="0" u="none" strike="noStrike" cap="none">
              <a:solidFill>
                <a:srgbClr val="262775"/>
              </a:solidFill>
              <a:latin typeface="Bebas Neue"/>
              <a:ea typeface="Bebas Neue"/>
              <a:cs typeface="Bebas Neue"/>
              <a:sym typeface="Bebas Neue"/>
            </a:endParaRPr>
          </a:p>
        </p:txBody>
      </p:sp>
      <p:sp>
        <p:nvSpPr>
          <p:cNvPr id="642" name="Google Shape;642;p29"/>
          <p:cNvSpPr/>
          <p:nvPr/>
        </p:nvSpPr>
        <p:spPr>
          <a:xfrm>
            <a:off x="2212425" y="1132150"/>
            <a:ext cx="7767000" cy="5080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1800" b="0" i="0" u="none" strike="noStrike" cap="none" dirty="0">
                <a:solidFill>
                  <a:srgbClr val="000000"/>
                </a:solidFill>
                <a:latin typeface="Poppins"/>
                <a:ea typeface="Poppins"/>
                <a:cs typeface="Poppins"/>
                <a:sym typeface="Poppins"/>
              </a:rPr>
              <a:t>The main </a:t>
            </a:r>
            <a:r>
              <a:rPr lang="fr-FR" sz="1800" b="0" i="0" u="none" strike="noStrike" cap="none" dirty="0" err="1">
                <a:solidFill>
                  <a:srgbClr val="000000"/>
                </a:solidFill>
                <a:latin typeface="Poppins"/>
                <a:ea typeface="Poppins"/>
                <a:cs typeface="Poppins"/>
                <a:sym typeface="Poppins"/>
              </a:rPr>
              <a:t>method</a:t>
            </a:r>
            <a:r>
              <a:rPr lang="fr-FR" sz="1800" b="0" i="0" u="none" strike="noStrike" cap="none" dirty="0">
                <a:solidFill>
                  <a:srgbClr val="000000"/>
                </a:solidFill>
                <a:latin typeface="Poppins"/>
                <a:ea typeface="Poppins"/>
                <a:cs typeface="Poppins"/>
                <a:sym typeface="Poppins"/>
              </a:rPr>
              <a:t> for </a:t>
            </a:r>
            <a:r>
              <a:rPr lang="fr-FR" sz="1800" b="0" i="0" u="none" strike="noStrike" cap="none" dirty="0" err="1">
                <a:solidFill>
                  <a:srgbClr val="000000"/>
                </a:solidFill>
                <a:latin typeface="Poppins"/>
                <a:ea typeface="Poppins"/>
                <a:cs typeface="Poppins"/>
                <a:sym typeface="Poppins"/>
              </a:rPr>
              <a:t>collecting</a:t>
            </a:r>
            <a:r>
              <a:rPr lang="fr-FR" sz="1800" b="0" i="0" u="none" strike="noStrike" cap="none" dirty="0">
                <a:solidFill>
                  <a:srgbClr val="000000"/>
                </a:solidFill>
                <a:latin typeface="Poppins"/>
                <a:ea typeface="Poppins"/>
                <a:cs typeface="Poppins"/>
                <a:sym typeface="Poppins"/>
              </a:rPr>
              <a:t> quantitative data </a:t>
            </a:r>
            <a:r>
              <a:rPr lang="fr-FR" sz="1800" b="0" i="0" u="none" strike="noStrike" cap="none" dirty="0" err="1">
                <a:solidFill>
                  <a:srgbClr val="000000"/>
                </a:solidFill>
                <a:latin typeface="Poppins"/>
                <a:ea typeface="Poppins"/>
                <a:cs typeface="Poppins"/>
                <a:sym typeface="Poppins"/>
              </a:rPr>
              <a:t>is</a:t>
            </a:r>
            <a:r>
              <a:rPr lang="fr-FR" sz="1800" b="0" i="0" u="none" strike="noStrike" cap="none" dirty="0">
                <a:solidFill>
                  <a:srgbClr val="000000"/>
                </a:solidFill>
                <a:latin typeface="Poppins"/>
                <a:ea typeface="Poppins"/>
                <a:cs typeface="Poppins"/>
                <a:sym typeface="Poppins"/>
              </a:rPr>
              <a:t> </a:t>
            </a:r>
            <a:r>
              <a:rPr lang="fr-FR" sz="1800" b="0" i="0" u="none" strike="noStrike" cap="none" dirty="0">
                <a:solidFill>
                  <a:srgbClr val="E84E0F"/>
                </a:solidFill>
                <a:latin typeface="Poppins"/>
                <a:ea typeface="Poppins"/>
                <a:cs typeface="Poppins"/>
                <a:sym typeface="Poppins"/>
              </a:rPr>
              <a:t>the </a:t>
            </a:r>
            <a:r>
              <a:rPr lang="fr-FR" sz="1800" b="0" i="0" u="none" strike="noStrike" cap="none" dirty="0" err="1">
                <a:solidFill>
                  <a:srgbClr val="E84E0F"/>
                </a:solidFill>
                <a:latin typeface="Poppins"/>
                <a:ea typeface="Poppins"/>
                <a:cs typeface="Poppins"/>
                <a:sym typeface="Poppins"/>
              </a:rPr>
              <a:t>survey</a:t>
            </a:r>
            <a:r>
              <a:rPr lang="fr-FR" sz="1800" b="0" i="0" u="none" strike="noStrike" cap="none" dirty="0">
                <a:solidFill>
                  <a:srgbClr val="000000"/>
                </a:solidFill>
                <a:latin typeface="Poppins"/>
                <a:ea typeface="Poppins"/>
                <a:cs typeface="Poppins"/>
                <a:sym typeface="Poppins"/>
              </a:rPr>
              <a:t>. The </a:t>
            </a:r>
            <a:r>
              <a:rPr lang="fr-FR" sz="1800" b="0" i="0" u="none" strike="noStrike" cap="none" dirty="0" err="1">
                <a:solidFill>
                  <a:srgbClr val="000000"/>
                </a:solidFill>
                <a:latin typeface="Poppins"/>
                <a:ea typeface="Poppins"/>
                <a:cs typeface="Poppins"/>
                <a:sym typeface="Poppins"/>
              </a:rPr>
              <a:t>most</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commonly</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used</a:t>
            </a:r>
            <a:r>
              <a:rPr lang="fr-FR" sz="1800" b="0" i="0" u="none" strike="noStrike" cap="none" dirty="0">
                <a:solidFill>
                  <a:srgbClr val="000000"/>
                </a:solidFill>
                <a:latin typeface="Poppins"/>
                <a:ea typeface="Poppins"/>
                <a:cs typeface="Poppins"/>
                <a:sym typeface="Poppins"/>
              </a:rPr>
              <a:t> are :</a:t>
            </a:r>
            <a:endParaRPr sz="1800" b="0" i="0" u="none" strike="noStrike" cap="none" dirty="0">
              <a:solidFill>
                <a:srgbClr val="000000"/>
              </a:solidFill>
              <a:latin typeface="Poppins"/>
              <a:ea typeface="Poppins"/>
              <a:cs typeface="Poppins"/>
              <a:sym typeface="Poppins"/>
            </a:endParaRPr>
          </a:p>
          <a:p>
            <a:pPr marL="457200" marR="0" lvl="0" indent="-342900" algn="just" rtl="0">
              <a:lnSpc>
                <a:spcPct val="90000"/>
              </a:lnSpc>
              <a:spcBef>
                <a:spcPts val="500"/>
              </a:spcBef>
              <a:spcAft>
                <a:spcPts val="0"/>
              </a:spcAft>
              <a:buClr>
                <a:srgbClr val="000000"/>
              </a:buClr>
              <a:buSzPts val="1800"/>
              <a:buFont typeface="Poppins"/>
              <a:buChar char="-"/>
            </a:pPr>
            <a:r>
              <a:rPr lang="fr-FR" sz="1800" b="0" i="0" u="none" strike="noStrike" cap="none" dirty="0">
                <a:solidFill>
                  <a:srgbClr val="000000"/>
                </a:solidFill>
                <a:latin typeface="Poppins"/>
                <a:ea typeface="Poppins"/>
                <a:cs typeface="Poppins"/>
                <a:sym typeface="Poppins"/>
              </a:rPr>
              <a:t>Baseline/</a:t>
            </a:r>
            <a:r>
              <a:rPr lang="fr-FR" sz="1800" b="0" i="0" u="none" strike="noStrike" cap="none" dirty="0" err="1">
                <a:solidFill>
                  <a:srgbClr val="000000"/>
                </a:solidFill>
                <a:latin typeface="Poppins"/>
                <a:ea typeface="Poppins"/>
                <a:cs typeface="Poppins"/>
                <a:sym typeface="Poppins"/>
              </a:rPr>
              <a:t>Midline</a:t>
            </a:r>
            <a:r>
              <a:rPr lang="fr-FR" sz="1800" b="0" i="0" u="none" strike="noStrike" cap="none" dirty="0">
                <a:solidFill>
                  <a:srgbClr val="000000"/>
                </a:solidFill>
                <a:latin typeface="Poppins"/>
                <a:ea typeface="Poppins"/>
                <a:cs typeface="Poppins"/>
                <a:sym typeface="Poppins"/>
              </a:rPr>
              <a:t>/</a:t>
            </a:r>
            <a:r>
              <a:rPr lang="fr-FR" sz="1800" b="0" i="0" u="none" strike="noStrike" cap="none" dirty="0" err="1">
                <a:solidFill>
                  <a:srgbClr val="000000"/>
                </a:solidFill>
                <a:latin typeface="Poppins"/>
                <a:ea typeface="Poppins"/>
                <a:cs typeface="Poppins"/>
                <a:sym typeface="Poppins"/>
              </a:rPr>
              <a:t>Endline</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surveys</a:t>
            </a:r>
            <a:endParaRPr sz="1800" b="0" i="0" u="none" strike="noStrike" cap="none" dirty="0">
              <a:solidFill>
                <a:srgbClr val="000000"/>
              </a:solidFill>
              <a:latin typeface="Poppins"/>
              <a:ea typeface="Poppins"/>
              <a:cs typeface="Poppins"/>
              <a:sym typeface="Poppins"/>
            </a:endParaRPr>
          </a:p>
          <a:p>
            <a:pPr marL="457200" marR="0" lvl="0" indent="-342900" algn="just" rtl="0">
              <a:lnSpc>
                <a:spcPct val="90000"/>
              </a:lnSpc>
              <a:spcBef>
                <a:spcPts val="0"/>
              </a:spcBef>
              <a:spcAft>
                <a:spcPts val="0"/>
              </a:spcAft>
              <a:buClr>
                <a:srgbClr val="000000"/>
              </a:buClr>
              <a:buSzPts val="1800"/>
              <a:buFont typeface="Poppins"/>
              <a:buChar char="-"/>
            </a:pPr>
            <a:r>
              <a:rPr lang="fr-FR" sz="1800" b="0" i="0" u="none" strike="noStrike" cap="none" dirty="0" err="1">
                <a:solidFill>
                  <a:srgbClr val="000000"/>
                </a:solidFill>
                <a:latin typeface="Poppins"/>
                <a:ea typeface="Poppins"/>
                <a:cs typeface="Poppins"/>
                <a:sym typeface="Poppins"/>
              </a:rPr>
              <a:t>Knowledge</a:t>
            </a:r>
            <a:r>
              <a:rPr lang="fr-FR" sz="1800" b="0" i="0" u="none" strike="noStrike" cap="none" dirty="0">
                <a:solidFill>
                  <a:srgbClr val="000000"/>
                </a:solidFill>
                <a:latin typeface="Poppins"/>
                <a:ea typeface="Poppins"/>
                <a:cs typeface="Poppins"/>
                <a:sym typeface="Poppins"/>
              </a:rPr>
              <a:t>, Attitudes and Practices (KAP) </a:t>
            </a:r>
            <a:r>
              <a:rPr lang="fr-FR" sz="1800" b="0" i="0" u="none" strike="noStrike" cap="none" dirty="0" err="1">
                <a:solidFill>
                  <a:srgbClr val="000000"/>
                </a:solidFill>
                <a:latin typeface="Poppins"/>
                <a:ea typeface="Poppins"/>
                <a:cs typeface="Poppins"/>
                <a:sym typeface="Poppins"/>
              </a:rPr>
              <a:t>surveys</a:t>
            </a:r>
            <a:endParaRPr sz="1800" b="0" i="0" u="none" strike="noStrike" cap="none" dirty="0">
              <a:solidFill>
                <a:srgbClr val="000000"/>
              </a:solidFill>
              <a:latin typeface="Poppins"/>
              <a:ea typeface="Poppins"/>
              <a:cs typeface="Poppins"/>
              <a:sym typeface="Poppins"/>
            </a:endParaRPr>
          </a:p>
          <a:p>
            <a:pPr marL="457200" marR="0" lvl="0" indent="-342900" algn="just" rtl="0">
              <a:lnSpc>
                <a:spcPct val="90000"/>
              </a:lnSpc>
              <a:spcBef>
                <a:spcPts val="0"/>
              </a:spcBef>
              <a:spcAft>
                <a:spcPts val="0"/>
              </a:spcAft>
              <a:buClr>
                <a:srgbClr val="000000"/>
              </a:buClr>
              <a:buSzPts val="1800"/>
              <a:buFont typeface="Poppins"/>
              <a:buChar char="-"/>
            </a:pPr>
            <a:r>
              <a:rPr lang="fr-FR" sz="1800" b="0" i="0" u="none" strike="noStrike" cap="none" dirty="0">
                <a:solidFill>
                  <a:srgbClr val="000000"/>
                </a:solidFill>
                <a:latin typeface="Poppins"/>
                <a:ea typeface="Poppins"/>
                <a:cs typeface="Poppins"/>
                <a:sym typeface="Poppins"/>
              </a:rPr>
              <a:t>Satisfaction </a:t>
            </a:r>
            <a:r>
              <a:rPr lang="fr-FR" sz="1800" b="0" i="0" u="none" strike="noStrike" cap="none" dirty="0" err="1">
                <a:solidFill>
                  <a:srgbClr val="000000"/>
                </a:solidFill>
                <a:latin typeface="Poppins"/>
                <a:ea typeface="Poppins"/>
                <a:cs typeface="Poppins"/>
                <a:sym typeface="Poppins"/>
              </a:rPr>
              <a:t>surveys</a:t>
            </a:r>
            <a:r>
              <a:rPr lang="fr-FR" sz="1800" b="0" i="0" u="none" strike="noStrike" cap="none" dirty="0">
                <a:solidFill>
                  <a:srgbClr val="000000"/>
                </a:solidFill>
                <a:latin typeface="Poppins"/>
                <a:ea typeface="Poppins"/>
                <a:cs typeface="Poppins"/>
                <a:sym typeface="Poppins"/>
              </a:rPr>
              <a:t> </a:t>
            </a:r>
            <a:endParaRPr sz="1800" b="0" i="0" u="none" strike="noStrike" cap="none" dirty="0">
              <a:solidFill>
                <a:srgbClr val="000000"/>
              </a:solidFill>
              <a:latin typeface="Poppins"/>
              <a:ea typeface="Poppins"/>
              <a:cs typeface="Poppins"/>
              <a:sym typeface="Poppins"/>
            </a:endParaRPr>
          </a:p>
          <a:p>
            <a:pPr marL="0" marR="0" lvl="0" indent="0" algn="just" rtl="0">
              <a:lnSpc>
                <a:spcPct val="115000"/>
              </a:lnSpc>
              <a:spcBef>
                <a:spcPts val="0"/>
              </a:spcBef>
              <a:spcAft>
                <a:spcPts val="0"/>
              </a:spcAft>
              <a:buNone/>
            </a:pPr>
            <a:endParaRPr sz="1800" b="0" i="0" u="none" strike="noStrike" cap="none" dirty="0">
              <a:solidFill>
                <a:srgbClr val="000000"/>
              </a:solidFill>
              <a:latin typeface="Poppins"/>
              <a:ea typeface="Poppins"/>
              <a:cs typeface="Poppins"/>
              <a:sym typeface="Poppins"/>
            </a:endParaRPr>
          </a:p>
          <a:p>
            <a:pPr marL="0" marR="0" lvl="0" indent="0" algn="just" rtl="0">
              <a:lnSpc>
                <a:spcPct val="115000"/>
              </a:lnSpc>
              <a:spcBef>
                <a:spcPts val="0"/>
              </a:spcBef>
              <a:spcAft>
                <a:spcPts val="0"/>
              </a:spcAft>
              <a:buNone/>
            </a:pPr>
            <a:r>
              <a:rPr lang="fr-FR" sz="1800" b="0" i="0" u="none" strike="noStrike" cap="none" dirty="0">
                <a:solidFill>
                  <a:srgbClr val="000000"/>
                </a:solidFill>
                <a:latin typeface="Poppins"/>
                <a:ea typeface="Poppins"/>
                <a:cs typeface="Poppins"/>
                <a:sym typeface="Poppins"/>
              </a:rPr>
              <a:t>A </a:t>
            </a:r>
            <a:r>
              <a:rPr lang="fr-FR" sz="1800" b="0" i="0" u="none" strike="noStrike" cap="none" dirty="0" err="1">
                <a:solidFill>
                  <a:srgbClr val="000000"/>
                </a:solidFill>
                <a:latin typeface="Poppins"/>
                <a:ea typeface="Poppins"/>
                <a:cs typeface="Poppins"/>
                <a:sym typeface="Poppins"/>
              </a:rPr>
              <a:t>survey</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is</a:t>
            </a:r>
            <a:r>
              <a:rPr lang="fr-FR" sz="1800" b="0" i="0" u="none" strike="noStrike" cap="none" dirty="0">
                <a:solidFill>
                  <a:srgbClr val="000000"/>
                </a:solidFill>
                <a:latin typeface="Poppins"/>
                <a:ea typeface="Poppins"/>
                <a:cs typeface="Poppins"/>
                <a:sym typeface="Poppins"/>
              </a:rPr>
              <a:t> a technique for </a:t>
            </a:r>
            <a:r>
              <a:rPr lang="fr-FR" sz="1800" b="0" i="0" u="none" strike="noStrike" cap="none" dirty="0" err="1">
                <a:solidFill>
                  <a:srgbClr val="000000"/>
                </a:solidFill>
                <a:latin typeface="Poppins"/>
                <a:ea typeface="Poppins"/>
                <a:cs typeface="Poppins"/>
                <a:sym typeface="Poppins"/>
              </a:rPr>
              <a:t>collecting</a:t>
            </a:r>
            <a:r>
              <a:rPr lang="fr-FR" sz="1800" b="0" i="0" u="none" strike="noStrike" cap="none" dirty="0">
                <a:solidFill>
                  <a:srgbClr val="000000"/>
                </a:solidFill>
                <a:latin typeface="Poppins"/>
                <a:ea typeface="Poppins"/>
                <a:cs typeface="Poppins"/>
                <a:sym typeface="Poppins"/>
              </a:rPr>
              <a:t> data by </a:t>
            </a:r>
            <a:r>
              <a:rPr lang="fr-FR" sz="1800" b="0" i="0" u="none" strike="noStrike" cap="none" dirty="0" err="1">
                <a:solidFill>
                  <a:srgbClr val="000000"/>
                </a:solidFill>
                <a:latin typeface="Poppins"/>
                <a:ea typeface="Poppins"/>
                <a:cs typeface="Poppins"/>
                <a:sym typeface="Poppins"/>
              </a:rPr>
              <a:t>applying</a:t>
            </a:r>
            <a:r>
              <a:rPr lang="fr-FR" sz="1800" b="0" i="0" u="none" strike="noStrike" cap="none" dirty="0">
                <a:solidFill>
                  <a:srgbClr val="000000"/>
                </a:solidFill>
                <a:latin typeface="Poppins"/>
                <a:ea typeface="Poppins"/>
                <a:cs typeface="Poppins"/>
                <a:sym typeface="Poppins"/>
              </a:rPr>
              <a:t> a questionnaire to a </a:t>
            </a:r>
            <a:r>
              <a:rPr lang="fr-FR" sz="1800" b="0" i="0" u="none" strike="noStrike" cap="none" dirty="0" err="1">
                <a:solidFill>
                  <a:srgbClr val="000000"/>
                </a:solidFill>
                <a:latin typeface="Poppins"/>
                <a:ea typeface="Poppins"/>
                <a:cs typeface="Poppins"/>
                <a:sym typeface="Poppins"/>
              </a:rPr>
              <a:t>sample</a:t>
            </a:r>
            <a:r>
              <a:rPr lang="fr-FR" sz="1800" b="0" i="0" u="none" strike="noStrike" cap="none" dirty="0">
                <a:solidFill>
                  <a:srgbClr val="000000"/>
                </a:solidFill>
                <a:latin typeface="Poppins"/>
                <a:ea typeface="Poppins"/>
                <a:cs typeface="Poppins"/>
                <a:sym typeface="Poppins"/>
              </a:rPr>
              <a:t> of </a:t>
            </a:r>
            <a:r>
              <a:rPr lang="fr-FR" sz="1800" b="0" i="0" u="none" strike="noStrike" cap="none" dirty="0" err="1">
                <a:solidFill>
                  <a:srgbClr val="000000"/>
                </a:solidFill>
                <a:latin typeface="Poppins"/>
                <a:ea typeface="Poppins"/>
                <a:cs typeface="Poppins"/>
                <a:sym typeface="Poppins"/>
              </a:rPr>
              <a:t>individuals</a:t>
            </a:r>
            <a:r>
              <a:rPr lang="fr-FR" sz="1800" b="0" i="0" u="none" strike="noStrike" cap="none" dirty="0">
                <a:solidFill>
                  <a:srgbClr val="000000"/>
                </a:solidFill>
                <a:latin typeface="Poppins"/>
                <a:ea typeface="Poppins"/>
                <a:cs typeface="Poppins"/>
                <a:sym typeface="Poppins"/>
              </a:rPr>
              <a:t>. In </a:t>
            </a:r>
            <a:r>
              <a:rPr lang="fr-FR" sz="1800" b="0" i="0" u="none" strike="noStrike" cap="none" dirty="0" err="1">
                <a:solidFill>
                  <a:srgbClr val="000000"/>
                </a:solidFill>
                <a:latin typeface="Poppins"/>
                <a:ea typeface="Poppins"/>
                <a:cs typeface="Poppins"/>
                <a:sym typeface="Poppins"/>
              </a:rPr>
              <a:t>order</a:t>
            </a:r>
            <a:r>
              <a:rPr lang="fr-FR" sz="1800" b="0" i="0" u="none" strike="noStrike" cap="none" dirty="0">
                <a:solidFill>
                  <a:srgbClr val="000000"/>
                </a:solidFill>
                <a:latin typeface="Poppins"/>
                <a:ea typeface="Poppins"/>
                <a:cs typeface="Poppins"/>
                <a:sym typeface="Poppins"/>
              </a:rPr>
              <a:t> for the </a:t>
            </a:r>
            <a:r>
              <a:rPr lang="fr-FR" sz="1800" b="0" i="0" u="none" strike="noStrike" cap="none" dirty="0" err="1">
                <a:solidFill>
                  <a:srgbClr val="000000"/>
                </a:solidFill>
                <a:latin typeface="Poppins"/>
                <a:ea typeface="Poppins"/>
                <a:cs typeface="Poppins"/>
                <a:sym typeface="Poppins"/>
              </a:rPr>
              <a:t>survey</a:t>
            </a:r>
            <a:r>
              <a:rPr lang="fr-FR" sz="1800" b="0" i="0" u="none" strike="noStrike" cap="none" dirty="0">
                <a:solidFill>
                  <a:srgbClr val="000000"/>
                </a:solidFill>
                <a:latin typeface="Poppins"/>
                <a:ea typeface="Poppins"/>
                <a:cs typeface="Poppins"/>
                <a:sym typeface="Poppins"/>
              </a:rPr>
              <a:t> to </a:t>
            </a:r>
            <a:r>
              <a:rPr lang="fr-FR" sz="1800" b="0" i="0" u="none" strike="noStrike" cap="none" dirty="0" err="1">
                <a:solidFill>
                  <a:srgbClr val="000000"/>
                </a:solidFill>
                <a:latin typeface="Poppins"/>
                <a:ea typeface="Poppins"/>
                <a:cs typeface="Poppins"/>
                <a:sym typeface="Poppins"/>
              </a:rPr>
              <a:t>be</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representative</a:t>
            </a:r>
            <a:r>
              <a:rPr lang="fr-FR" sz="1800" b="0" i="0" u="none" strike="noStrike" cap="none" dirty="0">
                <a:solidFill>
                  <a:srgbClr val="000000"/>
                </a:solidFill>
                <a:latin typeface="Poppins"/>
                <a:ea typeface="Poppins"/>
                <a:cs typeface="Poppins"/>
                <a:sym typeface="Poppins"/>
              </a:rPr>
              <a:t> of the program/intervention </a:t>
            </a:r>
            <a:r>
              <a:rPr lang="fr-FR" sz="1800" b="0" i="0" u="none" strike="noStrike" cap="none" dirty="0" err="1">
                <a:solidFill>
                  <a:srgbClr val="000000"/>
                </a:solidFill>
                <a:latin typeface="Poppins"/>
                <a:ea typeface="Poppins"/>
                <a:cs typeface="Poppins"/>
                <a:sym typeface="Poppins"/>
              </a:rPr>
              <a:t>target</a:t>
            </a:r>
            <a:r>
              <a:rPr lang="fr-FR" sz="1800" b="0" i="0" u="none" strike="noStrike" cap="none" dirty="0">
                <a:solidFill>
                  <a:srgbClr val="000000"/>
                </a:solidFill>
                <a:latin typeface="Poppins"/>
                <a:ea typeface="Poppins"/>
                <a:cs typeface="Poppins"/>
                <a:sym typeface="Poppins"/>
              </a:rPr>
              <a:t> population, </a:t>
            </a:r>
            <a:r>
              <a:rPr lang="fr-FR" sz="1800" b="0" i="0" u="none" strike="noStrike" cap="none" dirty="0" err="1">
                <a:solidFill>
                  <a:srgbClr val="000000"/>
                </a:solidFill>
                <a:latin typeface="Poppins"/>
                <a:ea typeface="Poppins"/>
                <a:cs typeface="Poppins"/>
                <a:sym typeface="Poppins"/>
              </a:rPr>
              <a:t>it</a:t>
            </a:r>
            <a:r>
              <a:rPr lang="fr-FR" sz="1800" b="0" i="0" u="none" strike="noStrike" cap="none" dirty="0">
                <a:solidFill>
                  <a:srgbClr val="000000"/>
                </a:solidFill>
                <a:latin typeface="Poppins"/>
                <a:ea typeface="Poppins"/>
                <a:cs typeface="Poppins"/>
                <a:sym typeface="Poppins"/>
              </a:rPr>
              <a:t> must </a:t>
            </a:r>
            <a:r>
              <a:rPr lang="fr-FR" sz="1800" b="0" i="0" u="none" strike="noStrike" cap="none" dirty="0" err="1">
                <a:solidFill>
                  <a:srgbClr val="000000"/>
                </a:solidFill>
                <a:latin typeface="Poppins"/>
                <a:ea typeface="Poppins"/>
                <a:cs typeface="Poppins"/>
                <a:sym typeface="Poppins"/>
              </a:rPr>
              <a:t>be</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carried</a:t>
            </a:r>
            <a:r>
              <a:rPr lang="fr-FR" sz="1800" b="0" i="0" u="none" strike="noStrike" cap="none" dirty="0">
                <a:solidFill>
                  <a:srgbClr val="000000"/>
                </a:solidFill>
                <a:latin typeface="Poppins"/>
                <a:ea typeface="Poppins"/>
                <a:cs typeface="Poppins"/>
                <a:sym typeface="Poppins"/>
              </a:rPr>
              <a:t> out </a:t>
            </a:r>
            <a:r>
              <a:rPr lang="fr-FR" sz="1800" b="0" i="0" u="none" strike="noStrike" cap="none" dirty="0" err="1">
                <a:solidFill>
                  <a:srgbClr val="000000"/>
                </a:solidFill>
                <a:latin typeface="Poppins"/>
                <a:ea typeface="Poppins"/>
                <a:cs typeface="Poppins"/>
                <a:sym typeface="Poppins"/>
              </a:rPr>
              <a:t>with</a:t>
            </a:r>
            <a:r>
              <a:rPr lang="fr-FR" sz="1800" b="0" i="0" u="none" strike="noStrike" cap="none" dirty="0">
                <a:solidFill>
                  <a:srgbClr val="000000"/>
                </a:solidFill>
                <a:latin typeface="Poppins"/>
                <a:ea typeface="Poppins"/>
                <a:cs typeface="Poppins"/>
                <a:sym typeface="Poppins"/>
              </a:rPr>
              <a:t> a </a:t>
            </a:r>
            <a:r>
              <a:rPr lang="fr-FR" sz="1800" b="0" i="0" u="none" strike="noStrike" cap="none" dirty="0" err="1">
                <a:solidFill>
                  <a:srgbClr val="000000"/>
                </a:solidFill>
                <a:latin typeface="Poppins"/>
                <a:ea typeface="Poppins"/>
                <a:cs typeface="Poppins"/>
                <a:sym typeface="Poppins"/>
              </a:rPr>
              <a:t>representative</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sample</a:t>
            </a:r>
            <a:r>
              <a:rPr lang="fr-FR" sz="1800" b="0" i="0" u="none" strike="noStrike" cap="none" dirty="0">
                <a:solidFill>
                  <a:srgbClr val="000000"/>
                </a:solidFill>
                <a:latin typeface="Poppins"/>
                <a:ea typeface="Poppins"/>
                <a:cs typeface="Poppins"/>
                <a:sym typeface="Poppins"/>
              </a:rPr>
              <a:t> of </a:t>
            </a:r>
            <a:r>
              <a:rPr lang="fr-FR" sz="1800" b="0" i="0" u="none" strike="noStrike" cap="none" dirty="0" err="1">
                <a:solidFill>
                  <a:srgbClr val="000000"/>
                </a:solidFill>
                <a:latin typeface="Poppins"/>
                <a:ea typeface="Poppins"/>
                <a:cs typeface="Poppins"/>
                <a:sym typeface="Poppins"/>
              </a:rPr>
              <a:t>individuals</a:t>
            </a:r>
            <a:r>
              <a:rPr lang="fr-FR" sz="1800" b="0" i="0" u="none" strike="noStrike" cap="none" dirty="0">
                <a:solidFill>
                  <a:srgbClr val="000000"/>
                </a:solidFill>
                <a:latin typeface="Poppins"/>
                <a:ea typeface="Poppins"/>
                <a:cs typeface="Poppins"/>
                <a:sym typeface="Poppins"/>
              </a:rPr>
              <a:t>.</a:t>
            </a:r>
            <a:endParaRPr sz="1800" b="0" i="0" u="none" strike="noStrike" cap="none" dirty="0">
              <a:solidFill>
                <a:srgbClr val="000000"/>
              </a:solidFill>
              <a:latin typeface="Poppins"/>
              <a:ea typeface="Poppins"/>
              <a:cs typeface="Poppins"/>
              <a:sym typeface="Poppins"/>
            </a:endParaRPr>
          </a:p>
          <a:p>
            <a:pPr marL="0" marR="0" lvl="0" indent="0" algn="just" rtl="0">
              <a:spcBef>
                <a:spcPts val="0"/>
              </a:spcBef>
              <a:spcAft>
                <a:spcPts val="0"/>
              </a:spcAft>
              <a:buNone/>
            </a:pPr>
            <a:r>
              <a:rPr lang="fr-FR" sz="1800" b="0" i="0" u="none" strike="noStrike" cap="none" dirty="0">
                <a:solidFill>
                  <a:srgbClr val="000000"/>
                </a:solidFill>
                <a:latin typeface="Poppins"/>
                <a:ea typeface="Poppins"/>
                <a:cs typeface="Poppins"/>
                <a:sym typeface="Poppins"/>
              </a:rPr>
              <a:t>The </a:t>
            </a:r>
            <a:r>
              <a:rPr lang="fr-FR" sz="1800" b="0" i="0" u="none" strike="noStrike" cap="none" dirty="0" err="1">
                <a:solidFill>
                  <a:srgbClr val="000000"/>
                </a:solidFill>
                <a:latin typeface="Poppins"/>
                <a:ea typeface="Poppins"/>
                <a:cs typeface="Poppins"/>
                <a:sym typeface="Poppins"/>
              </a:rPr>
              <a:t>tools</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used</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will</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need</a:t>
            </a:r>
            <a:r>
              <a:rPr lang="fr-FR" sz="1800" b="0" i="0" u="none" strike="noStrike" cap="none" dirty="0">
                <a:solidFill>
                  <a:srgbClr val="000000"/>
                </a:solidFill>
                <a:latin typeface="Poppins"/>
                <a:ea typeface="Poppins"/>
                <a:cs typeface="Poppins"/>
                <a:sym typeface="Poppins"/>
              </a:rPr>
              <a:t> to </a:t>
            </a:r>
            <a:r>
              <a:rPr lang="fr-FR" sz="1800" b="0" i="0" u="none" strike="noStrike" cap="none" dirty="0" err="1">
                <a:solidFill>
                  <a:srgbClr val="000000"/>
                </a:solidFill>
                <a:latin typeface="Poppins"/>
                <a:ea typeface="Poppins"/>
                <a:cs typeface="Poppins"/>
                <a:sym typeface="Poppins"/>
              </a:rPr>
              <a:t>be</a:t>
            </a:r>
            <a:r>
              <a:rPr lang="fr-FR" sz="1800" b="0" i="0" u="none" strike="noStrike" cap="none" dirty="0">
                <a:solidFill>
                  <a:srgbClr val="000000"/>
                </a:solidFill>
                <a:latin typeface="Poppins"/>
                <a:ea typeface="Poppins"/>
                <a:cs typeface="Poppins"/>
                <a:sym typeface="Poppins"/>
              </a:rPr>
              <a:t> </a:t>
            </a:r>
            <a:r>
              <a:rPr lang="fr-FR" sz="1800" b="0" i="0" u="none" strike="noStrike" cap="none" dirty="0" err="1">
                <a:solidFill>
                  <a:srgbClr val="000000"/>
                </a:solidFill>
                <a:latin typeface="Poppins"/>
                <a:ea typeface="Poppins"/>
                <a:cs typeface="Poppins"/>
                <a:sym typeface="Poppins"/>
              </a:rPr>
              <a:t>adapted</a:t>
            </a:r>
            <a:r>
              <a:rPr lang="fr-FR" sz="1800" b="0" i="0" u="none" strike="noStrike" cap="none" dirty="0">
                <a:solidFill>
                  <a:srgbClr val="000000"/>
                </a:solidFill>
                <a:latin typeface="Poppins"/>
                <a:ea typeface="Poppins"/>
                <a:cs typeface="Poppins"/>
                <a:sym typeface="Poppins"/>
              </a:rPr>
              <a:t> to the </a:t>
            </a:r>
            <a:r>
              <a:rPr lang="fr-FR" sz="1800" b="0" i="0" u="none" strike="noStrike" cap="none" dirty="0" err="1">
                <a:solidFill>
                  <a:srgbClr val="000000"/>
                </a:solidFill>
                <a:latin typeface="Poppins"/>
                <a:ea typeface="Poppins"/>
                <a:cs typeface="Poppins"/>
                <a:sym typeface="Poppins"/>
              </a:rPr>
              <a:t>target</a:t>
            </a:r>
            <a:r>
              <a:rPr lang="fr-FR" sz="1800" b="0" i="0" u="none" strike="noStrike" cap="none" dirty="0">
                <a:solidFill>
                  <a:srgbClr val="000000"/>
                </a:solidFill>
                <a:latin typeface="Poppins"/>
                <a:ea typeface="Poppins"/>
                <a:cs typeface="Poppins"/>
                <a:sym typeface="Poppins"/>
              </a:rPr>
              <a:t> audience, </a:t>
            </a:r>
            <a:r>
              <a:rPr lang="fr-FR" sz="1800" b="0" i="0" u="none" strike="noStrike" cap="none" dirty="0" err="1">
                <a:solidFill>
                  <a:srgbClr val="000000"/>
                </a:solidFill>
                <a:latin typeface="Poppins"/>
                <a:ea typeface="Poppins"/>
                <a:cs typeface="Poppins"/>
                <a:sym typeface="Poppins"/>
              </a:rPr>
              <a:t>especially</a:t>
            </a:r>
            <a:r>
              <a:rPr lang="fr-FR" sz="1800" b="0" i="0" u="none" strike="noStrike" cap="none" dirty="0">
                <a:solidFill>
                  <a:srgbClr val="000000"/>
                </a:solidFill>
                <a:latin typeface="Poppins"/>
                <a:ea typeface="Poppins"/>
                <a:cs typeface="Poppins"/>
                <a:sym typeface="Poppins"/>
              </a:rPr>
              <a:t> if </a:t>
            </a:r>
            <a:r>
              <a:rPr lang="fr-FR" sz="1800" b="0" i="0" u="none" strike="noStrike" cap="none" dirty="0" err="1">
                <a:solidFill>
                  <a:srgbClr val="000000"/>
                </a:solidFill>
                <a:latin typeface="Poppins"/>
                <a:ea typeface="Poppins"/>
                <a:cs typeface="Poppins"/>
                <a:sym typeface="Poppins"/>
              </a:rPr>
              <a:t>children</a:t>
            </a:r>
            <a:r>
              <a:rPr lang="fr-FR" sz="1800" b="0" i="0" u="none" strike="noStrike" cap="none" dirty="0">
                <a:solidFill>
                  <a:srgbClr val="000000"/>
                </a:solidFill>
                <a:latin typeface="Poppins"/>
                <a:ea typeface="Poppins"/>
                <a:cs typeface="Poppins"/>
                <a:sym typeface="Poppins"/>
              </a:rPr>
              <a:t> are </a:t>
            </a:r>
            <a:r>
              <a:rPr lang="fr-FR" sz="1800" b="0" i="0" u="none" strike="noStrike" cap="none" dirty="0" err="1">
                <a:solidFill>
                  <a:srgbClr val="000000"/>
                </a:solidFill>
                <a:latin typeface="Poppins"/>
                <a:ea typeface="Poppins"/>
                <a:cs typeface="Poppins"/>
                <a:sym typeface="Poppins"/>
              </a:rPr>
              <a:t>involved</a:t>
            </a:r>
            <a:r>
              <a:rPr lang="fr-FR" sz="1800" b="0" i="0" u="none" strike="noStrike" cap="none" dirty="0">
                <a:solidFill>
                  <a:srgbClr val="000000"/>
                </a:solidFill>
                <a:latin typeface="Poppins"/>
                <a:ea typeface="Poppins"/>
                <a:cs typeface="Poppins"/>
                <a:sym typeface="Poppins"/>
              </a:rPr>
              <a:t>.</a:t>
            </a:r>
            <a:endParaRPr sz="1800" b="0" i="0" u="none" strike="noStrike" cap="none" dirty="0">
              <a:solidFill>
                <a:srgbClr val="000000"/>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dirty="0">
              <a:solidFill>
                <a:srgbClr val="000000"/>
              </a:solidFill>
              <a:latin typeface="Poppins"/>
              <a:ea typeface="Poppins"/>
              <a:cs typeface="Poppins"/>
              <a:sym typeface="Poppins"/>
            </a:endParaRPr>
          </a:p>
          <a:p>
            <a:pPr marL="0" marR="0" lvl="0" indent="0" algn="just" rtl="0">
              <a:spcBef>
                <a:spcPts val="0"/>
              </a:spcBef>
              <a:spcAft>
                <a:spcPts val="0"/>
              </a:spcAft>
              <a:buNone/>
            </a:pPr>
            <a:r>
              <a:rPr lang="fr-FR" sz="1800" b="0" i="1" u="none" strike="noStrike" cap="none" dirty="0" err="1">
                <a:solidFill>
                  <a:srgbClr val="666666"/>
                </a:solidFill>
                <a:latin typeface="Poppins"/>
                <a:ea typeface="Poppins"/>
                <a:cs typeface="Poppins"/>
                <a:sym typeface="Poppins"/>
              </a:rPr>
              <a:t>Who</a:t>
            </a:r>
            <a:r>
              <a:rPr lang="fr-FR" sz="1800" b="0" i="1" u="none" strike="noStrike" cap="none" dirty="0">
                <a:solidFill>
                  <a:srgbClr val="666666"/>
                </a:solidFill>
                <a:latin typeface="Poppins"/>
                <a:ea typeface="Poppins"/>
                <a:cs typeface="Poppins"/>
                <a:sym typeface="Poppins"/>
              </a:rPr>
              <a:t> </a:t>
            </a:r>
            <a:r>
              <a:rPr lang="fr-FR" sz="1800" b="0" i="1" u="none" strike="noStrike" cap="none" dirty="0" err="1">
                <a:solidFill>
                  <a:srgbClr val="666666"/>
                </a:solidFill>
                <a:latin typeface="Poppins"/>
                <a:ea typeface="Poppins"/>
                <a:cs typeface="Poppins"/>
                <a:sym typeface="Poppins"/>
              </a:rPr>
              <a:t>is</a:t>
            </a:r>
            <a:r>
              <a:rPr lang="fr-FR" sz="1800" b="0" i="1" u="none" strike="noStrike" cap="none" dirty="0">
                <a:solidFill>
                  <a:srgbClr val="666666"/>
                </a:solidFill>
                <a:latin typeface="Poppins"/>
                <a:ea typeface="Poppins"/>
                <a:cs typeface="Poppins"/>
                <a:sym typeface="Poppins"/>
              </a:rPr>
              <a:t> the </a:t>
            </a:r>
            <a:r>
              <a:rPr lang="fr-FR" sz="1800" b="0" i="1" u="none" strike="noStrike" cap="none" dirty="0" err="1">
                <a:solidFill>
                  <a:srgbClr val="666666"/>
                </a:solidFill>
                <a:latin typeface="Poppins"/>
                <a:ea typeface="Poppins"/>
                <a:cs typeface="Poppins"/>
                <a:sym typeface="Poppins"/>
              </a:rPr>
              <a:t>target</a:t>
            </a:r>
            <a:r>
              <a:rPr lang="fr-FR" sz="1800" b="0" i="1" u="none" strike="noStrike" cap="none" dirty="0">
                <a:solidFill>
                  <a:srgbClr val="666666"/>
                </a:solidFill>
                <a:latin typeface="Poppins"/>
                <a:ea typeface="Poppins"/>
                <a:cs typeface="Poppins"/>
                <a:sym typeface="Poppins"/>
              </a:rPr>
              <a:t> population, and </a:t>
            </a:r>
            <a:r>
              <a:rPr lang="fr-FR" sz="1800" b="0" i="1" u="none" strike="noStrike" cap="none" dirty="0" err="1">
                <a:solidFill>
                  <a:srgbClr val="666666"/>
                </a:solidFill>
                <a:latin typeface="Poppins"/>
                <a:ea typeface="Poppins"/>
                <a:cs typeface="Poppins"/>
                <a:sym typeface="Poppins"/>
              </a:rPr>
              <a:t>what</a:t>
            </a:r>
            <a:r>
              <a:rPr lang="fr-FR" sz="1800" b="0" i="1" u="none" strike="noStrike" cap="none" dirty="0">
                <a:solidFill>
                  <a:srgbClr val="666666"/>
                </a:solidFill>
                <a:latin typeface="Poppins"/>
                <a:ea typeface="Poppins"/>
                <a:cs typeface="Poppins"/>
                <a:sym typeface="Poppins"/>
              </a:rPr>
              <a:t> </a:t>
            </a:r>
            <a:r>
              <a:rPr lang="fr-FR" sz="1800" b="0" i="1" u="none" strike="noStrike" cap="none" dirty="0" err="1">
                <a:solidFill>
                  <a:srgbClr val="666666"/>
                </a:solidFill>
                <a:latin typeface="Poppins"/>
                <a:ea typeface="Poppins"/>
                <a:cs typeface="Poppins"/>
                <a:sym typeface="Poppins"/>
              </a:rPr>
              <a:t>tools</a:t>
            </a:r>
            <a:r>
              <a:rPr lang="fr-FR" sz="1800" b="0" i="1" u="none" strike="noStrike" cap="none" dirty="0">
                <a:solidFill>
                  <a:srgbClr val="666666"/>
                </a:solidFill>
                <a:latin typeface="Poppins"/>
                <a:ea typeface="Poppins"/>
                <a:cs typeface="Poppins"/>
                <a:sym typeface="Poppins"/>
              </a:rPr>
              <a:t> are </a:t>
            </a:r>
            <a:r>
              <a:rPr lang="fr-FR" sz="1800" b="0" i="1" u="none" strike="noStrike" cap="none" dirty="0" err="1">
                <a:solidFill>
                  <a:srgbClr val="666666"/>
                </a:solidFill>
                <a:latin typeface="Poppins"/>
                <a:ea typeface="Poppins"/>
                <a:cs typeface="Poppins"/>
                <a:sym typeface="Poppins"/>
              </a:rPr>
              <a:t>most</a:t>
            </a:r>
            <a:r>
              <a:rPr lang="fr-FR" sz="1800" b="0" i="1" u="none" strike="noStrike" cap="none" dirty="0">
                <a:solidFill>
                  <a:srgbClr val="666666"/>
                </a:solidFill>
                <a:latin typeface="Poppins"/>
                <a:ea typeface="Poppins"/>
                <a:cs typeface="Poppins"/>
                <a:sym typeface="Poppins"/>
              </a:rPr>
              <a:t> </a:t>
            </a:r>
            <a:r>
              <a:rPr lang="fr-FR" sz="1800" b="0" i="1" u="none" strike="noStrike" cap="none" dirty="0" err="1">
                <a:solidFill>
                  <a:srgbClr val="666666"/>
                </a:solidFill>
                <a:latin typeface="Poppins"/>
                <a:ea typeface="Poppins"/>
                <a:cs typeface="Poppins"/>
                <a:sym typeface="Poppins"/>
              </a:rPr>
              <a:t>appropriate</a:t>
            </a:r>
            <a:r>
              <a:rPr lang="fr-FR" sz="1800" b="0" i="1" u="none" strike="noStrike" cap="none" dirty="0">
                <a:solidFill>
                  <a:srgbClr val="666666"/>
                </a:solidFill>
                <a:latin typeface="Poppins"/>
                <a:ea typeface="Poppins"/>
                <a:cs typeface="Poppins"/>
                <a:sym typeface="Poppins"/>
              </a:rPr>
              <a:t>? </a:t>
            </a:r>
            <a:r>
              <a:rPr lang="fr-FR" sz="1800" b="0" i="1" u="none" strike="noStrike" cap="none" dirty="0" err="1">
                <a:solidFill>
                  <a:srgbClr val="666666"/>
                </a:solidFill>
                <a:latin typeface="Poppins"/>
                <a:ea typeface="Poppins"/>
                <a:cs typeface="Poppins"/>
                <a:sym typeface="Poppins"/>
              </a:rPr>
              <a:t>What</a:t>
            </a:r>
            <a:r>
              <a:rPr lang="fr-FR" sz="1800" b="0" i="1" u="none" strike="noStrike" cap="none" dirty="0">
                <a:solidFill>
                  <a:srgbClr val="666666"/>
                </a:solidFill>
                <a:latin typeface="Poppins"/>
                <a:ea typeface="Poppins"/>
                <a:cs typeface="Poppins"/>
                <a:sym typeface="Poppins"/>
              </a:rPr>
              <a:t> medium </a:t>
            </a:r>
            <a:r>
              <a:rPr lang="fr-FR" sz="1800" b="0" i="1" u="none" strike="noStrike" cap="none" dirty="0" err="1">
                <a:solidFill>
                  <a:srgbClr val="666666"/>
                </a:solidFill>
                <a:latin typeface="Poppins"/>
                <a:ea typeface="Poppins"/>
                <a:cs typeface="Poppins"/>
                <a:sym typeface="Poppins"/>
              </a:rPr>
              <a:t>should</a:t>
            </a:r>
            <a:r>
              <a:rPr lang="fr-FR" sz="1800" b="0" i="1" u="none" strike="noStrike" cap="none" dirty="0">
                <a:solidFill>
                  <a:srgbClr val="666666"/>
                </a:solidFill>
                <a:latin typeface="Poppins"/>
                <a:ea typeface="Poppins"/>
                <a:cs typeface="Poppins"/>
                <a:sym typeface="Poppins"/>
              </a:rPr>
              <a:t> </a:t>
            </a:r>
            <a:r>
              <a:rPr lang="fr-FR" sz="1800" b="0" i="1" u="none" strike="noStrike" cap="none" dirty="0" err="1">
                <a:solidFill>
                  <a:srgbClr val="666666"/>
                </a:solidFill>
                <a:latin typeface="Poppins"/>
                <a:ea typeface="Poppins"/>
                <a:cs typeface="Poppins"/>
                <a:sym typeface="Poppins"/>
              </a:rPr>
              <a:t>be</a:t>
            </a:r>
            <a:r>
              <a:rPr lang="fr-FR" sz="1800" b="0" i="1" u="none" strike="noStrike" cap="none" dirty="0">
                <a:solidFill>
                  <a:srgbClr val="666666"/>
                </a:solidFill>
                <a:latin typeface="Poppins"/>
                <a:ea typeface="Poppins"/>
                <a:cs typeface="Poppins"/>
                <a:sym typeface="Poppins"/>
              </a:rPr>
              <a:t> </a:t>
            </a:r>
            <a:r>
              <a:rPr lang="fr-FR" sz="1800" b="0" i="1" u="none" strike="noStrike" cap="none" dirty="0" err="1">
                <a:solidFill>
                  <a:srgbClr val="666666"/>
                </a:solidFill>
                <a:latin typeface="Poppins"/>
                <a:ea typeface="Poppins"/>
                <a:cs typeface="Poppins"/>
                <a:sym typeface="Poppins"/>
              </a:rPr>
              <a:t>used</a:t>
            </a:r>
            <a:r>
              <a:rPr lang="fr-FR" sz="1800" b="0" i="1" u="none" strike="noStrike" cap="none" dirty="0">
                <a:solidFill>
                  <a:srgbClr val="666666"/>
                </a:solidFill>
                <a:latin typeface="Poppins"/>
                <a:ea typeface="Poppins"/>
                <a:cs typeface="Poppins"/>
                <a:sym typeface="Poppins"/>
              </a:rPr>
              <a:t> (</a:t>
            </a:r>
            <a:r>
              <a:rPr lang="fr-FR" sz="1800" b="0" i="1" u="none" strike="noStrike" cap="none" dirty="0" err="1">
                <a:solidFill>
                  <a:srgbClr val="666666"/>
                </a:solidFill>
                <a:latin typeface="Poppins"/>
                <a:ea typeface="Poppins"/>
                <a:cs typeface="Poppins"/>
                <a:sym typeface="Poppins"/>
              </a:rPr>
              <a:t>tablet</a:t>
            </a:r>
            <a:r>
              <a:rPr lang="fr-FR" sz="1800" b="0" i="1" u="none" strike="noStrike" cap="none" dirty="0">
                <a:solidFill>
                  <a:srgbClr val="666666"/>
                </a:solidFill>
                <a:latin typeface="Poppins"/>
                <a:ea typeface="Poppins"/>
                <a:cs typeface="Poppins"/>
                <a:sym typeface="Poppins"/>
              </a:rPr>
              <a:t>, </a:t>
            </a:r>
            <a:r>
              <a:rPr lang="fr-FR" sz="1800" b="0" i="1" u="none" strike="noStrike" cap="none" dirty="0" err="1">
                <a:solidFill>
                  <a:srgbClr val="666666"/>
                </a:solidFill>
                <a:latin typeface="Poppins"/>
                <a:ea typeface="Poppins"/>
                <a:cs typeface="Poppins"/>
                <a:sym typeface="Poppins"/>
              </a:rPr>
              <a:t>paper</a:t>
            </a:r>
            <a:r>
              <a:rPr lang="fr-FR" sz="1800" b="0" i="1" u="none" strike="noStrike" cap="none" dirty="0">
                <a:solidFill>
                  <a:srgbClr val="666666"/>
                </a:solidFill>
                <a:latin typeface="Poppins"/>
                <a:ea typeface="Poppins"/>
                <a:cs typeface="Poppins"/>
                <a:sym typeface="Poppins"/>
              </a:rPr>
              <a:t>, etc.)?</a:t>
            </a:r>
            <a:endParaRPr sz="1800" b="0" i="0" u="none" strike="noStrike" cap="none" dirty="0">
              <a:solidFill>
                <a:srgbClr val="262775"/>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28</a:t>
            </a:fld>
            <a:endParaRPr/>
          </a:p>
        </p:txBody>
      </p:sp>
      <p:sp>
        <p:nvSpPr>
          <p:cNvPr id="649" name="Google Shape;649;p30"/>
          <p:cNvSpPr txBox="1"/>
          <p:nvPr/>
        </p:nvSpPr>
        <p:spPr>
          <a:xfrm>
            <a:off x="1523925" y="86500"/>
            <a:ext cx="9144000" cy="138496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3900" b="1" i="0" u="none" strike="noStrike" cap="none">
                <a:solidFill>
                  <a:srgbClr val="262775"/>
                </a:solidFill>
                <a:latin typeface="Bebas Neue"/>
                <a:ea typeface="Bebas Neue"/>
                <a:cs typeface="Bebas Neue"/>
                <a:sym typeface="Bebas Neue"/>
              </a:rPr>
              <a:t>DIFFERENT TOOLS: quaNTITATIVE METHODS</a:t>
            </a:r>
            <a:endParaRPr sz="3900" b="1" i="0" u="none" strike="noStrike" cap="none">
              <a:solidFill>
                <a:srgbClr val="262775"/>
              </a:solidFill>
              <a:latin typeface="Bebas Neue"/>
              <a:ea typeface="Bebas Neue"/>
              <a:cs typeface="Bebas Neue"/>
              <a:sym typeface="Bebas Neue"/>
            </a:endParaRPr>
          </a:p>
        </p:txBody>
      </p:sp>
      <p:sp>
        <p:nvSpPr>
          <p:cNvPr id="650" name="Google Shape;650;p30"/>
          <p:cNvSpPr/>
          <p:nvPr/>
        </p:nvSpPr>
        <p:spPr>
          <a:xfrm>
            <a:off x="2212425" y="1132150"/>
            <a:ext cx="7767000" cy="5080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900" b="0" i="0" u="none" strike="noStrike" cap="none" dirty="0">
                <a:solidFill>
                  <a:srgbClr val="E84E0F"/>
                </a:solidFill>
                <a:latin typeface="Poppins"/>
                <a:ea typeface="Poppins"/>
                <a:cs typeface="Poppins"/>
                <a:sym typeface="Poppins"/>
              </a:rPr>
              <a:t>There are </a:t>
            </a:r>
            <a:r>
              <a:rPr lang="fr-FR" sz="1900" b="0" i="0" u="none" strike="noStrike" cap="none" dirty="0" err="1">
                <a:solidFill>
                  <a:srgbClr val="E84E0F"/>
                </a:solidFill>
                <a:latin typeface="Poppins"/>
                <a:ea typeface="Poppins"/>
                <a:cs typeface="Poppins"/>
                <a:sym typeface="Poppins"/>
              </a:rPr>
              <a:t>also</a:t>
            </a:r>
            <a:r>
              <a:rPr lang="fr-FR" sz="1900" b="0" i="0" u="none" strike="noStrike" cap="none" dirty="0">
                <a:solidFill>
                  <a:srgbClr val="E84E0F"/>
                </a:solidFill>
                <a:latin typeface="Poppins"/>
                <a:ea typeface="Poppins"/>
                <a:cs typeface="Poppins"/>
                <a:sym typeface="Poppins"/>
              </a:rPr>
              <a:t> </a:t>
            </a:r>
            <a:r>
              <a:rPr lang="fr-FR" sz="1900" b="0" i="0" u="none" strike="noStrike" cap="none" dirty="0" err="1">
                <a:solidFill>
                  <a:srgbClr val="E84E0F"/>
                </a:solidFill>
                <a:latin typeface="Poppins"/>
                <a:ea typeface="Poppins"/>
                <a:cs typeface="Poppins"/>
                <a:sym typeface="Poppins"/>
              </a:rPr>
              <a:t>tools</a:t>
            </a:r>
            <a:r>
              <a:rPr lang="fr-FR" sz="1900" b="0" i="0" u="none" strike="noStrike" cap="none" dirty="0">
                <a:solidFill>
                  <a:srgbClr val="E84E0F"/>
                </a:solidFill>
                <a:latin typeface="Poppins"/>
                <a:ea typeface="Poppins"/>
                <a:cs typeface="Poppins"/>
                <a:sym typeface="Poppins"/>
              </a:rPr>
              <a:t> or sources for checking quantitative data: </a:t>
            </a:r>
            <a:r>
              <a:rPr lang="fr-FR" sz="1900" b="0" i="0" u="none" strike="noStrike" cap="none" dirty="0" err="1">
                <a:solidFill>
                  <a:srgbClr val="000000"/>
                </a:solidFill>
                <a:latin typeface="Poppins"/>
                <a:ea typeface="Poppins"/>
                <a:cs typeface="Poppins"/>
                <a:sym typeface="Poppins"/>
              </a:rPr>
              <a:t>these</a:t>
            </a:r>
            <a:r>
              <a:rPr lang="fr-FR" sz="1900" b="0" i="0" u="none" strike="noStrike" cap="none" dirty="0">
                <a:solidFill>
                  <a:srgbClr val="000000"/>
                </a:solidFill>
                <a:latin typeface="Poppins"/>
                <a:ea typeface="Poppins"/>
                <a:cs typeface="Poppins"/>
                <a:sym typeface="Poppins"/>
              </a:rPr>
              <a:t> are not collection </a:t>
            </a:r>
            <a:r>
              <a:rPr lang="fr-FR" sz="1900" b="0" i="0" u="none" strike="noStrike" cap="none" dirty="0" err="1">
                <a:solidFill>
                  <a:srgbClr val="000000"/>
                </a:solidFill>
                <a:latin typeface="Poppins"/>
                <a:ea typeface="Poppins"/>
                <a:cs typeface="Poppins"/>
                <a:sym typeface="Poppins"/>
              </a:rPr>
              <a:t>tools</a:t>
            </a:r>
            <a:r>
              <a:rPr lang="fr-FR" sz="1900" b="0" i="0" u="none" strike="noStrike" cap="none" dirty="0">
                <a:solidFill>
                  <a:srgbClr val="000000"/>
                </a:solidFill>
                <a:latin typeface="Poppins"/>
                <a:ea typeface="Poppins"/>
                <a:cs typeface="Poppins"/>
                <a:sym typeface="Poppins"/>
              </a:rPr>
              <a:t> per </a:t>
            </a:r>
            <a:r>
              <a:rPr lang="fr-FR" sz="1900" dirty="0">
                <a:latin typeface="Poppins"/>
                <a:ea typeface="Poppins"/>
                <a:cs typeface="Poppins"/>
                <a:sym typeface="Poppins"/>
              </a:rPr>
              <a:t>M&amp;E</a:t>
            </a:r>
            <a:r>
              <a:rPr lang="fr-FR" sz="1900" b="0" i="0" u="none" strike="noStrike" cap="none" dirty="0">
                <a:solidFill>
                  <a:srgbClr val="000000"/>
                </a:solidFill>
                <a:latin typeface="Poppins"/>
                <a:ea typeface="Poppins"/>
                <a:cs typeface="Poppins"/>
                <a:sym typeface="Poppins"/>
              </a:rPr>
              <a:t>, but media </a:t>
            </a:r>
            <a:r>
              <a:rPr lang="fr-FR" sz="1900" b="0" i="0" u="none" strike="noStrike" cap="none" dirty="0" err="1">
                <a:solidFill>
                  <a:srgbClr val="000000"/>
                </a:solidFill>
                <a:latin typeface="Poppins"/>
                <a:ea typeface="Poppins"/>
                <a:cs typeface="Poppins"/>
                <a:sym typeface="Poppins"/>
              </a:rPr>
              <a:t>that</a:t>
            </a:r>
            <a:r>
              <a:rPr lang="fr-FR" sz="1900" b="0" i="0" u="none" strike="noStrike" cap="none" dirty="0">
                <a:solidFill>
                  <a:srgbClr val="000000"/>
                </a:solidFill>
                <a:latin typeface="Poppins"/>
                <a:ea typeface="Poppins"/>
                <a:cs typeface="Poppins"/>
                <a:sym typeface="Poppins"/>
              </a:rPr>
              <a:t> enable </a:t>
            </a:r>
            <a:r>
              <a:rPr lang="fr-FR" sz="1900" b="0" i="0" u="none" strike="noStrike" cap="none" dirty="0" err="1">
                <a:solidFill>
                  <a:srgbClr val="000000"/>
                </a:solidFill>
                <a:latin typeface="Poppins"/>
                <a:ea typeface="Poppins"/>
                <a:cs typeface="Poppins"/>
                <a:sym typeface="Poppins"/>
              </a:rPr>
              <a:t>you</a:t>
            </a:r>
            <a:r>
              <a:rPr lang="fr-FR" sz="1900" b="0" i="0" u="none" strike="noStrike" cap="none" dirty="0">
                <a:solidFill>
                  <a:srgbClr val="000000"/>
                </a:solidFill>
                <a:latin typeface="Poppins"/>
                <a:ea typeface="Poppins"/>
                <a:cs typeface="Poppins"/>
                <a:sym typeface="Poppins"/>
              </a:rPr>
              <a:t> to record </a:t>
            </a:r>
            <a:r>
              <a:rPr lang="fr-FR" sz="1900" b="0" i="0" u="none" strike="noStrike" cap="none" dirty="0" err="1">
                <a:solidFill>
                  <a:srgbClr val="000000"/>
                </a:solidFill>
                <a:latin typeface="Poppins"/>
                <a:ea typeface="Poppins"/>
                <a:cs typeface="Poppins"/>
                <a:sym typeface="Poppins"/>
              </a:rPr>
              <a:t>various</a:t>
            </a:r>
            <a:r>
              <a:rPr lang="fr-FR" sz="1900" b="0" i="0" u="none" strike="noStrike" cap="none" dirty="0">
                <a:solidFill>
                  <a:srgbClr val="000000"/>
                </a:solidFill>
                <a:latin typeface="Poppins"/>
                <a:ea typeface="Poppins"/>
                <a:cs typeface="Poppins"/>
                <a:sym typeface="Poppins"/>
              </a:rPr>
              <a:t> quantitative information </a:t>
            </a:r>
            <a:r>
              <a:rPr lang="fr-FR" sz="1900" b="0" i="0" u="none" strike="noStrike" cap="none" dirty="0" err="1">
                <a:solidFill>
                  <a:srgbClr val="000000"/>
                </a:solidFill>
                <a:latin typeface="Poppins"/>
                <a:ea typeface="Poppins"/>
                <a:cs typeface="Poppins"/>
                <a:sym typeface="Poppins"/>
              </a:rPr>
              <a:t>related</a:t>
            </a:r>
            <a:r>
              <a:rPr lang="fr-FR" sz="1900" b="0" i="0" u="none" strike="noStrike" cap="none" dirty="0">
                <a:solidFill>
                  <a:srgbClr val="000000"/>
                </a:solidFill>
                <a:latin typeface="Poppins"/>
                <a:ea typeface="Poppins"/>
                <a:cs typeface="Poppins"/>
                <a:sym typeface="Poppins"/>
              </a:rPr>
              <a:t> to the </a:t>
            </a:r>
            <a:r>
              <a:rPr lang="fr-FR" sz="1900" b="0" i="0" u="none" strike="noStrike" cap="none" dirty="0" err="1">
                <a:solidFill>
                  <a:srgbClr val="000000"/>
                </a:solidFill>
                <a:latin typeface="Poppins"/>
                <a:ea typeface="Poppins"/>
                <a:cs typeface="Poppins"/>
                <a:sym typeface="Poppins"/>
              </a:rPr>
              <a:t>project</a:t>
            </a:r>
            <a:r>
              <a:rPr lang="fr-FR" sz="1900" b="0" i="0" u="none" strike="noStrike" cap="none" dirty="0">
                <a:solidFill>
                  <a:srgbClr val="000000"/>
                </a:solidFill>
                <a:latin typeface="Poppins"/>
                <a:ea typeface="Poppins"/>
                <a:cs typeface="Poppins"/>
                <a:sym typeface="Poppins"/>
              </a:rPr>
              <a:t>.</a:t>
            </a:r>
            <a:endParaRPr sz="1900" b="0" i="0" u="none" strike="noStrike" cap="none" dirty="0">
              <a:solidFill>
                <a:srgbClr val="000000"/>
              </a:solidFill>
              <a:latin typeface="Poppins"/>
              <a:ea typeface="Poppins"/>
              <a:cs typeface="Poppins"/>
              <a:sym typeface="Poppins"/>
            </a:endParaRPr>
          </a:p>
          <a:p>
            <a:pPr marL="0" marR="0" lvl="0" indent="0" algn="just" rtl="0">
              <a:spcBef>
                <a:spcPts val="0"/>
              </a:spcBef>
              <a:spcAft>
                <a:spcPts val="0"/>
              </a:spcAft>
              <a:buNone/>
            </a:pPr>
            <a:endParaRPr sz="1900" b="0" i="0" u="none" strike="noStrike" cap="none" dirty="0">
              <a:solidFill>
                <a:srgbClr val="000000"/>
              </a:solidFill>
              <a:latin typeface="Poppins"/>
              <a:ea typeface="Poppins"/>
              <a:cs typeface="Poppins"/>
              <a:sym typeface="Poppins"/>
            </a:endParaRPr>
          </a:p>
          <a:p>
            <a:pPr marL="0" marR="0" lvl="0" indent="0" algn="just" rtl="0">
              <a:spcBef>
                <a:spcPts val="0"/>
              </a:spcBef>
              <a:spcAft>
                <a:spcPts val="0"/>
              </a:spcAft>
              <a:buNone/>
            </a:pPr>
            <a:r>
              <a:rPr lang="fr-FR" sz="1900" b="0" i="0" u="none" strike="noStrike" cap="none" dirty="0">
                <a:solidFill>
                  <a:srgbClr val="000000"/>
                </a:solidFill>
                <a:latin typeface="Poppins"/>
                <a:ea typeface="Poppins"/>
                <a:cs typeface="Poppins"/>
                <a:sym typeface="Poppins"/>
              </a:rPr>
              <a:t>For </a:t>
            </a:r>
            <a:r>
              <a:rPr lang="fr-FR" sz="1900" b="0" i="0" u="none" strike="noStrike" cap="none" dirty="0" err="1">
                <a:solidFill>
                  <a:srgbClr val="000000"/>
                </a:solidFill>
                <a:latin typeface="Poppins"/>
                <a:ea typeface="Poppins"/>
                <a:cs typeface="Poppins"/>
                <a:sym typeface="Poppins"/>
              </a:rPr>
              <a:t>example</a:t>
            </a:r>
            <a:r>
              <a:rPr lang="fr-FR" sz="1900" b="0" i="0" u="none" strike="noStrike" cap="none" dirty="0">
                <a:solidFill>
                  <a:srgbClr val="000000"/>
                </a:solidFill>
                <a:latin typeface="Poppins"/>
                <a:ea typeface="Poppins"/>
                <a:cs typeface="Poppins"/>
                <a:sym typeface="Poppins"/>
              </a:rPr>
              <a:t>, an </a:t>
            </a:r>
            <a:r>
              <a:rPr lang="fr-FR" sz="1900" b="0" i="0" u="none" strike="noStrike" cap="none" dirty="0" err="1">
                <a:solidFill>
                  <a:srgbClr val="000000"/>
                </a:solidFill>
                <a:latin typeface="Poppins"/>
                <a:ea typeface="Poppins"/>
                <a:cs typeface="Poppins"/>
                <a:sym typeface="Poppins"/>
              </a:rPr>
              <a:t>activity</a:t>
            </a:r>
            <a:r>
              <a:rPr lang="fr-FR" sz="1900" b="0" i="0" u="none" strike="noStrike" cap="none" dirty="0">
                <a:solidFill>
                  <a:srgbClr val="000000"/>
                </a:solidFill>
                <a:latin typeface="Poppins"/>
                <a:ea typeface="Poppins"/>
                <a:cs typeface="Poppins"/>
                <a:sym typeface="Poppins"/>
              </a:rPr>
              <a:t> follow-up </a:t>
            </a:r>
            <a:r>
              <a:rPr lang="fr-FR" sz="1900" b="0" i="0" u="none" strike="noStrike" cap="none" dirty="0" err="1">
                <a:solidFill>
                  <a:srgbClr val="000000"/>
                </a:solidFill>
                <a:latin typeface="Poppins"/>
                <a:ea typeface="Poppins"/>
                <a:cs typeface="Poppins"/>
                <a:sym typeface="Poppins"/>
              </a:rPr>
              <a:t>sheet</a:t>
            </a:r>
            <a:r>
              <a:rPr lang="fr-FR" sz="1900" b="0" i="0" u="none" strike="noStrike" cap="none" dirty="0">
                <a:solidFill>
                  <a:srgbClr val="000000"/>
                </a:solidFill>
                <a:latin typeface="Poppins"/>
                <a:ea typeface="Poppins"/>
                <a:cs typeface="Poppins"/>
                <a:sym typeface="Poppins"/>
              </a:rPr>
              <a:t> </a:t>
            </a:r>
            <a:r>
              <a:rPr lang="fr-FR" sz="1900" b="0" i="0" u="none" strike="noStrike" cap="none" dirty="0" err="1">
                <a:solidFill>
                  <a:srgbClr val="000000"/>
                </a:solidFill>
                <a:latin typeface="Poppins"/>
                <a:ea typeface="Poppins"/>
                <a:cs typeface="Poppins"/>
                <a:sym typeface="Poppins"/>
              </a:rPr>
              <a:t>that</a:t>
            </a:r>
            <a:r>
              <a:rPr lang="fr-FR" sz="1900" b="0" i="0" u="none" strike="noStrike" cap="none" dirty="0">
                <a:solidFill>
                  <a:srgbClr val="000000"/>
                </a:solidFill>
                <a:latin typeface="Poppins"/>
                <a:ea typeface="Poppins"/>
                <a:cs typeface="Poppins"/>
                <a:sym typeface="Poppins"/>
              </a:rPr>
              <a:t> </a:t>
            </a:r>
            <a:r>
              <a:rPr lang="fr-FR" sz="1900" b="0" i="0" u="none" strike="noStrike" cap="none" dirty="0" err="1">
                <a:solidFill>
                  <a:srgbClr val="000000"/>
                </a:solidFill>
                <a:latin typeface="Poppins"/>
                <a:ea typeface="Poppins"/>
                <a:cs typeface="Poppins"/>
                <a:sym typeface="Poppins"/>
              </a:rPr>
              <a:t>tracks</a:t>
            </a:r>
            <a:r>
              <a:rPr lang="fr-FR" sz="1900" b="0" i="0" u="none" strike="noStrike" cap="none" dirty="0">
                <a:solidFill>
                  <a:srgbClr val="000000"/>
                </a:solidFill>
                <a:latin typeface="Poppins"/>
                <a:ea typeface="Poppins"/>
                <a:cs typeface="Poppins"/>
                <a:sym typeface="Poppins"/>
              </a:rPr>
              <a:t> the </a:t>
            </a:r>
            <a:r>
              <a:rPr lang="fr-FR" sz="1900" b="0" i="0" u="none" strike="noStrike" cap="none" dirty="0" err="1">
                <a:solidFill>
                  <a:srgbClr val="000000"/>
                </a:solidFill>
                <a:latin typeface="Poppins"/>
                <a:ea typeface="Poppins"/>
                <a:cs typeface="Poppins"/>
                <a:sym typeface="Poppins"/>
              </a:rPr>
              <a:t>number</a:t>
            </a:r>
            <a:r>
              <a:rPr lang="fr-FR" sz="1900" b="0" i="0" u="none" strike="noStrike" cap="none" dirty="0">
                <a:solidFill>
                  <a:srgbClr val="000000"/>
                </a:solidFill>
                <a:latin typeface="Poppins"/>
                <a:ea typeface="Poppins"/>
                <a:cs typeface="Poppins"/>
                <a:sym typeface="Poppins"/>
              </a:rPr>
              <a:t> of sessions </a:t>
            </a:r>
            <a:r>
              <a:rPr lang="fr-FR" sz="1900" b="0" i="0" u="none" strike="noStrike" cap="none" dirty="0" err="1">
                <a:solidFill>
                  <a:srgbClr val="000000"/>
                </a:solidFill>
                <a:latin typeface="Poppins"/>
                <a:ea typeface="Poppins"/>
                <a:cs typeface="Poppins"/>
                <a:sym typeface="Poppins"/>
              </a:rPr>
              <a:t>carried</a:t>
            </a:r>
            <a:r>
              <a:rPr lang="fr-FR" sz="1900" b="0" i="0" u="none" strike="noStrike" cap="none" dirty="0">
                <a:solidFill>
                  <a:srgbClr val="000000"/>
                </a:solidFill>
                <a:latin typeface="Poppins"/>
                <a:ea typeface="Poppins"/>
                <a:cs typeface="Poppins"/>
                <a:sym typeface="Poppins"/>
              </a:rPr>
              <a:t> out, an </a:t>
            </a:r>
            <a:r>
              <a:rPr lang="fr-FR" sz="1900" b="0" i="0" u="none" strike="noStrike" cap="none" dirty="0" err="1">
                <a:solidFill>
                  <a:srgbClr val="000000"/>
                </a:solidFill>
                <a:latin typeface="Poppins"/>
                <a:ea typeface="Poppins"/>
                <a:cs typeface="Poppins"/>
                <a:sym typeface="Poppins"/>
              </a:rPr>
              <a:t>attendance</a:t>
            </a:r>
            <a:r>
              <a:rPr lang="fr-FR" sz="1900" b="0" i="0" u="none" strike="noStrike" cap="none" dirty="0">
                <a:solidFill>
                  <a:srgbClr val="000000"/>
                </a:solidFill>
                <a:latin typeface="Poppins"/>
                <a:ea typeface="Poppins"/>
                <a:cs typeface="Poppins"/>
                <a:sym typeface="Poppins"/>
              </a:rPr>
              <a:t> </a:t>
            </a:r>
            <a:r>
              <a:rPr lang="fr-FR" sz="1900" b="0" i="0" u="none" strike="noStrike" cap="none" dirty="0" err="1">
                <a:solidFill>
                  <a:srgbClr val="000000"/>
                </a:solidFill>
                <a:latin typeface="Poppins"/>
                <a:ea typeface="Poppins"/>
                <a:cs typeface="Poppins"/>
                <a:sym typeface="Poppins"/>
              </a:rPr>
              <a:t>sheet</a:t>
            </a:r>
            <a:r>
              <a:rPr lang="fr-FR" sz="1900" b="0" i="0" u="none" strike="noStrike" cap="none" dirty="0">
                <a:solidFill>
                  <a:srgbClr val="000000"/>
                </a:solidFill>
                <a:latin typeface="Poppins"/>
                <a:ea typeface="Poppins"/>
                <a:cs typeface="Poppins"/>
                <a:sym typeface="Poppins"/>
              </a:rPr>
              <a:t> </a:t>
            </a:r>
            <a:r>
              <a:rPr lang="fr-FR" sz="1900" b="0" i="0" u="none" strike="noStrike" cap="none" dirty="0" err="1">
                <a:solidFill>
                  <a:srgbClr val="000000"/>
                </a:solidFill>
                <a:latin typeface="Poppins"/>
                <a:ea typeface="Poppins"/>
                <a:cs typeface="Poppins"/>
                <a:sym typeface="Poppins"/>
              </a:rPr>
              <a:t>that</a:t>
            </a:r>
            <a:r>
              <a:rPr lang="fr-FR" sz="1900" b="0" i="0" u="none" strike="noStrike" cap="none" dirty="0">
                <a:solidFill>
                  <a:srgbClr val="000000"/>
                </a:solidFill>
                <a:latin typeface="Poppins"/>
                <a:ea typeface="Poppins"/>
                <a:cs typeface="Poppins"/>
                <a:sym typeface="Poppins"/>
              </a:rPr>
              <a:t> </a:t>
            </a:r>
            <a:r>
              <a:rPr lang="fr-FR" sz="1900" b="0" i="0" u="none" strike="noStrike" cap="none" dirty="0" err="1">
                <a:solidFill>
                  <a:srgbClr val="000000"/>
                </a:solidFill>
                <a:latin typeface="Poppins"/>
                <a:ea typeface="Poppins"/>
                <a:cs typeface="Poppins"/>
                <a:sym typeface="Poppins"/>
              </a:rPr>
              <a:t>tracks</a:t>
            </a:r>
            <a:r>
              <a:rPr lang="fr-FR" sz="1900" b="0" i="0" u="none" strike="noStrike" cap="none" dirty="0">
                <a:solidFill>
                  <a:srgbClr val="000000"/>
                </a:solidFill>
                <a:latin typeface="Poppins"/>
                <a:ea typeface="Poppins"/>
                <a:cs typeface="Poppins"/>
                <a:sym typeface="Poppins"/>
              </a:rPr>
              <a:t> the </a:t>
            </a:r>
            <a:r>
              <a:rPr lang="fr-FR" sz="1900" b="0" i="0" u="none" strike="noStrike" cap="none" dirty="0" err="1">
                <a:solidFill>
                  <a:srgbClr val="000000"/>
                </a:solidFill>
                <a:latin typeface="Poppins"/>
                <a:ea typeface="Poppins"/>
                <a:cs typeface="Poppins"/>
                <a:sym typeface="Poppins"/>
              </a:rPr>
              <a:t>number</a:t>
            </a:r>
            <a:r>
              <a:rPr lang="fr-FR" sz="1900" b="0" i="0" u="none" strike="noStrike" cap="none" dirty="0">
                <a:solidFill>
                  <a:srgbClr val="000000"/>
                </a:solidFill>
                <a:latin typeface="Poppins"/>
                <a:ea typeface="Poppins"/>
                <a:cs typeface="Poppins"/>
                <a:sym typeface="Poppins"/>
              </a:rPr>
              <a:t> of participants in a training session, </a:t>
            </a:r>
            <a:r>
              <a:rPr lang="fr-FR" sz="1900" b="0" i="0" u="none" strike="noStrike" cap="none" dirty="0" err="1">
                <a:solidFill>
                  <a:srgbClr val="000000"/>
                </a:solidFill>
                <a:latin typeface="Poppins"/>
                <a:ea typeface="Poppins"/>
                <a:cs typeface="Poppins"/>
                <a:sym typeface="Poppins"/>
              </a:rPr>
              <a:t>individual</a:t>
            </a:r>
            <a:r>
              <a:rPr lang="fr-FR" sz="1900" b="0" i="0" u="none" strike="noStrike" cap="none" dirty="0">
                <a:solidFill>
                  <a:srgbClr val="000000"/>
                </a:solidFill>
                <a:latin typeface="Poppins"/>
                <a:ea typeface="Poppins"/>
                <a:cs typeface="Poppins"/>
                <a:sym typeface="Poppins"/>
              </a:rPr>
              <a:t> </a:t>
            </a:r>
            <a:r>
              <a:rPr lang="fr-FR" sz="1900" b="0" i="0" u="none" strike="noStrike" cap="none" dirty="0" err="1">
                <a:solidFill>
                  <a:srgbClr val="000000"/>
                </a:solidFill>
                <a:latin typeface="Poppins"/>
                <a:ea typeface="Poppins"/>
                <a:cs typeface="Poppins"/>
                <a:sym typeface="Poppins"/>
              </a:rPr>
              <a:t>child</a:t>
            </a:r>
            <a:r>
              <a:rPr lang="fr-FR" sz="1900" b="0" i="0" u="none" strike="noStrike" cap="none" dirty="0">
                <a:solidFill>
                  <a:srgbClr val="000000"/>
                </a:solidFill>
                <a:latin typeface="Poppins"/>
                <a:ea typeface="Poppins"/>
                <a:cs typeface="Poppins"/>
                <a:sym typeface="Poppins"/>
              </a:rPr>
              <a:t> follow-up </a:t>
            </a:r>
            <a:r>
              <a:rPr lang="fr-FR" sz="1900" b="0" i="0" u="none" strike="noStrike" cap="none" dirty="0" err="1">
                <a:solidFill>
                  <a:srgbClr val="000000"/>
                </a:solidFill>
                <a:latin typeface="Poppins"/>
                <a:ea typeface="Poppins"/>
                <a:cs typeface="Poppins"/>
                <a:sym typeface="Poppins"/>
              </a:rPr>
              <a:t>sheets</a:t>
            </a:r>
            <a:r>
              <a:rPr lang="fr-FR" sz="1900" b="0" i="0" u="none" strike="noStrike" cap="none" dirty="0">
                <a:solidFill>
                  <a:srgbClr val="000000"/>
                </a:solidFill>
                <a:latin typeface="Poppins"/>
                <a:ea typeface="Poppins"/>
                <a:cs typeface="Poppins"/>
                <a:sym typeface="Poppins"/>
              </a:rPr>
              <a:t> or </a:t>
            </a:r>
            <a:r>
              <a:rPr lang="fr-FR" sz="1900" b="0" i="0" u="none" strike="noStrike" cap="none" dirty="0" err="1">
                <a:solidFill>
                  <a:srgbClr val="000000"/>
                </a:solidFill>
                <a:latin typeface="Poppins"/>
                <a:ea typeface="Poppins"/>
                <a:cs typeface="Poppins"/>
                <a:sym typeface="Poppins"/>
              </a:rPr>
              <a:t>pre&amp;post</a:t>
            </a:r>
            <a:r>
              <a:rPr lang="fr-FR" sz="1900" b="0" i="0" u="none" strike="noStrike" cap="none" dirty="0">
                <a:solidFill>
                  <a:srgbClr val="000000"/>
                </a:solidFill>
                <a:latin typeface="Poppins"/>
                <a:ea typeface="Poppins"/>
                <a:cs typeface="Poppins"/>
                <a:sym typeface="Poppins"/>
              </a:rPr>
              <a:t> training tests...</a:t>
            </a:r>
            <a:endParaRPr sz="1900" b="0" i="0" u="none" strike="noStrike" cap="none" dirty="0">
              <a:solidFill>
                <a:srgbClr val="000000"/>
              </a:solidFill>
              <a:latin typeface="Poppins"/>
              <a:ea typeface="Poppins"/>
              <a:cs typeface="Poppins"/>
              <a:sym typeface="Poppins"/>
            </a:endParaRPr>
          </a:p>
          <a:p>
            <a:pPr marL="0" marR="0" lvl="0" indent="0" algn="just" rtl="0">
              <a:spcBef>
                <a:spcPts val="0"/>
              </a:spcBef>
              <a:spcAft>
                <a:spcPts val="0"/>
              </a:spcAft>
              <a:buNone/>
            </a:pPr>
            <a:endParaRPr sz="1900" b="0" i="0" u="none" strike="noStrike" cap="none" dirty="0">
              <a:solidFill>
                <a:srgbClr val="000000"/>
              </a:solidFill>
              <a:latin typeface="Poppins"/>
              <a:ea typeface="Poppins"/>
              <a:cs typeface="Poppins"/>
              <a:sym typeface="Poppins"/>
            </a:endParaRPr>
          </a:p>
          <a:p>
            <a:pPr marL="0" marR="0" lvl="0" indent="0" algn="just" rtl="0">
              <a:spcBef>
                <a:spcPts val="0"/>
              </a:spcBef>
              <a:spcAft>
                <a:spcPts val="0"/>
              </a:spcAft>
              <a:buNone/>
            </a:pPr>
            <a:r>
              <a:rPr lang="fr-FR" sz="1900" b="0" i="1" u="none" strike="noStrike" cap="none" dirty="0">
                <a:solidFill>
                  <a:srgbClr val="E84E0F"/>
                </a:solidFill>
                <a:latin typeface="Poppins"/>
                <a:ea typeface="Poppins"/>
                <a:cs typeface="Poppins"/>
                <a:sym typeface="Poppins"/>
              </a:rPr>
              <a:t>Questions to </a:t>
            </a:r>
            <a:r>
              <a:rPr lang="fr-FR" sz="1900" b="0" i="1" u="none" strike="noStrike" cap="none" dirty="0" err="1">
                <a:solidFill>
                  <a:srgbClr val="E84E0F"/>
                </a:solidFill>
                <a:latin typeface="Poppins"/>
                <a:ea typeface="Poppins"/>
                <a:cs typeface="Poppins"/>
                <a:sym typeface="Poppins"/>
              </a:rPr>
              <a:t>ask</a:t>
            </a:r>
            <a:r>
              <a:rPr lang="fr-FR" sz="1900" b="0" i="1" u="none" strike="noStrike" cap="none" dirty="0">
                <a:solidFill>
                  <a:srgbClr val="E84E0F"/>
                </a:solidFill>
                <a:latin typeface="Poppins"/>
                <a:ea typeface="Poppins"/>
                <a:cs typeface="Poppins"/>
                <a:sym typeface="Poppins"/>
              </a:rPr>
              <a:t>: </a:t>
            </a:r>
            <a:r>
              <a:rPr lang="fr-FR" sz="1900" b="0" i="1" u="none" strike="noStrike" cap="none" dirty="0">
                <a:solidFill>
                  <a:srgbClr val="666666"/>
                </a:solidFill>
                <a:latin typeface="Poppins"/>
                <a:ea typeface="Poppins"/>
                <a:cs typeface="Poppins"/>
                <a:sym typeface="Poppins"/>
              </a:rPr>
              <a:t>are sources of </a:t>
            </a:r>
            <a:r>
              <a:rPr lang="fr-FR" sz="1900" b="0" i="1" u="none" strike="noStrike" cap="none" dirty="0" err="1">
                <a:solidFill>
                  <a:srgbClr val="666666"/>
                </a:solidFill>
                <a:latin typeface="Poppins"/>
                <a:ea typeface="Poppins"/>
                <a:cs typeface="Poppins"/>
                <a:sym typeface="Poppins"/>
              </a:rPr>
              <a:t>verification</a:t>
            </a:r>
            <a:r>
              <a:rPr lang="fr-FR" sz="1900" b="0" i="1" u="none" strike="noStrike" cap="none" dirty="0">
                <a:solidFill>
                  <a:srgbClr val="666666"/>
                </a:solidFill>
                <a:latin typeface="Poppins"/>
                <a:ea typeface="Poppins"/>
                <a:cs typeface="Poppins"/>
                <a:sym typeface="Poppins"/>
              </a:rPr>
              <a:t> </a:t>
            </a:r>
            <a:r>
              <a:rPr lang="fr-FR" sz="1900" b="0" i="1" u="none" strike="noStrike" cap="none" dirty="0" err="1">
                <a:solidFill>
                  <a:srgbClr val="666666"/>
                </a:solidFill>
                <a:latin typeface="Poppins"/>
                <a:ea typeface="Poppins"/>
                <a:cs typeface="Poppins"/>
                <a:sym typeface="Poppins"/>
              </a:rPr>
              <a:t>available</a:t>
            </a:r>
            <a:r>
              <a:rPr lang="fr-FR" sz="1900" b="0" i="1" u="none" strike="noStrike" cap="none" dirty="0">
                <a:solidFill>
                  <a:srgbClr val="666666"/>
                </a:solidFill>
                <a:latin typeface="Poppins"/>
                <a:ea typeface="Poppins"/>
                <a:cs typeface="Poppins"/>
                <a:sym typeface="Poppins"/>
              </a:rPr>
              <a:t> to teams and </a:t>
            </a:r>
            <a:r>
              <a:rPr lang="fr-FR" sz="1900" b="0" i="1" u="none" strike="noStrike" cap="none" dirty="0" err="1">
                <a:solidFill>
                  <a:srgbClr val="666666"/>
                </a:solidFill>
                <a:latin typeface="Poppins"/>
                <a:ea typeface="Poppins"/>
                <a:cs typeface="Poppins"/>
                <a:sym typeface="Poppins"/>
              </a:rPr>
              <a:t>partners</a:t>
            </a:r>
            <a:r>
              <a:rPr lang="fr-FR" sz="1900" b="0" i="1" u="none" strike="noStrike" cap="none" dirty="0">
                <a:solidFill>
                  <a:srgbClr val="666666"/>
                </a:solidFill>
                <a:latin typeface="Poppins"/>
                <a:ea typeface="Poppins"/>
                <a:cs typeface="Poppins"/>
                <a:sym typeface="Poppins"/>
              </a:rPr>
              <a:t>, and </a:t>
            </a:r>
            <a:r>
              <a:rPr lang="fr-FR" sz="1900" b="0" i="1" u="none" strike="noStrike" cap="none" dirty="0" err="1">
                <a:solidFill>
                  <a:srgbClr val="666666"/>
                </a:solidFill>
                <a:latin typeface="Poppins"/>
                <a:ea typeface="Poppins"/>
                <a:cs typeface="Poppins"/>
                <a:sym typeface="Poppins"/>
              </a:rPr>
              <a:t>where</a:t>
            </a:r>
            <a:r>
              <a:rPr lang="fr-FR" sz="1900" b="0" i="1" u="none" strike="noStrike" cap="none" dirty="0">
                <a:solidFill>
                  <a:srgbClr val="666666"/>
                </a:solidFill>
                <a:latin typeface="Poppins"/>
                <a:ea typeface="Poppins"/>
                <a:cs typeface="Poppins"/>
                <a:sym typeface="Poppins"/>
              </a:rPr>
              <a:t> are </a:t>
            </a:r>
            <a:r>
              <a:rPr lang="fr-FR" sz="1900" b="0" i="1" u="none" strike="noStrike" cap="none" dirty="0" err="1">
                <a:solidFill>
                  <a:srgbClr val="666666"/>
                </a:solidFill>
                <a:latin typeface="Poppins"/>
                <a:ea typeface="Poppins"/>
                <a:cs typeface="Poppins"/>
                <a:sym typeface="Poppins"/>
              </a:rPr>
              <a:t>they</a:t>
            </a:r>
            <a:r>
              <a:rPr lang="fr-FR" sz="1900" b="0" i="1" u="none" strike="noStrike" cap="none" dirty="0">
                <a:solidFill>
                  <a:srgbClr val="666666"/>
                </a:solidFill>
                <a:latin typeface="Poppins"/>
                <a:ea typeface="Poppins"/>
                <a:cs typeface="Poppins"/>
                <a:sym typeface="Poppins"/>
              </a:rPr>
              <a:t> </a:t>
            </a:r>
            <a:r>
              <a:rPr lang="fr-FR" sz="1900" b="0" i="1" u="none" strike="noStrike" cap="none" dirty="0" err="1">
                <a:solidFill>
                  <a:srgbClr val="666666"/>
                </a:solidFill>
                <a:latin typeface="Poppins"/>
                <a:ea typeface="Poppins"/>
                <a:cs typeface="Poppins"/>
                <a:sym typeface="Poppins"/>
              </a:rPr>
              <a:t>archived</a:t>
            </a:r>
            <a:r>
              <a:rPr lang="fr-FR" sz="1900" b="0" i="1" u="none" strike="noStrike" cap="none" dirty="0">
                <a:solidFill>
                  <a:srgbClr val="666666"/>
                </a:solidFill>
                <a:latin typeface="Poppins"/>
                <a:ea typeface="Poppins"/>
                <a:cs typeface="Poppins"/>
                <a:sym typeface="Poppins"/>
              </a:rPr>
              <a:t> or </a:t>
            </a:r>
            <a:r>
              <a:rPr lang="fr-FR" sz="1900" b="0" i="1" u="none" strike="noStrike" cap="none" dirty="0" err="1">
                <a:solidFill>
                  <a:srgbClr val="666666"/>
                </a:solidFill>
                <a:latin typeface="Poppins"/>
                <a:ea typeface="Poppins"/>
                <a:cs typeface="Poppins"/>
                <a:sym typeface="Poppins"/>
              </a:rPr>
              <a:t>recorded</a:t>
            </a:r>
            <a:r>
              <a:rPr lang="fr-FR" sz="1900" b="0" i="1" u="none" strike="noStrike" cap="none" dirty="0">
                <a:solidFill>
                  <a:srgbClr val="666666"/>
                </a:solidFill>
                <a:latin typeface="Poppins"/>
                <a:ea typeface="Poppins"/>
                <a:cs typeface="Poppins"/>
                <a:sym typeface="Poppins"/>
              </a:rPr>
              <a:t> (</a:t>
            </a:r>
            <a:r>
              <a:rPr lang="fr-FR" sz="1900" b="0" i="1" u="none" strike="noStrike" cap="none" dirty="0" err="1">
                <a:solidFill>
                  <a:srgbClr val="666666"/>
                </a:solidFill>
                <a:latin typeface="Poppins"/>
                <a:ea typeface="Poppins"/>
                <a:cs typeface="Poppins"/>
                <a:sym typeface="Poppins"/>
              </a:rPr>
              <a:t>database</a:t>
            </a:r>
            <a:r>
              <a:rPr lang="fr-FR" sz="1900" b="0" i="1" u="none" strike="noStrike" cap="none" dirty="0">
                <a:solidFill>
                  <a:srgbClr val="666666"/>
                </a:solidFill>
                <a:latin typeface="Poppins"/>
                <a:ea typeface="Poppins"/>
                <a:cs typeface="Poppins"/>
                <a:sym typeface="Poppins"/>
              </a:rPr>
              <a:t>, </a:t>
            </a:r>
            <a:r>
              <a:rPr lang="fr-FR" sz="1900" b="0" i="1" u="none" strike="noStrike" cap="none" dirty="0" err="1">
                <a:solidFill>
                  <a:srgbClr val="666666"/>
                </a:solidFill>
                <a:latin typeface="Poppins"/>
                <a:ea typeface="Poppins"/>
                <a:cs typeface="Poppins"/>
                <a:sym typeface="Poppins"/>
              </a:rPr>
              <a:t>dashboard</a:t>
            </a:r>
            <a:r>
              <a:rPr lang="fr-FR" sz="1900" b="0" i="1" u="none" strike="noStrike" cap="none" dirty="0">
                <a:solidFill>
                  <a:srgbClr val="666666"/>
                </a:solidFill>
                <a:latin typeface="Poppins"/>
                <a:ea typeface="Poppins"/>
                <a:cs typeface="Poppins"/>
                <a:sym typeface="Poppins"/>
              </a:rPr>
              <a:t>, etc.)?</a:t>
            </a:r>
            <a:endParaRPr sz="1900" b="0" i="0" u="none" strike="noStrike" cap="none" dirty="0">
              <a:solidFill>
                <a:srgbClr val="000000"/>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657" name="Google Shape;657;p31"/>
          <p:cNvSpPr txBox="1"/>
          <p:nvPr/>
        </p:nvSpPr>
        <p:spPr>
          <a:xfrm>
            <a:off x="1523925" y="86500"/>
            <a:ext cx="9144000" cy="138496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3900" b="1" i="0" u="none" strike="noStrike" cap="none">
                <a:solidFill>
                  <a:srgbClr val="262775"/>
                </a:solidFill>
                <a:latin typeface="Bebas Neue"/>
                <a:ea typeface="Bebas Neue"/>
                <a:cs typeface="Bebas Neue"/>
                <a:sym typeface="Bebas Neue"/>
              </a:rPr>
              <a:t>THE DIFFERENT TOOLS: QUALITATIVE methods</a:t>
            </a:r>
            <a:endParaRPr sz="3900" b="1" i="0" u="none" strike="noStrike" cap="none">
              <a:solidFill>
                <a:srgbClr val="262775"/>
              </a:solidFill>
              <a:latin typeface="Bebas Neue"/>
              <a:ea typeface="Bebas Neue"/>
              <a:cs typeface="Bebas Neue"/>
              <a:sym typeface="Bebas Neue"/>
            </a:endParaRPr>
          </a:p>
        </p:txBody>
      </p:sp>
      <p:sp>
        <p:nvSpPr>
          <p:cNvPr id="658" name="Google Shape;658;p31"/>
          <p:cNvSpPr/>
          <p:nvPr/>
        </p:nvSpPr>
        <p:spPr>
          <a:xfrm>
            <a:off x="2212425" y="1132150"/>
            <a:ext cx="7767000" cy="5080800"/>
          </a:xfrm>
          <a:prstGeom prst="rect">
            <a:avLst/>
          </a:prstGeom>
          <a:noFill/>
          <a:ln>
            <a:noFill/>
          </a:ln>
        </p:spPr>
        <p:txBody>
          <a:bodyPr spcFirstLastPara="1" wrap="square" lIns="91425" tIns="45700" rIns="91425" bIns="45700" anchor="t" anchorCtr="0">
            <a:noAutofit/>
          </a:bodyPr>
          <a:lstStyle/>
          <a:p>
            <a:pPr marL="457200" marR="0" lvl="0" indent="-336550" algn="just" rtl="0">
              <a:spcBef>
                <a:spcPts val="0"/>
              </a:spcBef>
              <a:spcAft>
                <a:spcPts val="0"/>
              </a:spcAft>
              <a:buClr>
                <a:srgbClr val="000000"/>
              </a:buClr>
              <a:buSzPts val="1700"/>
              <a:buFont typeface="Arial"/>
              <a:buChar char="●"/>
            </a:pPr>
            <a:r>
              <a:rPr lang="fr-FR" sz="1700" b="1" i="0" u="none" strike="noStrike" cap="none">
                <a:solidFill>
                  <a:srgbClr val="E84E0F"/>
                </a:solidFill>
                <a:latin typeface="Arial"/>
                <a:ea typeface="Arial"/>
                <a:cs typeface="Arial"/>
                <a:sym typeface="Arial"/>
              </a:rPr>
              <a:t>Interviews: </a:t>
            </a:r>
            <a:r>
              <a:rPr lang="fr-FR" sz="1700" b="0" i="0" u="none" strike="noStrike" cap="none">
                <a:solidFill>
                  <a:srgbClr val="000000"/>
                </a:solidFill>
                <a:latin typeface="Arial"/>
                <a:ea typeface="Arial"/>
                <a:cs typeface="Arial"/>
                <a:sym typeface="Arial"/>
              </a:rPr>
              <a:t>Conversation between an interviewer and a respondent (interviewees, informants or sources) during which questions are asked in order to obtain information. Open-ended or semi-structured interviews. The aim is to gather </a:t>
            </a:r>
            <a:r>
              <a:rPr lang="fr-FR" sz="1700" b="1" i="0" u="none" strike="noStrike" cap="none">
                <a:solidFill>
                  <a:srgbClr val="E84E0F"/>
                </a:solidFill>
                <a:latin typeface="Arial"/>
                <a:ea typeface="Arial"/>
                <a:cs typeface="Arial"/>
                <a:sym typeface="Arial"/>
              </a:rPr>
              <a:t>a person's point of view, </a:t>
            </a:r>
            <a:r>
              <a:rPr lang="fr-FR" sz="1700" b="0" i="0" u="none" strike="noStrike" cap="none">
                <a:solidFill>
                  <a:srgbClr val="000000"/>
                </a:solidFill>
                <a:latin typeface="Arial"/>
                <a:ea typeface="Arial"/>
                <a:cs typeface="Arial"/>
                <a:sym typeface="Arial"/>
              </a:rPr>
              <a:t>based on his or her role, profile, responsibilities...</a:t>
            </a:r>
            <a:endParaRPr sz="17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endParaRPr sz="17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r>
              <a:rPr lang="fr-FR" sz="1700" b="0" i="1" u="none" strike="noStrike" cap="none">
                <a:solidFill>
                  <a:srgbClr val="E84E0F"/>
                </a:solidFill>
                <a:latin typeface="Arial"/>
                <a:ea typeface="Arial"/>
                <a:cs typeface="Arial"/>
                <a:sym typeface="Arial"/>
              </a:rPr>
              <a:t>Questions to ask yourself: </a:t>
            </a:r>
            <a:r>
              <a:rPr lang="fr-FR" sz="1700" b="0" i="1" u="none" strike="noStrike" cap="none">
                <a:solidFill>
                  <a:srgbClr val="666666"/>
                </a:solidFill>
                <a:latin typeface="Arial"/>
                <a:ea typeface="Arial"/>
                <a:cs typeface="Arial"/>
                <a:sym typeface="Arial"/>
              </a:rPr>
              <a:t>interview grid with open-ended questions to open up discussion; length of interview</a:t>
            </a:r>
            <a:endParaRPr sz="1700" b="0" i="1" u="none" strike="noStrike" cap="none">
              <a:solidFill>
                <a:srgbClr val="666666"/>
              </a:solidFill>
              <a:latin typeface="Arial"/>
              <a:ea typeface="Arial"/>
              <a:cs typeface="Arial"/>
              <a:sym typeface="Arial"/>
            </a:endParaRPr>
          </a:p>
          <a:p>
            <a:pPr marL="0" marR="0" lvl="0" indent="0" algn="just" rtl="0">
              <a:spcBef>
                <a:spcPts val="0"/>
              </a:spcBef>
              <a:spcAft>
                <a:spcPts val="0"/>
              </a:spcAft>
              <a:buNone/>
            </a:pPr>
            <a:endParaRPr sz="1700" b="0" i="1" u="none" strike="noStrike" cap="none">
              <a:solidFill>
                <a:srgbClr val="666666"/>
              </a:solidFill>
              <a:latin typeface="Arial"/>
              <a:ea typeface="Arial"/>
              <a:cs typeface="Arial"/>
              <a:sym typeface="Arial"/>
            </a:endParaRPr>
          </a:p>
          <a:p>
            <a:pPr marL="457200" marR="0" lvl="0" indent="-336550" algn="just" rtl="0">
              <a:spcBef>
                <a:spcPts val="0"/>
              </a:spcBef>
              <a:spcAft>
                <a:spcPts val="0"/>
              </a:spcAft>
              <a:buClr>
                <a:srgbClr val="000000"/>
              </a:buClr>
              <a:buSzPts val="1700"/>
              <a:buFont typeface="Arial"/>
              <a:buChar char="●"/>
            </a:pPr>
            <a:r>
              <a:rPr lang="fr-FR" sz="1700" b="1" i="0" u="none" strike="noStrike" cap="none">
                <a:solidFill>
                  <a:srgbClr val="E84E0F"/>
                </a:solidFill>
                <a:latin typeface="Arial"/>
                <a:ea typeface="Arial"/>
                <a:cs typeface="Arial"/>
                <a:sym typeface="Arial"/>
              </a:rPr>
              <a:t>Focused discussion groups: </a:t>
            </a:r>
            <a:r>
              <a:rPr lang="fr-FR" sz="1700" b="0" i="0" u="none" strike="noStrike" cap="none">
                <a:solidFill>
                  <a:srgbClr val="000000"/>
                </a:solidFill>
                <a:latin typeface="Arial"/>
                <a:ea typeface="Arial"/>
                <a:cs typeface="Arial"/>
                <a:sym typeface="Arial"/>
              </a:rPr>
              <a:t>Open discussion on a particular topic based on an interview guide with a small group of people (between 8 and 12) supervised by a facilitator (recommended a pair to observe group dynamics and take notes).</a:t>
            </a:r>
            <a:endParaRPr sz="17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endParaRPr sz="17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r>
              <a:rPr lang="fr-FR" sz="1700" b="0" i="1" u="none" strike="noStrike" cap="none">
                <a:solidFill>
                  <a:srgbClr val="E84E0F"/>
                </a:solidFill>
                <a:latin typeface="Arial"/>
                <a:ea typeface="Arial"/>
                <a:cs typeface="Arial"/>
                <a:sym typeface="Arial"/>
              </a:rPr>
              <a:t>Questions to ask: </a:t>
            </a:r>
            <a:r>
              <a:rPr lang="fr-FR" sz="1700" b="0" i="1" u="none" strike="noStrike" cap="none">
                <a:solidFill>
                  <a:srgbClr val="666666"/>
                </a:solidFill>
                <a:latin typeface="Arial"/>
                <a:ea typeface="Arial"/>
                <a:cs typeface="Arial"/>
                <a:sym typeface="Arial"/>
              </a:rPr>
              <a:t>composition of the group, mixed or single-sex, trust and benevolence, attention to power dynamics that may exist, attention to balanced participation.</a:t>
            </a:r>
            <a:endParaRPr sz="1700" b="0" i="1" u="none" strike="noStrike" cap="none">
              <a:solidFill>
                <a:srgbClr val="66666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sp>
        <p:nvSpPr>
          <p:cNvPr id="201" name="Google Shape;201;p4"/>
          <p:cNvSpPr txBox="1"/>
          <p:nvPr/>
        </p:nvSpPr>
        <p:spPr>
          <a:xfrm>
            <a:off x="2413725" y="315094"/>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AGENDA</a:t>
            </a:r>
            <a:endParaRPr sz="8200" b="1" i="0" u="none" strike="noStrike" cap="none">
              <a:solidFill>
                <a:srgbClr val="E84E0F"/>
              </a:solidFill>
              <a:latin typeface="Bebas Neue"/>
              <a:ea typeface="Bebas Neue"/>
              <a:cs typeface="Bebas Neue"/>
              <a:sym typeface="Bebas Neue"/>
            </a:endParaRPr>
          </a:p>
        </p:txBody>
      </p:sp>
      <p:sp>
        <p:nvSpPr>
          <p:cNvPr id="202" name="Google Shape;202;p4"/>
          <p:cNvSpPr/>
          <p:nvPr/>
        </p:nvSpPr>
        <p:spPr>
          <a:xfrm>
            <a:off x="2413725" y="1720075"/>
            <a:ext cx="8062500" cy="4493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endParaRPr sz="22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03" name="Google Shape;203;p4"/>
          <p:cNvSpPr/>
          <p:nvPr/>
        </p:nvSpPr>
        <p:spPr>
          <a:xfrm>
            <a:off x="3877775" y="3039700"/>
            <a:ext cx="59937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 - Collective reminder of the dashboard's objectives</a:t>
            </a: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1900" b="1" i="0" u="none" strike="noStrike" cap="none">
                <a:solidFill>
                  <a:srgbClr val="262775"/>
                </a:solidFill>
                <a:latin typeface="Arial"/>
                <a:ea typeface="Arial"/>
                <a:cs typeface="Arial"/>
                <a:sym typeface="Arial"/>
              </a:rPr>
              <a:t>II - The challenges of setting dashboard parameters - Using and manipulating Excel</a:t>
            </a: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04" name="Google Shape;204;p4"/>
          <p:cNvSpPr/>
          <p:nvPr/>
        </p:nvSpPr>
        <p:spPr>
          <a:xfrm>
            <a:off x="3839410" y="4676905"/>
            <a:ext cx="5993700" cy="86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III - Data collection</a:t>
            </a:r>
            <a:endParaRPr sz="19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05" name="Google Shape;205;p4" descr="Flèche : courbe légère avec un remplissage uni"/>
          <p:cNvSpPr/>
          <p:nvPr/>
        </p:nvSpPr>
        <p:spPr>
          <a:xfrm>
            <a:off x="2726642" y="3048000"/>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4" descr="Flèche : courbe légère avec un remplissage uni"/>
          <p:cNvSpPr/>
          <p:nvPr/>
        </p:nvSpPr>
        <p:spPr>
          <a:xfrm>
            <a:off x="2726642" y="3843872"/>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4" descr="Flèche : courbe légère avec un remplissage uni"/>
          <p:cNvSpPr/>
          <p:nvPr/>
        </p:nvSpPr>
        <p:spPr>
          <a:xfrm>
            <a:off x="2713842" y="4676899"/>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665" name="Google Shape;665;p32"/>
          <p:cNvSpPr txBox="1"/>
          <p:nvPr/>
        </p:nvSpPr>
        <p:spPr>
          <a:xfrm>
            <a:off x="1523925" y="86500"/>
            <a:ext cx="9144000" cy="138496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3900" b="1" i="0" u="none" strike="noStrike" cap="none">
                <a:solidFill>
                  <a:srgbClr val="262775"/>
                </a:solidFill>
                <a:latin typeface="Bebas Neue"/>
                <a:ea typeface="Bebas Neue"/>
                <a:cs typeface="Bebas Neue"/>
                <a:sym typeface="Bebas Neue"/>
              </a:rPr>
              <a:t>THE DIFFERENT TOOLS: QUALITATIVE methods</a:t>
            </a:r>
            <a:endParaRPr sz="3900" b="1" i="0" u="none" strike="noStrike" cap="none">
              <a:solidFill>
                <a:srgbClr val="262775"/>
              </a:solidFill>
              <a:latin typeface="Bebas Neue"/>
              <a:ea typeface="Bebas Neue"/>
              <a:cs typeface="Bebas Neue"/>
              <a:sym typeface="Bebas Neue"/>
            </a:endParaRPr>
          </a:p>
        </p:txBody>
      </p:sp>
      <p:sp>
        <p:nvSpPr>
          <p:cNvPr id="666" name="Google Shape;666;p32"/>
          <p:cNvSpPr/>
          <p:nvPr/>
        </p:nvSpPr>
        <p:spPr>
          <a:xfrm>
            <a:off x="2212425" y="1132150"/>
            <a:ext cx="7767000" cy="5080800"/>
          </a:xfrm>
          <a:prstGeom prst="rect">
            <a:avLst/>
          </a:prstGeom>
          <a:noFill/>
          <a:ln>
            <a:noFill/>
          </a:ln>
        </p:spPr>
        <p:txBody>
          <a:bodyPr spcFirstLastPara="1" wrap="square" lIns="91425" tIns="45700" rIns="91425" bIns="45700" anchor="t" anchorCtr="0">
            <a:noAutofit/>
          </a:bodyPr>
          <a:lstStyle/>
          <a:p>
            <a:pPr marL="457200" marR="0" lvl="0" indent="-336550" algn="just" rtl="0">
              <a:spcBef>
                <a:spcPts val="0"/>
              </a:spcBef>
              <a:spcAft>
                <a:spcPts val="0"/>
              </a:spcAft>
              <a:buClr>
                <a:srgbClr val="000000"/>
              </a:buClr>
              <a:buSzPts val="1700"/>
              <a:buFont typeface="Arial"/>
              <a:buChar char="●"/>
            </a:pPr>
            <a:r>
              <a:rPr lang="fr-FR" sz="1700" b="1" i="0" u="none" strike="noStrike" cap="none" dirty="0">
                <a:solidFill>
                  <a:srgbClr val="E84E0F"/>
                </a:solidFill>
                <a:latin typeface="Arial"/>
                <a:ea typeface="Arial"/>
                <a:cs typeface="Arial"/>
                <a:sym typeface="Arial"/>
              </a:rPr>
              <a:t>Observation: </a:t>
            </a:r>
            <a:r>
              <a:rPr lang="fr-FR" sz="1700" b="0" i="0" u="none" strike="noStrike" cap="none" dirty="0">
                <a:solidFill>
                  <a:srgbClr val="000000"/>
                </a:solidFill>
                <a:latin typeface="Arial"/>
                <a:ea typeface="Arial"/>
                <a:cs typeface="Arial"/>
                <a:sym typeface="Arial"/>
              </a:rPr>
              <a:t>Observation </a:t>
            </a:r>
            <a:r>
              <a:rPr lang="fr-FR" sz="1700" b="0" i="0" u="none" strike="noStrike" cap="none" dirty="0" err="1">
                <a:solidFill>
                  <a:srgbClr val="000000"/>
                </a:solidFill>
                <a:latin typeface="Arial"/>
                <a:ea typeface="Arial"/>
                <a:cs typeface="Arial"/>
                <a:sym typeface="Arial"/>
              </a:rPr>
              <a:t>is</a:t>
            </a:r>
            <a:r>
              <a:rPr lang="fr-FR" sz="1700" b="0" i="0" u="none" strike="noStrike" cap="none" dirty="0">
                <a:solidFill>
                  <a:srgbClr val="000000"/>
                </a:solidFill>
                <a:latin typeface="Arial"/>
                <a:ea typeface="Arial"/>
                <a:cs typeface="Arial"/>
                <a:sym typeface="Arial"/>
              </a:rPr>
              <a:t> a </a:t>
            </a:r>
            <a:r>
              <a:rPr lang="fr-FR" sz="1700" b="0" i="0" u="none" strike="noStrike" cap="none" dirty="0" err="1">
                <a:solidFill>
                  <a:srgbClr val="000000"/>
                </a:solidFill>
                <a:latin typeface="Arial"/>
                <a:ea typeface="Arial"/>
                <a:cs typeface="Arial"/>
                <a:sym typeface="Arial"/>
              </a:rPr>
              <a:t>means</a:t>
            </a:r>
            <a:r>
              <a:rPr lang="fr-FR" sz="1700" b="0" i="0" u="none" strike="noStrike" cap="none" dirty="0">
                <a:solidFill>
                  <a:srgbClr val="000000"/>
                </a:solidFill>
                <a:latin typeface="Arial"/>
                <a:ea typeface="Arial"/>
                <a:cs typeface="Arial"/>
                <a:sym typeface="Arial"/>
              </a:rPr>
              <a:t> of </a:t>
            </a:r>
            <a:r>
              <a:rPr lang="fr-FR" sz="1700" b="0" i="0" u="none" strike="noStrike" cap="none" dirty="0" err="1">
                <a:solidFill>
                  <a:srgbClr val="000000"/>
                </a:solidFill>
                <a:latin typeface="Arial"/>
                <a:ea typeface="Arial"/>
                <a:cs typeface="Arial"/>
                <a:sym typeface="Arial"/>
              </a:rPr>
              <a:t>gathering</a:t>
            </a:r>
            <a:r>
              <a:rPr lang="fr-FR" sz="1700" b="0" i="0" u="none" strike="noStrike" cap="none" dirty="0">
                <a:solidFill>
                  <a:srgbClr val="000000"/>
                </a:solidFill>
                <a:latin typeface="Arial"/>
                <a:ea typeface="Arial"/>
                <a:cs typeface="Arial"/>
                <a:sym typeface="Arial"/>
              </a:rPr>
              <a:t> data by </a:t>
            </a:r>
            <a:r>
              <a:rPr lang="fr-FR" sz="1700" b="0" i="0" u="none" strike="noStrike" cap="none" dirty="0" err="1">
                <a:solidFill>
                  <a:srgbClr val="000000"/>
                </a:solidFill>
                <a:latin typeface="Arial"/>
                <a:ea typeface="Arial"/>
                <a:cs typeface="Arial"/>
                <a:sym typeface="Arial"/>
              </a:rPr>
              <a:t>observing</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behavior</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events</a:t>
            </a:r>
            <a:r>
              <a:rPr lang="fr-FR" sz="1700" b="0" i="0" u="none" strike="noStrike" cap="none" dirty="0">
                <a:solidFill>
                  <a:srgbClr val="000000"/>
                </a:solidFill>
                <a:latin typeface="Arial"/>
                <a:ea typeface="Arial"/>
                <a:cs typeface="Arial"/>
                <a:sym typeface="Arial"/>
              </a:rPr>
              <a:t> or </a:t>
            </a:r>
            <a:r>
              <a:rPr lang="fr-FR" sz="1700" b="0" i="0" u="none" strike="noStrike" cap="none" dirty="0" err="1">
                <a:solidFill>
                  <a:srgbClr val="000000"/>
                </a:solidFill>
                <a:latin typeface="Arial"/>
                <a:ea typeface="Arial"/>
                <a:cs typeface="Arial"/>
                <a:sym typeface="Arial"/>
              </a:rPr>
              <a:t>noting</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characteristics</a:t>
            </a:r>
            <a:r>
              <a:rPr lang="fr-FR" sz="1700" b="0" i="0" u="none" strike="noStrike" cap="none" dirty="0">
                <a:solidFill>
                  <a:srgbClr val="000000"/>
                </a:solidFill>
                <a:latin typeface="Arial"/>
                <a:ea typeface="Arial"/>
                <a:cs typeface="Arial"/>
                <a:sym typeface="Arial"/>
              </a:rPr>
              <a:t> in an </a:t>
            </a:r>
            <a:r>
              <a:rPr lang="fr-FR" sz="1700" b="0" i="0" u="none" strike="noStrike" cap="none" dirty="0" err="1">
                <a:solidFill>
                  <a:srgbClr val="000000"/>
                </a:solidFill>
                <a:latin typeface="Arial"/>
                <a:ea typeface="Arial"/>
                <a:cs typeface="Arial"/>
                <a:sym typeface="Arial"/>
              </a:rPr>
              <a:t>environment</a:t>
            </a:r>
            <a:r>
              <a:rPr lang="fr-FR" sz="1700" b="0" i="0" u="none" strike="noStrike" cap="none" dirty="0">
                <a:solidFill>
                  <a:srgbClr val="000000"/>
                </a:solidFill>
                <a:latin typeface="Arial"/>
                <a:ea typeface="Arial"/>
                <a:cs typeface="Arial"/>
                <a:sym typeface="Arial"/>
              </a:rPr>
              <a:t> (e.g. observation of </a:t>
            </a:r>
            <a:r>
              <a:rPr lang="fr-FR" sz="1700" b="0" i="0" u="none" strike="noStrike" cap="none" dirty="0" err="1">
                <a:solidFill>
                  <a:srgbClr val="000000"/>
                </a:solidFill>
                <a:latin typeface="Arial"/>
                <a:ea typeface="Arial"/>
                <a:cs typeface="Arial"/>
                <a:sym typeface="Arial"/>
              </a:rPr>
              <a:t>teachers</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teaching</a:t>
            </a:r>
            <a:r>
              <a:rPr lang="fr-FR" sz="1700" b="0" i="0" u="none" strike="noStrike" cap="none" dirty="0">
                <a:solidFill>
                  <a:srgbClr val="000000"/>
                </a:solidFill>
                <a:latin typeface="Arial"/>
                <a:ea typeface="Arial"/>
                <a:cs typeface="Arial"/>
                <a:sym typeface="Arial"/>
              </a:rPr>
              <a:t> practices, observation of changes in the </a:t>
            </a:r>
            <a:r>
              <a:rPr lang="fr-FR" sz="1700" b="0" i="0" u="none" strike="noStrike" cap="none" dirty="0" err="1">
                <a:solidFill>
                  <a:srgbClr val="000000"/>
                </a:solidFill>
                <a:latin typeface="Arial"/>
                <a:ea typeface="Arial"/>
                <a:cs typeface="Arial"/>
                <a:sym typeface="Arial"/>
              </a:rPr>
              <a:t>school</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environment</a:t>
            </a:r>
            <a:r>
              <a:rPr lang="fr-FR" sz="1700" b="0" i="0" u="none" strike="noStrike" cap="none" dirty="0">
                <a:solidFill>
                  <a:srgbClr val="000000"/>
                </a:solidFill>
                <a:latin typeface="Arial"/>
                <a:ea typeface="Arial"/>
                <a:cs typeface="Arial"/>
                <a:sym typeface="Arial"/>
              </a:rPr>
              <a:t> (maintenance of </a:t>
            </a:r>
            <a:r>
              <a:rPr lang="fr-FR" sz="1700" b="0" i="0" u="none" strike="noStrike" cap="none" dirty="0" err="1">
                <a:solidFill>
                  <a:srgbClr val="000000"/>
                </a:solidFill>
                <a:latin typeface="Arial"/>
                <a:ea typeface="Arial"/>
                <a:cs typeface="Arial"/>
                <a:sym typeface="Arial"/>
              </a:rPr>
              <a:t>sanitary</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facilities</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safety</a:t>
            </a:r>
            <a:r>
              <a:rPr lang="fr-FR" sz="1700" b="0" i="0" u="none" strike="noStrike" cap="none" dirty="0">
                <a:solidFill>
                  <a:srgbClr val="000000"/>
                </a:solidFill>
                <a:latin typeface="Arial"/>
                <a:ea typeface="Arial"/>
                <a:cs typeface="Arial"/>
                <a:sym typeface="Arial"/>
              </a:rPr>
              <a:t>, etc.).</a:t>
            </a:r>
            <a:endParaRPr sz="17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17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r>
              <a:rPr lang="fr-FR" sz="1700" b="0" i="1" u="none" strike="noStrike" cap="none" dirty="0">
                <a:solidFill>
                  <a:srgbClr val="E84E0F"/>
                </a:solidFill>
                <a:latin typeface="Arial"/>
                <a:ea typeface="Arial"/>
                <a:cs typeface="Arial"/>
                <a:sym typeface="Arial"/>
              </a:rPr>
              <a:t>Questions to </a:t>
            </a:r>
            <a:r>
              <a:rPr lang="fr-FR" sz="1700" b="0" i="1" u="none" strike="noStrike" cap="none" dirty="0" err="1">
                <a:solidFill>
                  <a:srgbClr val="E84E0F"/>
                </a:solidFill>
                <a:latin typeface="Arial"/>
                <a:ea typeface="Arial"/>
                <a:cs typeface="Arial"/>
                <a:sym typeface="Arial"/>
              </a:rPr>
              <a:t>ask</a:t>
            </a:r>
            <a:r>
              <a:rPr lang="fr-FR" sz="1700" b="0" i="1" u="none" strike="noStrike" cap="none" dirty="0">
                <a:solidFill>
                  <a:srgbClr val="E84E0F"/>
                </a:solidFill>
                <a:latin typeface="Arial"/>
                <a:ea typeface="Arial"/>
                <a:cs typeface="Arial"/>
                <a:sym typeface="Arial"/>
              </a:rPr>
              <a:t>: </a:t>
            </a:r>
            <a:r>
              <a:rPr lang="fr-FR" sz="1700" b="0" i="1" u="none" strike="noStrike" cap="none" dirty="0" err="1">
                <a:solidFill>
                  <a:srgbClr val="666666"/>
                </a:solidFill>
                <a:latin typeface="Arial"/>
                <a:ea typeface="Arial"/>
                <a:cs typeface="Arial"/>
                <a:sym typeface="Arial"/>
              </a:rPr>
              <a:t>define</a:t>
            </a:r>
            <a:r>
              <a:rPr lang="fr-FR" sz="1700" b="0" i="1" u="none" strike="noStrike" cap="none" dirty="0">
                <a:solidFill>
                  <a:srgbClr val="666666"/>
                </a:solidFill>
                <a:latin typeface="Arial"/>
                <a:ea typeface="Arial"/>
                <a:cs typeface="Arial"/>
                <a:sym typeface="Arial"/>
              </a:rPr>
              <a:t> an observation </a:t>
            </a:r>
            <a:r>
              <a:rPr lang="fr-FR" sz="1700" b="0" i="1" u="none" strike="noStrike" cap="none" dirty="0" err="1">
                <a:solidFill>
                  <a:srgbClr val="666666"/>
                </a:solidFill>
                <a:latin typeface="Arial"/>
                <a:ea typeface="Arial"/>
                <a:cs typeface="Arial"/>
                <a:sym typeface="Arial"/>
              </a:rPr>
              <a:t>grid</a:t>
            </a:r>
            <a:r>
              <a:rPr lang="fr-FR" sz="1700" b="0" i="1" u="none" strike="noStrike" cap="none" dirty="0">
                <a:solidFill>
                  <a:srgbClr val="666666"/>
                </a:solidFill>
                <a:latin typeface="Arial"/>
                <a:ea typeface="Arial"/>
                <a:cs typeface="Arial"/>
                <a:sym typeface="Arial"/>
              </a:rPr>
              <a:t> and possible </a:t>
            </a:r>
            <a:r>
              <a:rPr lang="fr-FR" sz="1700" b="0" i="1" u="none" strike="noStrike" cap="none" dirty="0" err="1">
                <a:solidFill>
                  <a:srgbClr val="666666"/>
                </a:solidFill>
                <a:latin typeface="Arial"/>
                <a:ea typeface="Arial"/>
                <a:cs typeface="Arial"/>
                <a:sym typeface="Arial"/>
              </a:rPr>
              <a:t>common</a:t>
            </a:r>
            <a:r>
              <a:rPr lang="fr-FR" sz="1700" b="0" i="1" u="none" strike="noStrike" cap="none" dirty="0">
                <a:solidFill>
                  <a:srgbClr val="666666"/>
                </a:solidFill>
                <a:latin typeface="Arial"/>
                <a:ea typeface="Arial"/>
                <a:cs typeface="Arial"/>
                <a:sym typeface="Arial"/>
              </a:rPr>
              <a:t> </a:t>
            </a:r>
            <a:r>
              <a:rPr lang="fr-FR" sz="1700" b="0" i="1" u="none" strike="noStrike" cap="none" dirty="0" err="1">
                <a:solidFill>
                  <a:srgbClr val="666666"/>
                </a:solidFill>
                <a:latin typeface="Arial"/>
                <a:ea typeface="Arial"/>
                <a:cs typeface="Arial"/>
                <a:sym typeface="Arial"/>
              </a:rPr>
              <a:t>criteria</a:t>
            </a:r>
            <a:r>
              <a:rPr lang="fr-FR" sz="1700" b="0" i="1" u="none" strike="noStrike" cap="none" dirty="0">
                <a:solidFill>
                  <a:srgbClr val="666666"/>
                </a:solidFill>
                <a:latin typeface="Arial"/>
                <a:ea typeface="Arial"/>
                <a:cs typeface="Arial"/>
                <a:sym typeface="Arial"/>
              </a:rPr>
              <a:t>. </a:t>
            </a:r>
            <a:endParaRPr sz="1700" b="1" i="0" u="none" strike="noStrike" cap="none" dirty="0">
              <a:solidFill>
                <a:srgbClr val="E84E0F"/>
              </a:solidFill>
              <a:latin typeface="Arial"/>
              <a:ea typeface="Arial"/>
              <a:cs typeface="Arial"/>
              <a:sym typeface="Arial"/>
            </a:endParaRPr>
          </a:p>
          <a:p>
            <a:pPr marL="0" marR="0" lvl="0" indent="0" algn="just" rtl="0">
              <a:spcBef>
                <a:spcPts val="0"/>
              </a:spcBef>
              <a:spcAft>
                <a:spcPts val="0"/>
              </a:spcAft>
              <a:buNone/>
            </a:pPr>
            <a:endParaRPr sz="1700" b="0" i="1" u="none" strike="noStrike" cap="none" dirty="0">
              <a:solidFill>
                <a:srgbClr val="666666"/>
              </a:solidFill>
              <a:latin typeface="Arial"/>
              <a:ea typeface="Arial"/>
              <a:cs typeface="Arial"/>
              <a:sym typeface="Arial"/>
            </a:endParaRPr>
          </a:p>
          <a:p>
            <a:pPr marL="457200" marR="0" lvl="0" indent="-336550" algn="just" rtl="0">
              <a:spcBef>
                <a:spcPts val="0"/>
              </a:spcBef>
              <a:spcAft>
                <a:spcPts val="0"/>
              </a:spcAft>
              <a:buClr>
                <a:srgbClr val="000000"/>
              </a:buClr>
              <a:buSzPts val="1700"/>
              <a:buFont typeface="Arial"/>
              <a:buChar char="●"/>
            </a:pPr>
            <a:r>
              <a:rPr lang="fr-FR" sz="1700" b="1" i="0" u="none" strike="noStrike" cap="none" dirty="0">
                <a:solidFill>
                  <a:srgbClr val="E84E0F"/>
                </a:solidFill>
                <a:latin typeface="Arial"/>
                <a:ea typeface="Arial"/>
                <a:cs typeface="Arial"/>
                <a:sym typeface="Arial"/>
              </a:rPr>
              <a:t>Participative facilitation: </a:t>
            </a:r>
            <a:r>
              <a:rPr lang="fr-FR" sz="1700" b="0" i="0" u="none" strike="noStrike" cap="none" dirty="0">
                <a:solidFill>
                  <a:srgbClr val="000000"/>
                </a:solidFill>
                <a:latin typeface="Arial"/>
                <a:ea typeface="Arial"/>
                <a:cs typeface="Arial"/>
                <a:sym typeface="Arial"/>
              </a:rPr>
              <a:t>participative </a:t>
            </a:r>
            <a:r>
              <a:rPr lang="fr-FR" sz="1700" b="0" i="0" u="none" strike="noStrike" cap="none" dirty="0" err="1">
                <a:solidFill>
                  <a:srgbClr val="000000"/>
                </a:solidFill>
                <a:latin typeface="Arial"/>
                <a:ea typeface="Arial"/>
                <a:cs typeface="Arial"/>
                <a:sym typeface="Arial"/>
              </a:rPr>
              <a:t>methods</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that</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facilitate</a:t>
            </a:r>
            <a:r>
              <a:rPr lang="fr-FR" sz="1700" b="0" i="0" u="none" strike="noStrike" cap="none" dirty="0">
                <a:solidFill>
                  <a:srgbClr val="000000"/>
                </a:solidFill>
                <a:latin typeface="Arial"/>
                <a:ea typeface="Arial"/>
                <a:cs typeface="Arial"/>
                <a:sym typeface="Arial"/>
              </a:rPr>
              <a:t> the exchange of perspectives, </a:t>
            </a:r>
            <a:r>
              <a:rPr lang="fr-FR" sz="1700" b="0" i="0" u="none" strike="noStrike" cap="none" dirty="0" err="1">
                <a:solidFill>
                  <a:srgbClr val="000000"/>
                </a:solidFill>
                <a:latin typeface="Arial"/>
                <a:ea typeface="Arial"/>
                <a:cs typeface="Arial"/>
                <a:sym typeface="Arial"/>
              </a:rPr>
              <a:t>experience</a:t>
            </a:r>
            <a:r>
              <a:rPr lang="fr-FR" sz="1700" b="0" i="0" u="none" strike="noStrike" cap="none" dirty="0">
                <a:solidFill>
                  <a:srgbClr val="000000"/>
                </a:solidFill>
                <a:latin typeface="Arial"/>
                <a:ea typeface="Arial"/>
                <a:cs typeface="Arial"/>
                <a:sym typeface="Arial"/>
              </a:rPr>
              <a:t> sharing, </a:t>
            </a:r>
            <a:r>
              <a:rPr lang="fr-FR" sz="1700" b="0" i="0" u="none" strike="noStrike" cap="none" dirty="0" err="1">
                <a:solidFill>
                  <a:srgbClr val="000000"/>
                </a:solidFill>
                <a:latin typeface="Arial"/>
                <a:ea typeface="Arial"/>
                <a:cs typeface="Arial"/>
                <a:sym typeface="Arial"/>
              </a:rPr>
              <a:t>analysis</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learning</a:t>
            </a:r>
            <a:r>
              <a:rPr lang="fr-FR" sz="1700" b="0" i="0" u="none" strike="noStrike" cap="none" dirty="0">
                <a:solidFill>
                  <a:srgbClr val="000000"/>
                </a:solidFill>
                <a:latin typeface="Arial"/>
                <a:ea typeface="Arial"/>
                <a:cs typeface="Arial"/>
                <a:sym typeface="Arial"/>
              </a:rPr>
              <a:t> and action. It can </a:t>
            </a:r>
            <a:r>
              <a:rPr lang="fr-FR" sz="1700" b="0" i="0" u="none" strike="noStrike" cap="none" dirty="0" err="1">
                <a:solidFill>
                  <a:srgbClr val="000000"/>
                </a:solidFill>
                <a:latin typeface="Arial"/>
                <a:ea typeface="Arial"/>
                <a:cs typeface="Arial"/>
                <a:sym typeface="Arial"/>
              </a:rPr>
              <a:t>take</a:t>
            </a:r>
            <a:r>
              <a:rPr lang="fr-FR" sz="1700" b="0" i="0" u="none" strike="noStrike" cap="none" dirty="0">
                <a:solidFill>
                  <a:srgbClr val="000000"/>
                </a:solidFill>
                <a:latin typeface="Arial"/>
                <a:ea typeface="Arial"/>
                <a:cs typeface="Arial"/>
                <a:sym typeface="Arial"/>
              </a:rPr>
              <a:t> the </a:t>
            </a:r>
            <a:r>
              <a:rPr lang="fr-FR" sz="1700" b="0" i="0" u="none" strike="noStrike" cap="none" dirty="0" err="1">
                <a:solidFill>
                  <a:srgbClr val="000000"/>
                </a:solidFill>
                <a:latin typeface="Arial"/>
                <a:ea typeface="Arial"/>
                <a:cs typeface="Arial"/>
                <a:sym typeface="Arial"/>
              </a:rPr>
              <a:t>form</a:t>
            </a:r>
            <a:r>
              <a:rPr lang="fr-FR" sz="1700" b="0" i="0" u="none" strike="noStrike" cap="none" dirty="0">
                <a:solidFill>
                  <a:srgbClr val="000000"/>
                </a:solidFill>
                <a:latin typeface="Arial"/>
                <a:ea typeface="Arial"/>
                <a:cs typeface="Arial"/>
                <a:sym typeface="Arial"/>
              </a:rPr>
              <a:t> of a workshop, </a:t>
            </a:r>
            <a:r>
              <a:rPr lang="fr-FR" sz="1700" b="0" i="0" u="none" strike="noStrike" cap="none" dirty="0" err="1">
                <a:solidFill>
                  <a:srgbClr val="000000"/>
                </a:solidFill>
                <a:latin typeface="Arial"/>
                <a:ea typeface="Arial"/>
                <a:cs typeface="Arial"/>
                <a:sym typeface="Arial"/>
              </a:rPr>
              <a:t>inviting</a:t>
            </a:r>
            <a:r>
              <a:rPr lang="fr-FR" sz="1700" b="0" i="0" u="none" strike="noStrike" cap="none" dirty="0">
                <a:solidFill>
                  <a:srgbClr val="000000"/>
                </a:solidFill>
                <a:latin typeface="Arial"/>
                <a:ea typeface="Arial"/>
                <a:cs typeface="Arial"/>
                <a:sym typeface="Arial"/>
              </a:rPr>
              <a:t> participants to </a:t>
            </a:r>
            <a:r>
              <a:rPr lang="fr-FR" sz="1700" b="0" i="0" u="none" strike="noStrike" cap="none" dirty="0" err="1">
                <a:solidFill>
                  <a:srgbClr val="000000"/>
                </a:solidFill>
                <a:latin typeface="Arial"/>
                <a:ea typeface="Arial"/>
                <a:cs typeface="Arial"/>
                <a:sym typeface="Arial"/>
              </a:rPr>
              <a:t>discuss</a:t>
            </a:r>
            <a:r>
              <a:rPr lang="fr-FR" sz="1700" b="0" i="0" u="none" strike="noStrike" cap="none" dirty="0">
                <a:solidFill>
                  <a:srgbClr val="000000"/>
                </a:solidFill>
                <a:latin typeface="Arial"/>
                <a:ea typeface="Arial"/>
                <a:cs typeface="Arial"/>
                <a:sym typeface="Arial"/>
              </a:rPr>
              <a:t> and </a:t>
            </a:r>
            <a:r>
              <a:rPr lang="fr-FR" sz="1700" b="0" i="0" u="none" strike="noStrike" cap="none" dirty="0" err="1">
                <a:solidFill>
                  <a:srgbClr val="000000"/>
                </a:solidFill>
                <a:latin typeface="Arial"/>
                <a:ea typeface="Arial"/>
                <a:cs typeface="Arial"/>
                <a:sym typeface="Arial"/>
              </a:rPr>
              <a:t>reflect</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collectively</a:t>
            </a:r>
            <a:r>
              <a:rPr lang="fr-FR" sz="1700" b="0" i="0" u="none" strike="noStrike" cap="none" dirty="0">
                <a:solidFill>
                  <a:srgbClr val="000000"/>
                </a:solidFill>
                <a:latin typeface="Arial"/>
                <a:ea typeface="Arial"/>
                <a:cs typeface="Arial"/>
                <a:sym typeface="Arial"/>
              </a:rPr>
              <a:t> on the </a:t>
            </a:r>
            <a:r>
              <a:rPr lang="fr-FR" sz="1700" b="0" i="0" u="none" strike="noStrike" cap="none" dirty="0" err="1">
                <a:solidFill>
                  <a:srgbClr val="000000"/>
                </a:solidFill>
                <a:latin typeface="Arial"/>
                <a:ea typeface="Arial"/>
                <a:cs typeface="Arial"/>
                <a:sym typeface="Arial"/>
              </a:rPr>
              <a:t>subject</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They</a:t>
            </a:r>
            <a:r>
              <a:rPr lang="fr-FR" sz="1700" b="0" i="0" u="none" strike="noStrike" cap="none" dirty="0">
                <a:solidFill>
                  <a:srgbClr val="000000"/>
                </a:solidFill>
                <a:latin typeface="Arial"/>
                <a:ea typeface="Arial"/>
                <a:cs typeface="Arial"/>
                <a:sym typeface="Arial"/>
              </a:rPr>
              <a:t> can help </a:t>
            </a:r>
            <a:r>
              <a:rPr lang="fr-FR" sz="1700" b="0" i="0" u="none" strike="noStrike" cap="none" dirty="0" err="1">
                <a:solidFill>
                  <a:srgbClr val="000000"/>
                </a:solidFill>
                <a:latin typeface="Arial"/>
                <a:ea typeface="Arial"/>
                <a:cs typeface="Arial"/>
                <a:sym typeface="Arial"/>
              </a:rPr>
              <a:t>build</a:t>
            </a:r>
            <a:r>
              <a:rPr lang="fr-FR" sz="1700" b="0" i="0" u="none" strike="noStrike" cap="none" dirty="0">
                <a:solidFill>
                  <a:srgbClr val="000000"/>
                </a:solidFill>
                <a:latin typeface="Arial"/>
                <a:ea typeface="Arial"/>
                <a:cs typeface="Arial"/>
                <a:sym typeface="Arial"/>
              </a:rPr>
              <a:t> a </a:t>
            </a:r>
            <a:r>
              <a:rPr lang="fr-FR" sz="1700" b="0" i="0" u="none" strike="noStrike" cap="none" dirty="0" err="1">
                <a:solidFill>
                  <a:srgbClr val="000000"/>
                </a:solidFill>
                <a:latin typeface="Arial"/>
                <a:ea typeface="Arial"/>
                <a:cs typeface="Arial"/>
                <a:sym typeface="Arial"/>
              </a:rPr>
              <a:t>shared</a:t>
            </a:r>
            <a:r>
              <a:rPr lang="fr-FR" sz="1700" b="0" i="0" u="none" strike="noStrike" cap="none" dirty="0">
                <a:solidFill>
                  <a:srgbClr val="000000"/>
                </a:solidFill>
                <a:latin typeface="Arial"/>
                <a:ea typeface="Arial"/>
                <a:cs typeface="Arial"/>
                <a:sym typeface="Arial"/>
              </a:rPr>
              <a:t> vision of the situation, and </a:t>
            </a:r>
            <a:r>
              <a:rPr lang="fr-FR" sz="1700" b="0" i="0" u="none" strike="noStrike" cap="none" dirty="0" err="1">
                <a:solidFill>
                  <a:srgbClr val="000000"/>
                </a:solidFill>
                <a:latin typeface="Arial"/>
                <a:ea typeface="Arial"/>
                <a:cs typeface="Arial"/>
                <a:sym typeface="Arial"/>
              </a:rPr>
              <a:t>provide</a:t>
            </a:r>
            <a:r>
              <a:rPr lang="fr-FR" sz="1700" b="0" i="0" u="none" strike="noStrike" cap="none" dirty="0">
                <a:solidFill>
                  <a:srgbClr val="000000"/>
                </a:solidFill>
                <a:latin typeface="Arial"/>
                <a:ea typeface="Arial"/>
                <a:cs typeface="Arial"/>
                <a:sym typeface="Arial"/>
              </a:rPr>
              <a:t> an </a:t>
            </a:r>
            <a:r>
              <a:rPr lang="fr-FR" sz="1700" b="0" i="0" u="none" strike="noStrike" cap="none" dirty="0" err="1">
                <a:solidFill>
                  <a:srgbClr val="000000"/>
                </a:solidFill>
                <a:latin typeface="Arial"/>
                <a:ea typeface="Arial"/>
                <a:cs typeface="Arial"/>
                <a:sym typeface="Arial"/>
              </a:rPr>
              <a:t>opportunity</a:t>
            </a:r>
            <a:r>
              <a:rPr lang="fr-FR" sz="1700" b="0" i="0" u="none" strike="noStrike" cap="none" dirty="0">
                <a:solidFill>
                  <a:srgbClr val="000000"/>
                </a:solidFill>
                <a:latin typeface="Arial"/>
                <a:ea typeface="Arial"/>
                <a:cs typeface="Arial"/>
                <a:sym typeface="Arial"/>
              </a:rPr>
              <a:t> to cross-</a:t>
            </a:r>
            <a:r>
              <a:rPr lang="fr-FR" sz="1700" b="0" i="0" u="none" strike="noStrike" cap="none" dirty="0" err="1">
                <a:solidFill>
                  <a:srgbClr val="000000"/>
                </a:solidFill>
                <a:latin typeface="Arial"/>
                <a:ea typeface="Arial"/>
                <a:cs typeface="Arial"/>
                <a:sym typeface="Arial"/>
              </a:rPr>
              <a:t>reference</a:t>
            </a:r>
            <a:r>
              <a:rPr lang="fr-FR" sz="1700" b="0" i="0" u="none" strike="noStrike" cap="none" dirty="0">
                <a:solidFill>
                  <a:srgbClr val="000000"/>
                </a:solidFill>
                <a:latin typeface="Arial"/>
                <a:ea typeface="Arial"/>
                <a:cs typeface="Arial"/>
                <a:sym typeface="Arial"/>
              </a:rPr>
              <a:t> </a:t>
            </a:r>
            <a:r>
              <a:rPr lang="fr-FR" sz="1700" b="0" i="0" u="none" strike="noStrike" cap="none" dirty="0" err="1">
                <a:solidFill>
                  <a:srgbClr val="000000"/>
                </a:solidFill>
                <a:latin typeface="Arial"/>
                <a:ea typeface="Arial"/>
                <a:cs typeface="Arial"/>
                <a:sym typeface="Arial"/>
              </a:rPr>
              <a:t>different</a:t>
            </a:r>
            <a:r>
              <a:rPr lang="fr-FR" sz="1700" b="0" i="0" u="none" strike="noStrike" cap="none" dirty="0">
                <a:solidFill>
                  <a:srgbClr val="000000"/>
                </a:solidFill>
                <a:latin typeface="Arial"/>
                <a:ea typeface="Arial"/>
                <a:cs typeface="Arial"/>
                <a:sym typeface="Arial"/>
              </a:rPr>
              <a:t> points of </a:t>
            </a:r>
            <a:r>
              <a:rPr lang="fr-FR" sz="1700" b="0" i="0" u="none" strike="noStrike" cap="none" dirty="0" err="1">
                <a:solidFill>
                  <a:srgbClr val="000000"/>
                </a:solidFill>
                <a:latin typeface="Arial"/>
                <a:ea typeface="Arial"/>
                <a:cs typeface="Arial"/>
                <a:sym typeface="Arial"/>
              </a:rPr>
              <a:t>view</a:t>
            </a:r>
            <a:r>
              <a:rPr lang="fr-FR" sz="1700" b="0" i="0" u="none" strike="noStrike" cap="none" dirty="0">
                <a:solidFill>
                  <a:srgbClr val="000000"/>
                </a:solidFill>
                <a:latin typeface="Arial"/>
                <a:ea typeface="Arial"/>
                <a:cs typeface="Arial"/>
                <a:sym typeface="Arial"/>
              </a:rPr>
              <a:t> (points of convergence and divergence).</a:t>
            </a:r>
            <a:endParaRPr sz="17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17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r>
              <a:rPr lang="fr-FR" sz="1700" b="0" i="1" u="none" strike="noStrike" cap="none" dirty="0">
                <a:solidFill>
                  <a:srgbClr val="E84E0F"/>
                </a:solidFill>
                <a:latin typeface="Arial"/>
                <a:ea typeface="Arial"/>
                <a:cs typeface="Arial"/>
                <a:sym typeface="Arial"/>
              </a:rPr>
              <a:t>Questions to </a:t>
            </a:r>
            <a:r>
              <a:rPr lang="fr-FR" sz="1700" b="0" i="1" u="none" strike="noStrike" cap="none" dirty="0" err="1">
                <a:solidFill>
                  <a:srgbClr val="E84E0F"/>
                </a:solidFill>
                <a:latin typeface="Arial"/>
                <a:ea typeface="Arial"/>
                <a:cs typeface="Arial"/>
                <a:sym typeface="Arial"/>
              </a:rPr>
              <a:t>ask</a:t>
            </a:r>
            <a:r>
              <a:rPr lang="fr-FR" sz="1700" b="0" i="1" u="none" strike="noStrike" cap="none" dirty="0">
                <a:solidFill>
                  <a:srgbClr val="E84E0F"/>
                </a:solidFill>
                <a:latin typeface="Arial"/>
                <a:ea typeface="Arial"/>
                <a:cs typeface="Arial"/>
                <a:sym typeface="Arial"/>
              </a:rPr>
              <a:t>: </a:t>
            </a:r>
            <a:r>
              <a:rPr lang="fr-FR" sz="1700" b="0" i="1" u="none" strike="noStrike" cap="none" dirty="0" err="1">
                <a:solidFill>
                  <a:srgbClr val="666666"/>
                </a:solidFill>
                <a:latin typeface="Arial"/>
                <a:ea typeface="Arial"/>
                <a:cs typeface="Arial"/>
                <a:sym typeface="Arial"/>
              </a:rPr>
              <a:t>define</a:t>
            </a:r>
            <a:r>
              <a:rPr lang="fr-FR" sz="1700" b="0" i="1" u="none" strike="noStrike" cap="none" dirty="0">
                <a:solidFill>
                  <a:srgbClr val="666666"/>
                </a:solidFill>
                <a:latin typeface="Arial"/>
                <a:ea typeface="Arial"/>
                <a:cs typeface="Arial"/>
                <a:sym typeface="Arial"/>
              </a:rPr>
              <a:t> the participants, the place and objective of the collective </a:t>
            </a:r>
            <a:r>
              <a:rPr lang="fr-FR" sz="1700" b="0" i="1" u="none" strike="noStrike" cap="none" dirty="0" err="1">
                <a:solidFill>
                  <a:srgbClr val="666666"/>
                </a:solidFill>
                <a:latin typeface="Arial"/>
                <a:ea typeface="Arial"/>
                <a:cs typeface="Arial"/>
                <a:sym typeface="Arial"/>
              </a:rPr>
              <a:t>reflections</a:t>
            </a:r>
            <a:r>
              <a:rPr lang="fr-FR" sz="1700" b="0" i="1" u="none" strike="noStrike" cap="none" dirty="0">
                <a:solidFill>
                  <a:srgbClr val="666666"/>
                </a:solidFill>
                <a:latin typeface="Arial"/>
                <a:ea typeface="Arial"/>
                <a:cs typeface="Arial"/>
                <a:sym typeface="Arial"/>
              </a:rPr>
              <a:t>, and the time </a:t>
            </a:r>
            <a:r>
              <a:rPr lang="fr-FR" sz="1700" b="0" i="1" u="none" strike="noStrike" cap="none" dirty="0" err="1">
                <a:solidFill>
                  <a:srgbClr val="666666"/>
                </a:solidFill>
                <a:latin typeface="Arial"/>
                <a:ea typeface="Arial"/>
                <a:cs typeface="Arial"/>
                <a:sym typeface="Arial"/>
              </a:rPr>
              <a:t>required</a:t>
            </a:r>
            <a:r>
              <a:rPr lang="fr-FR" sz="1700" b="0" i="1" u="none" strike="noStrike" cap="none" dirty="0">
                <a:solidFill>
                  <a:srgbClr val="666666"/>
                </a:solidFill>
                <a:latin typeface="Arial"/>
                <a:ea typeface="Arial"/>
                <a:cs typeface="Arial"/>
                <a:sym typeface="Arial"/>
              </a:rPr>
              <a:t>.</a:t>
            </a:r>
            <a:endParaRPr sz="17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1700" b="1" i="0" u="none" strike="noStrike" cap="none" dirty="0">
              <a:solidFill>
                <a:srgbClr val="E84E0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31</a:t>
            </a:fld>
            <a:endParaRPr/>
          </a:p>
        </p:txBody>
      </p:sp>
      <p:sp>
        <p:nvSpPr>
          <p:cNvPr id="673" name="Google Shape;673;p33"/>
          <p:cNvSpPr txBox="1"/>
          <p:nvPr/>
        </p:nvSpPr>
        <p:spPr>
          <a:xfrm>
            <a:off x="1782900" y="0"/>
            <a:ext cx="9144000" cy="785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3900" b="1" i="0" u="none" strike="noStrike" cap="none">
                <a:solidFill>
                  <a:srgbClr val="262775"/>
                </a:solidFill>
                <a:latin typeface="Bebas Neue"/>
                <a:ea typeface="Bebas Neue"/>
                <a:cs typeface="Bebas Neue"/>
                <a:sym typeface="Bebas Neue"/>
              </a:rPr>
              <a:t>COMPLEMENTARY TOOLS</a:t>
            </a:r>
            <a:endParaRPr sz="3900" b="1" i="0" u="none" strike="noStrike" cap="none">
              <a:solidFill>
                <a:srgbClr val="262775"/>
              </a:solidFill>
              <a:latin typeface="Bebas Neue"/>
              <a:ea typeface="Bebas Neue"/>
              <a:cs typeface="Bebas Neue"/>
              <a:sym typeface="Bebas Neue"/>
            </a:endParaRPr>
          </a:p>
        </p:txBody>
      </p:sp>
      <p:graphicFrame>
        <p:nvGraphicFramePr>
          <p:cNvPr id="674" name="Google Shape;674;p33"/>
          <p:cNvGraphicFramePr/>
          <p:nvPr/>
        </p:nvGraphicFramePr>
        <p:xfrm>
          <a:off x="1058000" y="852250"/>
          <a:ext cx="10287000" cy="5577660"/>
        </p:xfrm>
        <a:graphic>
          <a:graphicData uri="http://schemas.openxmlformats.org/drawingml/2006/table">
            <a:tbl>
              <a:tblPr>
                <a:noFill/>
                <a:tableStyleId>{946343DA-A831-41AC-852F-CBFF75E2F719}</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fr-FR" b="1">
                          <a:solidFill>
                            <a:schemeClr val="lt1"/>
                          </a:solidFill>
                          <a:latin typeface="Poppins"/>
                          <a:ea typeface="Poppins"/>
                          <a:cs typeface="Poppins"/>
                          <a:sym typeface="Poppins"/>
                        </a:rPr>
                        <a:t>Data collection tools  </a:t>
                      </a:r>
                      <a:endParaRPr b="1">
                        <a:solidFill>
                          <a:schemeClr val="lt1"/>
                        </a:solidFill>
                        <a:latin typeface="Poppins"/>
                        <a:ea typeface="Poppins"/>
                        <a:cs typeface="Poppins"/>
                        <a:sym typeface="Poppins"/>
                      </a:endParaRPr>
                    </a:p>
                  </a:txBody>
                  <a:tcPr marL="91425" marR="91425" marT="91425" marB="91425">
                    <a:solidFill>
                      <a:schemeClr val="dk1"/>
                    </a:solidFill>
                  </a:tcPr>
                </a:tc>
                <a:tc>
                  <a:txBody>
                    <a:bodyPr/>
                    <a:lstStyle/>
                    <a:p>
                      <a:pPr marL="0" lvl="0" indent="0" algn="ctr" rtl="0">
                        <a:spcBef>
                          <a:spcPts val="0"/>
                        </a:spcBef>
                        <a:spcAft>
                          <a:spcPts val="0"/>
                        </a:spcAft>
                        <a:buNone/>
                      </a:pPr>
                      <a:r>
                        <a:rPr lang="fr-FR" b="1">
                          <a:solidFill>
                            <a:schemeClr val="lt1"/>
                          </a:solidFill>
                          <a:latin typeface="Poppins"/>
                          <a:ea typeface="Poppins"/>
                          <a:cs typeface="Poppins"/>
                          <a:sym typeface="Poppins"/>
                        </a:rPr>
                        <a:t>Quantitatives</a:t>
                      </a:r>
                      <a:endParaRPr b="1">
                        <a:solidFill>
                          <a:schemeClr val="lt1"/>
                        </a:solidFill>
                        <a:latin typeface="Poppins"/>
                        <a:ea typeface="Poppins"/>
                        <a:cs typeface="Poppins"/>
                        <a:sym typeface="Poppins"/>
                      </a:endParaRPr>
                    </a:p>
                  </a:txBody>
                  <a:tcPr marL="91425" marR="91425" marT="91425" marB="91425">
                    <a:solidFill>
                      <a:srgbClr val="262775"/>
                    </a:solidFill>
                  </a:tcPr>
                </a:tc>
                <a:tc>
                  <a:txBody>
                    <a:bodyPr/>
                    <a:lstStyle/>
                    <a:p>
                      <a:pPr marL="0" lvl="0" indent="0" algn="ctr" rtl="0">
                        <a:spcBef>
                          <a:spcPts val="0"/>
                        </a:spcBef>
                        <a:spcAft>
                          <a:spcPts val="0"/>
                        </a:spcAft>
                        <a:buNone/>
                      </a:pPr>
                      <a:r>
                        <a:rPr lang="fr-FR" b="1">
                          <a:solidFill>
                            <a:schemeClr val="lt1"/>
                          </a:solidFill>
                          <a:latin typeface="Poppins"/>
                          <a:ea typeface="Poppins"/>
                          <a:cs typeface="Poppins"/>
                          <a:sym typeface="Poppins"/>
                        </a:rPr>
                        <a:t>Qualitatives</a:t>
                      </a:r>
                      <a:endParaRPr b="1">
                        <a:solidFill>
                          <a:schemeClr val="lt1"/>
                        </a:solidFill>
                        <a:latin typeface="Poppins"/>
                        <a:ea typeface="Poppins"/>
                        <a:cs typeface="Poppins"/>
                        <a:sym typeface="Poppins"/>
                      </a:endParaRPr>
                    </a:p>
                  </a:txBody>
                  <a:tcPr marL="91425" marR="91425" marT="91425" marB="91425">
                    <a:solidFill>
                      <a:schemeClr val="dk1"/>
                    </a:solidFill>
                  </a:tcPr>
                </a:tc>
                <a:tc>
                  <a:txBody>
                    <a:bodyPr/>
                    <a:lstStyle/>
                    <a:p>
                      <a:pPr marL="0" lvl="0" indent="0" algn="ctr" rtl="0">
                        <a:spcBef>
                          <a:spcPts val="0"/>
                        </a:spcBef>
                        <a:spcAft>
                          <a:spcPts val="0"/>
                        </a:spcAft>
                        <a:buNone/>
                      </a:pPr>
                      <a:r>
                        <a:rPr lang="fr-FR" b="1">
                          <a:solidFill>
                            <a:schemeClr val="lt1"/>
                          </a:solidFill>
                          <a:latin typeface="Poppins"/>
                          <a:ea typeface="Poppins"/>
                          <a:cs typeface="Poppins"/>
                          <a:sym typeface="Poppins"/>
                        </a:rPr>
                        <a:t>Qualitatives (media)</a:t>
                      </a:r>
                      <a:endParaRPr b="1">
                        <a:solidFill>
                          <a:schemeClr val="lt1"/>
                        </a:solidFill>
                        <a:latin typeface="Poppins"/>
                        <a:ea typeface="Poppins"/>
                        <a:cs typeface="Poppins"/>
                        <a:sym typeface="Poppins"/>
                      </a:endParaRPr>
                    </a:p>
                  </a:txBody>
                  <a:tcPr marL="91425" marR="91425" marT="91425" marB="91425">
                    <a:solidFill>
                      <a:schemeClr val="dk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FR" b="1">
                          <a:solidFill>
                            <a:schemeClr val="dk1"/>
                          </a:solidFill>
                        </a:rPr>
                        <a:t>Focus-group </a:t>
                      </a:r>
                      <a:endParaRPr b="1">
                        <a:solidFill>
                          <a:schemeClr val="dk1"/>
                        </a:solidFill>
                      </a:endParaRPr>
                    </a:p>
                    <a:p>
                      <a:pPr marL="0" lvl="0" indent="0" algn="l" rtl="0">
                        <a:spcBef>
                          <a:spcPts val="0"/>
                        </a:spcBef>
                        <a:spcAft>
                          <a:spcPts val="0"/>
                        </a:spcAft>
                        <a:buNone/>
                      </a:pPr>
                      <a:r>
                        <a:rPr lang="fr-FR" b="1">
                          <a:solidFill>
                            <a:schemeClr val="dk1"/>
                          </a:solidFill>
                        </a:rPr>
                        <a:t>discussions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txBody>
                  <a:tcPr marL="91425" marR="91425" marT="91425" marB="91425"/>
                </a:tc>
                <a:tc>
                  <a:txBody>
                    <a:bodyPr/>
                    <a:lstStyle/>
                    <a:p>
                      <a:pPr marL="0" lvl="0" indent="0" algn="l" rtl="0">
                        <a:spcBef>
                          <a:spcPts val="0"/>
                        </a:spcBef>
                        <a:spcAft>
                          <a:spcPts val="0"/>
                        </a:spcAft>
                        <a:buNone/>
                      </a:pPr>
                      <a:r>
                        <a:rPr lang="fr-FR"/>
                        <a:t>Possible</a:t>
                      </a:r>
                      <a:endParaRPr/>
                    </a:p>
                  </a:txBody>
                  <a:tcPr marL="91425" marR="91425" marT="91425" marB="91425"/>
                </a:tc>
                <a:tc>
                  <a:txBody>
                    <a:bodyPr/>
                    <a:lstStyle/>
                    <a:p>
                      <a:pPr marL="0" lvl="0" indent="0" algn="l" rtl="0">
                        <a:spcBef>
                          <a:spcPts val="0"/>
                        </a:spcBef>
                        <a:spcAft>
                          <a:spcPts val="0"/>
                        </a:spcAft>
                        <a:buNone/>
                      </a:pPr>
                      <a:r>
                        <a:rPr lang="fr-FR"/>
                        <a:t>well adapted</a:t>
                      </a:r>
                      <a:endParaRPr/>
                    </a:p>
                  </a:txBody>
                  <a:tcPr marL="91425" marR="91425" marT="91425" marB="91425"/>
                </a:tc>
                <a:tc>
                  <a:txBody>
                    <a:bodyPr/>
                    <a:lstStyle/>
                    <a:p>
                      <a:pPr marL="0" lvl="0" indent="0" algn="l" rtl="0">
                        <a:spcBef>
                          <a:spcPts val="0"/>
                        </a:spcBef>
                        <a:spcAft>
                          <a:spcPts val="0"/>
                        </a:spcAft>
                        <a:buNone/>
                      </a:pPr>
                      <a:r>
                        <a:rPr lang="fr-FR"/>
                        <a:t>Possible (audio record)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FR" b="1">
                          <a:solidFill>
                            <a:schemeClr val="dk1"/>
                          </a:solidFill>
                        </a:rPr>
                        <a:t>Key informants</a:t>
                      </a:r>
                      <a:endParaRPr b="1">
                        <a:solidFill>
                          <a:schemeClr val="dk1"/>
                        </a:solidFill>
                      </a:endParaRPr>
                    </a:p>
                    <a:p>
                      <a:pPr marL="0" lvl="0" indent="0" algn="l" rtl="0">
                        <a:spcBef>
                          <a:spcPts val="0"/>
                        </a:spcBef>
                        <a:spcAft>
                          <a:spcPts val="0"/>
                        </a:spcAft>
                        <a:buNone/>
                      </a:pPr>
                      <a:r>
                        <a:rPr lang="fr-FR" b="1">
                          <a:solidFill>
                            <a:schemeClr val="dk1"/>
                          </a:solidFill>
                        </a:rPr>
                        <a:t>interviews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fr-FR"/>
                        <a:t>well adapted</a:t>
                      </a:r>
                      <a:endParaRPr/>
                    </a:p>
                  </a:txBody>
                  <a:tcPr marL="91425" marR="91425" marT="91425" marB="91425"/>
                </a:tc>
                <a:tc>
                  <a:txBody>
                    <a:bodyPr/>
                    <a:lstStyle/>
                    <a:p>
                      <a:pPr marL="0" lvl="0" indent="0" algn="l" rtl="0">
                        <a:spcBef>
                          <a:spcPts val="0"/>
                        </a:spcBef>
                        <a:spcAft>
                          <a:spcPts val="0"/>
                        </a:spcAft>
                        <a:buNone/>
                      </a:pPr>
                      <a:r>
                        <a:rPr lang="fr-FR"/>
                        <a:t>Possible (audio record)</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FR" b="1">
                          <a:solidFill>
                            <a:schemeClr val="dk1"/>
                          </a:solidFill>
                        </a:rPr>
                        <a:t>Observation</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fr-FR"/>
                        <a:t>Well adapted : pictures, recording, drawing</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fr-FR" b="1">
                          <a:solidFill>
                            <a:schemeClr val="dk1"/>
                          </a:solidFill>
                        </a:rPr>
                        <a:t>Data collection - </a:t>
                      </a:r>
                      <a:endParaRPr b="1">
                        <a:solidFill>
                          <a:schemeClr val="dk1"/>
                        </a:solidFill>
                      </a:endParaRPr>
                    </a:p>
                    <a:p>
                      <a:pPr marL="0" lvl="0" indent="0" algn="l" rtl="0">
                        <a:spcBef>
                          <a:spcPts val="0"/>
                        </a:spcBef>
                        <a:spcAft>
                          <a:spcPts val="0"/>
                        </a:spcAft>
                        <a:buNone/>
                      </a:pPr>
                      <a:r>
                        <a:rPr lang="fr-FR" b="1">
                          <a:solidFill>
                            <a:schemeClr val="dk1"/>
                          </a:solidFill>
                        </a:rPr>
                        <a:t>paper form</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txBody>
                  <a:tcPr marL="91425" marR="91425" marT="91425" marB="91425"/>
                </a:tc>
                <a:tc>
                  <a:txBody>
                    <a:bodyPr/>
                    <a:lstStyle/>
                    <a:p>
                      <a:pPr marL="0" lvl="0" indent="0" algn="l" rtl="0">
                        <a:spcBef>
                          <a:spcPts val="0"/>
                        </a:spcBef>
                        <a:spcAft>
                          <a:spcPts val="0"/>
                        </a:spcAft>
                        <a:buNone/>
                      </a:pPr>
                      <a:r>
                        <a:rPr lang="fr-FR"/>
                        <a:t>Mostly, well adapted</a:t>
                      </a:r>
                      <a:endParaRPr/>
                    </a:p>
                  </a:txBody>
                  <a:tcPr marL="91425" marR="91425" marT="91425" marB="91425"/>
                </a:tc>
                <a:tc>
                  <a:txBody>
                    <a:bodyPr/>
                    <a:lstStyle/>
                    <a:p>
                      <a:pPr marL="0" lvl="0" indent="0" algn="l" rtl="0">
                        <a:spcBef>
                          <a:spcPts val="0"/>
                        </a:spcBef>
                        <a:spcAft>
                          <a:spcPts val="0"/>
                        </a:spcAft>
                        <a:buNone/>
                      </a:pPr>
                      <a:r>
                        <a:rPr lang="fr-FR"/>
                        <a:t>Possible, but less adapted and more limited compared to interviews</a:t>
                      </a:r>
                      <a:endParaRPr/>
                    </a:p>
                  </a:txBody>
                  <a:tcPr marL="91425" marR="91425" marT="91425" marB="91425"/>
                </a:tc>
                <a:tc>
                  <a:txBody>
                    <a:bodyPr/>
                    <a:lstStyle/>
                    <a:p>
                      <a:pPr marL="0" lvl="0" indent="0" algn="l" rtl="0">
                        <a:spcBef>
                          <a:spcPts val="0"/>
                        </a:spcBef>
                        <a:spcAft>
                          <a:spcPts val="0"/>
                        </a:spcAft>
                        <a:buNone/>
                      </a:pPr>
                      <a:r>
                        <a:rPr lang="fr-FR"/>
                        <a:t>Possible but less than mobile data</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fr-FR" b="1">
                          <a:solidFill>
                            <a:schemeClr val="dk1"/>
                          </a:solidFill>
                        </a:rPr>
                        <a:t>Data collection - </a:t>
                      </a:r>
                      <a:endParaRPr b="1">
                        <a:solidFill>
                          <a:schemeClr val="dk1"/>
                        </a:solidFill>
                      </a:endParaRPr>
                    </a:p>
                    <a:p>
                      <a:pPr marL="0" lvl="0" indent="0" algn="l" rtl="0">
                        <a:spcBef>
                          <a:spcPts val="0"/>
                        </a:spcBef>
                        <a:spcAft>
                          <a:spcPts val="0"/>
                        </a:spcAft>
                        <a:buNone/>
                      </a:pPr>
                      <a:r>
                        <a:rPr lang="fr-FR" b="1">
                          <a:solidFill>
                            <a:schemeClr val="dk1"/>
                          </a:solidFill>
                        </a:rPr>
                        <a:t>digital tools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txBody>
                  <a:tcPr marL="91425" marR="91425" marT="91425" marB="91425"/>
                </a:tc>
                <a:tc>
                  <a:txBody>
                    <a:bodyPr/>
                    <a:lstStyle/>
                    <a:p>
                      <a:pPr marL="0" lvl="0" indent="0" algn="l" rtl="0">
                        <a:spcBef>
                          <a:spcPts val="0"/>
                        </a:spcBef>
                        <a:spcAft>
                          <a:spcPts val="0"/>
                        </a:spcAft>
                        <a:buNone/>
                      </a:pPr>
                      <a:r>
                        <a:rPr lang="fr-FR"/>
                        <a:t>Mostly, well adapted</a:t>
                      </a:r>
                      <a:endParaRPr/>
                    </a:p>
                  </a:txBody>
                  <a:tcPr marL="91425" marR="91425" marT="91425" marB="91425"/>
                </a:tc>
                <a:tc>
                  <a:txBody>
                    <a:bodyPr/>
                    <a:lstStyle/>
                    <a:p>
                      <a:pPr marL="0" lvl="0" indent="0" algn="l" rtl="0">
                        <a:spcBef>
                          <a:spcPts val="0"/>
                        </a:spcBef>
                        <a:spcAft>
                          <a:spcPts val="0"/>
                        </a:spcAft>
                        <a:buNone/>
                      </a:pPr>
                      <a:r>
                        <a:rPr lang="fr-FR"/>
                        <a:t>Possible, but less adapted and more limited rather than interviews</a:t>
                      </a:r>
                      <a:endParaRPr/>
                    </a:p>
                  </a:txBody>
                  <a:tcPr marL="91425" marR="91425" marT="91425" marB="91425"/>
                </a:tc>
                <a:tc>
                  <a:txBody>
                    <a:bodyPr/>
                    <a:lstStyle/>
                    <a:p>
                      <a:pPr marL="0" lvl="0" indent="0" algn="l" rtl="0">
                        <a:spcBef>
                          <a:spcPts val="0"/>
                        </a:spcBef>
                        <a:spcAft>
                          <a:spcPts val="0"/>
                        </a:spcAft>
                        <a:buNone/>
                      </a:pPr>
                      <a:r>
                        <a:rPr lang="fr-FR"/>
                        <a:t>Well adapted : pictures, recording, drawing</a:t>
                      </a:r>
                      <a:endParaRPr/>
                    </a:p>
                  </a:txBody>
                  <a:tcPr marL="91425" marR="91425" marT="91425" marB="91425"/>
                </a:tc>
                <a:extLst>
                  <a:ext uri="{0D108BD9-81ED-4DB2-BD59-A6C34878D82A}">
                    <a16:rowId xmlns:a16="http://schemas.microsoft.com/office/drawing/2014/main" val="10005"/>
                  </a:ext>
                </a:extLst>
              </a:tr>
            </a:tbl>
          </a:graphicData>
        </a:graphic>
      </p:graphicFrame>
      <p:pic>
        <p:nvPicPr>
          <p:cNvPr id="675" name="Google Shape;675;p33" title="Image3.png"/>
          <p:cNvPicPr preferRelativeResize="0"/>
          <p:nvPr/>
        </p:nvPicPr>
        <p:blipFill>
          <a:blip r:embed="rId3">
            <a:alphaModFix/>
          </a:blip>
          <a:stretch>
            <a:fillRect/>
          </a:stretch>
        </p:blipFill>
        <p:spPr>
          <a:xfrm>
            <a:off x="2572525" y="3479425"/>
            <a:ext cx="745500" cy="745500"/>
          </a:xfrm>
          <a:prstGeom prst="rect">
            <a:avLst/>
          </a:prstGeom>
          <a:noFill/>
          <a:ln>
            <a:noFill/>
          </a:ln>
        </p:spPr>
      </p:pic>
      <p:pic>
        <p:nvPicPr>
          <p:cNvPr id="676" name="Google Shape;676;p33" title="liste-de-choses-a-faire.png"/>
          <p:cNvPicPr preferRelativeResize="0"/>
          <p:nvPr/>
        </p:nvPicPr>
        <p:blipFill>
          <a:blip r:embed="rId4">
            <a:alphaModFix/>
          </a:blip>
          <a:stretch>
            <a:fillRect/>
          </a:stretch>
        </p:blipFill>
        <p:spPr>
          <a:xfrm>
            <a:off x="2572525" y="4543162"/>
            <a:ext cx="745500" cy="745500"/>
          </a:xfrm>
          <a:prstGeom prst="rect">
            <a:avLst/>
          </a:prstGeom>
          <a:noFill/>
          <a:ln>
            <a:noFill/>
          </a:ln>
        </p:spPr>
      </p:pic>
      <p:pic>
        <p:nvPicPr>
          <p:cNvPr id="677" name="Google Shape;677;p33" title="bavarder.png"/>
          <p:cNvPicPr preferRelativeResize="0"/>
          <p:nvPr/>
        </p:nvPicPr>
        <p:blipFill>
          <a:blip r:embed="rId5">
            <a:alphaModFix/>
          </a:blip>
          <a:stretch>
            <a:fillRect/>
          </a:stretch>
        </p:blipFill>
        <p:spPr>
          <a:xfrm>
            <a:off x="2572523" y="1393248"/>
            <a:ext cx="745500" cy="745500"/>
          </a:xfrm>
          <a:prstGeom prst="rect">
            <a:avLst/>
          </a:prstGeom>
          <a:noFill/>
          <a:ln>
            <a:noFill/>
          </a:ln>
        </p:spPr>
      </p:pic>
      <p:pic>
        <p:nvPicPr>
          <p:cNvPr id="678" name="Google Shape;678;p33" title="entretien-dembauche.png"/>
          <p:cNvPicPr preferRelativeResize="0"/>
          <p:nvPr/>
        </p:nvPicPr>
        <p:blipFill>
          <a:blip r:embed="rId6">
            <a:alphaModFix/>
          </a:blip>
          <a:stretch>
            <a:fillRect/>
          </a:stretch>
        </p:blipFill>
        <p:spPr>
          <a:xfrm>
            <a:off x="2625825" y="2395838"/>
            <a:ext cx="826500" cy="826500"/>
          </a:xfrm>
          <a:prstGeom prst="rect">
            <a:avLst/>
          </a:prstGeom>
          <a:noFill/>
          <a:ln>
            <a:noFill/>
          </a:ln>
        </p:spPr>
      </p:pic>
      <p:pic>
        <p:nvPicPr>
          <p:cNvPr id="679" name="Google Shape;679;p33" title="smarphone.png"/>
          <p:cNvPicPr preferRelativeResize="0"/>
          <p:nvPr/>
        </p:nvPicPr>
        <p:blipFill>
          <a:blip r:embed="rId7">
            <a:alphaModFix/>
          </a:blip>
          <a:stretch>
            <a:fillRect/>
          </a:stretch>
        </p:blipFill>
        <p:spPr>
          <a:xfrm>
            <a:off x="2512588" y="5490975"/>
            <a:ext cx="865375" cy="865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32</a:t>
            </a:fld>
            <a:endParaRPr/>
          </a:p>
        </p:txBody>
      </p:sp>
      <p:sp>
        <p:nvSpPr>
          <p:cNvPr id="686" name="Google Shape;686;p34"/>
          <p:cNvSpPr/>
          <p:nvPr/>
        </p:nvSpPr>
        <p:spPr>
          <a:xfrm>
            <a:off x="2667575" y="1391125"/>
            <a:ext cx="7767000" cy="5080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a:solidFill>
                  <a:srgbClr val="262775"/>
                </a:solidFill>
                <a:latin typeface="Raleway"/>
                <a:ea typeface="Raleway"/>
                <a:cs typeface="Raleway"/>
                <a:sym typeface="Raleway"/>
              </a:rPr>
              <a:t>Depending on requirements, it may be necessary to sample the target population: why?</a:t>
            </a: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457200" marR="0" lvl="0" indent="-342900" algn="just" rtl="0">
              <a:spcBef>
                <a:spcPts val="0"/>
              </a:spcBef>
              <a:spcAft>
                <a:spcPts val="0"/>
              </a:spcAft>
              <a:buClr>
                <a:srgbClr val="262775"/>
              </a:buClr>
              <a:buSzPts val="1800"/>
              <a:buFont typeface="Raleway"/>
              <a:buChar char="-"/>
            </a:pPr>
            <a:r>
              <a:rPr lang="fr-FR" sz="1800" b="1" i="0" u="none" strike="noStrike" cap="none">
                <a:solidFill>
                  <a:srgbClr val="262775"/>
                </a:solidFill>
                <a:latin typeface="Raleway"/>
                <a:ea typeface="Raleway"/>
                <a:cs typeface="Raleway"/>
                <a:sym typeface="Raleway"/>
              </a:rPr>
              <a:t>It's difficult to reach the entire target population - </a:t>
            </a:r>
            <a:r>
              <a:rPr lang="fr-FR" sz="1800" b="0" i="1" u="none" strike="noStrike" cap="none">
                <a:solidFill>
                  <a:srgbClr val="434343"/>
                </a:solidFill>
                <a:latin typeface="Raleway"/>
                <a:ea typeface="Raleway"/>
                <a:cs typeface="Raleway"/>
                <a:sym typeface="Raleway"/>
              </a:rPr>
              <a:t>for example, at the end of the work integration program, it will be complicated to survey each young person individually, as some may have left the area (difficult to track them down).  </a:t>
            </a:r>
            <a:endParaRPr sz="1800" b="0" i="1" u="none" strike="noStrike" cap="none">
              <a:solidFill>
                <a:srgbClr val="434343"/>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457200" marR="0" lvl="0" indent="-330200" algn="just" rtl="0">
              <a:spcBef>
                <a:spcPts val="0"/>
              </a:spcBef>
              <a:spcAft>
                <a:spcPts val="0"/>
              </a:spcAft>
              <a:buClr>
                <a:srgbClr val="262775"/>
              </a:buClr>
              <a:buSzPts val="1600"/>
              <a:buFont typeface="Raleway"/>
              <a:buChar char="-"/>
            </a:pPr>
            <a:r>
              <a:rPr lang="fr-FR" sz="1800" b="1" i="0" u="none" strike="noStrike" cap="none">
                <a:solidFill>
                  <a:srgbClr val="262775"/>
                </a:solidFill>
                <a:latin typeface="Raleway"/>
                <a:ea typeface="Raleway"/>
                <a:cs typeface="Raleway"/>
                <a:sym typeface="Raleway"/>
              </a:rPr>
              <a:t>The team is not sufficiently available to collect and analyze too much data (resource and feasibility issues) - </a:t>
            </a:r>
            <a:r>
              <a:rPr lang="fr-FR" sz="1600" b="0" i="1" u="none" strike="noStrike" cap="none">
                <a:solidFill>
                  <a:srgbClr val="434343"/>
                </a:solidFill>
                <a:latin typeface="Raleway"/>
                <a:ea typeface="Raleway"/>
                <a:cs typeface="Raleway"/>
                <a:sym typeface="Raleway"/>
              </a:rPr>
              <a:t>The team does not have the resources to process all the questionnaires on changes in parenting practices.</a:t>
            </a:r>
            <a:endParaRPr sz="1600" b="0" i="1" u="none" strike="noStrike" cap="none">
              <a:solidFill>
                <a:srgbClr val="434343"/>
              </a:solidFill>
              <a:latin typeface="Raleway"/>
              <a:ea typeface="Raleway"/>
              <a:cs typeface="Raleway"/>
              <a:sym typeface="Raleway"/>
            </a:endParaRPr>
          </a:p>
          <a:p>
            <a:pPr marL="457200" marR="0" lvl="0" indent="0" algn="just" rtl="0">
              <a:spcBef>
                <a:spcPts val="0"/>
              </a:spcBef>
              <a:spcAft>
                <a:spcPts val="0"/>
              </a:spcAft>
              <a:buNone/>
            </a:pPr>
            <a:endParaRPr sz="1600" b="0" i="1" u="none" strike="noStrike" cap="none">
              <a:solidFill>
                <a:srgbClr val="434343"/>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a:solidFill>
                  <a:srgbClr val="262775"/>
                </a:solidFill>
                <a:latin typeface="Raleway"/>
                <a:ea typeface="Raleway"/>
                <a:cs typeface="Raleway"/>
                <a:sym typeface="Raleway"/>
              </a:rPr>
              <a:t>It's best to focus on sampling the target population to ensure data quality, analysis and use. </a:t>
            </a:r>
            <a:endParaRPr sz="1600" b="0" i="1" u="none" strike="noStrike" cap="none">
              <a:solidFill>
                <a:srgbClr val="434343"/>
              </a:solidFill>
              <a:latin typeface="Raleway"/>
              <a:ea typeface="Raleway"/>
              <a:cs typeface="Raleway"/>
              <a:sym typeface="Raleway"/>
            </a:endParaRPr>
          </a:p>
        </p:txBody>
      </p:sp>
      <p:sp>
        <p:nvSpPr>
          <p:cNvPr id="687" name="Google Shape;687;p34"/>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Focus on SAMPLING</a:t>
            </a:r>
            <a:endParaRPr sz="6500" b="1" i="0" u="none" strike="noStrike" cap="none">
              <a:solidFill>
                <a:srgbClr val="262775"/>
              </a:solidFill>
              <a:latin typeface="Bebas Neue"/>
              <a:ea typeface="Bebas Neue"/>
              <a:cs typeface="Bebas Neue"/>
              <a:sym typeface="Bebas Neue"/>
            </a:endParaRPr>
          </a:p>
        </p:txBody>
      </p:sp>
      <p:cxnSp>
        <p:nvCxnSpPr>
          <p:cNvPr id="688" name="Google Shape;688;p34"/>
          <p:cNvCxnSpPr/>
          <p:nvPr/>
        </p:nvCxnSpPr>
        <p:spPr>
          <a:xfrm>
            <a:off x="2333324" y="1408708"/>
            <a:ext cx="15000" cy="4986300"/>
          </a:xfrm>
          <a:prstGeom prst="straightConnector1">
            <a:avLst/>
          </a:prstGeom>
          <a:noFill/>
          <a:ln w="76200" cap="flat" cmpd="sng">
            <a:solidFill>
              <a:srgbClr val="E84E0F"/>
            </a:solidFill>
            <a:prstDash val="solid"/>
            <a:round/>
            <a:headEnd type="none" w="sm" len="sm"/>
            <a:tailEnd type="none" w="sm" len="sm"/>
          </a:ln>
        </p:spPr>
      </p:cxnSp>
      <p:pic>
        <p:nvPicPr>
          <p:cNvPr id="689" name="Google Shape;689;p34" title="zoom.png"/>
          <p:cNvPicPr preferRelativeResize="0"/>
          <p:nvPr/>
        </p:nvPicPr>
        <p:blipFill rotWithShape="1">
          <a:blip r:embed="rId3">
            <a:alphaModFix/>
          </a:blip>
          <a:srcRect/>
          <a:stretch/>
        </p:blipFill>
        <p:spPr>
          <a:xfrm rot="5400000">
            <a:off x="1760975" y="254300"/>
            <a:ext cx="990100" cy="990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3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33</a:t>
            </a:fld>
            <a:endParaRPr/>
          </a:p>
        </p:txBody>
      </p:sp>
      <p:sp>
        <p:nvSpPr>
          <p:cNvPr id="696" name="Google Shape;696;p35"/>
          <p:cNvSpPr/>
          <p:nvPr/>
        </p:nvSpPr>
        <p:spPr>
          <a:xfrm>
            <a:off x="2667575" y="1391125"/>
            <a:ext cx="7767000" cy="5080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a:solidFill>
                  <a:srgbClr val="262775"/>
                </a:solidFill>
                <a:latin typeface="Raleway"/>
                <a:ea typeface="Raleway"/>
                <a:cs typeface="Raleway"/>
                <a:sym typeface="Raleway"/>
              </a:rPr>
              <a:t>Some basic principles of sampling :</a:t>
            </a: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457200" marR="0" lvl="0" indent="-342900" algn="just" rtl="0">
              <a:spcBef>
                <a:spcPts val="0"/>
              </a:spcBef>
              <a:spcAft>
                <a:spcPts val="0"/>
              </a:spcAft>
              <a:buClr>
                <a:srgbClr val="262775"/>
              </a:buClr>
              <a:buSzPts val="1800"/>
              <a:buFont typeface="Raleway"/>
              <a:buChar char="-"/>
            </a:pPr>
            <a:r>
              <a:rPr lang="fr-FR" sz="1800" b="1" i="0" u="none" strike="noStrike" cap="none">
                <a:solidFill>
                  <a:srgbClr val="262775"/>
                </a:solidFill>
                <a:latin typeface="Raleway"/>
                <a:ea typeface="Raleway"/>
                <a:cs typeface="Raleway"/>
                <a:sym typeface="Raleway"/>
              </a:rPr>
              <a:t>The sample is a subset of the target population. It must be representative of this population</a:t>
            </a: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a:solidFill>
                  <a:srgbClr val="262775"/>
                </a:solidFill>
                <a:latin typeface="Raleway"/>
                <a:ea typeface="Raleway"/>
                <a:cs typeface="Raleway"/>
                <a:sym typeface="Raleway"/>
              </a:rPr>
              <a:t>Principles of representativeness :</a:t>
            </a:r>
            <a:endParaRPr sz="1800" b="1" i="0" u="none" strike="noStrike" cap="none">
              <a:solidFill>
                <a:srgbClr val="262775"/>
              </a:solidFill>
              <a:latin typeface="Raleway"/>
              <a:ea typeface="Raleway"/>
              <a:cs typeface="Raleway"/>
              <a:sym typeface="Raleway"/>
            </a:endParaRPr>
          </a:p>
          <a:p>
            <a:pPr marL="457200" marR="0" lvl="0" indent="-342900" algn="just" rtl="0">
              <a:spcBef>
                <a:spcPts val="0"/>
              </a:spcBef>
              <a:spcAft>
                <a:spcPts val="0"/>
              </a:spcAft>
              <a:buClr>
                <a:srgbClr val="262775"/>
              </a:buClr>
              <a:buSzPts val="1800"/>
              <a:buFont typeface="Raleway"/>
              <a:buChar char="-"/>
            </a:pPr>
            <a:r>
              <a:rPr lang="fr-FR" sz="1800" b="1" i="0" u="none" strike="noStrike" cap="none">
                <a:solidFill>
                  <a:srgbClr val="262775"/>
                </a:solidFill>
                <a:latin typeface="Raleway"/>
                <a:ea typeface="Raleway"/>
                <a:cs typeface="Raleway"/>
                <a:sym typeface="Raleway"/>
              </a:rPr>
              <a:t>Calculate a few descriptive statistics for the target population to ensure that there are no major differences with the population structure (age, sex, municipality, educational level, social conditions, ethnicity, etc.). </a:t>
            </a:r>
            <a:r>
              <a:rPr lang="fr-FR" sz="1800" b="1" i="0" u="none" strike="noStrike" cap="none">
                <a:solidFill>
                  <a:srgbClr val="666666"/>
                </a:solidFill>
                <a:latin typeface="Raleway"/>
                <a:ea typeface="Raleway"/>
                <a:cs typeface="Raleway"/>
                <a:sym typeface="Raleway"/>
              </a:rPr>
              <a:t>In the dashboard, tab 2- Assessment and analysis, you have a "photo" of the populations concerned which you can use to calculate your sampling.</a:t>
            </a:r>
            <a:endParaRPr sz="1800" b="1" i="0" u="none" strike="noStrike" cap="none">
              <a:solidFill>
                <a:srgbClr val="666666"/>
              </a:solidFill>
              <a:latin typeface="Raleway"/>
              <a:ea typeface="Raleway"/>
              <a:cs typeface="Raleway"/>
              <a:sym typeface="Raleway"/>
            </a:endParaRPr>
          </a:p>
          <a:p>
            <a:pPr marL="457200" marR="0" lvl="0" indent="0" algn="just" rtl="0">
              <a:spcBef>
                <a:spcPts val="0"/>
              </a:spcBef>
              <a:spcAft>
                <a:spcPts val="0"/>
              </a:spcAft>
              <a:buNone/>
            </a:pPr>
            <a:r>
              <a:rPr lang="fr-FR" sz="1800" b="0" i="1" u="none" strike="noStrike" cap="none">
                <a:solidFill>
                  <a:srgbClr val="262775"/>
                </a:solidFill>
                <a:latin typeface="Raleway"/>
                <a:ea typeface="Raleway"/>
                <a:cs typeface="Raleway"/>
                <a:sym typeface="Raleway"/>
              </a:rPr>
              <a:t>Example: the project involved 65% girls and 35% boys =&gt; your sample should be composed of the same ratio. </a:t>
            </a:r>
            <a:endParaRPr sz="1800" b="0" i="1" u="none" strike="noStrike" cap="none">
              <a:solidFill>
                <a:srgbClr val="262775"/>
              </a:solidFill>
              <a:latin typeface="Raleway"/>
              <a:ea typeface="Raleway"/>
              <a:cs typeface="Raleway"/>
              <a:sym typeface="Raleway"/>
            </a:endParaRPr>
          </a:p>
        </p:txBody>
      </p:sp>
      <p:sp>
        <p:nvSpPr>
          <p:cNvPr id="697" name="Google Shape;697;p35"/>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Focus on SAMPLING</a:t>
            </a:r>
            <a:endParaRPr sz="6500" b="1" i="0" u="none" strike="noStrike" cap="none">
              <a:solidFill>
                <a:srgbClr val="262775"/>
              </a:solidFill>
              <a:latin typeface="Bebas Neue"/>
              <a:ea typeface="Bebas Neue"/>
              <a:cs typeface="Bebas Neue"/>
              <a:sym typeface="Bebas Neue"/>
            </a:endParaRPr>
          </a:p>
        </p:txBody>
      </p:sp>
      <p:cxnSp>
        <p:nvCxnSpPr>
          <p:cNvPr id="698" name="Google Shape;698;p35"/>
          <p:cNvCxnSpPr/>
          <p:nvPr/>
        </p:nvCxnSpPr>
        <p:spPr>
          <a:xfrm>
            <a:off x="2333324" y="1408708"/>
            <a:ext cx="15000" cy="4986300"/>
          </a:xfrm>
          <a:prstGeom prst="straightConnector1">
            <a:avLst/>
          </a:prstGeom>
          <a:noFill/>
          <a:ln w="76200" cap="flat" cmpd="sng">
            <a:solidFill>
              <a:srgbClr val="E84E0F"/>
            </a:solidFill>
            <a:prstDash val="solid"/>
            <a:round/>
            <a:headEnd type="none" w="sm" len="sm"/>
            <a:tailEnd type="none" w="sm" len="sm"/>
          </a:ln>
        </p:spPr>
      </p:cxnSp>
      <p:pic>
        <p:nvPicPr>
          <p:cNvPr id="699" name="Google Shape;699;p35" title="zoom.png"/>
          <p:cNvPicPr preferRelativeResize="0"/>
          <p:nvPr/>
        </p:nvPicPr>
        <p:blipFill rotWithShape="1">
          <a:blip r:embed="rId3">
            <a:alphaModFix/>
          </a:blip>
          <a:srcRect/>
          <a:stretch/>
        </p:blipFill>
        <p:spPr>
          <a:xfrm rot="5400000">
            <a:off x="1760975" y="254300"/>
            <a:ext cx="990100" cy="990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34</a:t>
            </a:fld>
            <a:endParaRPr/>
          </a:p>
        </p:txBody>
      </p:sp>
      <p:sp>
        <p:nvSpPr>
          <p:cNvPr id="706" name="Google Shape;706;p36"/>
          <p:cNvSpPr/>
          <p:nvPr/>
        </p:nvSpPr>
        <p:spPr>
          <a:xfrm>
            <a:off x="2384400" y="1315600"/>
            <a:ext cx="7767000" cy="5646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a:solidFill>
                  <a:srgbClr val="262775"/>
                </a:solidFill>
                <a:latin typeface="Raleway"/>
                <a:ea typeface="Raleway"/>
                <a:cs typeface="Raleway"/>
                <a:sym typeface="Raleway"/>
              </a:rPr>
              <a:t>Sampling methods</a:t>
            </a:r>
            <a:endParaRPr sz="18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endParaRPr sz="1800" b="0" i="1" u="none" strike="noStrike" cap="none">
              <a:solidFill>
                <a:srgbClr val="262775"/>
              </a:solidFill>
              <a:latin typeface="Raleway"/>
              <a:ea typeface="Raleway"/>
              <a:cs typeface="Raleway"/>
              <a:sym typeface="Raleway"/>
            </a:endParaRPr>
          </a:p>
        </p:txBody>
      </p:sp>
      <p:sp>
        <p:nvSpPr>
          <p:cNvPr id="707" name="Google Shape;707;p36"/>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Focus on SAMPLING</a:t>
            </a:r>
            <a:endParaRPr sz="6500" b="1" i="0" u="none" strike="noStrike" cap="none">
              <a:solidFill>
                <a:srgbClr val="262775"/>
              </a:solidFill>
              <a:latin typeface="Bebas Neue"/>
              <a:ea typeface="Bebas Neue"/>
              <a:cs typeface="Bebas Neue"/>
              <a:sym typeface="Bebas Neue"/>
            </a:endParaRPr>
          </a:p>
        </p:txBody>
      </p:sp>
      <p:graphicFrame>
        <p:nvGraphicFramePr>
          <p:cNvPr id="708" name="Google Shape;708;p36"/>
          <p:cNvGraphicFramePr/>
          <p:nvPr/>
        </p:nvGraphicFramePr>
        <p:xfrm>
          <a:off x="2049700" y="1880175"/>
          <a:ext cx="8243050" cy="3309075"/>
        </p:xfrm>
        <a:graphic>
          <a:graphicData uri="http://schemas.openxmlformats.org/drawingml/2006/table">
            <a:tbl>
              <a:tblPr>
                <a:noFill/>
                <a:tableStyleId>{74C47293-4689-48CC-A148-EEA17A3619F8}</a:tableStyleId>
              </a:tblPr>
              <a:tblGrid>
                <a:gridCol w="4121525">
                  <a:extLst>
                    <a:ext uri="{9D8B030D-6E8A-4147-A177-3AD203B41FA5}">
                      <a16:colId xmlns:a16="http://schemas.microsoft.com/office/drawing/2014/main" val="20000"/>
                    </a:ext>
                  </a:extLst>
                </a:gridCol>
                <a:gridCol w="4121525">
                  <a:extLst>
                    <a:ext uri="{9D8B030D-6E8A-4147-A177-3AD203B41FA5}">
                      <a16:colId xmlns:a16="http://schemas.microsoft.com/office/drawing/2014/main" val="20001"/>
                    </a:ext>
                  </a:extLst>
                </a:gridCol>
              </a:tblGrid>
              <a:tr h="519125">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Poppins"/>
                          <a:ea typeface="Poppins"/>
                          <a:cs typeface="Poppins"/>
                          <a:sym typeface="Poppins"/>
                        </a:rPr>
                        <a:t>Non-random methods</a:t>
                      </a:r>
                      <a:endParaRPr sz="1400" b="1" u="none" strike="noStrike" cap="none">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Poppins"/>
                          <a:ea typeface="Poppins"/>
                          <a:cs typeface="Poppins"/>
                          <a:sym typeface="Poppins"/>
                        </a:rPr>
                        <a:t>Random methods</a:t>
                      </a:r>
                      <a:endParaRPr sz="1400" b="1" u="none" strike="noStrike" cap="none">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28850">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solidFill>
                            <a:schemeClr val="lt1"/>
                          </a:solidFill>
                          <a:latin typeface="Poppins"/>
                          <a:ea typeface="Poppins"/>
                          <a:cs typeface="Poppins"/>
                          <a:sym typeface="Poppins"/>
                        </a:rPr>
                        <a:t>Choice based on convenience, accessibility, reasoned choice, quotas, self-selection, volunteering</a:t>
                      </a:r>
                      <a:endParaRPr sz="1400" u="none" strike="noStrike" cap="none">
                        <a:solidFill>
                          <a:schemeClr val="lt1"/>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66666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solidFill>
                            <a:schemeClr val="lt1"/>
                          </a:solidFill>
                          <a:latin typeface="Poppins"/>
                          <a:ea typeface="Poppins"/>
                          <a:cs typeface="Poppins"/>
                          <a:sym typeface="Poppins"/>
                        </a:rPr>
                        <a:t>Random selection, e.g. from database</a:t>
                      </a:r>
                      <a:endParaRPr sz="1400" u="none" strike="noStrike" cap="none">
                        <a:solidFill>
                          <a:schemeClr val="lt1"/>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666666"/>
                    </a:solidFill>
                  </a:tcPr>
                </a:tc>
                <a:extLst>
                  <a:ext uri="{0D108BD9-81ED-4DB2-BD59-A6C34878D82A}">
                    <a16:rowId xmlns:a16="http://schemas.microsoft.com/office/drawing/2014/main" val="10001"/>
                  </a:ext>
                </a:extLst>
              </a:tr>
              <a:tr h="1961100">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latin typeface="Poppins"/>
                          <a:ea typeface="Poppins"/>
                          <a:cs typeface="Poppins"/>
                          <a:sym typeface="Poppins"/>
                        </a:rPr>
                        <a:t>Limits representativeness and the application of different criteria (location, age, etc.), which can bias the observation, but can also meet research objectives.</a:t>
                      </a:r>
                      <a:endParaRPr sz="1400" u="none" strike="noStrike" cap="none">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latin typeface="Poppins"/>
                          <a:ea typeface="Poppins"/>
                          <a:cs typeface="Poppins"/>
                          <a:sym typeface="Poppins"/>
                        </a:rPr>
                        <a:t>Enables statistically representative results to be obtained, but is not always feasible, as it requires sufficient information on the target population and considerable work to calculate sample size and all representativeness criteria.</a:t>
                      </a:r>
                      <a:endParaRPr sz="1400" u="none" strike="noStrike" cap="none">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09" name="Google Shape;709;p36"/>
          <p:cNvSpPr/>
          <p:nvPr/>
        </p:nvSpPr>
        <p:spPr>
          <a:xfrm>
            <a:off x="2287725" y="5689900"/>
            <a:ext cx="7767000" cy="5646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400" b="1" i="0" u="none" strike="noStrike" cap="none" dirty="0">
                <a:solidFill>
                  <a:srgbClr val="262775"/>
                </a:solidFill>
                <a:latin typeface="Raleway"/>
                <a:ea typeface="Raleway"/>
                <a:cs typeface="Raleway"/>
                <a:sym typeface="Raleway"/>
              </a:rPr>
              <a:t>To </a:t>
            </a:r>
            <a:r>
              <a:rPr lang="fr-FR" sz="1400" b="1" i="0" u="none" strike="noStrike" cap="none" dirty="0" err="1">
                <a:solidFill>
                  <a:srgbClr val="262775"/>
                </a:solidFill>
                <a:latin typeface="Raleway"/>
                <a:ea typeface="Raleway"/>
                <a:cs typeface="Raleway"/>
                <a:sym typeface="Raleway"/>
              </a:rPr>
              <a:t>find</a:t>
            </a:r>
            <a:r>
              <a:rPr lang="fr-FR" sz="1400" b="1" i="0" u="none" strike="noStrike" cap="none" dirty="0">
                <a:solidFill>
                  <a:srgbClr val="262775"/>
                </a:solidFill>
                <a:latin typeface="Raleway"/>
                <a:ea typeface="Raleway"/>
                <a:cs typeface="Raleway"/>
                <a:sym typeface="Raleway"/>
              </a:rPr>
              <a:t> out more: https://cartong.pages.gitlab.cartong.org/learning-corner/fr/2_getting_started_data_analysis/2_4_starting_analysis/2_4_3_plan#echantillonnage </a:t>
            </a:r>
            <a:endParaRPr sz="14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400" b="0" i="1" u="none" strike="noStrike" cap="none" dirty="0">
              <a:solidFill>
                <a:srgbClr val="262775"/>
              </a:solidFill>
              <a:latin typeface="Raleway"/>
              <a:ea typeface="Raleway"/>
              <a:cs typeface="Raleway"/>
              <a:sym typeface="Raleway"/>
            </a:endParaRPr>
          </a:p>
        </p:txBody>
      </p:sp>
      <p:pic>
        <p:nvPicPr>
          <p:cNvPr id="710" name="Google Shape;710;p36" title="zoom.png"/>
          <p:cNvPicPr preferRelativeResize="0"/>
          <p:nvPr/>
        </p:nvPicPr>
        <p:blipFill rotWithShape="1">
          <a:blip r:embed="rId3">
            <a:alphaModFix/>
          </a:blip>
          <a:srcRect/>
          <a:stretch/>
        </p:blipFill>
        <p:spPr>
          <a:xfrm rot="5400000">
            <a:off x="1760975" y="254300"/>
            <a:ext cx="990100" cy="990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35</a:t>
            </a:fld>
            <a:endParaRPr/>
          </a:p>
        </p:txBody>
      </p:sp>
      <p:sp>
        <p:nvSpPr>
          <p:cNvPr id="717" name="Google Shape;717;p37"/>
          <p:cNvSpPr txBox="1"/>
          <p:nvPr/>
        </p:nvSpPr>
        <p:spPr>
          <a:xfrm>
            <a:off x="2076375" y="1400050"/>
            <a:ext cx="8132400" cy="4308842"/>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2100" b="1" i="0" u="none" strike="noStrike" cap="none">
                <a:solidFill>
                  <a:srgbClr val="E84E0F"/>
                </a:solidFill>
                <a:latin typeface="Raleway"/>
                <a:ea typeface="Raleway"/>
                <a:cs typeface="Raleway"/>
                <a:sym typeface="Raleway"/>
              </a:rPr>
              <a:t>To define the most appropriate tools?</a:t>
            </a:r>
            <a:endParaRPr sz="1600" b="0"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endParaRPr sz="1600" b="0" i="0" u="none" strike="noStrike" cap="none">
              <a:solidFill>
                <a:srgbClr val="E84E0F"/>
              </a:solidFill>
              <a:latin typeface="Raleway"/>
              <a:ea typeface="Raleway"/>
              <a:cs typeface="Raleway"/>
              <a:sym typeface="Raleway"/>
            </a:endParaRPr>
          </a:p>
          <a:p>
            <a:pPr marL="457200" marR="0" lvl="0" indent="-361950" algn="just" rtl="0">
              <a:spcBef>
                <a:spcPts val="0"/>
              </a:spcBef>
              <a:spcAft>
                <a:spcPts val="0"/>
              </a:spcAft>
              <a:buClr>
                <a:srgbClr val="666666"/>
              </a:buClr>
              <a:buSzPts val="2100"/>
              <a:buFont typeface="Raleway"/>
              <a:buChar char="-"/>
            </a:pPr>
            <a:r>
              <a:rPr lang="fr-FR" sz="2100" b="1" i="0" u="none" strike="noStrike" cap="none">
                <a:solidFill>
                  <a:srgbClr val="E84E0F"/>
                </a:solidFill>
                <a:latin typeface="Raleway"/>
                <a:ea typeface="Raleway"/>
                <a:cs typeface="Raleway"/>
                <a:sym typeface="Raleway"/>
              </a:rPr>
              <a:t>Skills </a:t>
            </a:r>
            <a:r>
              <a:rPr lang="fr-FR" sz="2100" b="0" i="0" u="none" strike="noStrike" cap="none">
                <a:solidFill>
                  <a:srgbClr val="666666"/>
                </a:solidFill>
                <a:latin typeface="Raleway"/>
                <a:ea typeface="Raleway"/>
                <a:cs typeface="Raleway"/>
                <a:sym typeface="Raleway"/>
              </a:rPr>
              <a:t>within your team and those of your partners</a:t>
            </a:r>
            <a:endParaRPr sz="2100" b="0" i="0" u="none" strike="noStrike" cap="none">
              <a:solidFill>
                <a:srgbClr val="666666"/>
              </a:solidFill>
              <a:latin typeface="Raleway"/>
              <a:ea typeface="Raleway"/>
              <a:cs typeface="Raleway"/>
              <a:sym typeface="Raleway"/>
            </a:endParaRPr>
          </a:p>
          <a:p>
            <a:pPr marL="457200" marR="0" lvl="0" indent="-361950" algn="just" rtl="0">
              <a:spcBef>
                <a:spcPts val="0"/>
              </a:spcBef>
              <a:spcAft>
                <a:spcPts val="0"/>
              </a:spcAft>
              <a:buClr>
                <a:srgbClr val="666666"/>
              </a:buClr>
              <a:buSzPts val="2100"/>
              <a:buFont typeface="Raleway"/>
              <a:buChar char="-"/>
            </a:pPr>
            <a:r>
              <a:rPr lang="fr-FR" sz="2100" b="1" i="0" u="none" strike="noStrike" cap="none">
                <a:solidFill>
                  <a:srgbClr val="E84E0F"/>
                </a:solidFill>
                <a:latin typeface="Raleway"/>
                <a:ea typeface="Raleway"/>
                <a:cs typeface="Raleway"/>
                <a:sym typeface="Raleway"/>
              </a:rPr>
              <a:t>Time: </a:t>
            </a:r>
            <a:r>
              <a:rPr lang="fr-FR" sz="2100" b="0" i="0" u="none" strike="noStrike" cap="none">
                <a:solidFill>
                  <a:srgbClr val="666666"/>
                </a:solidFill>
                <a:latin typeface="Raleway"/>
                <a:ea typeface="Raleway"/>
                <a:cs typeface="Raleway"/>
                <a:sym typeface="Raleway"/>
              </a:rPr>
              <a:t>how much time do you have to devote</a:t>
            </a:r>
            <a:endParaRPr sz="2100" b="0" i="0" u="none" strike="noStrike" cap="none">
              <a:solidFill>
                <a:srgbClr val="666666"/>
              </a:solidFill>
              <a:latin typeface="Raleway"/>
              <a:ea typeface="Raleway"/>
              <a:cs typeface="Raleway"/>
              <a:sym typeface="Raleway"/>
            </a:endParaRPr>
          </a:p>
          <a:p>
            <a:pPr marL="457200" marR="0" lvl="0" indent="-361950" algn="just" rtl="0">
              <a:spcBef>
                <a:spcPts val="0"/>
              </a:spcBef>
              <a:spcAft>
                <a:spcPts val="0"/>
              </a:spcAft>
              <a:buClr>
                <a:srgbClr val="666666"/>
              </a:buClr>
              <a:buSzPts val="2100"/>
              <a:buFont typeface="Raleway"/>
              <a:buChar char="-"/>
            </a:pPr>
            <a:r>
              <a:rPr lang="fr-FR" sz="2100" b="1" i="0" u="none" strike="noStrike" cap="none">
                <a:solidFill>
                  <a:srgbClr val="E84E0F"/>
                </a:solidFill>
                <a:latin typeface="Raleway"/>
                <a:ea typeface="Raleway"/>
                <a:cs typeface="Raleway"/>
                <a:sym typeface="Raleway"/>
              </a:rPr>
              <a:t>Available analysis tools</a:t>
            </a:r>
            <a:r>
              <a:rPr lang="fr-FR" sz="2100" b="0" i="0" u="none" strike="noStrike" cap="none">
                <a:solidFill>
                  <a:srgbClr val="666666"/>
                </a:solidFill>
                <a:latin typeface="Raleway"/>
                <a:ea typeface="Raleway"/>
                <a:cs typeface="Raleway"/>
                <a:sym typeface="Raleway"/>
              </a:rPr>
              <a:t>: do you have access to tools that will help you study the data? Will the database work, the dashboard? Will the automatic analysis of the form be sufficient? If you opt for digital tools, do you have the skills in-house?</a:t>
            </a:r>
            <a:endParaRPr sz="2100" b="0" i="0" u="none" strike="noStrike" cap="none">
              <a:solidFill>
                <a:srgbClr val="666666"/>
              </a:solidFill>
              <a:latin typeface="Raleway"/>
              <a:ea typeface="Raleway"/>
              <a:cs typeface="Raleway"/>
              <a:sym typeface="Raleway"/>
            </a:endParaRPr>
          </a:p>
          <a:p>
            <a:pPr marL="457200" marR="0" lvl="0" indent="-361950" algn="just" rtl="0">
              <a:spcBef>
                <a:spcPts val="0"/>
              </a:spcBef>
              <a:spcAft>
                <a:spcPts val="0"/>
              </a:spcAft>
              <a:buClr>
                <a:srgbClr val="666666"/>
              </a:buClr>
              <a:buSzPts val="2100"/>
              <a:buFont typeface="Raleway"/>
              <a:buChar char="-"/>
            </a:pPr>
            <a:r>
              <a:rPr lang="fr-FR" sz="2100" b="1" i="0" u="none" strike="noStrike" cap="none">
                <a:solidFill>
                  <a:srgbClr val="E84E0F"/>
                </a:solidFill>
                <a:latin typeface="Raleway"/>
                <a:ea typeface="Raleway"/>
                <a:cs typeface="Raleway"/>
                <a:sym typeface="Raleway"/>
              </a:rPr>
              <a:t>Who is your target audience</a:t>
            </a:r>
            <a:r>
              <a:rPr lang="fr-FR" sz="2100" b="0" i="0" u="none" strike="noStrike" cap="none">
                <a:solidFill>
                  <a:srgbClr val="666666"/>
                </a:solidFill>
                <a:latin typeface="Raleway"/>
                <a:ea typeface="Raleway"/>
                <a:cs typeface="Raleway"/>
                <a:sym typeface="Raleway"/>
              </a:rPr>
              <a:t>, who will respond, what is their profile and their level of commitment to the collection process (do they agree to answer the questions)? How can you adapt tools and techniques, especially for children?</a:t>
            </a:r>
            <a:endParaRPr sz="2100" b="0" i="0" u="none" strike="noStrike" cap="none">
              <a:solidFill>
                <a:srgbClr val="666666"/>
              </a:solidFill>
              <a:latin typeface="Raleway"/>
              <a:ea typeface="Raleway"/>
              <a:cs typeface="Raleway"/>
              <a:sym typeface="Raleway"/>
            </a:endParaRPr>
          </a:p>
        </p:txBody>
      </p:sp>
      <p:sp>
        <p:nvSpPr>
          <p:cNvPr id="718" name="Google Shape;718;p37"/>
          <p:cNvSpPr txBox="1"/>
          <p:nvPr/>
        </p:nvSpPr>
        <p:spPr>
          <a:xfrm>
            <a:off x="2413725" y="315100"/>
            <a:ext cx="85599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E84E0F"/>
                </a:solidFill>
                <a:latin typeface="Bebas Neue"/>
                <a:ea typeface="Bebas Neue"/>
                <a:cs typeface="Bebas Neue"/>
                <a:sym typeface="Bebas Neue"/>
              </a:rPr>
              <a:t>How do I choose the right tools?</a:t>
            </a:r>
            <a:endParaRPr sz="6500" b="1"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36</a:t>
            </a:fld>
            <a:endParaRPr/>
          </a:p>
        </p:txBody>
      </p:sp>
      <p:sp>
        <p:nvSpPr>
          <p:cNvPr id="725" name="Google Shape;725;p38"/>
          <p:cNvSpPr/>
          <p:nvPr/>
        </p:nvSpPr>
        <p:spPr>
          <a:xfrm>
            <a:off x="2658000" y="1880300"/>
            <a:ext cx="5271300" cy="3962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dirty="0" err="1">
                <a:solidFill>
                  <a:srgbClr val="262775"/>
                </a:solidFill>
                <a:latin typeface="Raleway"/>
                <a:ea typeface="Raleway"/>
                <a:cs typeface="Raleway"/>
                <a:sym typeface="Raleway"/>
              </a:rPr>
              <a:t>Let's</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take</a:t>
            </a:r>
            <a:r>
              <a:rPr lang="fr-FR" sz="1800" b="1" i="0" u="none" strike="noStrike" cap="none" dirty="0">
                <a:solidFill>
                  <a:srgbClr val="262775"/>
                </a:solidFill>
                <a:latin typeface="Raleway"/>
                <a:ea typeface="Raleway"/>
                <a:cs typeface="Raleway"/>
                <a:sym typeface="Raleway"/>
              </a:rPr>
              <a:t> a moment to </a:t>
            </a:r>
            <a:r>
              <a:rPr lang="fr-FR" sz="1800" b="1" i="0" u="none" strike="noStrike" cap="none" dirty="0" err="1">
                <a:solidFill>
                  <a:srgbClr val="262775"/>
                </a:solidFill>
                <a:latin typeface="Raleway"/>
                <a:ea typeface="Raleway"/>
                <a:cs typeface="Raleway"/>
                <a:sym typeface="Raleway"/>
              </a:rPr>
              <a:t>complete</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your</a:t>
            </a:r>
            <a:r>
              <a:rPr lang="fr-FR" sz="1800" b="1" i="0" u="none" strike="noStrike" cap="none" dirty="0">
                <a:solidFill>
                  <a:srgbClr val="262775"/>
                </a:solidFill>
                <a:latin typeface="Raleway"/>
                <a:ea typeface="Raleway"/>
                <a:cs typeface="Raleway"/>
                <a:sym typeface="Raleway"/>
              </a:rPr>
              <a:t> M&amp;E plan, tab 4.1, </a:t>
            </a:r>
            <a:r>
              <a:rPr lang="fr-FR" sz="1800" b="1" i="0" u="none" strike="noStrike" cap="none" dirty="0" err="1">
                <a:solidFill>
                  <a:srgbClr val="262775"/>
                </a:solidFill>
                <a:latin typeface="Raleway"/>
                <a:ea typeface="Raleway"/>
                <a:cs typeface="Raleway"/>
                <a:sym typeface="Raleway"/>
              </a:rPr>
              <a:t>based</a:t>
            </a:r>
            <a:r>
              <a:rPr lang="fr-FR" sz="1800" b="1" i="0" u="none" strike="noStrike" cap="none" dirty="0">
                <a:solidFill>
                  <a:srgbClr val="262775"/>
                </a:solidFill>
                <a:latin typeface="Raleway"/>
                <a:ea typeface="Raleway"/>
                <a:cs typeface="Raleway"/>
                <a:sym typeface="Raleway"/>
              </a:rPr>
              <a:t> on the </a:t>
            </a:r>
            <a:r>
              <a:rPr lang="fr-FR" sz="1800" b="1" i="0" u="none" strike="noStrike" cap="none" dirty="0" err="1">
                <a:solidFill>
                  <a:srgbClr val="262775"/>
                </a:solidFill>
                <a:latin typeface="Raleway"/>
                <a:ea typeface="Raleway"/>
                <a:cs typeface="Raleway"/>
                <a:sym typeface="Raleway"/>
              </a:rPr>
              <a:t>latest</a:t>
            </a:r>
            <a:r>
              <a:rPr lang="fr-FR" sz="1800" b="1" i="0" u="none" strike="noStrike" cap="none" dirty="0">
                <a:solidFill>
                  <a:srgbClr val="262775"/>
                </a:solidFill>
                <a:latin typeface="Raleway"/>
                <a:ea typeface="Raleway"/>
                <a:cs typeface="Raleway"/>
                <a:sym typeface="Raleway"/>
              </a:rPr>
              <a:t> data collection </a:t>
            </a:r>
            <a:r>
              <a:rPr lang="fr-FR" sz="1800" b="1" i="0" u="none" strike="noStrike" cap="none" dirty="0" err="1">
                <a:solidFill>
                  <a:srgbClr val="262775"/>
                </a:solidFill>
                <a:latin typeface="Raleway"/>
                <a:ea typeface="Raleway"/>
                <a:cs typeface="Raleway"/>
                <a:sym typeface="Raleway"/>
              </a:rPr>
              <a:t>elements</a:t>
            </a:r>
            <a:r>
              <a:rPr lang="fr-FR" sz="1800" b="1" i="0" u="none" strike="noStrike" cap="none" dirty="0">
                <a:solidFill>
                  <a:srgbClr val="262775"/>
                </a:solidFill>
                <a:latin typeface="Raleway"/>
                <a:ea typeface="Raleway"/>
                <a:cs typeface="Raleway"/>
                <a:sym typeface="Raleway"/>
              </a:rPr>
              <a:t>.</a:t>
            </a: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r>
              <a:rPr lang="fr-FR" sz="1800" b="1" i="0" u="none" strike="noStrike" cap="none" dirty="0" err="1">
                <a:solidFill>
                  <a:srgbClr val="262775"/>
                </a:solidFill>
                <a:latin typeface="Raleway"/>
                <a:ea typeface="Raleway"/>
                <a:cs typeface="Raleway"/>
                <a:sym typeface="Raleway"/>
              </a:rPr>
              <a:t>Take</a:t>
            </a:r>
            <a:r>
              <a:rPr lang="fr-FR" sz="1800" b="1" i="0" u="none" strike="noStrike" cap="none" dirty="0">
                <a:solidFill>
                  <a:srgbClr val="262775"/>
                </a:solidFill>
                <a:latin typeface="Raleway"/>
                <a:ea typeface="Raleway"/>
                <a:cs typeface="Raleway"/>
                <a:sym typeface="Raleway"/>
              </a:rPr>
              <a:t> 10 minutes to </a:t>
            </a:r>
            <a:r>
              <a:rPr lang="fr-FR" sz="1800" b="1" i="0" u="none" strike="noStrike" cap="none" dirty="0" err="1">
                <a:solidFill>
                  <a:srgbClr val="262775"/>
                </a:solidFill>
                <a:latin typeface="Raleway"/>
                <a:ea typeface="Raleway"/>
                <a:cs typeface="Raleway"/>
                <a:sym typeface="Raleway"/>
              </a:rPr>
              <a:t>complete</a:t>
            </a:r>
            <a:r>
              <a:rPr lang="fr-FR" sz="1800" b="1" i="0" u="none" strike="noStrike" cap="none" dirty="0">
                <a:solidFill>
                  <a:srgbClr val="262775"/>
                </a:solidFill>
                <a:latin typeface="Raleway"/>
                <a:ea typeface="Raleway"/>
                <a:cs typeface="Raleway"/>
                <a:sym typeface="Raleway"/>
              </a:rPr>
              <a:t> </a:t>
            </a:r>
            <a:r>
              <a:rPr lang="fr-FR" sz="1800" b="1" i="0" u="none" strike="noStrike" cap="none" dirty="0" err="1">
                <a:solidFill>
                  <a:srgbClr val="262775"/>
                </a:solidFill>
                <a:latin typeface="Raleway"/>
                <a:ea typeface="Raleway"/>
                <a:cs typeface="Raleway"/>
                <a:sym typeface="Raleway"/>
              </a:rPr>
              <a:t>column</a:t>
            </a:r>
            <a:r>
              <a:rPr lang="fr-FR" sz="1800" b="1" i="0" u="none" strike="noStrike" cap="none" dirty="0">
                <a:solidFill>
                  <a:srgbClr val="262775"/>
                </a:solidFill>
                <a:latin typeface="Raleway"/>
                <a:ea typeface="Raleway"/>
                <a:cs typeface="Raleway"/>
                <a:sym typeface="Raleway"/>
              </a:rPr>
              <a:t> P: </a:t>
            </a:r>
            <a:r>
              <a:rPr lang="fr-FR" sz="1800" b="0" i="0" u="none" strike="noStrike" cap="none" dirty="0" err="1">
                <a:solidFill>
                  <a:srgbClr val="666666"/>
                </a:solidFill>
                <a:latin typeface="Raleway"/>
                <a:ea typeface="Raleway"/>
                <a:cs typeface="Raleway"/>
                <a:sym typeface="Raleway"/>
              </a:rPr>
              <a:t>What</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tool</a:t>
            </a:r>
            <a:r>
              <a:rPr lang="fr-FR" sz="1800" b="0" i="0" u="none" strike="noStrike" cap="none" dirty="0">
                <a:solidFill>
                  <a:srgbClr val="666666"/>
                </a:solidFill>
                <a:latin typeface="Raleway"/>
                <a:ea typeface="Raleway"/>
                <a:cs typeface="Raleway"/>
                <a:sym typeface="Raleway"/>
              </a:rPr>
              <a:t> or </a:t>
            </a:r>
            <a:r>
              <a:rPr lang="fr-FR" sz="1800" b="0" i="0" u="none" strike="noStrike" cap="none" dirty="0" err="1">
                <a:solidFill>
                  <a:srgbClr val="666666"/>
                </a:solidFill>
                <a:latin typeface="Raleway"/>
                <a:ea typeface="Raleway"/>
                <a:cs typeface="Raleway"/>
                <a:sym typeface="Raleway"/>
              </a:rPr>
              <a:t>method</a:t>
            </a:r>
            <a:r>
              <a:rPr lang="fr-FR" sz="1800" b="0" i="0" u="none" strike="noStrike" cap="none" dirty="0">
                <a:solidFill>
                  <a:srgbClr val="666666"/>
                </a:solidFill>
                <a:latin typeface="Raleway"/>
                <a:ea typeface="Raleway"/>
                <a:cs typeface="Raleway"/>
                <a:sym typeface="Raleway"/>
              </a:rPr>
              <a:t> or source of </a:t>
            </a:r>
            <a:r>
              <a:rPr lang="fr-FR" sz="1800" b="0" i="0" u="none" strike="noStrike" cap="none" dirty="0" err="1">
                <a:solidFill>
                  <a:srgbClr val="666666"/>
                </a:solidFill>
                <a:latin typeface="Raleway"/>
                <a:ea typeface="Raleway"/>
                <a:cs typeface="Raleway"/>
                <a:sym typeface="Raleway"/>
              </a:rPr>
              <a:t>verification</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should</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be</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used</a:t>
            </a:r>
            <a:r>
              <a:rPr lang="fr-FR" sz="1800" b="0" i="0" u="none" strike="noStrike" cap="none" dirty="0">
                <a:solidFill>
                  <a:srgbClr val="666666"/>
                </a:solidFill>
                <a:latin typeface="Raleway"/>
                <a:ea typeface="Raleway"/>
                <a:cs typeface="Raleway"/>
                <a:sym typeface="Raleway"/>
              </a:rPr>
              <a:t> to </a:t>
            </a:r>
            <a:r>
              <a:rPr lang="fr-FR" sz="1800" b="0" i="0" u="none" strike="noStrike" cap="none" dirty="0" err="1">
                <a:solidFill>
                  <a:srgbClr val="666666"/>
                </a:solidFill>
                <a:latin typeface="Raleway"/>
                <a:ea typeface="Raleway"/>
                <a:cs typeface="Raleway"/>
                <a:sym typeface="Raleway"/>
              </a:rPr>
              <a:t>collect</a:t>
            </a:r>
            <a:r>
              <a:rPr lang="fr-FR" sz="1800" b="0" i="0" u="none" strike="noStrike" cap="none" dirty="0">
                <a:solidFill>
                  <a:srgbClr val="666666"/>
                </a:solidFill>
                <a:latin typeface="Raleway"/>
                <a:ea typeface="Raleway"/>
                <a:cs typeface="Raleway"/>
                <a:sym typeface="Raleway"/>
              </a:rPr>
              <a:t> the information?</a:t>
            </a:r>
            <a:endParaRPr sz="1800" b="0" i="0" u="none" strike="noStrike" cap="none" dirty="0">
              <a:solidFill>
                <a:srgbClr val="666666"/>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endParaRPr sz="1800" b="1" i="0" u="none" strike="noStrike" cap="none" dirty="0">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p:txBody>
      </p:sp>
      <p:sp>
        <p:nvSpPr>
          <p:cNvPr id="726" name="Google Shape;726;p38"/>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EXERCISE</a:t>
            </a:r>
            <a:endParaRPr sz="6500" b="1" i="0" u="none" strike="noStrike" cap="none">
              <a:solidFill>
                <a:srgbClr val="262775"/>
              </a:solidFill>
              <a:latin typeface="Bebas Neue"/>
              <a:ea typeface="Bebas Neue"/>
              <a:cs typeface="Bebas Neue"/>
              <a:sym typeface="Bebas Neue"/>
            </a:endParaRPr>
          </a:p>
        </p:txBody>
      </p:sp>
      <p:cxnSp>
        <p:nvCxnSpPr>
          <p:cNvPr id="727" name="Google Shape;727;p38"/>
          <p:cNvCxnSpPr/>
          <p:nvPr/>
        </p:nvCxnSpPr>
        <p:spPr>
          <a:xfrm>
            <a:off x="2333324" y="1408708"/>
            <a:ext cx="0" cy="3962400"/>
          </a:xfrm>
          <a:prstGeom prst="straightConnector1">
            <a:avLst/>
          </a:prstGeom>
          <a:noFill/>
          <a:ln w="76200" cap="flat" cmpd="sng">
            <a:solidFill>
              <a:srgbClr val="E84E0F"/>
            </a:solidFill>
            <a:prstDash val="solid"/>
            <a:round/>
            <a:headEnd type="none" w="sm" len="sm"/>
            <a:tailEnd type="none" w="sm" len="sm"/>
          </a:ln>
        </p:spPr>
      </p:cxnSp>
      <p:pic>
        <p:nvPicPr>
          <p:cNvPr id="728" name="Google Shape;728;p38" descr="Une image contenant noir, obscurité&#10;&#10;Description générée automatiquement"/>
          <p:cNvPicPr preferRelativeResize="0"/>
          <p:nvPr/>
        </p:nvPicPr>
        <p:blipFill rotWithShape="1">
          <a:blip r:embed="rId3">
            <a:alphaModFix/>
          </a:blip>
          <a:srcRect/>
          <a:stretch/>
        </p:blipFill>
        <p:spPr>
          <a:xfrm>
            <a:off x="8362175" y="1408700"/>
            <a:ext cx="1578476" cy="1578476"/>
          </a:xfrm>
          <a:prstGeom prst="rect">
            <a:avLst/>
          </a:prstGeom>
          <a:noFill/>
          <a:ln>
            <a:noFill/>
          </a:ln>
        </p:spPr>
      </p:pic>
      <p:pic>
        <p:nvPicPr>
          <p:cNvPr id="729" name="Google Shape;729;p38" descr="Une image contenant noir, obscurité&#10;&#10;Description générée automatiquement"/>
          <p:cNvPicPr preferRelativeResize="0"/>
          <p:nvPr/>
        </p:nvPicPr>
        <p:blipFill rotWithShape="1">
          <a:blip r:embed="rId4">
            <a:alphaModFix/>
          </a:blip>
          <a:srcRect/>
          <a:stretch/>
        </p:blipFill>
        <p:spPr>
          <a:xfrm>
            <a:off x="7232019" y="5842707"/>
            <a:ext cx="697283" cy="697283"/>
          </a:xfrm>
          <a:prstGeom prst="rect">
            <a:avLst/>
          </a:prstGeom>
          <a:noFill/>
          <a:ln>
            <a:noFill/>
          </a:ln>
        </p:spPr>
      </p:pic>
      <p:sp>
        <p:nvSpPr>
          <p:cNvPr id="730" name="Google Shape;730;p38"/>
          <p:cNvSpPr txBox="1"/>
          <p:nvPr/>
        </p:nvSpPr>
        <p:spPr>
          <a:xfrm>
            <a:off x="4557320" y="6059681"/>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15 minutes.</a:t>
            </a:r>
            <a:endParaRPr sz="1800" b="1" i="0" u="none" strike="noStrike" cap="none">
              <a:solidFill>
                <a:srgbClr val="000000"/>
              </a:solidFill>
              <a:latin typeface="Arial"/>
              <a:ea typeface="Arial"/>
              <a:cs typeface="Arial"/>
              <a:sym typeface="Arial"/>
            </a:endParaRPr>
          </a:p>
        </p:txBody>
      </p:sp>
      <p:sp>
        <p:nvSpPr>
          <p:cNvPr id="731" name="Google Shape;731;p38"/>
          <p:cNvSpPr txBox="1"/>
          <p:nvPr/>
        </p:nvSpPr>
        <p:spPr>
          <a:xfrm>
            <a:off x="3829826" y="1315600"/>
            <a:ext cx="26550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INDIVIDUALLY</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37</a:t>
            </a:fld>
            <a:endParaRPr/>
          </a:p>
        </p:txBody>
      </p:sp>
      <p:sp>
        <p:nvSpPr>
          <p:cNvPr id="738" name="Google Shape;738;p39"/>
          <p:cNvSpPr txBox="1"/>
          <p:nvPr/>
        </p:nvSpPr>
        <p:spPr>
          <a:xfrm>
            <a:off x="2367150" y="1997403"/>
            <a:ext cx="7457700" cy="267762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100" b="1" i="0" u="none" strike="noStrike" cap="none" dirty="0">
                <a:solidFill>
                  <a:srgbClr val="E84E0F"/>
                </a:solidFill>
                <a:latin typeface="Bebas Neue"/>
                <a:ea typeface="Bebas Neue"/>
                <a:cs typeface="Bebas Neue"/>
                <a:sym typeface="Bebas Neue"/>
              </a:rPr>
              <a:t>QUESTION/ANSWER?</a:t>
            </a:r>
            <a:endParaRPr sz="7500" b="1" i="0" u="none" strike="noStrike" cap="none" dirty="0">
              <a:solidFill>
                <a:srgbClr val="E84E0F"/>
              </a:solidFill>
              <a:latin typeface="Bebas Neue"/>
              <a:ea typeface="Bebas Neue"/>
              <a:cs typeface="Bebas Neue"/>
              <a:sym typeface="Bebas Neue"/>
            </a:endParaRPr>
          </a:p>
        </p:txBody>
      </p:sp>
      <p:sp>
        <p:nvSpPr>
          <p:cNvPr id="739" name="Google Shape;739;p39"/>
          <p:cNvSpPr txBox="1"/>
          <p:nvPr/>
        </p:nvSpPr>
        <p:spPr>
          <a:xfrm>
            <a:off x="1524000" y="275600"/>
            <a:ext cx="9144000" cy="11391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200" b="1" i="0" u="none" strike="noStrike" cap="none">
                <a:solidFill>
                  <a:srgbClr val="FFFFFF"/>
                </a:solidFill>
                <a:latin typeface="Bebas Neue"/>
                <a:ea typeface="Bebas Neue"/>
                <a:cs typeface="Bebas Neue"/>
                <a:sym typeface="Bebas Neue"/>
              </a:rPr>
              <a:t>DATA COLLECTION</a:t>
            </a:r>
            <a:endParaRPr sz="5600" b="1" i="0" u="none" strike="noStrike" cap="none">
              <a:solidFill>
                <a:srgbClr val="FFFFFF"/>
              </a:solidFill>
              <a:latin typeface="Bebas Neue"/>
              <a:ea typeface="Bebas Neue"/>
              <a:cs typeface="Bebas Neue"/>
              <a:sym typeface="Bebas Neue"/>
            </a:endParaRPr>
          </a:p>
        </p:txBody>
      </p:sp>
      <p:sp>
        <p:nvSpPr>
          <p:cNvPr id="740" name="Google Shape;740;p39"/>
          <p:cNvSpPr/>
          <p:nvPr/>
        </p:nvSpPr>
        <p:spPr>
          <a:xfrm>
            <a:off x="2146800" y="3344900"/>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41" name="Google Shape;741;p39"/>
          <p:cNvSpPr/>
          <p:nvPr/>
        </p:nvSpPr>
        <p:spPr>
          <a:xfrm>
            <a:off x="6765100" y="3344900"/>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38</a:t>
            </a:fld>
            <a:endParaRPr/>
          </a:p>
        </p:txBody>
      </p:sp>
      <p:sp>
        <p:nvSpPr>
          <p:cNvPr id="748" name="Google Shape;748;p40"/>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49" name="Google Shape;749;p40"/>
          <p:cNvSpPr txBox="1"/>
          <p:nvPr/>
        </p:nvSpPr>
        <p:spPr>
          <a:xfrm>
            <a:off x="2115346" y="1274426"/>
            <a:ext cx="7066200" cy="10158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KEY MESSAGES </a:t>
            </a:r>
            <a:endParaRPr sz="1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br>
              <a:rPr lang="fr-FR" sz="1800" b="0" i="0" u="none" strike="noStrike" cap="none">
                <a:solidFill>
                  <a:srgbClr val="E84E0F"/>
                </a:solidFill>
                <a:latin typeface="Arial"/>
                <a:ea typeface="Arial"/>
                <a:cs typeface="Arial"/>
                <a:sym typeface="Arial"/>
              </a:rPr>
            </a:br>
            <a:endParaRPr sz="1800" b="0" i="0" u="none" strike="noStrike" cap="none">
              <a:solidFill>
                <a:srgbClr val="E84E0F"/>
              </a:solidFill>
              <a:latin typeface="Arial"/>
              <a:ea typeface="Arial"/>
              <a:cs typeface="Arial"/>
              <a:sym typeface="Arial"/>
            </a:endParaRPr>
          </a:p>
        </p:txBody>
      </p:sp>
      <p:sp>
        <p:nvSpPr>
          <p:cNvPr id="750" name="Google Shape;750;p40"/>
          <p:cNvSpPr/>
          <p:nvPr/>
        </p:nvSpPr>
        <p:spPr>
          <a:xfrm>
            <a:off x="4544725" y="1944550"/>
            <a:ext cx="5631900" cy="2185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dirty="0">
                <a:solidFill>
                  <a:srgbClr val="E84E0F"/>
                </a:solidFill>
                <a:latin typeface="Raleway"/>
                <a:ea typeface="Raleway"/>
                <a:cs typeface="Raleway"/>
                <a:sym typeface="Raleway"/>
              </a:rPr>
              <a:t>Excel </a:t>
            </a:r>
            <a:r>
              <a:rPr lang="fr-FR" sz="1800" b="1" i="0" u="none" strike="noStrike" cap="none" dirty="0" err="1">
                <a:solidFill>
                  <a:srgbClr val="E84E0F"/>
                </a:solidFill>
                <a:latin typeface="Raleway"/>
                <a:ea typeface="Raleway"/>
                <a:cs typeface="Raleway"/>
                <a:sym typeface="Raleway"/>
              </a:rPr>
              <a:t>dashboard</a:t>
            </a:r>
            <a:r>
              <a:rPr lang="fr-FR" sz="1800" b="1" i="0" u="none" strike="noStrike" cap="none" dirty="0">
                <a:solidFill>
                  <a:srgbClr val="E84E0F"/>
                </a:solidFill>
                <a:latin typeface="Raleway"/>
                <a:ea typeface="Raleway"/>
                <a:cs typeface="Raleway"/>
                <a:sym typeface="Raleway"/>
              </a:rPr>
              <a:t> : </a:t>
            </a:r>
            <a:endParaRPr sz="1800" b="1" i="0" u="none" strike="noStrike" cap="none" dirty="0">
              <a:solidFill>
                <a:srgbClr val="E84E0F"/>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err="1">
                <a:solidFill>
                  <a:srgbClr val="666666"/>
                </a:solidFill>
                <a:latin typeface="Raleway"/>
                <a:ea typeface="Raleway"/>
                <a:cs typeface="Raleway"/>
                <a:sym typeface="Raleway"/>
              </a:rPr>
              <a:t>Using</a:t>
            </a:r>
            <a:r>
              <a:rPr lang="fr-FR" sz="1800" b="0" i="0" u="none" strike="noStrike" cap="none" dirty="0">
                <a:solidFill>
                  <a:srgbClr val="666666"/>
                </a:solidFill>
                <a:latin typeface="Raleway"/>
                <a:ea typeface="Raleway"/>
                <a:cs typeface="Raleway"/>
                <a:sym typeface="Raleway"/>
              </a:rPr>
              <a:t> the </a:t>
            </a:r>
            <a:r>
              <a:rPr lang="fr-FR" sz="1800" b="0" i="0" u="none" strike="noStrike" cap="none" dirty="0" err="1">
                <a:solidFill>
                  <a:srgbClr val="666666"/>
                </a:solidFill>
                <a:latin typeface="Raleway"/>
                <a:ea typeface="Raleway"/>
                <a:cs typeface="Raleway"/>
                <a:sym typeface="Raleway"/>
              </a:rPr>
              <a:t>dashboard</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requires</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some</a:t>
            </a:r>
            <a:r>
              <a:rPr lang="fr-FR" sz="1800" b="0" i="0" u="none" strike="noStrike" cap="none" dirty="0">
                <a:solidFill>
                  <a:srgbClr val="666666"/>
                </a:solidFill>
                <a:latin typeface="Raleway"/>
                <a:ea typeface="Raleway"/>
                <a:cs typeface="Raleway"/>
                <a:sym typeface="Raleway"/>
              </a:rPr>
              <a:t> Excel </a:t>
            </a:r>
            <a:r>
              <a:rPr lang="fr-FR" sz="1800" b="0" i="0" u="none" strike="noStrike" cap="none" dirty="0" err="1">
                <a:solidFill>
                  <a:srgbClr val="666666"/>
                </a:solidFill>
                <a:latin typeface="Raleway"/>
                <a:ea typeface="Raleway"/>
                <a:cs typeface="Raleway"/>
                <a:sym typeface="Raleway"/>
              </a:rPr>
              <a:t>skills</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otherwise</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its</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functionality</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will</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be</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limited</a:t>
            </a:r>
            <a:r>
              <a:rPr lang="fr-FR" sz="1800" b="0" i="0" u="none" strike="noStrike" cap="none" dirty="0">
                <a:solidFill>
                  <a:srgbClr val="666666"/>
                </a:solidFill>
                <a:latin typeface="Raleway"/>
                <a:ea typeface="Raleway"/>
                <a:cs typeface="Raleway"/>
                <a:sym typeface="Raleway"/>
              </a:rPr>
              <a:t>.</a:t>
            </a:r>
            <a:endParaRPr sz="1800" b="0" i="0" u="none" strike="noStrike" cap="none" dirty="0">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a:solidFill>
                  <a:srgbClr val="666666"/>
                </a:solidFill>
                <a:latin typeface="Raleway"/>
                <a:ea typeface="Raleway"/>
                <a:cs typeface="Raleway"/>
                <a:sym typeface="Raleway"/>
              </a:rPr>
              <a:t>Dashboard formulas must </a:t>
            </a:r>
            <a:r>
              <a:rPr lang="fr-FR" sz="1800" b="0" i="0" u="none" strike="noStrike" cap="none" dirty="0" err="1">
                <a:solidFill>
                  <a:srgbClr val="666666"/>
                </a:solidFill>
                <a:latin typeface="Raleway"/>
                <a:ea typeface="Raleway"/>
                <a:cs typeface="Raleway"/>
                <a:sym typeface="Raleway"/>
              </a:rPr>
              <a:t>be</a:t>
            </a:r>
            <a:r>
              <a:rPr lang="fr-FR" sz="1800" b="0" i="0" u="none" strike="noStrike" cap="none" dirty="0">
                <a:solidFill>
                  <a:srgbClr val="666666"/>
                </a:solidFill>
                <a:latin typeface="Raleway"/>
                <a:ea typeface="Raleway"/>
                <a:cs typeface="Raleway"/>
                <a:sym typeface="Raleway"/>
              </a:rPr>
              <a:t> set up at the start of the </a:t>
            </a:r>
            <a:r>
              <a:rPr lang="fr-FR" sz="1800" b="0" i="0" u="none" strike="noStrike" cap="none" dirty="0" err="1">
                <a:solidFill>
                  <a:srgbClr val="666666"/>
                </a:solidFill>
                <a:latin typeface="Raleway"/>
                <a:ea typeface="Raleway"/>
                <a:cs typeface="Raleway"/>
                <a:sym typeface="Raleway"/>
              </a:rPr>
              <a:t>project</a:t>
            </a:r>
            <a:r>
              <a:rPr lang="fr-FR" sz="1800" b="0" i="0" u="none" strike="noStrike" cap="none" dirty="0">
                <a:solidFill>
                  <a:srgbClr val="666666"/>
                </a:solidFill>
                <a:latin typeface="Raleway"/>
                <a:ea typeface="Raleway"/>
                <a:cs typeface="Raleway"/>
                <a:sym typeface="Raleway"/>
              </a:rPr>
              <a:t>.</a:t>
            </a:r>
            <a:endParaRPr sz="1800" b="0" i="0" u="none" strike="noStrike" cap="none" dirty="0">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dirty="0">
              <a:solidFill>
                <a:srgbClr val="E84E0F"/>
              </a:solidFill>
              <a:latin typeface="Raleway"/>
              <a:ea typeface="Raleway"/>
              <a:cs typeface="Raleway"/>
              <a:sym typeface="Raleway"/>
            </a:endParaRPr>
          </a:p>
        </p:txBody>
      </p:sp>
      <p:sp>
        <p:nvSpPr>
          <p:cNvPr id="751" name="Google Shape;751;p40"/>
          <p:cNvSpPr/>
          <p:nvPr/>
        </p:nvSpPr>
        <p:spPr>
          <a:xfrm>
            <a:off x="1981500" y="1944550"/>
            <a:ext cx="2227500" cy="41790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52" name="Google Shape;752;p40"/>
          <p:cNvSpPr/>
          <p:nvPr/>
        </p:nvSpPr>
        <p:spPr>
          <a:xfrm>
            <a:off x="4510525" y="3899550"/>
            <a:ext cx="5666100" cy="208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Data collection :</a:t>
            </a:r>
            <a:endParaRPr sz="1800" b="1" i="0" u="none" strike="noStrike" cap="none">
              <a:solidFill>
                <a:srgbClr val="E84E0F"/>
              </a:solidFill>
              <a:latin typeface="Raleway"/>
              <a:ea typeface="Raleway"/>
              <a:cs typeface="Raleway"/>
              <a:sym typeface="Raleway"/>
            </a:endParaRPr>
          </a:p>
          <a:p>
            <a:pPr marL="457200" marR="0" lvl="0" indent="-342900" algn="l"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Two main types of data: primary and secondary</a:t>
            </a:r>
            <a:endParaRPr sz="1800" b="0" i="0" u="none" strike="noStrike" cap="none">
              <a:solidFill>
                <a:srgbClr val="666666"/>
              </a:solidFill>
              <a:latin typeface="Raleway"/>
              <a:ea typeface="Raleway"/>
              <a:cs typeface="Raleway"/>
              <a:sym typeface="Raleway"/>
            </a:endParaRPr>
          </a:p>
          <a:p>
            <a:pPr marL="457200" marR="0" lvl="0" indent="-342900" algn="l"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Two main types of data: qualitative and quantitative</a:t>
            </a:r>
            <a:endParaRPr sz="1800" b="0" i="0" u="none" strike="noStrike" cap="none">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A variety of complementary collection methods and tools</a:t>
            </a:r>
            <a:endParaRPr sz="1800" b="0" i="0" u="none" strike="noStrike" cap="none">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Importance of adapting tools and methods to the target audience, especially children</a:t>
            </a:r>
            <a:endParaRPr sz="1800" b="0" i="0" u="none" strike="noStrike" cap="none">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sp>
        <p:nvSpPr>
          <p:cNvPr id="753" name="Google Shape;753;p40"/>
          <p:cNvSpPr txBox="1"/>
          <p:nvPr/>
        </p:nvSpPr>
        <p:spPr>
          <a:xfrm>
            <a:off x="1981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TO REMEMBER </a:t>
            </a:r>
            <a:endParaRPr sz="6000" b="0" i="0" u="none" strike="noStrike" cap="none">
              <a:solidFill>
                <a:srgbClr val="E84E0F"/>
              </a:solidFill>
              <a:latin typeface="Bebas Neue"/>
              <a:ea typeface="Bebas Neue"/>
              <a:cs typeface="Bebas Neue"/>
              <a:sym typeface="Bebas Neue"/>
            </a:endParaRPr>
          </a:p>
        </p:txBody>
      </p:sp>
      <p:pic>
        <p:nvPicPr>
          <p:cNvPr id="754" name="Google Shape;754;p40" title="cle (1).png"/>
          <p:cNvPicPr preferRelativeResize="0"/>
          <p:nvPr/>
        </p:nvPicPr>
        <p:blipFill rotWithShape="1">
          <a:blip r:embed="rId3">
            <a:alphaModFix/>
          </a:blip>
          <a:srcRect/>
          <a:stretch/>
        </p:blipFill>
        <p:spPr>
          <a:xfrm>
            <a:off x="2259725" y="3198525"/>
            <a:ext cx="1671050" cy="1671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39</a:t>
            </a:fld>
            <a:endParaRPr/>
          </a:p>
        </p:txBody>
      </p:sp>
      <p:sp>
        <p:nvSpPr>
          <p:cNvPr id="761" name="Google Shape;761;p41"/>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62" name="Google Shape;762;p41"/>
          <p:cNvSpPr/>
          <p:nvPr/>
        </p:nvSpPr>
        <p:spPr>
          <a:xfrm>
            <a:off x="4544725" y="1944550"/>
            <a:ext cx="5631900" cy="1333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dirty="0">
                <a:solidFill>
                  <a:srgbClr val="E84E0F"/>
                </a:solidFill>
                <a:latin typeface="Raleway"/>
                <a:ea typeface="Raleway"/>
                <a:cs typeface="Raleway"/>
                <a:sym typeface="Raleway"/>
              </a:rPr>
              <a:t>Data collection - </a:t>
            </a:r>
            <a:r>
              <a:rPr lang="fr-FR" sz="1800" b="1" i="0" u="none" strike="noStrike" cap="none" dirty="0" err="1">
                <a:solidFill>
                  <a:srgbClr val="E84E0F"/>
                </a:solidFill>
                <a:latin typeface="Raleway"/>
                <a:ea typeface="Raleway"/>
                <a:cs typeface="Raleway"/>
                <a:sym typeface="Raleway"/>
              </a:rPr>
              <a:t>continued</a:t>
            </a:r>
            <a:r>
              <a:rPr lang="fr-FR" sz="1800" b="1" i="0" u="none" strike="noStrike" cap="none" dirty="0">
                <a:solidFill>
                  <a:srgbClr val="E84E0F"/>
                </a:solidFill>
                <a:latin typeface="Raleway"/>
                <a:ea typeface="Raleway"/>
                <a:cs typeface="Raleway"/>
                <a:sym typeface="Raleway"/>
              </a:rPr>
              <a:t> : </a:t>
            </a:r>
            <a:endParaRPr sz="1800" b="1" i="0" u="none" strike="noStrike" cap="none" dirty="0">
              <a:solidFill>
                <a:srgbClr val="E84E0F"/>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a:solidFill>
                  <a:srgbClr val="666666"/>
                </a:solidFill>
                <a:latin typeface="Raleway"/>
                <a:ea typeface="Raleway"/>
                <a:cs typeface="Raleway"/>
                <a:sym typeface="Raleway"/>
              </a:rPr>
              <a:t>Focus on questionnaire design</a:t>
            </a:r>
            <a:endParaRPr sz="1800" b="0" i="0" u="none" strike="noStrike" cap="none" dirty="0">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a:solidFill>
                  <a:srgbClr val="666666"/>
                </a:solidFill>
                <a:latin typeface="Raleway"/>
                <a:ea typeface="Raleway"/>
                <a:cs typeface="Raleway"/>
                <a:sym typeface="Raleway"/>
              </a:rPr>
              <a:t>Data </a:t>
            </a:r>
            <a:r>
              <a:rPr lang="fr-FR" sz="1800" b="0" i="0" u="none" strike="noStrike" cap="none" dirty="0" err="1">
                <a:solidFill>
                  <a:srgbClr val="666666"/>
                </a:solidFill>
                <a:latin typeface="Raleway"/>
                <a:ea typeface="Raleway"/>
                <a:cs typeface="Raleway"/>
                <a:sym typeface="Raleway"/>
              </a:rPr>
              <a:t>quality</a:t>
            </a:r>
            <a:r>
              <a:rPr lang="fr-FR" sz="1800" b="0" i="0" u="none" strike="noStrike" cap="none" dirty="0">
                <a:solidFill>
                  <a:srgbClr val="666666"/>
                </a:solidFill>
                <a:latin typeface="Raleway"/>
                <a:ea typeface="Raleway"/>
                <a:cs typeface="Raleway"/>
                <a:sym typeface="Raleway"/>
              </a:rPr>
              <a:t> and control</a:t>
            </a:r>
            <a:endParaRPr sz="1800" b="0" i="0" u="none" strike="noStrike" cap="none" dirty="0">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a:solidFill>
                  <a:srgbClr val="666666"/>
                </a:solidFill>
                <a:latin typeface="Raleway"/>
                <a:ea typeface="Raleway"/>
                <a:cs typeface="Raleway"/>
                <a:sym typeface="Raleway"/>
              </a:rPr>
              <a:t>Data protection</a:t>
            </a:r>
            <a:endParaRPr sz="1800" b="0" i="0" u="none" strike="noStrike" cap="none" dirty="0">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dirty="0">
              <a:solidFill>
                <a:srgbClr val="E84E0F"/>
              </a:solidFill>
              <a:latin typeface="Raleway"/>
              <a:ea typeface="Raleway"/>
              <a:cs typeface="Raleway"/>
              <a:sym typeface="Raleway"/>
            </a:endParaRPr>
          </a:p>
        </p:txBody>
      </p:sp>
      <p:sp>
        <p:nvSpPr>
          <p:cNvPr id="763" name="Google Shape;763;p41"/>
          <p:cNvSpPr/>
          <p:nvPr/>
        </p:nvSpPr>
        <p:spPr>
          <a:xfrm>
            <a:off x="1981500" y="1944550"/>
            <a:ext cx="2227500" cy="41790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64" name="Google Shape;764;p41"/>
          <p:cNvSpPr/>
          <p:nvPr/>
        </p:nvSpPr>
        <p:spPr>
          <a:xfrm>
            <a:off x="4527625" y="3542994"/>
            <a:ext cx="5666100" cy="11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dirty="0" err="1">
                <a:solidFill>
                  <a:srgbClr val="E84E0F"/>
                </a:solidFill>
                <a:latin typeface="Raleway"/>
                <a:ea typeface="Raleway"/>
                <a:cs typeface="Raleway"/>
                <a:sym typeface="Raleway"/>
              </a:rPr>
              <a:t>Analysis</a:t>
            </a:r>
            <a:r>
              <a:rPr lang="fr-FR" sz="1800" b="1" i="0" u="none" strike="noStrike" cap="none" dirty="0">
                <a:solidFill>
                  <a:srgbClr val="E84E0F"/>
                </a:solidFill>
                <a:latin typeface="Raleway"/>
                <a:ea typeface="Raleway"/>
                <a:cs typeface="Raleway"/>
                <a:sym typeface="Raleway"/>
              </a:rPr>
              <a:t> and use of data :</a:t>
            </a:r>
            <a:endParaRPr sz="1800" b="1" i="0" u="none" strike="noStrike" cap="none" dirty="0">
              <a:solidFill>
                <a:srgbClr val="E84E0F"/>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a:solidFill>
                  <a:srgbClr val="666666"/>
                </a:solidFill>
                <a:latin typeface="Raleway"/>
                <a:ea typeface="Raleway"/>
                <a:cs typeface="Raleway"/>
                <a:sym typeface="Raleway"/>
              </a:rPr>
              <a:t>Data </a:t>
            </a:r>
            <a:r>
              <a:rPr lang="fr-FR" sz="1800" b="0" i="0" u="none" strike="noStrike" cap="none" dirty="0" err="1">
                <a:solidFill>
                  <a:srgbClr val="666666"/>
                </a:solidFill>
                <a:latin typeface="Raleway"/>
                <a:ea typeface="Raleway"/>
                <a:cs typeface="Raleway"/>
                <a:sym typeface="Raleway"/>
              </a:rPr>
              <a:t>analysis</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principles</a:t>
            </a:r>
            <a:endParaRPr sz="1800" b="0" i="0" u="none" strike="noStrike" cap="none" dirty="0">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a:solidFill>
                  <a:srgbClr val="666666"/>
                </a:solidFill>
                <a:latin typeface="Raleway"/>
                <a:ea typeface="Raleway"/>
                <a:cs typeface="Raleway"/>
                <a:sym typeface="Raleway"/>
              </a:rPr>
              <a:t>Main uses of information for the </a:t>
            </a:r>
            <a:r>
              <a:rPr lang="fr-FR" sz="1800" b="0" i="0" u="none" strike="noStrike" cap="none" dirty="0" err="1">
                <a:solidFill>
                  <a:srgbClr val="666666"/>
                </a:solidFill>
                <a:latin typeface="Raleway"/>
                <a:ea typeface="Raleway"/>
                <a:cs typeface="Raleway"/>
                <a:sym typeface="Raleway"/>
              </a:rPr>
              <a:t>project</a:t>
            </a:r>
            <a:endParaRPr sz="1800" b="0" i="0" u="none" strike="noStrike" cap="none" dirty="0">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dirty="0">
              <a:solidFill>
                <a:srgbClr val="E84E0F"/>
              </a:solidFill>
              <a:latin typeface="Raleway"/>
              <a:ea typeface="Raleway"/>
              <a:cs typeface="Raleway"/>
              <a:sym typeface="Raleway"/>
            </a:endParaRPr>
          </a:p>
        </p:txBody>
      </p:sp>
      <p:sp>
        <p:nvSpPr>
          <p:cNvPr id="765" name="Google Shape;765;p41"/>
          <p:cNvSpPr txBox="1"/>
          <p:nvPr/>
        </p:nvSpPr>
        <p:spPr>
          <a:xfrm>
            <a:off x="1981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Next module</a:t>
            </a:r>
            <a:endParaRPr sz="6000" b="0" i="0" u="none" strike="noStrike" cap="none">
              <a:solidFill>
                <a:srgbClr val="E84E0F"/>
              </a:solidFill>
              <a:latin typeface="Bebas Neue"/>
              <a:ea typeface="Bebas Neue"/>
              <a:cs typeface="Bebas Neue"/>
              <a:sym typeface="Bebas Neue"/>
            </a:endParaRPr>
          </a:p>
        </p:txBody>
      </p:sp>
      <p:sp>
        <p:nvSpPr>
          <p:cNvPr id="766" name="Google Shape;766;p41"/>
          <p:cNvSpPr/>
          <p:nvPr/>
        </p:nvSpPr>
        <p:spPr>
          <a:xfrm>
            <a:off x="4527625" y="4855969"/>
            <a:ext cx="5666100" cy="11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Raleway"/>
                <a:ea typeface="Raleway"/>
                <a:cs typeface="Raleway"/>
                <a:sym typeface="Raleway"/>
              </a:rPr>
              <a:t>Information path :</a:t>
            </a:r>
            <a:endParaRPr sz="1800" b="1"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Information sharing and communication flows</a:t>
            </a:r>
            <a:endParaRPr sz="1800" b="0" i="0" u="none" strike="noStrike" cap="none">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pic>
        <p:nvPicPr>
          <p:cNvPr id="767" name="Google Shape;767;p41" title="escalier-en-haut.png"/>
          <p:cNvPicPr preferRelativeResize="0"/>
          <p:nvPr/>
        </p:nvPicPr>
        <p:blipFill rotWithShape="1">
          <a:blip r:embed="rId3">
            <a:alphaModFix/>
          </a:blip>
          <a:srcRect/>
          <a:stretch/>
        </p:blipFill>
        <p:spPr>
          <a:xfrm>
            <a:off x="2233525" y="3172325"/>
            <a:ext cx="1723450" cy="1723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a:t>
            </a:fld>
            <a:endParaRPr/>
          </a:p>
        </p:txBody>
      </p:sp>
      <p:sp>
        <p:nvSpPr>
          <p:cNvPr id="214" name="Google Shape;214;p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15" name="Google Shape;215;p5"/>
          <p:cNvSpPr/>
          <p:nvPr/>
        </p:nvSpPr>
        <p:spPr>
          <a:xfrm>
            <a:off x="4705610" y="1489856"/>
            <a:ext cx="5686800" cy="3094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16" name="Google Shape;216;p5"/>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PEDAGOGICAL OBJECTIVES - Session 4</a:t>
            </a:r>
            <a:endParaRPr sz="6300" b="1" i="0" u="none" strike="noStrike" cap="none">
              <a:solidFill>
                <a:srgbClr val="FFFFFF"/>
              </a:solidFill>
              <a:latin typeface="Bebas Neue"/>
              <a:ea typeface="Bebas Neue"/>
              <a:cs typeface="Bebas Neue"/>
              <a:sym typeface="Bebas Neue"/>
            </a:endParaRPr>
          </a:p>
        </p:txBody>
      </p:sp>
      <p:sp>
        <p:nvSpPr>
          <p:cNvPr id="217" name="Google Shape;217;p5"/>
          <p:cNvSpPr/>
          <p:nvPr/>
        </p:nvSpPr>
        <p:spPr>
          <a:xfrm>
            <a:off x="2065314" y="2155734"/>
            <a:ext cx="8239500" cy="4348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400" b="1" i="0" u="none" strike="noStrike" cap="none">
                <a:solidFill>
                  <a:srgbClr val="002060"/>
                </a:solidFill>
                <a:latin typeface="Arial Narrow"/>
                <a:ea typeface="Arial Narrow"/>
                <a:cs typeface="Arial Narrow"/>
                <a:sym typeface="Arial Narrow"/>
              </a:rPr>
              <a:t>At the end of this module, participants should be able to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Finalize project dashboard settings. </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Setting up and using the dashboard (Excel)</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Preparing your project dashboard</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Identify the M&amp;E processes and tools to be used in the implementation phase </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Identify the basic elements of data collection. </a:t>
            </a: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2"/>
        <p:cNvGrpSpPr/>
        <p:nvPr/>
      </p:nvGrpSpPr>
      <p:grpSpPr>
        <a:xfrm>
          <a:off x="0" y="0"/>
          <a:ext cx="0" cy="0"/>
          <a:chOff x="0" y="0"/>
          <a:chExt cx="0" cy="0"/>
        </a:xfrm>
      </p:grpSpPr>
      <p:sp>
        <p:nvSpPr>
          <p:cNvPr id="773" name="Google Shape;773;p4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40</a:t>
            </a:fld>
            <a:endParaRPr/>
          </a:p>
        </p:txBody>
      </p:sp>
      <p:sp>
        <p:nvSpPr>
          <p:cNvPr id="774" name="Google Shape;774;p42"/>
          <p:cNvSpPr txBox="1"/>
          <p:nvPr/>
        </p:nvSpPr>
        <p:spPr>
          <a:xfrm>
            <a:off x="1547750" y="360375"/>
            <a:ext cx="9096600" cy="227751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INSTRUCTIONS INDIVIDUAL WORK</a:t>
            </a:r>
            <a:endParaRPr sz="6800" b="1" i="0" u="none" strike="noStrike" cap="none">
              <a:solidFill>
                <a:srgbClr val="E84E0F"/>
              </a:solidFill>
              <a:latin typeface="Bebas Neue"/>
              <a:ea typeface="Bebas Neue"/>
              <a:cs typeface="Bebas Neue"/>
              <a:sym typeface="Bebas Neue"/>
            </a:endParaRPr>
          </a:p>
        </p:txBody>
      </p:sp>
      <p:grpSp>
        <p:nvGrpSpPr>
          <p:cNvPr id="775" name="Google Shape;775;p42"/>
          <p:cNvGrpSpPr/>
          <p:nvPr/>
        </p:nvGrpSpPr>
        <p:grpSpPr>
          <a:xfrm>
            <a:off x="5148045" y="4947748"/>
            <a:ext cx="1895970" cy="1773731"/>
            <a:chOff x="3137400" y="1009650"/>
            <a:chExt cx="2869204" cy="2708400"/>
          </a:xfrm>
        </p:grpSpPr>
        <p:sp>
          <p:nvSpPr>
            <p:cNvPr id="776" name="Google Shape;776;p4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777" name="Google Shape;777;p4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pic>
        <p:nvPicPr>
          <p:cNvPr id="778" name="Google Shape;778;p42" title="outil-de-reparation.png"/>
          <p:cNvPicPr preferRelativeResize="0"/>
          <p:nvPr/>
        </p:nvPicPr>
        <p:blipFill rotWithShape="1">
          <a:blip r:embed="rId4">
            <a:alphaModFix/>
          </a:blip>
          <a:srcRect/>
          <a:stretch/>
        </p:blipFill>
        <p:spPr>
          <a:xfrm>
            <a:off x="4678463" y="1913750"/>
            <a:ext cx="2835150" cy="2835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4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41</a:t>
            </a:fld>
            <a:endParaRPr/>
          </a:p>
        </p:txBody>
      </p:sp>
      <p:sp>
        <p:nvSpPr>
          <p:cNvPr id="785" name="Google Shape;785;p43"/>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86" name="Google Shape;786;p43"/>
          <p:cNvSpPr/>
          <p:nvPr/>
        </p:nvSpPr>
        <p:spPr>
          <a:xfrm>
            <a:off x="3210725" y="2012388"/>
            <a:ext cx="6872400" cy="2833200"/>
          </a:xfrm>
          <a:prstGeom prst="rect">
            <a:avLst/>
          </a:prstGeom>
          <a:noFill/>
          <a:ln>
            <a:noFill/>
          </a:ln>
        </p:spPr>
        <p:txBody>
          <a:bodyPr spcFirstLastPara="1" wrap="square" lIns="91425" tIns="45700" rIns="91425" bIns="45700" anchor="t" anchorCtr="0">
            <a:noAutofit/>
          </a:bodyPr>
          <a:lstStyle/>
          <a:p>
            <a:pPr marL="457200" marR="0" lvl="0" indent="-361950" algn="l" rtl="0">
              <a:spcBef>
                <a:spcPts val="0"/>
              </a:spcBef>
              <a:spcAft>
                <a:spcPts val="0"/>
              </a:spcAft>
              <a:buClr>
                <a:srgbClr val="E84E0F"/>
              </a:buClr>
              <a:buSzPts val="2100"/>
              <a:buFont typeface="Baloo 2"/>
              <a:buChar char="-"/>
            </a:pPr>
            <a:r>
              <a:rPr lang="fr-FR" sz="2100" b="0" i="0" u="none" strike="noStrike" cap="none" dirty="0" err="1">
                <a:solidFill>
                  <a:srgbClr val="E84E0F"/>
                </a:solidFill>
                <a:latin typeface="Baloo 2"/>
                <a:ea typeface="Baloo 2"/>
                <a:cs typeface="Baloo 2"/>
                <a:sym typeface="Baloo 2"/>
              </a:rPr>
              <a:t>Continuing</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work</a:t>
            </a:r>
            <a:r>
              <a:rPr lang="fr-FR" sz="2100" b="0" i="0" u="none" strike="noStrike" cap="none" dirty="0">
                <a:solidFill>
                  <a:srgbClr val="E84E0F"/>
                </a:solidFill>
                <a:latin typeface="Baloo 2"/>
                <a:ea typeface="Baloo 2"/>
                <a:cs typeface="Baloo 2"/>
                <a:sym typeface="Baloo 2"/>
              </a:rPr>
              <a:t> on </a:t>
            </a:r>
            <a:r>
              <a:rPr lang="fr-FR" sz="2100" b="0" i="0" u="none" strike="noStrike" cap="none" dirty="0" err="1">
                <a:solidFill>
                  <a:srgbClr val="E84E0F"/>
                </a:solidFill>
                <a:latin typeface="Baloo 2"/>
                <a:ea typeface="Baloo 2"/>
                <a:cs typeface="Baloo 2"/>
                <a:sym typeface="Baloo 2"/>
              </a:rPr>
              <a:t>dashboard</a:t>
            </a:r>
            <a:r>
              <a:rPr lang="fr-FR" sz="2100" b="0" i="0" u="none" strike="noStrike" cap="none" dirty="0">
                <a:solidFill>
                  <a:srgbClr val="E84E0F"/>
                </a:solidFill>
                <a:latin typeface="Baloo 2"/>
                <a:ea typeface="Baloo 2"/>
                <a:cs typeface="Baloo 2"/>
                <a:sym typeface="Baloo 2"/>
              </a:rPr>
              <a:t> settings</a:t>
            </a:r>
            <a:endParaRPr sz="2100" b="0" i="0" u="none" strike="noStrike" cap="none" dirty="0">
              <a:solidFill>
                <a:srgbClr val="E84E0F"/>
              </a:solidFill>
              <a:latin typeface="Baloo 2"/>
              <a:ea typeface="Baloo 2"/>
              <a:cs typeface="Baloo 2"/>
              <a:sym typeface="Baloo 2"/>
            </a:endParaRPr>
          </a:p>
          <a:p>
            <a:pPr marL="457200" marR="0" lvl="0" indent="0" algn="l" rtl="0">
              <a:spcBef>
                <a:spcPts val="0"/>
              </a:spcBef>
              <a:spcAft>
                <a:spcPts val="0"/>
              </a:spcAft>
              <a:buNone/>
            </a:pPr>
            <a:endParaRPr sz="2100" b="0" i="0" u="none" strike="noStrike" cap="none" dirty="0">
              <a:solidFill>
                <a:srgbClr val="E84E0F"/>
              </a:solidFill>
              <a:latin typeface="Baloo 2"/>
              <a:ea typeface="Baloo 2"/>
              <a:cs typeface="Baloo 2"/>
              <a:sym typeface="Baloo 2"/>
            </a:endParaRPr>
          </a:p>
          <a:p>
            <a:pPr marL="457200" marR="0" lvl="0" indent="-361950" algn="l" rtl="0">
              <a:spcBef>
                <a:spcPts val="0"/>
              </a:spcBef>
              <a:spcAft>
                <a:spcPts val="0"/>
              </a:spcAft>
              <a:buClr>
                <a:srgbClr val="E84E0F"/>
              </a:buClr>
              <a:buSzPts val="2100"/>
              <a:buFont typeface="Baloo 2"/>
              <a:buChar char="-"/>
            </a:pPr>
            <a:r>
              <a:rPr lang="fr-FR" sz="2100" b="0" i="0" u="none" strike="noStrike" cap="none" dirty="0">
                <a:solidFill>
                  <a:srgbClr val="E84E0F"/>
                </a:solidFill>
                <a:latin typeface="Baloo 2"/>
                <a:ea typeface="Baloo 2"/>
                <a:cs typeface="Baloo 2"/>
                <a:sym typeface="Baloo 2"/>
              </a:rPr>
              <a:t>Setting formulas for </a:t>
            </a:r>
            <a:r>
              <a:rPr lang="fr-FR" sz="2100" b="0" i="0" u="none" strike="noStrike" cap="none" dirty="0" err="1">
                <a:solidFill>
                  <a:srgbClr val="E84E0F"/>
                </a:solidFill>
                <a:latin typeface="Baloo 2"/>
                <a:ea typeface="Baloo 2"/>
                <a:cs typeface="Baloo 2"/>
                <a:sym typeface="Baloo 2"/>
              </a:rPr>
              <a:t>indicator</a:t>
            </a:r>
            <a:r>
              <a:rPr lang="fr-FR" sz="2100" b="0" i="0" u="none" strike="noStrike" cap="none" dirty="0">
                <a:solidFill>
                  <a:srgbClr val="E84E0F"/>
                </a:solidFill>
                <a:latin typeface="Baloo 2"/>
                <a:ea typeface="Baloo 2"/>
                <a:cs typeface="Baloo 2"/>
                <a:sym typeface="Baloo 2"/>
              </a:rPr>
              <a:t> monitoring, </a:t>
            </a:r>
            <a:r>
              <a:rPr lang="fr-FR" sz="2100" dirty="0">
                <a:solidFill>
                  <a:srgbClr val="E84E0F"/>
                </a:solidFill>
                <a:latin typeface="Baloo 2"/>
                <a:ea typeface="Baloo 2"/>
                <a:cs typeface="Baloo 2"/>
                <a:sym typeface="Baloo 2"/>
              </a:rPr>
              <a:t>tab</a:t>
            </a:r>
            <a:r>
              <a:rPr lang="fr-FR" sz="2100" b="0" i="0" u="none" strike="noStrike" cap="none" dirty="0">
                <a:solidFill>
                  <a:srgbClr val="E84E0F"/>
                </a:solidFill>
                <a:latin typeface="Baloo 2"/>
                <a:ea typeface="Baloo 2"/>
                <a:cs typeface="Baloo 2"/>
                <a:sym typeface="Baloo 2"/>
              </a:rPr>
              <a:t> 4.2, </a:t>
            </a:r>
            <a:r>
              <a:rPr lang="fr-FR" sz="2100" b="0" i="0" u="none" strike="noStrike" cap="none" dirty="0" err="1">
                <a:solidFill>
                  <a:srgbClr val="E84E0F"/>
                </a:solidFill>
                <a:latin typeface="Baloo 2"/>
                <a:ea typeface="Baloo 2"/>
                <a:cs typeface="Baloo 2"/>
                <a:sym typeface="Baloo 2"/>
              </a:rPr>
              <a:t>column</a:t>
            </a:r>
            <a:r>
              <a:rPr lang="fr-FR" sz="2100" b="0" i="0" u="none" strike="noStrike" cap="none" dirty="0">
                <a:solidFill>
                  <a:srgbClr val="E84E0F"/>
                </a:solidFill>
                <a:latin typeface="Baloo 2"/>
                <a:ea typeface="Baloo 2"/>
                <a:cs typeface="Baloo 2"/>
                <a:sym typeface="Baloo 2"/>
              </a:rPr>
              <a:t> H</a:t>
            </a:r>
            <a:endParaRPr sz="2100" b="0" i="0" u="none" strike="noStrike" cap="none" dirty="0">
              <a:solidFill>
                <a:srgbClr val="E84E0F"/>
              </a:solidFill>
              <a:latin typeface="Baloo 2"/>
              <a:ea typeface="Baloo 2"/>
              <a:cs typeface="Baloo 2"/>
              <a:sym typeface="Baloo 2"/>
            </a:endParaRPr>
          </a:p>
          <a:p>
            <a:pPr marL="457200" marR="0" lvl="0" indent="0" algn="l" rtl="0">
              <a:spcBef>
                <a:spcPts val="0"/>
              </a:spcBef>
              <a:spcAft>
                <a:spcPts val="0"/>
              </a:spcAft>
              <a:buNone/>
            </a:pPr>
            <a:endParaRPr sz="2100" b="0" i="0" u="none" strike="noStrike" cap="none" dirty="0">
              <a:solidFill>
                <a:srgbClr val="E84E0F"/>
              </a:solidFill>
              <a:latin typeface="Baloo 2"/>
              <a:ea typeface="Baloo 2"/>
              <a:cs typeface="Baloo 2"/>
              <a:sym typeface="Baloo 2"/>
            </a:endParaRPr>
          </a:p>
          <a:p>
            <a:pPr marL="457200" marR="0" lvl="0" indent="-361950" algn="l" rtl="0">
              <a:spcBef>
                <a:spcPts val="0"/>
              </a:spcBef>
              <a:spcAft>
                <a:spcPts val="0"/>
              </a:spcAft>
              <a:buClr>
                <a:srgbClr val="E84E0F"/>
              </a:buClr>
              <a:buSzPts val="2100"/>
              <a:buFont typeface="Baloo 2"/>
              <a:buChar char="-"/>
            </a:pPr>
            <a:r>
              <a:rPr lang="fr-FR" sz="2100" b="0" i="0" u="none" strike="noStrike" cap="none" dirty="0" err="1">
                <a:solidFill>
                  <a:srgbClr val="E84E0F"/>
                </a:solidFill>
                <a:latin typeface="Baloo 2"/>
                <a:ea typeface="Baloo 2"/>
                <a:cs typeface="Baloo 2"/>
                <a:sym typeface="Baloo 2"/>
              </a:rPr>
              <a:t>Revision</a:t>
            </a:r>
            <a:r>
              <a:rPr lang="fr-FR" sz="2100" b="0" i="0" u="none" strike="noStrike" cap="none" dirty="0">
                <a:solidFill>
                  <a:srgbClr val="E84E0F"/>
                </a:solidFill>
                <a:latin typeface="Baloo 2"/>
                <a:ea typeface="Baloo 2"/>
                <a:cs typeface="Baloo 2"/>
                <a:sym typeface="Baloo 2"/>
              </a:rPr>
              <a:t> of tab 4.1 </a:t>
            </a:r>
            <a:r>
              <a:rPr lang="fr-FR" sz="2100" dirty="0">
                <a:solidFill>
                  <a:srgbClr val="E84E0F"/>
                </a:solidFill>
                <a:latin typeface="Baloo 2"/>
                <a:ea typeface="Baloo 2"/>
                <a:cs typeface="Baloo 2"/>
                <a:sym typeface="Baloo 2"/>
              </a:rPr>
              <a:t>M&amp;E</a:t>
            </a:r>
            <a:r>
              <a:rPr lang="fr-FR" sz="2100" b="0" i="0" u="none" strike="noStrike" cap="none" dirty="0">
                <a:solidFill>
                  <a:srgbClr val="E84E0F"/>
                </a:solidFill>
                <a:latin typeface="Baloo 2"/>
                <a:ea typeface="Baloo 2"/>
                <a:cs typeface="Baloo 2"/>
                <a:sym typeface="Baloo 2"/>
              </a:rPr>
              <a:t> plan - </a:t>
            </a:r>
            <a:r>
              <a:rPr lang="fr-FR" sz="2100" b="0" i="0" u="none" strike="noStrike" cap="none" dirty="0" err="1">
                <a:solidFill>
                  <a:srgbClr val="E84E0F"/>
                </a:solidFill>
                <a:latin typeface="Baloo 2"/>
                <a:ea typeface="Baloo 2"/>
                <a:cs typeface="Baloo 2"/>
                <a:sym typeface="Baloo 2"/>
              </a:rPr>
              <a:t>column</a:t>
            </a:r>
            <a:r>
              <a:rPr lang="fr-FR" sz="2100" b="0" i="0" u="none" strike="noStrike" cap="none" dirty="0">
                <a:solidFill>
                  <a:srgbClr val="E84E0F"/>
                </a:solidFill>
                <a:latin typeface="Baloo 2"/>
                <a:ea typeface="Baloo 2"/>
                <a:cs typeface="Baloo 2"/>
                <a:sym typeface="Baloo 2"/>
              </a:rPr>
              <a:t> P to </a:t>
            </a:r>
            <a:r>
              <a:rPr lang="fr-FR" sz="2100" b="0" i="0" u="none" strike="noStrike" cap="none" dirty="0" err="1">
                <a:solidFill>
                  <a:srgbClr val="E84E0F"/>
                </a:solidFill>
                <a:latin typeface="Baloo 2"/>
                <a:ea typeface="Baloo 2"/>
                <a:cs typeface="Baloo 2"/>
                <a:sym typeface="Baloo 2"/>
              </a:rPr>
              <a:t>define</a:t>
            </a:r>
            <a:r>
              <a:rPr lang="fr-FR" sz="2100" b="0" i="0" u="none" strike="noStrike" cap="none" dirty="0">
                <a:solidFill>
                  <a:srgbClr val="E84E0F"/>
                </a:solidFill>
                <a:latin typeface="Baloo 2"/>
                <a:ea typeface="Baloo 2"/>
                <a:cs typeface="Baloo 2"/>
                <a:sym typeface="Baloo 2"/>
              </a:rPr>
              <a:t> collection </a:t>
            </a:r>
            <a:r>
              <a:rPr lang="fr-FR" sz="2100" b="0" i="0" u="none" strike="noStrike" cap="none" dirty="0" err="1">
                <a:solidFill>
                  <a:srgbClr val="E84E0F"/>
                </a:solidFill>
                <a:latin typeface="Baloo 2"/>
                <a:ea typeface="Baloo 2"/>
                <a:cs typeface="Baloo 2"/>
                <a:sym typeface="Baloo 2"/>
              </a:rPr>
              <a:t>methods</a:t>
            </a:r>
            <a:endParaRPr sz="2100" b="0" i="0" u="none" strike="noStrike" cap="none" dirty="0">
              <a:solidFill>
                <a:srgbClr val="E84E0F"/>
              </a:solidFill>
              <a:latin typeface="Baloo 2"/>
              <a:ea typeface="Baloo 2"/>
              <a:cs typeface="Baloo 2"/>
              <a:sym typeface="Baloo 2"/>
            </a:endParaRPr>
          </a:p>
          <a:p>
            <a:pPr marL="457200" marR="0" lvl="0" indent="0" algn="l" rtl="0">
              <a:spcBef>
                <a:spcPts val="0"/>
              </a:spcBef>
              <a:spcAft>
                <a:spcPts val="0"/>
              </a:spcAft>
              <a:buNone/>
            </a:pPr>
            <a:endParaRPr sz="2100" b="0" i="0" u="none" strike="noStrike" cap="none" dirty="0">
              <a:solidFill>
                <a:srgbClr val="E84E0F"/>
              </a:solidFill>
              <a:latin typeface="Baloo 2"/>
              <a:ea typeface="Baloo 2"/>
              <a:cs typeface="Baloo 2"/>
              <a:sym typeface="Baloo 2"/>
            </a:endParaRPr>
          </a:p>
          <a:p>
            <a:pPr marL="457200" marR="0" lvl="0" indent="-361950" algn="l" rtl="0">
              <a:spcBef>
                <a:spcPts val="0"/>
              </a:spcBef>
              <a:spcAft>
                <a:spcPts val="0"/>
              </a:spcAft>
              <a:buClr>
                <a:srgbClr val="E84E0F"/>
              </a:buClr>
              <a:buSzPts val="2100"/>
              <a:buFont typeface="Baloo 2"/>
              <a:buChar char="-"/>
            </a:pPr>
            <a:r>
              <a:rPr lang="fr-FR" sz="2100" b="0" i="0" u="none" strike="noStrike" cap="none" dirty="0">
                <a:solidFill>
                  <a:srgbClr val="E84E0F"/>
                </a:solidFill>
                <a:latin typeface="Baloo 2"/>
                <a:ea typeface="Baloo 2"/>
                <a:cs typeface="Baloo 2"/>
                <a:sym typeface="Baloo 2"/>
              </a:rPr>
              <a:t>Tab 2 settings -Balance and </a:t>
            </a:r>
            <a:r>
              <a:rPr lang="fr-FR" sz="2100" b="0" i="0" u="none" strike="noStrike" cap="none" dirty="0" err="1">
                <a:solidFill>
                  <a:srgbClr val="E84E0F"/>
                </a:solidFill>
                <a:latin typeface="Baloo 2"/>
                <a:ea typeface="Baloo 2"/>
                <a:cs typeface="Baloo 2"/>
                <a:sym typeface="Baloo 2"/>
              </a:rPr>
              <a:t>Analysis</a:t>
            </a:r>
            <a:endParaRPr sz="2100" b="0" i="0" u="none" strike="noStrike" cap="none" dirty="0">
              <a:solidFill>
                <a:srgbClr val="E84E0F"/>
              </a:solidFill>
              <a:latin typeface="Baloo 2"/>
              <a:ea typeface="Baloo 2"/>
              <a:cs typeface="Baloo 2"/>
              <a:sym typeface="Baloo 2"/>
            </a:endParaRPr>
          </a:p>
          <a:p>
            <a:pPr marL="0" marR="0" lvl="0" indent="0" algn="l" rtl="0">
              <a:spcBef>
                <a:spcPts val="0"/>
              </a:spcBef>
              <a:spcAft>
                <a:spcPts val="0"/>
              </a:spcAft>
              <a:buNone/>
            </a:pPr>
            <a:endParaRPr sz="2100" b="0" i="0" u="none" strike="noStrike" cap="none" dirty="0">
              <a:solidFill>
                <a:srgbClr val="E84E0F"/>
              </a:solidFill>
              <a:latin typeface="Baloo 2"/>
              <a:ea typeface="Baloo 2"/>
              <a:cs typeface="Baloo 2"/>
              <a:sym typeface="Baloo 2"/>
            </a:endParaRPr>
          </a:p>
          <a:p>
            <a:pPr marL="0" marR="0" lvl="0" indent="0" algn="l" rtl="0">
              <a:spcBef>
                <a:spcPts val="0"/>
              </a:spcBef>
              <a:spcAft>
                <a:spcPts val="0"/>
              </a:spcAft>
              <a:buNone/>
            </a:pPr>
            <a:r>
              <a:rPr lang="fr-FR" sz="1600" b="0" i="0" u="none" strike="noStrike" cap="none" dirty="0">
                <a:solidFill>
                  <a:srgbClr val="FFFFFF"/>
                </a:solidFill>
                <a:latin typeface="Raleway"/>
                <a:ea typeface="Raleway"/>
                <a:cs typeface="Raleway"/>
                <a:sym typeface="Raleway"/>
              </a:rPr>
              <a:t>Contact: @secours-catholique.org  @secours-catholique.org</a:t>
            </a:r>
            <a:endParaRPr sz="1600" b="0" i="0" u="none" strike="noStrike" cap="none" dirty="0">
              <a:solidFill>
                <a:srgbClr val="000000"/>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
        <p:nvSpPr>
          <p:cNvPr id="787" name="Google Shape;787;p43"/>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INDIVIDUAL WORK</a:t>
            </a:r>
            <a:endParaRPr sz="6300" b="1" i="0" u="none" strike="noStrike" cap="none">
              <a:solidFill>
                <a:srgbClr val="FFFFFF"/>
              </a:solidFill>
              <a:latin typeface="Bebas Neue"/>
              <a:ea typeface="Bebas Neue"/>
              <a:cs typeface="Bebas Neue"/>
              <a:sym typeface="Bebas Neue"/>
            </a:endParaRPr>
          </a:p>
        </p:txBody>
      </p:sp>
      <p:pic>
        <p:nvPicPr>
          <p:cNvPr id="788" name="Google Shape;788;p43" title="outil-de-reparation.png"/>
          <p:cNvPicPr preferRelativeResize="0"/>
          <p:nvPr/>
        </p:nvPicPr>
        <p:blipFill rotWithShape="1">
          <a:blip r:embed="rId3">
            <a:alphaModFix/>
          </a:blip>
          <a:srcRect/>
          <a:stretch/>
        </p:blipFill>
        <p:spPr>
          <a:xfrm>
            <a:off x="1590100" y="2187663"/>
            <a:ext cx="1707612" cy="17076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3"/>
        <p:cNvGrpSpPr/>
        <p:nvPr/>
      </p:nvGrpSpPr>
      <p:grpSpPr>
        <a:xfrm>
          <a:off x="0" y="0"/>
          <a:ext cx="0" cy="0"/>
          <a:chOff x="0" y="0"/>
          <a:chExt cx="0" cy="0"/>
        </a:xfrm>
      </p:grpSpPr>
      <p:sp>
        <p:nvSpPr>
          <p:cNvPr id="794" name="Google Shape;794;p4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42</a:t>
            </a:fld>
            <a:endParaRPr/>
          </a:p>
        </p:txBody>
      </p:sp>
      <p:sp>
        <p:nvSpPr>
          <p:cNvPr id="795" name="Google Shape;795;p44"/>
          <p:cNvSpPr txBox="1"/>
          <p:nvPr/>
        </p:nvSpPr>
        <p:spPr>
          <a:xfrm>
            <a:off x="1571325" y="861250"/>
            <a:ext cx="9096600" cy="227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END OF SESSION 4</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THANK YOU!</a:t>
            </a:r>
            <a:endParaRPr sz="6800" b="1" i="0" u="none" strike="noStrike" cap="none">
              <a:solidFill>
                <a:srgbClr val="E84E0F"/>
              </a:solidFill>
              <a:latin typeface="Bebas Neue"/>
              <a:ea typeface="Bebas Neue"/>
              <a:cs typeface="Bebas Neue"/>
              <a:sym typeface="Bebas Neue"/>
            </a:endParaRPr>
          </a:p>
        </p:txBody>
      </p:sp>
      <p:grpSp>
        <p:nvGrpSpPr>
          <p:cNvPr id="796" name="Google Shape;796;p44"/>
          <p:cNvGrpSpPr/>
          <p:nvPr/>
        </p:nvGrpSpPr>
        <p:grpSpPr>
          <a:xfrm>
            <a:off x="5148045" y="4947748"/>
            <a:ext cx="1895970" cy="1773731"/>
            <a:chOff x="3137400" y="1009650"/>
            <a:chExt cx="2869204" cy="2708400"/>
          </a:xfrm>
        </p:grpSpPr>
        <p:sp>
          <p:nvSpPr>
            <p:cNvPr id="797" name="Google Shape;797;p44"/>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798" name="Google Shape;798;p44"/>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2"/>
        <p:cNvGrpSpPr/>
        <p:nvPr/>
      </p:nvGrpSpPr>
      <p:grpSpPr>
        <a:xfrm>
          <a:off x="0" y="0"/>
          <a:ext cx="0" cy="0"/>
          <a:chOff x="0" y="0"/>
          <a:chExt cx="0" cy="0"/>
        </a:xfrm>
      </p:grpSpPr>
      <p:sp>
        <p:nvSpPr>
          <p:cNvPr id="223" name="Google Shape;223;p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sp>
        <p:nvSpPr>
          <p:cNvPr id="224" name="Google Shape;224;p6"/>
          <p:cNvSpPr txBox="1"/>
          <p:nvPr/>
        </p:nvSpPr>
        <p:spPr>
          <a:xfrm>
            <a:off x="2367150" y="861254"/>
            <a:ext cx="7457700" cy="355478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300" b="1" i="0" u="none" strike="noStrike" cap="none">
                <a:solidFill>
                  <a:srgbClr val="FFFFFF"/>
                </a:solidFill>
                <a:latin typeface="Bebas Neue"/>
                <a:ea typeface="Bebas Neue"/>
                <a:cs typeface="Bebas Neue"/>
                <a:sym typeface="Bebas Neue"/>
              </a:rPr>
              <a:t>I - Revision/reminder module 3</a:t>
            </a:r>
            <a:endParaRPr sz="7300" b="1" i="0" u="none" strike="noStrike" cap="none">
              <a:solidFill>
                <a:srgbClr val="FFFFFF"/>
              </a:solidFill>
              <a:latin typeface="Bebas Neue"/>
              <a:ea typeface="Bebas Neue"/>
              <a:cs typeface="Bebas Neue"/>
              <a:sym typeface="Bebas Neue"/>
            </a:endParaRPr>
          </a:p>
        </p:txBody>
      </p:sp>
      <p:grpSp>
        <p:nvGrpSpPr>
          <p:cNvPr id="225" name="Google Shape;225;p6"/>
          <p:cNvGrpSpPr/>
          <p:nvPr/>
        </p:nvGrpSpPr>
        <p:grpSpPr>
          <a:xfrm>
            <a:off x="5148045" y="4947748"/>
            <a:ext cx="1895970" cy="1773731"/>
            <a:chOff x="3137400" y="1009650"/>
            <a:chExt cx="2869204" cy="2708400"/>
          </a:xfrm>
        </p:grpSpPr>
        <p:sp>
          <p:nvSpPr>
            <p:cNvPr id="226" name="Google Shape;226;p6"/>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27" name="Google Shape;227;p6"/>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234" name="Google Shape;234;p7"/>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35" name="Google Shape;235;p7"/>
          <p:cNvSpPr/>
          <p:nvPr/>
        </p:nvSpPr>
        <p:spPr>
          <a:xfrm>
            <a:off x="3338400" y="1466815"/>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1" i="0" u="none" strike="noStrike" cap="none" dirty="0">
                <a:solidFill>
                  <a:srgbClr val="E84E0F"/>
                </a:solidFill>
                <a:latin typeface="Bebas Neue"/>
                <a:ea typeface="Bebas Neue"/>
                <a:cs typeface="Bebas Neue"/>
                <a:sym typeface="Bebas Neue"/>
              </a:rPr>
              <a:t>WHAT DO YOU THINK ARE THE OBJECTIVES AND USES OF THE DASHBOARD?</a:t>
            </a:r>
            <a:endParaRPr sz="2100" b="1" i="0"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r>
              <a:rPr lang="fr-FR" sz="2100" b="1" i="0" u="none" strike="noStrike" cap="none" dirty="0" err="1">
                <a:solidFill>
                  <a:srgbClr val="E84E0F"/>
                </a:solidFill>
                <a:latin typeface="Bebas Neue"/>
                <a:ea typeface="Bebas Neue"/>
                <a:cs typeface="Bebas Neue"/>
                <a:sym typeface="Bebas Neue"/>
              </a:rPr>
              <a:t>What's</a:t>
            </a:r>
            <a:r>
              <a:rPr lang="fr-FR" sz="2100" b="1" i="0" u="none" strike="noStrike" cap="none" dirty="0">
                <a:solidFill>
                  <a:srgbClr val="E84E0F"/>
                </a:solidFill>
                <a:latin typeface="Bebas Neue"/>
                <a:ea typeface="Bebas Neue"/>
                <a:cs typeface="Bebas Neue"/>
                <a:sym typeface="Bebas Neue"/>
              </a:rPr>
              <a:t> </a:t>
            </a:r>
            <a:r>
              <a:rPr lang="fr-FR" sz="2100" b="1" i="0" u="none" strike="noStrike" cap="none" dirty="0" err="1">
                <a:solidFill>
                  <a:srgbClr val="E84E0F"/>
                </a:solidFill>
                <a:latin typeface="Bebas Neue"/>
                <a:ea typeface="Bebas Neue"/>
                <a:cs typeface="Bebas Neue"/>
                <a:sym typeface="Bebas Neue"/>
              </a:rPr>
              <a:t>it</a:t>
            </a:r>
            <a:r>
              <a:rPr lang="fr-FR" sz="2100" b="1" i="0" u="none" strike="noStrike" cap="none" dirty="0">
                <a:solidFill>
                  <a:srgbClr val="E84E0F"/>
                </a:solidFill>
                <a:latin typeface="Bebas Neue"/>
                <a:ea typeface="Bebas Neue"/>
                <a:cs typeface="Bebas Neue"/>
                <a:sym typeface="Bebas Neue"/>
              </a:rPr>
              <a:t> for?</a:t>
            </a:r>
            <a:endParaRPr sz="2100" b="1" i="0"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r>
              <a:rPr lang="fr-FR" sz="1600" b="0" i="0" u="none" strike="noStrike" cap="none" dirty="0">
                <a:solidFill>
                  <a:srgbClr val="FFFFFF"/>
                </a:solidFill>
                <a:latin typeface="Raleway"/>
                <a:ea typeface="Raleway"/>
                <a:cs typeface="Raleway"/>
                <a:sym typeface="Raleway"/>
              </a:rPr>
              <a:t>Contact: @secours-catholique.org  @secours-catholique.org</a:t>
            </a:r>
            <a:endParaRPr sz="1600" b="0" i="0" u="none" strike="noStrike" cap="none" dirty="0">
              <a:solidFill>
                <a:srgbClr val="000000"/>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
        <p:nvSpPr>
          <p:cNvPr id="236" name="Google Shape;236;p7"/>
          <p:cNvSpPr/>
          <p:nvPr/>
        </p:nvSpPr>
        <p:spPr>
          <a:xfrm>
            <a:off x="2334130" y="1233182"/>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7600" b="1" i="0" u="none" strike="noStrike" cap="none" dirty="0">
                <a:solidFill>
                  <a:srgbClr val="E84E0F"/>
                </a:solidFill>
                <a:latin typeface="Arial"/>
                <a:ea typeface="Arial"/>
                <a:cs typeface="Arial"/>
                <a:sym typeface="Arial"/>
              </a:rPr>
              <a:t>? </a:t>
            </a:r>
            <a:endParaRPr sz="7600" b="1" i="0" u="none" strike="noStrike" cap="none" dirty="0">
              <a:solidFill>
                <a:srgbClr val="E84E0F"/>
              </a:solidFill>
              <a:latin typeface="Arial"/>
              <a:ea typeface="Arial"/>
              <a:cs typeface="Arial"/>
              <a:sym typeface="Arial"/>
            </a:endParaRPr>
          </a:p>
        </p:txBody>
      </p:sp>
      <p:sp>
        <p:nvSpPr>
          <p:cNvPr id="237" name="Google Shape;237;p7"/>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REMINDER OF THE DASHBOARD'S OBJECTIVES</a:t>
            </a:r>
            <a:endParaRPr sz="6300" b="1" i="0" u="none" strike="noStrike" cap="none">
              <a:solidFill>
                <a:srgbClr val="FFFFFF"/>
              </a:solidFill>
              <a:latin typeface="Bebas Neue"/>
              <a:ea typeface="Bebas Neue"/>
              <a:cs typeface="Bebas Neue"/>
              <a:sym typeface="Bebas Neue"/>
            </a:endParaRPr>
          </a:p>
        </p:txBody>
      </p:sp>
      <p:sp>
        <p:nvSpPr>
          <p:cNvPr id="246" name="Google Shape;246;p8"/>
          <p:cNvSpPr/>
          <p:nvPr/>
        </p:nvSpPr>
        <p:spPr>
          <a:xfrm>
            <a:off x="2146800" y="3925005"/>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How did you fill in the dashboard?</a:t>
            </a:r>
            <a:endParaRPr sz="1400" b="0" i="0" u="none" strike="noStrike" cap="none">
              <a:solidFill>
                <a:srgbClr val="FFFFFF"/>
              </a:solidFill>
              <a:latin typeface="Arial"/>
              <a:ea typeface="Arial"/>
              <a:cs typeface="Arial"/>
              <a:sym typeface="Arial"/>
            </a:endParaRPr>
          </a:p>
        </p:txBody>
      </p:sp>
      <p:sp>
        <p:nvSpPr>
          <p:cNvPr id="247" name="Google Shape;247;p8"/>
          <p:cNvSpPr/>
          <p:nvPr/>
        </p:nvSpPr>
        <p:spPr>
          <a:xfrm>
            <a:off x="6765100" y="3925005"/>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Have you encountered any particular difficulties?</a:t>
            </a:r>
            <a:endParaRPr sz="1400" b="0" i="0" u="none" strike="noStrike" cap="none">
              <a:solidFill>
                <a:srgbClr val="FFFFFF"/>
              </a:solidFill>
              <a:latin typeface="Arial"/>
              <a:ea typeface="Arial"/>
              <a:cs typeface="Arial"/>
              <a:sym typeface="Arial"/>
            </a:endParaRPr>
          </a:p>
        </p:txBody>
      </p:sp>
      <p:sp>
        <p:nvSpPr>
          <p:cNvPr id="244" name="Google Shape;244;p8"/>
          <p:cNvSpPr txBox="1"/>
          <p:nvPr/>
        </p:nvSpPr>
        <p:spPr>
          <a:xfrm>
            <a:off x="2801658" y="2691491"/>
            <a:ext cx="6137753" cy="1015632"/>
          </a:xfrm>
          <a:prstGeom prst="rect">
            <a:avLst/>
          </a:prstGeom>
          <a:noFill/>
          <a:ln>
            <a:noFill/>
          </a:ln>
        </p:spPr>
        <p:txBody>
          <a:bodyPr spcFirstLastPara="1" wrap="square" lIns="91425" tIns="91425" rIns="91425" bIns="91425" anchor="t" anchorCtr="0">
            <a:spAutoFit/>
          </a:bodyPr>
          <a:lstStyle/>
          <a:p>
            <a:pPr lvl="0" algn="ctr"/>
            <a:r>
              <a:rPr lang="fr-FR" sz="5400" b="1" dirty="0" err="1">
                <a:solidFill>
                  <a:srgbClr val="002060"/>
                </a:solidFill>
                <a:latin typeface="Bebas Neue"/>
                <a:ea typeface="Bebas Neue"/>
                <a:cs typeface="Bebas Neue"/>
                <a:sym typeface="Bebas Neue"/>
              </a:rPr>
              <a:t>Experience</a:t>
            </a:r>
            <a:r>
              <a:rPr lang="fr-FR" sz="5400" b="1" dirty="0">
                <a:solidFill>
                  <a:srgbClr val="002060"/>
                </a:solidFill>
                <a:latin typeface="Bebas Neue"/>
                <a:ea typeface="Bebas Neue"/>
                <a:cs typeface="Bebas Neue"/>
                <a:sym typeface="Bebas Neue"/>
              </a:rPr>
              <a:t> feedback (Q&amp;A)</a:t>
            </a:r>
            <a:endParaRPr lang="fr-FR" sz="4800" b="1" dirty="0">
              <a:solidFill>
                <a:srgbClr val="002060"/>
              </a:solidFill>
              <a:latin typeface="Bebas Neue"/>
              <a:ea typeface="Bebas Neue"/>
              <a:cs typeface="Bebas Neue"/>
              <a:sym typeface="Bebas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2"/>
        <p:cNvGrpSpPr/>
        <p:nvPr/>
      </p:nvGrpSpPr>
      <p:grpSpPr>
        <a:xfrm>
          <a:off x="0" y="0"/>
          <a:ext cx="0" cy="0"/>
          <a:chOff x="0" y="0"/>
          <a:chExt cx="0" cy="0"/>
        </a:xfrm>
      </p:grpSpPr>
      <p:sp>
        <p:nvSpPr>
          <p:cNvPr id="253" name="Google Shape;253;p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sp>
        <p:nvSpPr>
          <p:cNvPr id="254" name="Google Shape;254;p9"/>
          <p:cNvSpPr txBox="1"/>
          <p:nvPr/>
        </p:nvSpPr>
        <p:spPr>
          <a:xfrm>
            <a:off x="1571325" y="861251"/>
            <a:ext cx="9096600" cy="5416837"/>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FFFFFF"/>
                </a:solidFill>
                <a:latin typeface="Bebas Neue"/>
                <a:ea typeface="Bebas Neue"/>
                <a:cs typeface="Bebas Neue"/>
                <a:sym typeface="Bebas Neue"/>
              </a:rPr>
              <a:t>II - THE CHALLENGES OF SETTING DASHBOARD PARAMETERS</a:t>
            </a:r>
            <a:endParaRPr sz="6800" b="1" i="0" u="none" strike="noStrike" cap="none">
              <a:solidFill>
                <a:srgbClr val="FFFFFF"/>
              </a:solidFill>
              <a:latin typeface="Bebas Neue"/>
              <a:ea typeface="Bebas Neue"/>
              <a:cs typeface="Bebas Neue"/>
              <a:sym typeface="Bebas Neue"/>
            </a:endParaRPr>
          </a:p>
        </p:txBody>
      </p:sp>
      <p:grpSp>
        <p:nvGrpSpPr>
          <p:cNvPr id="255" name="Google Shape;255;p9"/>
          <p:cNvGrpSpPr/>
          <p:nvPr/>
        </p:nvGrpSpPr>
        <p:grpSpPr>
          <a:xfrm>
            <a:off x="5148045" y="4947748"/>
            <a:ext cx="1895970" cy="1773731"/>
            <a:chOff x="3137400" y="1009650"/>
            <a:chExt cx="2869204" cy="2708400"/>
          </a:xfrm>
        </p:grpSpPr>
        <p:sp>
          <p:nvSpPr>
            <p:cNvPr id="256" name="Google Shape;256;p9"/>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57" name="Google Shape;257;p9"/>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sp>
        <p:nvSpPr>
          <p:cNvPr id="264" name="Google Shape;264;p10"/>
          <p:cNvSpPr/>
          <p:nvPr/>
        </p:nvSpPr>
        <p:spPr>
          <a:xfrm>
            <a:off x="4533575" y="2281775"/>
            <a:ext cx="6134400" cy="291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0" i="0" u="none" strike="noStrike" cap="none" dirty="0" err="1">
                <a:solidFill>
                  <a:srgbClr val="262775"/>
                </a:solidFill>
                <a:latin typeface="Raleway"/>
                <a:ea typeface="Raleway"/>
                <a:cs typeface="Raleway"/>
                <a:sym typeface="Raleway"/>
              </a:rPr>
              <a:t>Each</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project</a:t>
            </a:r>
            <a:r>
              <a:rPr lang="fr-FR" sz="1600" b="0" i="0" u="none" strike="noStrike" cap="none" dirty="0">
                <a:solidFill>
                  <a:srgbClr val="262775"/>
                </a:solidFill>
                <a:latin typeface="Raleway"/>
                <a:ea typeface="Raleway"/>
                <a:cs typeface="Raleway"/>
                <a:sym typeface="Raleway"/>
              </a:rPr>
              <a:t> has </a:t>
            </a:r>
            <a:r>
              <a:rPr lang="fr-FR" sz="1600" b="0" i="0" u="none" strike="noStrike" cap="none" dirty="0" err="1">
                <a:solidFill>
                  <a:srgbClr val="262775"/>
                </a:solidFill>
                <a:latin typeface="Raleway"/>
                <a:ea typeface="Raleway"/>
                <a:cs typeface="Raleway"/>
                <a:sym typeface="Raleway"/>
              </a:rPr>
              <a:t>its</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own</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specific</a:t>
            </a:r>
            <a:r>
              <a:rPr lang="fr-FR" sz="1600" b="0" i="0" u="none" strike="noStrike" cap="none" dirty="0">
                <a:solidFill>
                  <a:srgbClr val="262775"/>
                </a:solidFill>
                <a:latin typeface="Raleway"/>
                <a:ea typeface="Raleway"/>
                <a:cs typeface="Raleway"/>
                <a:sym typeface="Raleway"/>
              </a:rPr>
              <a:t> challenges: dates, durations, </a:t>
            </a:r>
            <a:r>
              <a:rPr lang="fr-FR" sz="1600" b="0" i="0" u="none" strike="noStrike" cap="none" dirty="0" err="1">
                <a:solidFill>
                  <a:srgbClr val="262775"/>
                </a:solidFill>
                <a:latin typeface="Raleway"/>
                <a:ea typeface="Raleway"/>
                <a:cs typeface="Raleway"/>
                <a:sym typeface="Raleway"/>
              </a:rPr>
              <a:t>themes</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selection</a:t>
            </a:r>
            <a:r>
              <a:rPr lang="fr-FR" sz="1600" b="0" i="0" u="none" strike="noStrike" cap="none" dirty="0">
                <a:solidFill>
                  <a:srgbClr val="262775"/>
                </a:solidFill>
                <a:latin typeface="Raleway"/>
                <a:ea typeface="Raleway"/>
                <a:cs typeface="Raleway"/>
                <a:sym typeface="Raleway"/>
              </a:rPr>
              <a:t> of </a:t>
            </a:r>
            <a:r>
              <a:rPr lang="fr-FR" sz="1600" b="0" i="0" u="none" strike="noStrike" cap="none" dirty="0" err="1">
                <a:solidFill>
                  <a:srgbClr val="262775"/>
                </a:solidFill>
                <a:latin typeface="Raleway"/>
                <a:ea typeface="Raleway"/>
                <a:cs typeface="Raleway"/>
                <a:sym typeface="Raleway"/>
              </a:rPr>
              <a:t>indicators</a:t>
            </a:r>
            <a:r>
              <a:rPr lang="fr-FR" sz="1600" b="0" i="0" u="none" strike="noStrike" cap="none" dirty="0">
                <a:solidFill>
                  <a:srgbClr val="262775"/>
                </a:solidFill>
                <a:latin typeface="Raleway"/>
                <a:ea typeface="Raleway"/>
                <a:cs typeface="Raleway"/>
                <a:sym typeface="Raleway"/>
              </a:rPr>
              <a:t>......</a:t>
            </a:r>
            <a:endParaRPr sz="16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dirty="0">
                <a:solidFill>
                  <a:srgbClr val="262775"/>
                </a:solidFill>
                <a:latin typeface="Raleway"/>
                <a:ea typeface="Raleway"/>
                <a:cs typeface="Raleway"/>
                <a:sym typeface="Raleway"/>
              </a:rPr>
            </a:br>
            <a:endParaRPr sz="15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1600" b="0" i="0" u="none" strike="noStrike" cap="none" dirty="0">
                <a:solidFill>
                  <a:srgbClr val="262775"/>
                </a:solidFill>
                <a:latin typeface="Raleway"/>
                <a:ea typeface="Raleway"/>
                <a:cs typeface="Raleway"/>
                <a:sym typeface="Raleway"/>
              </a:rPr>
              <a:t>So </a:t>
            </a:r>
            <a:r>
              <a:rPr lang="fr-FR" sz="1600" b="0" i="0" u="none" strike="noStrike" cap="none" dirty="0" err="1">
                <a:solidFill>
                  <a:srgbClr val="262775"/>
                </a:solidFill>
                <a:latin typeface="Raleway"/>
                <a:ea typeface="Raleway"/>
                <a:cs typeface="Raleway"/>
                <a:sym typeface="Raleway"/>
              </a:rPr>
              <a:t>it's</a:t>
            </a:r>
            <a:r>
              <a:rPr lang="fr-FR" sz="1600" b="0" i="0" u="none" strike="noStrike" cap="none" dirty="0">
                <a:solidFill>
                  <a:srgbClr val="262775"/>
                </a:solidFill>
                <a:latin typeface="Raleway"/>
                <a:ea typeface="Raleway"/>
                <a:cs typeface="Raleway"/>
                <a:sym typeface="Raleway"/>
              </a:rPr>
              <a:t> not possible to </a:t>
            </a:r>
            <a:r>
              <a:rPr lang="fr-FR" sz="1600" b="0" i="0" u="none" strike="noStrike" cap="none" dirty="0" err="1">
                <a:solidFill>
                  <a:srgbClr val="262775"/>
                </a:solidFill>
                <a:latin typeface="Raleway"/>
                <a:ea typeface="Raleway"/>
                <a:cs typeface="Raleway"/>
                <a:sym typeface="Raleway"/>
              </a:rPr>
              <a:t>harmonize</a:t>
            </a:r>
            <a:r>
              <a:rPr lang="fr-FR" sz="1600" b="0" i="0" u="none" strike="noStrike" cap="none" dirty="0">
                <a:solidFill>
                  <a:srgbClr val="262775"/>
                </a:solidFill>
                <a:latin typeface="Raleway"/>
                <a:ea typeface="Raleway"/>
                <a:cs typeface="Raleway"/>
                <a:sym typeface="Raleway"/>
              </a:rPr>
              <a:t> formulas </a:t>
            </a:r>
            <a:r>
              <a:rPr lang="fr-FR" sz="1600" b="0" i="0" u="none" strike="noStrike" cap="none" dirty="0" err="1">
                <a:solidFill>
                  <a:srgbClr val="262775"/>
                </a:solidFill>
                <a:latin typeface="Raleway"/>
                <a:ea typeface="Raleway"/>
                <a:cs typeface="Raleway"/>
                <a:sym typeface="Raleway"/>
              </a:rPr>
              <a:t>upstream</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because</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they</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wouldn't</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work</a:t>
            </a:r>
            <a:r>
              <a:rPr lang="fr-FR" sz="1600" b="0" i="0" u="none" strike="noStrike" cap="none" dirty="0">
                <a:solidFill>
                  <a:srgbClr val="262775"/>
                </a:solidFill>
                <a:latin typeface="Raleway"/>
                <a:ea typeface="Raleway"/>
                <a:cs typeface="Raleway"/>
                <a:sym typeface="Raleway"/>
              </a:rPr>
              <a:t> for </a:t>
            </a:r>
            <a:r>
              <a:rPr lang="fr-FR" sz="1600" b="0" i="0" u="none" strike="noStrike" cap="none" dirty="0" err="1">
                <a:solidFill>
                  <a:srgbClr val="262775"/>
                </a:solidFill>
                <a:latin typeface="Raleway"/>
                <a:ea typeface="Raleway"/>
                <a:cs typeface="Raleway"/>
                <a:sym typeface="Raleway"/>
              </a:rPr>
              <a:t>every</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project</a:t>
            </a:r>
            <a:r>
              <a:rPr lang="fr-FR" sz="1600" b="0" i="0" u="none" strike="noStrike" cap="none" dirty="0">
                <a:solidFill>
                  <a:srgbClr val="262775"/>
                </a:solidFill>
                <a:latin typeface="Raleway"/>
                <a:ea typeface="Raleway"/>
                <a:cs typeface="Raleway"/>
                <a:sym typeface="Raleway"/>
              </a:rPr>
              <a:t>!</a:t>
            </a:r>
            <a:endParaRPr sz="1400" b="0" i="0" u="none" strike="noStrike" cap="none" dirty="0">
              <a:solidFill>
                <a:srgbClr val="262775"/>
              </a:solidFill>
              <a:latin typeface="Raleway"/>
              <a:ea typeface="Raleway"/>
              <a:cs typeface="Raleway"/>
              <a:sym typeface="Raleway"/>
            </a:endParaRPr>
          </a:p>
          <a:p>
            <a:pPr marL="0" marR="0" lvl="0" indent="0" algn="just" rtl="0">
              <a:spcBef>
                <a:spcPts val="444"/>
              </a:spcBef>
              <a:spcAft>
                <a:spcPts val="0"/>
              </a:spcAft>
              <a:buNone/>
            </a:pPr>
            <a:endParaRPr sz="1500" b="0" i="0" u="none" strike="noStrike" cap="none" dirty="0">
              <a:solidFill>
                <a:srgbClr val="262775"/>
              </a:solidFill>
              <a:latin typeface="Raleway"/>
              <a:ea typeface="Raleway"/>
              <a:cs typeface="Raleway"/>
              <a:sym typeface="Raleway"/>
            </a:endParaRPr>
          </a:p>
          <a:p>
            <a:pPr marL="0" marR="0" lvl="0" indent="0" algn="just" rtl="0">
              <a:spcBef>
                <a:spcPts val="444"/>
              </a:spcBef>
              <a:spcAft>
                <a:spcPts val="0"/>
              </a:spcAft>
              <a:buNone/>
            </a:pPr>
            <a:endParaRPr sz="15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1600" b="0" i="0" u="none" strike="noStrike" cap="none" dirty="0">
                <a:solidFill>
                  <a:srgbClr val="262775"/>
                </a:solidFill>
                <a:latin typeface="Raleway"/>
                <a:ea typeface="Raleway"/>
                <a:cs typeface="Raleway"/>
                <a:sym typeface="Raleway"/>
              </a:rPr>
              <a:t>To </a:t>
            </a:r>
            <a:r>
              <a:rPr lang="fr-FR" sz="1600" b="0" i="0" u="none" strike="noStrike" cap="none" dirty="0" err="1">
                <a:solidFill>
                  <a:srgbClr val="262775"/>
                </a:solidFill>
                <a:latin typeface="Raleway"/>
                <a:ea typeface="Raleway"/>
                <a:cs typeface="Raleway"/>
                <a:sym typeface="Raleway"/>
              </a:rPr>
              <a:t>optimize</a:t>
            </a:r>
            <a:r>
              <a:rPr lang="fr-FR" sz="1600" b="0" i="0" u="none" strike="noStrike" cap="none" dirty="0">
                <a:solidFill>
                  <a:srgbClr val="262775"/>
                </a:solidFill>
                <a:latin typeface="Raleway"/>
                <a:ea typeface="Raleway"/>
                <a:cs typeface="Raleway"/>
                <a:sym typeface="Raleway"/>
              </a:rPr>
              <a:t> use of the </a:t>
            </a:r>
            <a:r>
              <a:rPr lang="fr-FR" sz="1600" b="0" i="0" u="none" strike="noStrike" cap="none" dirty="0" err="1">
                <a:solidFill>
                  <a:srgbClr val="262775"/>
                </a:solidFill>
                <a:latin typeface="Raleway"/>
                <a:ea typeface="Raleway"/>
                <a:cs typeface="Raleway"/>
                <a:sym typeface="Raleway"/>
              </a:rPr>
              <a:t>dashboard</a:t>
            </a:r>
            <a:r>
              <a:rPr lang="fr-FR" sz="1600" b="0" i="0" u="none" strike="noStrike" cap="none" dirty="0">
                <a:solidFill>
                  <a:srgbClr val="262775"/>
                </a:solidFill>
                <a:latin typeface="Raleway"/>
                <a:ea typeface="Raleway"/>
                <a:cs typeface="Raleway"/>
                <a:sym typeface="Raleway"/>
              </a:rPr>
              <a:t>, certain formulas </a:t>
            </a:r>
            <a:r>
              <a:rPr lang="fr-FR" sz="1600" b="0" i="0" u="none" strike="noStrike" cap="none" dirty="0" err="1">
                <a:solidFill>
                  <a:srgbClr val="262775"/>
                </a:solidFill>
                <a:latin typeface="Raleway"/>
                <a:ea typeface="Raleway"/>
                <a:cs typeface="Raleway"/>
                <a:sym typeface="Raleway"/>
              </a:rPr>
              <a:t>need</a:t>
            </a:r>
            <a:r>
              <a:rPr lang="fr-FR" sz="1600" b="0" i="0" u="none" strike="noStrike" cap="none" dirty="0">
                <a:solidFill>
                  <a:srgbClr val="262775"/>
                </a:solidFill>
                <a:latin typeface="Raleway"/>
                <a:ea typeface="Raleway"/>
                <a:cs typeface="Raleway"/>
                <a:sym typeface="Raleway"/>
              </a:rPr>
              <a:t> to </a:t>
            </a:r>
            <a:r>
              <a:rPr lang="fr-FR" sz="1600" b="0" i="0" u="none" strike="noStrike" cap="none" dirty="0" err="1">
                <a:solidFill>
                  <a:srgbClr val="262775"/>
                </a:solidFill>
                <a:latin typeface="Raleway"/>
                <a:ea typeface="Raleway"/>
                <a:cs typeface="Raleway"/>
                <a:sym typeface="Raleway"/>
              </a:rPr>
              <a:t>be</a:t>
            </a:r>
            <a:r>
              <a:rPr lang="fr-FR" sz="1600" b="0" i="0" u="none" strike="noStrike" cap="none" dirty="0">
                <a:solidFill>
                  <a:srgbClr val="262775"/>
                </a:solidFill>
                <a:latin typeface="Raleway"/>
                <a:ea typeface="Raleway"/>
                <a:cs typeface="Raleway"/>
                <a:sym typeface="Raleway"/>
              </a:rPr>
              <a:t> </a:t>
            </a:r>
            <a:r>
              <a:rPr lang="fr-FR" sz="1600" b="0" i="0" u="none" strike="noStrike" cap="none" dirty="0" err="1">
                <a:solidFill>
                  <a:srgbClr val="262775"/>
                </a:solidFill>
                <a:latin typeface="Raleway"/>
                <a:ea typeface="Raleway"/>
                <a:cs typeface="Raleway"/>
                <a:sym typeface="Raleway"/>
              </a:rPr>
              <a:t>configured</a:t>
            </a:r>
            <a:r>
              <a:rPr lang="fr-FR" sz="1600" b="0" i="0" u="none" strike="noStrike" cap="none" dirty="0">
                <a:solidFill>
                  <a:srgbClr val="262775"/>
                </a:solidFill>
                <a:latin typeface="Raleway"/>
                <a:ea typeface="Raleway"/>
                <a:cs typeface="Raleway"/>
                <a:sym typeface="Raleway"/>
              </a:rPr>
              <a:t>.</a:t>
            </a:r>
            <a:endParaRPr sz="1600" b="0" i="0" u="none" strike="noStrike" cap="none" dirty="0">
              <a:solidFill>
                <a:srgbClr val="262775"/>
              </a:solidFill>
              <a:latin typeface="Raleway"/>
              <a:ea typeface="Raleway"/>
              <a:cs typeface="Raleway"/>
              <a:sym typeface="Raleway"/>
            </a:endParaRPr>
          </a:p>
        </p:txBody>
      </p:sp>
      <p:sp>
        <p:nvSpPr>
          <p:cNvPr id="265" name="Google Shape;265;p10"/>
          <p:cNvSpPr/>
          <p:nvPr/>
        </p:nvSpPr>
        <p:spPr>
          <a:xfrm>
            <a:off x="1696000" y="5239400"/>
            <a:ext cx="87573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300" b="1" i="0" u="none" strike="noStrike" cap="none" dirty="0">
                <a:solidFill>
                  <a:srgbClr val="E84E0F"/>
                </a:solidFill>
                <a:latin typeface="Raleway"/>
                <a:ea typeface="Raleway"/>
                <a:cs typeface="Raleway"/>
                <a:sym typeface="Raleway"/>
              </a:rPr>
              <a:t>Setting formulas </a:t>
            </a:r>
            <a:r>
              <a:rPr lang="fr-FR" sz="2300" b="1" i="0" u="none" strike="noStrike" cap="none" dirty="0" err="1">
                <a:solidFill>
                  <a:srgbClr val="E84E0F"/>
                </a:solidFill>
                <a:latin typeface="Raleway"/>
                <a:ea typeface="Raleway"/>
                <a:cs typeface="Raleway"/>
                <a:sym typeface="Raleway"/>
              </a:rPr>
              <a:t>will</a:t>
            </a:r>
            <a:r>
              <a:rPr lang="fr-FR" sz="2300" b="1" i="0" u="none" strike="noStrike" cap="none" dirty="0">
                <a:solidFill>
                  <a:srgbClr val="E84E0F"/>
                </a:solidFill>
                <a:latin typeface="Raleway"/>
                <a:ea typeface="Raleway"/>
                <a:cs typeface="Raleway"/>
                <a:sym typeface="Raleway"/>
              </a:rPr>
              <a:t> enable </a:t>
            </a:r>
            <a:r>
              <a:rPr lang="fr-FR" sz="2300" b="1" i="0" u="none" strike="noStrike" cap="none" dirty="0" err="1">
                <a:solidFill>
                  <a:srgbClr val="E84E0F"/>
                </a:solidFill>
                <a:latin typeface="Raleway"/>
                <a:ea typeface="Raleway"/>
                <a:cs typeface="Raleway"/>
                <a:sym typeface="Raleway"/>
              </a:rPr>
              <a:t>you</a:t>
            </a:r>
            <a:r>
              <a:rPr lang="fr-FR" sz="2300" b="1" i="0" u="none" strike="noStrike" cap="none" dirty="0">
                <a:solidFill>
                  <a:srgbClr val="E84E0F"/>
                </a:solidFill>
                <a:latin typeface="Raleway"/>
                <a:ea typeface="Raleway"/>
                <a:cs typeface="Raleway"/>
                <a:sym typeface="Raleway"/>
              </a:rPr>
              <a:t> to </a:t>
            </a:r>
            <a:r>
              <a:rPr lang="fr-FR" sz="2300" b="1" i="0" u="none" strike="noStrike" cap="none" dirty="0" err="1">
                <a:solidFill>
                  <a:srgbClr val="E84E0F"/>
                </a:solidFill>
                <a:latin typeface="Raleway"/>
                <a:ea typeface="Raleway"/>
                <a:cs typeface="Raleway"/>
                <a:sym typeface="Raleway"/>
              </a:rPr>
              <a:t>view</a:t>
            </a:r>
            <a:r>
              <a:rPr lang="fr-FR" sz="2300" b="1" i="0" u="none" strike="noStrike" cap="none" dirty="0">
                <a:solidFill>
                  <a:srgbClr val="E84E0F"/>
                </a:solidFill>
                <a:latin typeface="Raleway"/>
                <a:ea typeface="Raleway"/>
                <a:cs typeface="Raleway"/>
                <a:sym typeface="Raleway"/>
              </a:rPr>
              <a:t> analyses and balances in Tab 2 and automate all data </a:t>
            </a:r>
            <a:r>
              <a:rPr lang="fr-FR" sz="2300" b="1" i="0" u="none" strike="noStrike" cap="none" dirty="0" err="1">
                <a:solidFill>
                  <a:srgbClr val="E84E0F"/>
                </a:solidFill>
                <a:latin typeface="Raleway"/>
                <a:ea typeface="Raleway"/>
                <a:cs typeface="Raleway"/>
                <a:sym typeface="Raleway"/>
              </a:rPr>
              <a:t>calculations</a:t>
            </a:r>
            <a:r>
              <a:rPr lang="fr-FR" sz="2300" b="1" i="0" u="none" strike="noStrike" cap="none" dirty="0">
                <a:solidFill>
                  <a:srgbClr val="E84E0F"/>
                </a:solidFill>
                <a:latin typeface="Raleway"/>
                <a:ea typeface="Raleway"/>
                <a:cs typeface="Raleway"/>
                <a:sym typeface="Raleway"/>
              </a:rPr>
              <a:t>.</a:t>
            </a:r>
            <a:endParaRPr sz="2300" b="1" i="0" u="none" strike="noStrike" cap="none" dirty="0">
              <a:solidFill>
                <a:srgbClr val="E84E0F"/>
              </a:solidFill>
              <a:latin typeface="Raleway"/>
              <a:ea typeface="Raleway"/>
              <a:cs typeface="Raleway"/>
              <a:sym typeface="Raleway"/>
            </a:endParaRPr>
          </a:p>
        </p:txBody>
      </p:sp>
      <p:sp>
        <p:nvSpPr>
          <p:cNvPr id="266" name="Google Shape;266;p10"/>
          <p:cNvSpPr txBox="1"/>
          <p:nvPr/>
        </p:nvSpPr>
        <p:spPr>
          <a:xfrm>
            <a:off x="1524000" y="86500"/>
            <a:ext cx="9144000" cy="2339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Why do I need to set parameters?</a:t>
            </a:r>
            <a:endParaRPr sz="8200" b="1" i="0" u="none" strike="noStrike" cap="none">
              <a:solidFill>
                <a:srgbClr val="E84E0F"/>
              </a:solidFill>
              <a:latin typeface="Bebas Neue"/>
              <a:ea typeface="Bebas Neue"/>
              <a:cs typeface="Bebas Neue"/>
              <a:sym typeface="Bebas Neue"/>
            </a:endParaRPr>
          </a:p>
        </p:txBody>
      </p:sp>
      <p:sp>
        <p:nvSpPr>
          <p:cNvPr id="267" name="Google Shape;267;p10" descr="Flèche : courbe légère avec un remplissage uni"/>
          <p:cNvSpPr/>
          <p:nvPr/>
        </p:nvSpPr>
        <p:spPr>
          <a:xfrm>
            <a:off x="3889302" y="2277275"/>
            <a:ext cx="678963"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10" descr="Flèche : courbe légère avec un remplissage uni"/>
          <p:cNvSpPr/>
          <p:nvPr/>
        </p:nvSpPr>
        <p:spPr>
          <a:xfrm>
            <a:off x="3889302" y="3264647"/>
            <a:ext cx="678963"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10" descr="Flèche : courbe légère avec un remplissage uni"/>
          <p:cNvSpPr/>
          <p:nvPr/>
        </p:nvSpPr>
        <p:spPr>
          <a:xfrm>
            <a:off x="3889302" y="4252025"/>
            <a:ext cx="678963"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0" name="Google Shape;270;p10" title="excel.png"/>
          <p:cNvPicPr preferRelativeResize="0"/>
          <p:nvPr/>
        </p:nvPicPr>
        <p:blipFill rotWithShape="1">
          <a:blip r:embed="rId3">
            <a:alphaModFix/>
          </a:blip>
          <a:srcRect/>
          <a:stretch/>
        </p:blipFill>
        <p:spPr>
          <a:xfrm>
            <a:off x="1695999" y="2325651"/>
            <a:ext cx="2041250" cy="192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277" name="Google Shape;277;p11"/>
          <p:cNvSpPr txBox="1"/>
          <p:nvPr/>
        </p:nvSpPr>
        <p:spPr>
          <a:xfrm>
            <a:off x="1523925" y="315101"/>
            <a:ext cx="9144000" cy="181585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EXCELS PARAMETER-SETTING FUNCTIONS</a:t>
            </a:r>
            <a:endParaRPr sz="6500" b="1" i="0" u="none" strike="noStrike" cap="none">
              <a:solidFill>
                <a:srgbClr val="262775"/>
              </a:solidFill>
              <a:latin typeface="Bebas Neue"/>
              <a:ea typeface="Bebas Neue"/>
              <a:cs typeface="Bebas Neue"/>
              <a:sym typeface="Bebas Neue"/>
            </a:endParaRPr>
          </a:p>
        </p:txBody>
      </p:sp>
      <p:pic>
        <p:nvPicPr>
          <p:cNvPr id="278" name="Google Shape;278;p11" title="excel.png"/>
          <p:cNvPicPr preferRelativeResize="0"/>
          <p:nvPr/>
        </p:nvPicPr>
        <p:blipFill rotWithShape="1">
          <a:blip r:embed="rId3">
            <a:alphaModFix/>
          </a:blip>
          <a:srcRect/>
          <a:stretch/>
        </p:blipFill>
        <p:spPr>
          <a:xfrm>
            <a:off x="4503775" y="3939601"/>
            <a:ext cx="2208650" cy="2084375"/>
          </a:xfrm>
          <a:prstGeom prst="rect">
            <a:avLst/>
          </a:prstGeom>
          <a:noFill/>
          <a:ln>
            <a:noFill/>
          </a:ln>
        </p:spPr>
      </p:pic>
      <p:sp>
        <p:nvSpPr>
          <p:cNvPr id="279" name="Google Shape;279;p11"/>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1" i="0" u="none" strike="noStrike" cap="none" dirty="0" err="1">
                <a:solidFill>
                  <a:srgbClr val="E84E0F"/>
                </a:solidFill>
                <a:latin typeface="Bebas Neue"/>
                <a:ea typeface="Bebas Neue"/>
                <a:cs typeface="Bebas Neue"/>
                <a:sym typeface="Bebas Neue"/>
              </a:rPr>
              <a:t>What</a:t>
            </a:r>
            <a:r>
              <a:rPr lang="fr-FR" sz="2100" b="1" i="0" u="none" strike="noStrike" cap="none" dirty="0">
                <a:solidFill>
                  <a:srgbClr val="E84E0F"/>
                </a:solidFill>
                <a:latin typeface="Bebas Neue"/>
                <a:ea typeface="Bebas Neue"/>
                <a:cs typeface="Bebas Neue"/>
                <a:sym typeface="Bebas Neue"/>
              </a:rPr>
              <a:t> can </a:t>
            </a:r>
            <a:r>
              <a:rPr lang="fr-FR" sz="2100" b="1" i="0" u="none" strike="noStrike" cap="none" dirty="0" err="1">
                <a:solidFill>
                  <a:srgbClr val="E84E0F"/>
                </a:solidFill>
                <a:latin typeface="Bebas Neue"/>
                <a:ea typeface="Bebas Neue"/>
                <a:cs typeface="Bebas Neue"/>
                <a:sym typeface="Bebas Neue"/>
              </a:rPr>
              <a:t>you</a:t>
            </a:r>
            <a:r>
              <a:rPr lang="fr-FR" sz="2100" b="1" i="0" u="none" strike="noStrike" cap="none" dirty="0">
                <a:solidFill>
                  <a:srgbClr val="E84E0F"/>
                </a:solidFill>
                <a:latin typeface="Bebas Neue"/>
                <a:ea typeface="Bebas Neue"/>
                <a:cs typeface="Bebas Neue"/>
                <a:sym typeface="Bebas Neue"/>
              </a:rPr>
              <a:t> do in Excel?</a:t>
            </a:r>
            <a:endParaRPr sz="2100" b="1" i="0"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endParaRPr sz="2100" b="1" i="0"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r>
              <a:rPr lang="fr-FR" sz="2100" b="1" i="1" u="none" strike="noStrike" cap="none" dirty="0" err="1">
                <a:solidFill>
                  <a:srgbClr val="E84E0F"/>
                </a:solidFill>
                <a:latin typeface="Bebas Neue"/>
                <a:ea typeface="Bebas Neue"/>
                <a:cs typeface="Bebas Neue"/>
                <a:sym typeface="Bebas Neue"/>
              </a:rPr>
              <a:t>Overview</a:t>
            </a:r>
            <a:r>
              <a:rPr lang="fr-FR" sz="2100" b="1" i="1" u="none" strike="noStrike" cap="none" dirty="0">
                <a:solidFill>
                  <a:srgbClr val="E84E0F"/>
                </a:solidFill>
                <a:latin typeface="Bebas Neue"/>
                <a:ea typeface="Bebas Neue"/>
                <a:cs typeface="Bebas Neue"/>
                <a:sym typeface="Bebas Neue"/>
              </a:rPr>
              <a:t> of </a:t>
            </a:r>
            <a:r>
              <a:rPr lang="fr-FR" sz="2100" b="1" i="1" u="none" strike="noStrike" cap="none" dirty="0" err="1">
                <a:solidFill>
                  <a:srgbClr val="E84E0F"/>
                </a:solidFill>
                <a:latin typeface="Bebas Neue"/>
                <a:ea typeface="Bebas Neue"/>
                <a:cs typeface="Bebas Neue"/>
                <a:sym typeface="Bebas Neue"/>
              </a:rPr>
              <a:t>knowledge</a:t>
            </a:r>
            <a:r>
              <a:rPr lang="fr-FR" sz="2100" b="1" i="1" u="none" strike="noStrike" cap="none" dirty="0">
                <a:solidFill>
                  <a:srgbClr val="E84E0F"/>
                </a:solidFill>
                <a:latin typeface="Bebas Neue"/>
                <a:ea typeface="Bebas Neue"/>
                <a:cs typeface="Bebas Neue"/>
                <a:sym typeface="Bebas Neue"/>
              </a:rPr>
              <a:t> and </a:t>
            </a:r>
            <a:r>
              <a:rPr lang="fr-FR" sz="2100" b="1" i="1" u="none" strike="noStrike" cap="none" dirty="0" err="1">
                <a:solidFill>
                  <a:srgbClr val="E84E0F"/>
                </a:solidFill>
                <a:latin typeface="Bebas Neue"/>
                <a:ea typeface="Bebas Neue"/>
                <a:cs typeface="Bebas Neue"/>
                <a:sym typeface="Bebas Neue"/>
              </a:rPr>
              <a:t>skills</a:t>
            </a:r>
            <a:endParaRPr sz="2100" b="1" i="1"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r>
              <a:rPr lang="fr-FR" sz="1600" b="0" i="0" u="none" strike="noStrike" cap="none" dirty="0">
                <a:solidFill>
                  <a:srgbClr val="FFFFFF"/>
                </a:solidFill>
                <a:latin typeface="Raleway"/>
                <a:ea typeface="Raleway"/>
                <a:cs typeface="Raleway"/>
                <a:sym typeface="Raleway"/>
              </a:rPr>
              <a:t>Contact: @secours-catholique.org  @secours-catholique.org</a:t>
            </a:r>
            <a:endParaRPr sz="1600" b="0" i="0" u="none" strike="noStrike" cap="none" dirty="0">
              <a:solidFill>
                <a:srgbClr val="000000"/>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
        <p:nvSpPr>
          <p:cNvPr id="280" name="Google Shape;280;p11"/>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3391</Words>
  <Application>Microsoft Office PowerPoint</Application>
  <PresentationFormat>Widescreen</PresentationFormat>
  <Paragraphs>515</Paragraphs>
  <Slides>42</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Poppins</vt:lpstr>
      <vt:lpstr>Raleway</vt:lpstr>
      <vt:lpstr>Bebas Neue</vt:lpstr>
      <vt:lpstr>Baloo 2</vt:lpstr>
      <vt:lpstr>Arial Narrow</vt:lpstr>
      <vt:lpstr>Calibri</vt:lpstr>
      <vt:lpstr>Arial</vt:lpstr>
      <vt:lpstr>Open Sans</vt: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Jihyun Kim</dc:creator>
  <cp:lastModifiedBy>dellcmw3ky3@outlook.com</cp:lastModifiedBy>
  <cp:revision>20</cp:revision>
  <dcterms:created xsi:type="dcterms:W3CDTF">2025-04-22T09:21:05Z</dcterms:created>
  <dcterms:modified xsi:type="dcterms:W3CDTF">2025-08-29T07:18:48Z</dcterms:modified>
</cp:coreProperties>
</file>