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2.xml" ContentType="application/vnd.openxmlformats-officedocument.presentationml.comments+xml"/>
  <Override PartName="/ppt/notesSlides/notesSlide41.xml" ContentType="application/vnd.openxmlformats-officedocument.presentationml.notesSlide+xml"/>
  <Override PartName="/ppt/comments/comment3.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4.xml" ContentType="application/vnd.openxmlformats-officedocument.presentationml.comments+xml"/>
  <Override PartName="/ppt/notesSlides/notesSlide44.xml" ContentType="application/vnd.openxmlformats-officedocument.presentationml.notesSlide+xml"/>
  <Override PartName="/ppt/comments/comment5.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6.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embeddedFontLst>
    <p:embeddedFont>
      <p:font typeface="Arial Narrow" panose="020B0606020202030204" pitchFamily="34" charset="0"/>
      <p:regular r:id="rId54"/>
      <p:bold r:id="rId55"/>
      <p:italic r:id="rId56"/>
      <p:boldItalic r:id="rId57"/>
    </p:embeddedFont>
    <p:embeddedFont>
      <p:font typeface="Baloo 2" panose="020B0604020202020204" charset="0"/>
      <p:regular r:id="rId58"/>
      <p:bold r:id="rId59"/>
    </p:embeddedFont>
    <p:embeddedFont>
      <p:font typeface="Bebas Neue" panose="020B0606020202050201" pitchFamily="34" charset="0"/>
      <p:regular r:id="rId60"/>
    </p:embeddedFont>
    <p:embeddedFont>
      <p:font typeface="Montserrat" panose="00000500000000000000" pitchFamily="2"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Open Sans Light" panose="020B0306030504020204" pitchFamily="34" charset="0"/>
      <p:regular r:id="rId69"/>
      <p:bold r:id="rId70"/>
      <p:italic r:id="rId71"/>
      <p:boldItalic r:id="rId72"/>
    </p:embeddedFont>
    <p:embeddedFont>
      <p:font typeface="Poppins" panose="00000500000000000000" pitchFamily="2" charset="0"/>
      <p:regular r:id="rId73"/>
      <p:bold r:id="rId74"/>
      <p:italic r:id="rId75"/>
      <p:boldItalic r:id="rId76"/>
    </p:embeddedFont>
    <p:embeddedFont>
      <p:font typeface="Raleway"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i4SUvQQgYm1Ajczxb95ryY51KP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ar CHAVES" initials="" lastIdx="7" clrIdx="0"/>
  <p:cmAuthor id="1" name="Pilar Chav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90D7C5-2D89-451A-9173-6B0B0A2A3335}">
  <a:tblStyle styleId="{5A90D7C5-2D89-451A-9173-6B0B0A2A333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p:cViewPr varScale="1">
        <p:scale>
          <a:sx n="78" d="100"/>
          <a:sy n="78" d="100"/>
        </p:scale>
        <p:origin x="62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4.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font" Target="fonts/font18.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3.fntdata"/><Relationship Id="rId87" Type="http://customschemas.google.com/relationships/presentationmetadata" Target="metadata"/><Relationship Id="rId61"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4T13:18:15.134" idx="1">
    <p:pos x="10" y="10"/>
    <p:text>Source policy SERA but to be confirmed by desired and berai that it suits him</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2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5-19T03:10:53.201" idx="3">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3A"/>
      </p:ext>
    </p:extLst>
  </p:cm>
  <p:cm authorId="1" dt="2025-05-19T03:10:53.201" idx="1">
    <p:pos x="728" y="2317"/>
    <p:text>I wonder why there are two slides the same?</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j2vE0c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4-14T13:02:11.372" idx="4">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5-04-14T13:02:11.372" idx="5">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2w"/>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5-04-14T13:02:11.372" idx="6">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28"/>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5-04-14T13:02:11.372" idx="7">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Vn993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9" name="Google Shape;99;p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15" name="Google Shape;215;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43" name="Google Shape;243;p1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51" name="Google Shape;251;p1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62" name="Google Shape;262;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2" name="Google Shape;272;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82" name="Google Shape;282;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2" name="Google Shape;292;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302" name="Google Shape;302;p1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5" name="Google Shape;315;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32" name="Google Shape;332;p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2" name="Google Shape;112;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341" name="Google Shape;341;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51" name="Google Shape;351;p2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SOURCE : MEAL D PRO </a:t>
            </a:r>
            <a:endParaRPr/>
          </a:p>
        </p:txBody>
      </p:sp>
      <p:sp>
        <p:nvSpPr>
          <p:cNvPr id="361" name="Google Shape;361;p2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5" name="Google Shape;375;p2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0" name="Google Shape;390;p2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3" name="Google Shape;403;p2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b="1" i="1" u="none" strike="noStrike" cap="none">
                <a:solidFill>
                  <a:schemeClr val="dk1"/>
                </a:solidFill>
                <a:latin typeface="Calibri"/>
                <a:ea typeface="Calibri"/>
                <a:cs typeface="Calibri"/>
                <a:sym typeface="Calibri"/>
              </a:rPr>
              <a:t>Source: IFRC - Guide to project/program monitoring and evaluation</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416" name="Google Shape;416;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6" name="Google Shape;426;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6" name="Google Shape;436;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9" name="Google Shape;449;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Check session 3 - dashboard presentation - to be updated</a:t>
            </a:r>
            <a:endParaRPr/>
          </a:p>
        </p:txBody>
      </p:sp>
      <p:sp>
        <p:nvSpPr>
          <p:cNvPr id="123" name="Google Shape;123;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Source : CRF </a:t>
            </a:r>
            <a:endParaRPr/>
          </a:p>
        </p:txBody>
      </p:sp>
      <p:sp>
        <p:nvSpPr>
          <p:cNvPr id="462" name="Google Shape;462;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7" name="Google Shape;497;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08" name="Google Shape;508;p3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7" name="Google Shape;517;p3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6" name="Google Shape;526;p3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35" name="Google Shape;535;p3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45" name="Google Shape;545;p3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3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55" name="Google Shape;555;p3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68" name="Google Shape;568;p4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1: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5" name="Google Shape;585;p4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1" name="Google Shape;141;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5" name="Google Shape;625;p4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34" name="Google Shape;634;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4: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2" name="Google Shape;642;p4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4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83" name="Google Shape;783;p4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4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92" name="Google Shape;792;p4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7: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00" name="Google Shape;800;p4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92" name="Google Shape;892;p4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4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4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01" name="Google Shape;901;p4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5a43bf35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g35a43bf351d_0_2:notes"/>
          <p:cNvSpPr txBox="1">
            <a:spLocks noGrp="1"/>
          </p:cNvSpPr>
          <p:nvPr>
            <p:ph type="body" idx="1"/>
          </p:nvPr>
        </p:nvSpPr>
        <p:spPr>
          <a:xfrm>
            <a:off x="685802" y="4343401"/>
            <a:ext cx="54864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g35a43bf351d_0_2:notes"/>
          <p:cNvSpPr txBox="1">
            <a:spLocks noGrp="1"/>
          </p:cNvSpPr>
          <p:nvPr>
            <p:ph type="sldNum" idx="12"/>
          </p:nvPr>
        </p:nvSpPr>
        <p:spPr>
          <a:xfrm>
            <a:off x="3884619"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5a43bf351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g35a43bf351d_0_12:notes"/>
          <p:cNvSpPr txBox="1">
            <a:spLocks noGrp="1"/>
          </p:cNvSpPr>
          <p:nvPr>
            <p:ph type="body" idx="1"/>
          </p:nvPr>
        </p:nvSpPr>
        <p:spPr>
          <a:xfrm>
            <a:off x="685802" y="4343401"/>
            <a:ext cx="54864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Noter les bonnes pratiques évoquées par les participant·e·s</a:t>
            </a:r>
            <a:endParaRPr/>
          </a:p>
        </p:txBody>
      </p:sp>
      <p:sp>
        <p:nvSpPr>
          <p:cNvPr id="924" name="Google Shape;924;g35a43bf351d_0_12:notes"/>
          <p:cNvSpPr txBox="1">
            <a:spLocks noGrp="1"/>
          </p:cNvSpPr>
          <p:nvPr>
            <p:ph type="sldNum" idx="12"/>
          </p:nvPr>
        </p:nvSpPr>
        <p:spPr>
          <a:xfrm>
            <a:off x="3884619"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151" name="Google Shape;151;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5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5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34" name="Google Shape;934;p5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5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5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50" name="Google Shape;950;p5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162" name="Google Shape;162;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3" name="Google Shape;183;p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193" name="Google Shape;193;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Exchange with participants to check ownership of dashboard objectives - 5 minutes</a:t>
            </a:r>
            <a:endParaRPr/>
          </a:p>
        </p:txBody>
      </p:sp>
      <p:sp>
        <p:nvSpPr>
          <p:cNvPr id="205" name="Google Shape;205;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0"/>
        <p:cNvGrpSpPr/>
        <p:nvPr/>
      </p:nvGrpSpPr>
      <p:grpSpPr>
        <a:xfrm>
          <a:off x="0" y="0"/>
          <a:ext cx="0" cy="0"/>
          <a:chOff x="0" y="0"/>
          <a:chExt cx="0" cy="0"/>
        </a:xfrm>
      </p:grpSpPr>
      <p:sp>
        <p:nvSpPr>
          <p:cNvPr id="81" name="Google Shape;81;p64"/>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4"/>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86"/>
        <p:cNvGrpSpPr/>
        <p:nvPr/>
      </p:nvGrpSpPr>
      <p:grpSpPr>
        <a:xfrm>
          <a:off x="0" y="0"/>
          <a:ext cx="0" cy="0"/>
          <a:chOff x="0" y="0"/>
          <a:chExt cx="0" cy="0"/>
        </a:xfrm>
      </p:grpSpPr>
      <p:sp>
        <p:nvSpPr>
          <p:cNvPr id="87" name="Google Shape;87;p6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9" name="Google Shape;89;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66"/>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6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5" name="Google Shape;95;p66"/>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25"/>
        <p:cNvGrpSpPr/>
        <p:nvPr/>
      </p:nvGrpSpPr>
      <p:grpSpPr>
        <a:xfrm>
          <a:off x="0" y="0"/>
          <a:ext cx="0" cy="0"/>
          <a:chOff x="0" y="0"/>
          <a:chExt cx="0" cy="0"/>
        </a:xfrm>
      </p:grpSpPr>
      <p:sp>
        <p:nvSpPr>
          <p:cNvPr id="26" name="Google Shape;26;p56"/>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7" name="Google Shape;27;p56"/>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8" name="Google Shape;28;p56"/>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 name="Google Shape;29;p56"/>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 name="Google Shape;30;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6"/>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5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5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5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42"/>
        <p:cNvGrpSpPr/>
        <p:nvPr/>
      </p:nvGrpSpPr>
      <p:grpSpPr>
        <a:xfrm>
          <a:off x="0" y="0"/>
          <a:ext cx="0" cy="0"/>
          <a:chOff x="0" y="0"/>
          <a:chExt cx="0" cy="0"/>
        </a:xfrm>
      </p:grpSpPr>
      <p:sp>
        <p:nvSpPr>
          <p:cNvPr id="43" name="Google Shape;43;p5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5" name="Google Shape;45;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8"/>
        <p:cNvGrpSpPr/>
        <p:nvPr/>
      </p:nvGrpSpPr>
      <p:grpSpPr>
        <a:xfrm>
          <a:off x="0" y="0"/>
          <a:ext cx="0" cy="0"/>
          <a:chOff x="0" y="0"/>
          <a:chExt cx="0" cy="0"/>
        </a:xfrm>
      </p:grpSpPr>
      <p:sp>
        <p:nvSpPr>
          <p:cNvPr id="49" name="Google Shape;49;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5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6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6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6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2"/>
          <p:cNvSpPr>
            <a:spLocks noGrp="1"/>
          </p:cNvSpPr>
          <p:nvPr>
            <p:ph type="pic" idx="2"/>
          </p:nvPr>
        </p:nvSpPr>
        <p:spPr>
          <a:xfrm>
            <a:off x="2389717" y="612775"/>
            <a:ext cx="7315200" cy="4114800"/>
          </a:xfrm>
          <a:prstGeom prst="rect">
            <a:avLst/>
          </a:prstGeom>
          <a:noFill/>
          <a:ln>
            <a:noFill/>
          </a:ln>
        </p:spPr>
      </p:sp>
      <p:sp>
        <p:nvSpPr>
          <p:cNvPr id="70" name="Google Shape;70;p6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a:t>
            </a:fld>
            <a:endParaRPr/>
          </a:p>
        </p:txBody>
      </p:sp>
      <p:sp>
        <p:nvSpPr>
          <p:cNvPr id="102" name="Google Shape;102;p1"/>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txBox="1"/>
          <p:nvPr/>
        </p:nvSpPr>
        <p:spPr>
          <a:xfrm>
            <a:off x="2055028" y="5179754"/>
            <a:ext cx="5125200" cy="141574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05" name="Google Shape;105;p1"/>
          <p:cNvSpPr txBox="1"/>
          <p:nvPr/>
        </p:nvSpPr>
        <p:spPr>
          <a:xfrm>
            <a:off x="6379775" y="5162800"/>
            <a:ext cx="5125200" cy="2031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dirty="0" err="1">
                <a:solidFill>
                  <a:schemeClr val="dk1"/>
                </a:solidFill>
                <a:latin typeface="Bebas Neue"/>
                <a:ea typeface="Bebas Neue"/>
                <a:cs typeface="Bebas Neue"/>
                <a:sym typeface="Bebas Neue"/>
              </a:rPr>
              <a:t>experiential</a:t>
            </a:r>
            <a:endParaRPr sz="4000" b="1" dirty="0">
              <a:solidFill>
                <a:schemeClr val="dk1"/>
              </a:solidFill>
              <a:latin typeface="Bebas Neue"/>
              <a:ea typeface="Bebas Neue"/>
              <a:cs typeface="Bebas Neue"/>
              <a:sym typeface="Bebas Neue"/>
            </a:endParaRPr>
          </a:p>
          <a:p>
            <a:pPr marL="0" marR="0" lvl="0" indent="0" algn="ctr" rtl="0">
              <a:spcBef>
                <a:spcPts val="0"/>
              </a:spcBef>
              <a:spcAft>
                <a:spcPts val="0"/>
              </a:spcAft>
              <a:buNone/>
            </a:pPr>
            <a:r>
              <a:rPr lang="fr-FR" sz="4000" b="1" i="0" u="none" strike="noStrike" cap="none" dirty="0">
                <a:solidFill>
                  <a:srgbClr val="262775"/>
                </a:solidFill>
                <a:latin typeface="Bebas Neue"/>
                <a:ea typeface="Bebas Neue"/>
                <a:cs typeface="Bebas Neue"/>
                <a:sym typeface="Bebas Neue"/>
              </a:rPr>
              <a:t>Training </a:t>
            </a:r>
            <a:endParaRPr sz="4000" b="1" i="0" u="none" strike="noStrike" cap="none" dirty="0">
              <a:solidFill>
                <a:srgbClr val="262775"/>
              </a:solidFill>
              <a:latin typeface="Bebas Neue"/>
              <a:ea typeface="Bebas Neue"/>
              <a:cs typeface="Bebas Neue"/>
              <a:sym typeface="Bebas Neue"/>
            </a:endParaRPr>
          </a:p>
          <a:p>
            <a:pPr marL="0" marR="0" lvl="0" indent="0" algn="ctr" rtl="0">
              <a:spcBef>
                <a:spcPts val="0"/>
              </a:spcBef>
              <a:spcAft>
                <a:spcPts val="0"/>
              </a:spcAft>
              <a:buNone/>
            </a:pPr>
            <a:endParaRPr sz="4000" b="1" i="0" u="none" strike="noStrike" cap="none" dirty="0">
              <a:solidFill>
                <a:srgbClr val="262775"/>
              </a:solidFill>
              <a:latin typeface="Bebas Neue"/>
              <a:ea typeface="Bebas Neue"/>
              <a:cs typeface="Bebas Neue"/>
              <a:sym typeface="Bebas Neue"/>
            </a:endParaRPr>
          </a:p>
        </p:txBody>
      </p:sp>
      <p:grpSp>
        <p:nvGrpSpPr>
          <p:cNvPr id="106" name="Google Shape;106;p1"/>
          <p:cNvGrpSpPr/>
          <p:nvPr/>
        </p:nvGrpSpPr>
        <p:grpSpPr>
          <a:xfrm>
            <a:off x="4661400" y="1009650"/>
            <a:ext cx="2869204" cy="2708400"/>
            <a:chOff x="3137400" y="1009650"/>
            <a:chExt cx="2869204" cy="2708400"/>
          </a:xfrm>
        </p:grpSpPr>
        <p:sp>
          <p:nvSpPr>
            <p:cNvPr id="107" name="Google Shape;107;p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08" name="Google Shape;108;p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10</a:t>
            </a:fld>
            <a:endParaRPr/>
          </a:p>
        </p:txBody>
      </p:sp>
      <p:sp>
        <p:nvSpPr>
          <p:cNvPr id="218" name="Google Shape;218;p11"/>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9" name="Google Shape;219;p1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HOW IS THIS TRAINING ORGANIZED?</a:t>
            </a:r>
            <a:endParaRPr sz="6300" b="1" i="0" u="none" strike="noStrike" cap="none">
              <a:solidFill>
                <a:srgbClr val="FFFFFF"/>
              </a:solidFill>
              <a:latin typeface="Bebas Neue"/>
              <a:ea typeface="Bebas Neue"/>
              <a:cs typeface="Bebas Neue"/>
              <a:sym typeface="Bebas Neue"/>
            </a:endParaRPr>
          </a:p>
        </p:txBody>
      </p:sp>
      <p:sp>
        <p:nvSpPr>
          <p:cNvPr id="220" name="Google Shape;220;p11"/>
          <p:cNvSpPr/>
          <p:nvPr/>
        </p:nvSpPr>
        <p:spPr>
          <a:xfrm>
            <a:off x="2266332" y="1520865"/>
            <a:ext cx="7803715" cy="196968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Format:</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Mixed training: </a:t>
            </a:r>
            <a:r>
              <a:rPr lang="fr-FR" sz="1600" b="0" i="0" u="none" strike="noStrike" cap="none" dirty="0" err="1">
                <a:solidFill>
                  <a:srgbClr val="002060"/>
                </a:solidFill>
                <a:latin typeface="Arial Narrow"/>
                <a:ea typeface="Arial Narrow"/>
                <a:cs typeface="Arial Narrow"/>
                <a:sym typeface="Arial Narrow"/>
              </a:rPr>
              <a:t>asynchronous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work</a:t>
            </a:r>
            <a:r>
              <a:rPr lang="fr-FR" sz="1600" b="0" i="0" u="none" strike="noStrike" cap="none" dirty="0">
                <a:solidFill>
                  <a:srgbClr val="002060"/>
                </a:solidFill>
                <a:latin typeface="Arial Narrow"/>
                <a:ea typeface="Arial Narrow"/>
                <a:cs typeface="Arial Narrow"/>
                <a:sym typeface="Arial Narrow"/>
              </a:rPr>
              <a:t> (at </a:t>
            </a:r>
            <a:r>
              <a:rPr lang="fr-FR" sz="1600" b="0" i="0" u="none" strike="noStrike" cap="none" dirty="0" err="1">
                <a:solidFill>
                  <a:srgbClr val="002060"/>
                </a:solidFill>
                <a:latin typeface="Arial Narrow"/>
                <a:ea typeface="Arial Narrow"/>
                <a:cs typeface="Arial Narrow"/>
                <a:sym typeface="Arial Narrow"/>
              </a:rPr>
              <a:t>your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own</a:t>
            </a:r>
            <a:r>
              <a:rPr lang="fr-FR" sz="1600" b="0" i="0" u="none" strike="noStrike" cap="none" dirty="0">
                <a:solidFill>
                  <a:srgbClr val="002060"/>
                </a:solidFill>
                <a:latin typeface="Arial Narrow"/>
                <a:ea typeface="Arial Narrow"/>
                <a:cs typeface="Arial Narrow"/>
                <a:sym typeface="Arial Narrow"/>
              </a:rPr>
              <a:t> pace), </a:t>
            </a:r>
            <a:r>
              <a:rPr lang="fr-FR" sz="1600" b="0" i="0" u="none" strike="noStrike" cap="none" dirty="0" err="1">
                <a:solidFill>
                  <a:srgbClr val="002060"/>
                </a:solidFill>
                <a:latin typeface="Arial Narrow"/>
                <a:ea typeface="Arial Narrow"/>
                <a:cs typeface="Arial Narrow"/>
                <a:sym typeface="Arial Narrow"/>
              </a:rPr>
              <a:t>synchronous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work</a:t>
            </a:r>
            <a:r>
              <a:rPr lang="fr-FR" sz="1600" b="0" i="0" u="none" strike="noStrike" cap="none" dirty="0">
                <a:solidFill>
                  <a:srgbClr val="002060"/>
                </a:solidFill>
                <a:latin typeface="Arial Narrow"/>
                <a:ea typeface="Arial Narrow"/>
                <a:cs typeface="Arial Narrow"/>
                <a:sym typeface="Arial Narrow"/>
              </a:rPr>
              <a:t>, live sessions </a:t>
            </a:r>
            <a:r>
              <a:rPr lang="fr-FR" sz="1600" b="0" i="0" u="none" strike="noStrike" cap="none" dirty="0" err="1">
                <a:solidFill>
                  <a:srgbClr val="002060"/>
                </a:solidFill>
                <a:latin typeface="Arial Narrow"/>
                <a:ea typeface="Arial Narrow"/>
                <a:cs typeface="Arial Narrow"/>
                <a:sym typeface="Arial Narrow"/>
              </a:rPr>
              <a:t>with</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your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trainers</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Training </a:t>
            </a:r>
            <a:r>
              <a:rPr lang="fr-FR" sz="1600" b="0" i="0" u="none" strike="noStrike" cap="none" dirty="0" err="1">
                <a:solidFill>
                  <a:srgbClr val="002060"/>
                </a:solidFill>
                <a:latin typeface="Arial Narrow"/>
                <a:ea typeface="Arial Narrow"/>
                <a:cs typeface="Arial Narrow"/>
                <a:sym typeface="Arial Narrow"/>
              </a:rPr>
              <a:t>equivalent</a:t>
            </a:r>
            <a:r>
              <a:rPr lang="fr-FR" sz="1600" b="0" i="0" u="none" strike="noStrike" cap="none" dirty="0">
                <a:solidFill>
                  <a:srgbClr val="002060"/>
                </a:solidFill>
                <a:latin typeface="Arial Narrow"/>
                <a:ea typeface="Arial Narrow"/>
                <a:cs typeface="Arial Narrow"/>
                <a:sym typeface="Arial Narrow"/>
              </a:rPr>
              <a:t> to 4D of training: 6 </a:t>
            </a:r>
            <a:r>
              <a:rPr lang="fr-FR" sz="1600" b="0" i="0" u="none" strike="noStrike" cap="none" dirty="0" err="1">
                <a:solidFill>
                  <a:srgbClr val="002060"/>
                </a:solidFill>
                <a:latin typeface="Arial Narrow"/>
                <a:ea typeface="Arial Narrow"/>
                <a:cs typeface="Arial Narrow"/>
                <a:sym typeface="Arial Narrow"/>
              </a:rPr>
              <a:t>synchronous</a:t>
            </a:r>
            <a:r>
              <a:rPr lang="fr-FR" sz="1600" b="0" i="0" u="none" strike="noStrike" cap="none" dirty="0">
                <a:solidFill>
                  <a:srgbClr val="002060"/>
                </a:solidFill>
                <a:latin typeface="Arial Narrow"/>
                <a:ea typeface="Arial Narrow"/>
                <a:cs typeface="Arial Narrow"/>
                <a:sym typeface="Arial Narrow"/>
              </a:rPr>
              <a:t> sessions (3h), 5 </a:t>
            </a:r>
            <a:r>
              <a:rPr lang="fr-FR" sz="1600" b="0" i="0" u="none" strike="noStrike" cap="none" dirty="0" err="1">
                <a:solidFill>
                  <a:srgbClr val="002060"/>
                </a:solidFill>
                <a:latin typeface="Arial Narrow"/>
                <a:ea typeface="Arial Narrow"/>
                <a:cs typeface="Arial Narrow"/>
                <a:sym typeface="Arial Narrow"/>
              </a:rPr>
              <a:t>asynchronous</a:t>
            </a:r>
            <a:r>
              <a:rPr lang="fr-FR" sz="1600" b="0" i="0" u="none" strike="noStrike" cap="none" dirty="0">
                <a:solidFill>
                  <a:srgbClr val="002060"/>
                </a:solidFill>
                <a:latin typeface="Arial Narrow"/>
                <a:ea typeface="Arial Narrow"/>
                <a:cs typeface="Arial Narrow"/>
                <a:sym typeface="Arial Narrow"/>
              </a:rPr>
              <a:t> sessions (</a:t>
            </a:r>
            <a:r>
              <a:rPr lang="fr-FR" sz="1600" b="0" i="0" u="none" strike="noStrike" cap="none" dirty="0" err="1">
                <a:solidFill>
                  <a:srgbClr val="002060"/>
                </a:solidFill>
                <a:latin typeface="Arial Narrow"/>
                <a:ea typeface="Arial Narrow"/>
                <a:cs typeface="Arial Narrow"/>
                <a:sym typeface="Arial Narrow"/>
              </a:rPr>
              <a:t>individual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work</a:t>
            </a:r>
            <a:r>
              <a:rPr lang="fr-FR" sz="1600" b="0" i="0" u="none" strike="noStrike" cap="none" dirty="0">
                <a:solidFill>
                  <a:srgbClr val="002060"/>
                </a:solidFill>
                <a:latin typeface="Arial Narrow"/>
                <a:ea typeface="Arial Narrow"/>
                <a:cs typeface="Arial Narrow"/>
                <a:sym typeface="Arial Narrow"/>
              </a:rPr>
              <a:t>) (2h).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grpSp>
        <p:nvGrpSpPr>
          <p:cNvPr id="221" name="Google Shape;221;p11"/>
          <p:cNvGrpSpPr/>
          <p:nvPr/>
        </p:nvGrpSpPr>
        <p:grpSpPr>
          <a:xfrm>
            <a:off x="2112724" y="3635236"/>
            <a:ext cx="7957323" cy="2721114"/>
            <a:chOff x="2309567" y="1048066"/>
            <a:chExt cx="8867569" cy="2552693"/>
          </a:xfrm>
        </p:grpSpPr>
        <p:sp>
          <p:nvSpPr>
            <p:cNvPr id="222" name="Google Shape;222;p11"/>
            <p:cNvSpPr/>
            <p:nvPr/>
          </p:nvSpPr>
          <p:spPr>
            <a:xfrm>
              <a:off x="2309567" y="1048066"/>
              <a:ext cx="8867569" cy="2552693"/>
            </a:xfrm>
            <a:prstGeom prst="rect">
              <a:avLst/>
            </a:prstGeom>
            <a:noFill/>
            <a:ln w="25400" cap="flat" cmpd="sng">
              <a:solidFill>
                <a:srgbClr val="AE3A0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3" name="Google Shape;223;p11"/>
            <p:cNvSpPr/>
            <p:nvPr/>
          </p:nvSpPr>
          <p:spPr>
            <a:xfrm>
              <a:off x="4828445" y="1913905"/>
              <a:ext cx="3335457"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24" name="Google Shape;224;p11"/>
            <p:cNvSpPr/>
            <p:nvPr/>
          </p:nvSpPr>
          <p:spPr>
            <a:xfrm>
              <a:off x="2412460" y="1913905"/>
              <a:ext cx="2527288"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25" name="Google Shape;225;p11"/>
            <p:cNvSpPr/>
            <p:nvPr/>
          </p:nvSpPr>
          <p:spPr>
            <a:xfrm>
              <a:off x="5324352" y="1913905"/>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6" name="Google Shape;226;p11"/>
            <p:cNvSpPr txBox="1"/>
            <p:nvPr/>
          </p:nvSpPr>
          <p:spPr>
            <a:xfrm>
              <a:off x="2313953" y="2440405"/>
              <a:ext cx="3384502" cy="779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To meet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Placement test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Pre-reading/ ACTEI policy</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Submitting work at every stage </a:t>
              </a:r>
              <a:endParaRPr sz="1400" b="0" i="0" u="none" strike="noStrike" cap="none">
                <a:solidFill>
                  <a:srgbClr val="000000"/>
                </a:solidFill>
                <a:latin typeface="Arial"/>
                <a:ea typeface="Arial"/>
                <a:cs typeface="Arial"/>
                <a:sym typeface="Arial"/>
              </a:endParaRPr>
            </a:p>
          </p:txBody>
        </p:sp>
        <p:sp>
          <p:nvSpPr>
            <p:cNvPr id="227" name="Google Shape;227;p11"/>
            <p:cNvSpPr txBox="1"/>
            <p:nvPr/>
          </p:nvSpPr>
          <p:spPr>
            <a:xfrm>
              <a:off x="8475947" y="2440405"/>
              <a:ext cx="2576983" cy="9527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Retex</a:t>
              </a:r>
              <a:endParaRPr sz="1200" b="0" i="0" u="none" strike="noStrike" cap="none">
                <a:solidFill>
                  <a:srgbClr val="000000"/>
                </a:solidFill>
                <a:latin typeface="Open Sans Light"/>
                <a:ea typeface="Open Sans Light"/>
                <a:cs typeface="Open Sans Light"/>
                <a:sym typeface="Open Sans Light"/>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Community of practice</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Individual action plan</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End of course quiz</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Satisfaction questionnaire</a:t>
              </a:r>
              <a:endParaRPr sz="1400" b="0" i="0" u="none" strike="noStrike" cap="none">
                <a:solidFill>
                  <a:srgbClr val="000000"/>
                </a:solidFill>
                <a:latin typeface="Arial"/>
                <a:ea typeface="Arial"/>
                <a:cs typeface="Arial"/>
                <a:sym typeface="Arial"/>
              </a:endParaRPr>
            </a:p>
          </p:txBody>
        </p:sp>
        <p:sp>
          <p:nvSpPr>
            <p:cNvPr id="228" name="Google Shape;228;p11"/>
            <p:cNvSpPr/>
            <p:nvPr/>
          </p:nvSpPr>
          <p:spPr>
            <a:xfrm>
              <a:off x="8163903" y="1913905"/>
              <a:ext cx="2527288"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29" name="Google Shape;229;p11"/>
            <p:cNvSpPr txBox="1"/>
            <p:nvPr/>
          </p:nvSpPr>
          <p:spPr>
            <a:xfrm>
              <a:off x="3007060" y="1645170"/>
              <a:ext cx="1285858" cy="259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WEEK 1</a:t>
              </a:r>
              <a:endParaRPr sz="1400" b="0" i="0" u="none" strike="noStrike" cap="none">
                <a:solidFill>
                  <a:srgbClr val="000000"/>
                </a:solidFill>
                <a:latin typeface="Arial"/>
                <a:ea typeface="Arial"/>
                <a:cs typeface="Arial"/>
                <a:sym typeface="Arial"/>
              </a:endParaRPr>
            </a:p>
          </p:txBody>
        </p:sp>
        <p:sp>
          <p:nvSpPr>
            <p:cNvPr id="230" name="Google Shape;230;p11"/>
            <p:cNvSpPr txBox="1"/>
            <p:nvPr/>
          </p:nvSpPr>
          <p:spPr>
            <a:xfrm>
              <a:off x="8881861" y="1642621"/>
              <a:ext cx="1306467" cy="259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WEEK 3</a:t>
              </a:r>
              <a:endParaRPr sz="1400" b="0" i="0" u="none" strike="noStrike" cap="none">
                <a:solidFill>
                  <a:srgbClr val="000000"/>
                </a:solidFill>
                <a:latin typeface="Arial"/>
                <a:ea typeface="Arial"/>
                <a:cs typeface="Arial"/>
                <a:sym typeface="Arial"/>
              </a:endParaRPr>
            </a:p>
          </p:txBody>
        </p:sp>
        <p:sp>
          <p:nvSpPr>
            <p:cNvPr id="231" name="Google Shape;231;p11"/>
            <p:cNvSpPr txBox="1"/>
            <p:nvPr/>
          </p:nvSpPr>
          <p:spPr>
            <a:xfrm>
              <a:off x="5960323" y="1642621"/>
              <a:ext cx="1400419" cy="259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000000"/>
                  </a:solidFill>
                  <a:latin typeface="Open Sans Light"/>
                  <a:ea typeface="Open Sans Light"/>
                  <a:cs typeface="Open Sans Light"/>
                  <a:sym typeface="Open Sans Light"/>
                </a:rPr>
                <a:t>WEEK 2</a:t>
              </a:r>
              <a:endParaRPr sz="1400" b="0" i="0" u="none" strike="noStrike" cap="none">
                <a:solidFill>
                  <a:srgbClr val="000000"/>
                </a:solidFill>
                <a:latin typeface="Arial"/>
                <a:ea typeface="Arial"/>
                <a:cs typeface="Arial"/>
                <a:sym typeface="Arial"/>
              </a:endParaRPr>
            </a:p>
          </p:txBody>
        </p:sp>
        <p:sp>
          <p:nvSpPr>
            <p:cNvPr id="232" name="Google Shape;232;p11"/>
            <p:cNvSpPr/>
            <p:nvPr/>
          </p:nvSpPr>
          <p:spPr>
            <a:xfrm>
              <a:off x="4007726" y="1913905"/>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3" name="Google Shape;233;p11"/>
            <p:cNvSpPr/>
            <p:nvPr/>
          </p:nvSpPr>
          <p:spPr>
            <a:xfrm>
              <a:off x="9731335" y="1913905"/>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4" name="Google Shape;234;p11"/>
            <p:cNvSpPr txBox="1"/>
            <p:nvPr/>
          </p:nvSpPr>
          <p:spPr>
            <a:xfrm>
              <a:off x="6099257" y="2440406"/>
              <a:ext cx="1060953" cy="259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dirty="0">
                  <a:solidFill>
                    <a:srgbClr val="000000"/>
                  </a:solidFill>
                  <a:latin typeface="Open Sans Light"/>
                  <a:ea typeface="Open Sans Light"/>
                  <a:cs typeface="Open Sans Light"/>
                  <a:sym typeface="Open Sans Light"/>
                </a:rPr>
                <a:t>Contents</a:t>
              </a:r>
              <a:endParaRPr sz="1400" b="0" i="0" u="none" strike="noStrike" cap="none" dirty="0">
                <a:solidFill>
                  <a:srgbClr val="000000"/>
                </a:solidFill>
                <a:latin typeface="Arial"/>
                <a:ea typeface="Arial"/>
                <a:cs typeface="Arial"/>
                <a:sym typeface="Arial"/>
              </a:endParaRPr>
            </a:p>
          </p:txBody>
        </p:sp>
        <p:sp>
          <p:nvSpPr>
            <p:cNvPr id="235" name="Google Shape;235;p11"/>
            <p:cNvSpPr/>
            <p:nvPr/>
          </p:nvSpPr>
          <p:spPr>
            <a:xfrm>
              <a:off x="2420982" y="1905641"/>
              <a:ext cx="226343"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6" name="Google Shape;236;p11"/>
            <p:cNvSpPr/>
            <p:nvPr/>
          </p:nvSpPr>
          <p:spPr>
            <a:xfrm flipH="1">
              <a:off x="3031929" y="1922169"/>
              <a:ext cx="197064"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7" name="Google Shape;237;p11"/>
            <p:cNvSpPr/>
            <p:nvPr/>
          </p:nvSpPr>
          <p:spPr>
            <a:xfrm>
              <a:off x="7477061" y="1904944"/>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8" name="Google Shape;238;p11"/>
            <p:cNvSpPr/>
            <p:nvPr/>
          </p:nvSpPr>
          <p:spPr>
            <a:xfrm>
              <a:off x="8381316" y="1922873"/>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9" name="Google Shape;239;p11"/>
            <p:cNvSpPr/>
            <p:nvPr/>
          </p:nvSpPr>
          <p:spPr>
            <a:xfrm>
              <a:off x="10488019" y="1913912"/>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11</a:t>
            </a:fld>
            <a:endParaRPr/>
          </a:p>
        </p:txBody>
      </p:sp>
      <p:sp>
        <p:nvSpPr>
          <p:cNvPr id="246" name="Google Shape;246;p1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Course</a:t>
            </a:r>
            <a:endParaRPr sz="6300" b="1" i="0" u="none" strike="noStrike" cap="none">
              <a:solidFill>
                <a:srgbClr val="FFFFFF"/>
              </a:solidFill>
              <a:latin typeface="Bebas Neue"/>
              <a:ea typeface="Bebas Neue"/>
              <a:cs typeface="Bebas Neue"/>
              <a:sym typeface="Bebas Neue"/>
            </a:endParaRPr>
          </a:p>
        </p:txBody>
      </p:sp>
      <p:graphicFrame>
        <p:nvGraphicFramePr>
          <p:cNvPr id="247" name="Google Shape;247;p12"/>
          <p:cNvGraphicFramePr/>
          <p:nvPr/>
        </p:nvGraphicFramePr>
        <p:xfrm>
          <a:off x="1999989" y="1600199"/>
          <a:ext cx="8210800" cy="4526000"/>
        </p:xfrm>
        <a:graphic>
          <a:graphicData uri="http://schemas.openxmlformats.org/drawingml/2006/table">
            <a:tbl>
              <a:tblPr>
                <a:noFill/>
                <a:tableStyleId>{5A90D7C5-2D89-451A-9173-6B0B0A2A3335}</a:tableStyleId>
              </a:tblPr>
              <a:tblGrid>
                <a:gridCol w="515300">
                  <a:extLst>
                    <a:ext uri="{9D8B030D-6E8A-4147-A177-3AD203B41FA5}">
                      <a16:colId xmlns:a16="http://schemas.microsoft.com/office/drawing/2014/main" val="20000"/>
                    </a:ext>
                  </a:extLst>
                </a:gridCol>
                <a:gridCol w="140775">
                  <a:extLst>
                    <a:ext uri="{9D8B030D-6E8A-4147-A177-3AD203B41FA5}">
                      <a16:colId xmlns:a16="http://schemas.microsoft.com/office/drawing/2014/main" val="20001"/>
                    </a:ext>
                  </a:extLst>
                </a:gridCol>
                <a:gridCol w="1629175">
                  <a:extLst>
                    <a:ext uri="{9D8B030D-6E8A-4147-A177-3AD203B41FA5}">
                      <a16:colId xmlns:a16="http://schemas.microsoft.com/office/drawing/2014/main" val="20002"/>
                    </a:ext>
                  </a:extLst>
                </a:gridCol>
                <a:gridCol w="1780900">
                  <a:extLst>
                    <a:ext uri="{9D8B030D-6E8A-4147-A177-3AD203B41FA5}">
                      <a16:colId xmlns:a16="http://schemas.microsoft.com/office/drawing/2014/main" val="20003"/>
                    </a:ext>
                  </a:extLst>
                </a:gridCol>
                <a:gridCol w="917750">
                  <a:extLst>
                    <a:ext uri="{9D8B030D-6E8A-4147-A177-3AD203B41FA5}">
                      <a16:colId xmlns:a16="http://schemas.microsoft.com/office/drawing/2014/main" val="20004"/>
                    </a:ext>
                  </a:extLst>
                </a:gridCol>
                <a:gridCol w="1575525">
                  <a:extLst>
                    <a:ext uri="{9D8B030D-6E8A-4147-A177-3AD203B41FA5}">
                      <a16:colId xmlns:a16="http://schemas.microsoft.com/office/drawing/2014/main" val="20005"/>
                    </a:ext>
                  </a:extLst>
                </a:gridCol>
                <a:gridCol w="1651375">
                  <a:extLst>
                    <a:ext uri="{9D8B030D-6E8A-4147-A177-3AD203B41FA5}">
                      <a16:colId xmlns:a16="http://schemas.microsoft.com/office/drawing/2014/main" val="20006"/>
                    </a:ext>
                  </a:extLst>
                </a:gridCol>
              </a:tblGrid>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Legend </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8400">
                <a:tc>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highlight>
                            <a:srgbClr val="F2DBDB"/>
                          </a:highlight>
                          <a:latin typeface="Arial"/>
                          <a:ea typeface="Arial"/>
                          <a:cs typeface="Arial"/>
                          <a:sym typeface="Arial"/>
                        </a:rPr>
                        <a:t> </a:t>
                      </a:r>
                      <a:endParaRPr sz="1000" u="none" strike="noStrike" cap="none">
                        <a:highlight>
                          <a:srgbClr val="F2DBDB"/>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gridSpan="6">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Synchronous working - live sessions</a:t>
                      </a:r>
                      <a:endParaRPr sz="1000" u="none" strike="noStrike" cap="none">
                        <a:highlight>
                          <a:srgbClr val="F2F2F2"/>
                        </a:highlight>
                        <a:latin typeface="Arial"/>
                        <a:ea typeface="Arial"/>
                        <a:cs typeface="Arial"/>
                        <a:sym typeface="Arial"/>
                      </a:endParaRPr>
                    </a:p>
                  </a:txBody>
                  <a:tcPr marL="62275" marR="62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8400">
                <a:tc>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highlight>
                            <a:srgbClr val="808080"/>
                          </a:highlight>
                          <a:latin typeface="Arial"/>
                          <a:ea typeface="Arial"/>
                          <a:cs typeface="Arial"/>
                          <a:sym typeface="Arial"/>
                        </a:rPr>
                        <a:t> </a:t>
                      </a:r>
                      <a:endParaRPr sz="1000" u="none" strike="noStrike" cap="none">
                        <a:highlight>
                          <a:srgbClr val="808080"/>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08080"/>
                    </a:solidFill>
                  </a:tcPr>
                </a:tc>
                <a:tc gridSpan="6">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Asynchronous learning - to be submitted on </a:t>
                      </a:r>
                      <a:r>
                        <a:rPr lang="fr-FR" sz="900">
                          <a:highlight>
                            <a:srgbClr val="F2F2F2"/>
                          </a:highlight>
                        </a:rPr>
                        <a:t>moodle</a:t>
                      </a:r>
                      <a:r>
                        <a:rPr lang="fr-FR" sz="900" u="none" strike="noStrike" cap="none">
                          <a:solidFill>
                            <a:srgbClr val="000000"/>
                          </a:solidFill>
                          <a:highlight>
                            <a:srgbClr val="F2F2F2"/>
                          </a:highlight>
                          <a:latin typeface="Arial"/>
                          <a:ea typeface="Arial"/>
                          <a:cs typeface="Arial"/>
                          <a:sym typeface="Arial"/>
                        </a:rPr>
                        <a:t> </a:t>
                      </a:r>
                      <a:endParaRPr sz="1000" u="none" strike="noStrike" cap="none">
                        <a:highlight>
                          <a:srgbClr val="F2F2F2"/>
                        </a:highlight>
                        <a:latin typeface="Arial"/>
                        <a:ea typeface="Arial"/>
                        <a:cs typeface="Arial"/>
                        <a:sym typeface="Arial"/>
                      </a:endParaRPr>
                    </a:p>
                  </a:txBody>
                  <a:tcPr marL="62275" marR="62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Week 1: </a:t>
                      </a:r>
                      <a:r>
                        <a:rPr lang="fr-FR" sz="900">
                          <a:highlight>
                            <a:srgbClr val="F2F2F2"/>
                          </a:highlight>
                        </a:rPr>
                        <a:t>REMOTE</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8400">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Monday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Tuesday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Wednesday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Thursday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Friday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5382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Morning</a:t>
                      </a:r>
                      <a:endParaRPr sz="10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9:30am -12:30pm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Synchronous working Part 1 Introduction</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Asynchronous work (+/- 1h of work)</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Part 1</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The inventory of fixtures will be part of my project.</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9:30 -12:30 Synchronous work</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 2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Preparation phase</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Asynchronous working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(2 hours of work)</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Prepare the </a:t>
                      </a:r>
                      <a:r>
                        <a:rPr lang="fr-FR" sz="1050">
                          <a:highlight>
                            <a:srgbClr val="D9D9D9"/>
                          </a:highlight>
                        </a:rPr>
                        <a:t>M&amp;E</a:t>
                      </a:r>
                      <a:r>
                        <a:rPr lang="fr-FR" sz="1050" u="none" strike="noStrike" cap="none">
                          <a:solidFill>
                            <a:srgbClr val="000000"/>
                          </a:solidFill>
                          <a:highlight>
                            <a:srgbClr val="D9D9D9"/>
                          </a:highlight>
                          <a:latin typeface="Arial"/>
                          <a:ea typeface="Arial"/>
                          <a:cs typeface="Arial"/>
                          <a:sym typeface="Arial"/>
                        </a:rPr>
                        <a:t> plan.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Week 2: DISTANCIEL</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8400">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Monday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Tuesday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Wednesday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Thursday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Friday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14167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Morning</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9:30-12:30 Synchronous work</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 3</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Implementation phase Project launch</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Asynchronous work (2 hours)</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Setting up the Dashboard</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9:30-12:30 Synchronous work</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 4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Implementation phase - data collection</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Week 3: DISTANCIEL</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6812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Monday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Tuesday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Wednesday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Thursday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Friday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15517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Morning</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 a.m.-12:00 p.m.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Synchronous working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 5</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Implementation phase - Analysis</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400"/>
                        <a:buFont typeface="Arial"/>
                        <a:buNone/>
                      </a:pPr>
                      <a:r>
                        <a:rPr lang="fr-FR" sz="1400" u="none" strike="noStrike" cap="none">
                          <a:solidFill>
                            <a:srgbClr val="000000"/>
                          </a:solidFill>
                          <a:highlight>
                            <a:srgbClr val="FCE5CD"/>
                          </a:highlight>
                          <a:latin typeface="Arial"/>
                          <a:ea typeface="Arial"/>
                          <a:cs typeface="Arial"/>
                          <a:sym typeface="Arial"/>
                        </a:rPr>
                        <a:t> </a:t>
                      </a:r>
                      <a:endParaRPr sz="1400" u="none" strike="noStrike" cap="none">
                        <a:highlight>
                          <a:srgbClr val="FCE5CD"/>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Asynchronous work (1h of work)</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Using the dashboard - Analysis</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4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9:30 - 12:00 Synchronous work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 6</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Transition and Closing phase</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Asynchronous work (1h of work)</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End of training - test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12</a:t>
            </a:fld>
            <a:endParaRPr/>
          </a:p>
        </p:txBody>
      </p:sp>
      <p:sp>
        <p:nvSpPr>
          <p:cNvPr id="254" name="Google Shape;254;p13"/>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5" name="Google Shape;255;p13"/>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56" name="Google Shape;256;p13"/>
          <p:cNvSpPr txBox="1"/>
          <p:nvPr/>
        </p:nvSpPr>
        <p:spPr>
          <a:xfrm>
            <a:off x="1524000" y="315100"/>
            <a:ext cx="9144000" cy="1154132"/>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IN" sz="6300" b="1" i="0" u="none" strike="noStrike" cap="none" dirty="0">
                <a:solidFill>
                  <a:srgbClr val="FFFFFF"/>
                </a:solidFill>
                <a:latin typeface="Bebas Neue"/>
                <a:ea typeface="Bebas Neue"/>
                <a:cs typeface="Bebas Neue"/>
                <a:sym typeface="Bebas Neue"/>
              </a:rPr>
              <a:t>Ways &amp; Means of </a:t>
            </a:r>
            <a:r>
              <a:rPr lang="en-IN" sz="6300" b="1" i="0" u="none" strike="noStrike" cap="none" dirty="0" err="1">
                <a:solidFill>
                  <a:srgbClr val="FFFFFF"/>
                </a:solidFill>
                <a:latin typeface="Bebas Neue"/>
                <a:ea typeface="Bebas Neue"/>
                <a:cs typeface="Bebas Neue"/>
                <a:sym typeface="Bebas Neue"/>
              </a:rPr>
              <a:t>enagagement</a:t>
            </a:r>
            <a:endParaRPr sz="6300" b="1" i="0" u="none" strike="noStrike" cap="none" dirty="0">
              <a:solidFill>
                <a:srgbClr val="FFFFFF"/>
              </a:solidFill>
              <a:latin typeface="Bebas Neue"/>
              <a:ea typeface="Bebas Neue"/>
              <a:cs typeface="Bebas Neue"/>
              <a:sym typeface="Bebas Neue"/>
            </a:endParaRPr>
          </a:p>
        </p:txBody>
      </p:sp>
      <p:sp>
        <p:nvSpPr>
          <p:cNvPr id="257" name="Google Shape;257;p13"/>
          <p:cNvSpPr/>
          <p:nvPr/>
        </p:nvSpPr>
        <p:spPr>
          <a:xfrm>
            <a:off x="1374229" y="1624616"/>
            <a:ext cx="5686817" cy="406489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Start date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Positioning</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yourself</a:t>
            </a:r>
            <a:r>
              <a:rPr lang="fr-FR" sz="1600" b="0" i="0" u="none" strike="noStrike" cap="none" dirty="0">
                <a:solidFill>
                  <a:srgbClr val="002060"/>
                </a:solidFill>
                <a:latin typeface="Arial Narrow"/>
                <a:ea typeface="Arial Narrow"/>
                <a:cs typeface="Arial Narrow"/>
                <a:sym typeface="Arial Narrow"/>
              </a:rPr>
              <a:t> in relation to </a:t>
            </a:r>
            <a:r>
              <a:rPr lang="fr-FR" sz="1600" b="0" i="0" u="none" strike="noStrike" cap="none" dirty="0" err="1">
                <a:solidFill>
                  <a:srgbClr val="002060"/>
                </a:solidFill>
                <a:latin typeface="Arial Narrow"/>
                <a:ea typeface="Arial Narrow"/>
                <a:cs typeface="Arial Narrow"/>
                <a:sym typeface="Arial Narrow"/>
              </a:rPr>
              <a:t>pedagogical</a:t>
            </a:r>
            <a:r>
              <a:rPr lang="fr-FR" sz="1600" b="0" i="0" u="none" strike="noStrike" cap="none" dirty="0">
                <a:solidFill>
                  <a:srgbClr val="002060"/>
                </a:solidFill>
                <a:latin typeface="Arial Narrow"/>
                <a:ea typeface="Arial Narrow"/>
                <a:cs typeface="Arial Narrow"/>
                <a:sym typeface="Arial Narrow"/>
              </a:rPr>
              <a:t> objectives</a:t>
            </a: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1" i="0" u="none" strike="noStrike" cap="none" dirty="0" err="1">
                <a:solidFill>
                  <a:srgbClr val="002060"/>
                </a:solidFill>
                <a:latin typeface="Arial Narrow"/>
                <a:ea typeface="Arial Narrow"/>
                <a:cs typeface="Arial Narrow"/>
                <a:sym typeface="Arial Narrow"/>
              </a:rPr>
              <a:t>During</a:t>
            </a:r>
            <a:r>
              <a:rPr lang="fr-FR" sz="2000" b="1" i="0" u="none" strike="noStrike" cap="none" dirty="0">
                <a:solidFill>
                  <a:srgbClr val="002060"/>
                </a:solidFill>
                <a:latin typeface="Arial Narrow"/>
                <a:ea typeface="Arial Narrow"/>
                <a:cs typeface="Arial Narrow"/>
                <a:sym typeface="Arial Narrow"/>
              </a:rPr>
              <a:t> training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Trainings in Zoom Platform</a:t>
            </a: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Submit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individual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work</a:t>
            </a:r>
            <a:r>
              <a:rPr lang="fr-FR" sz="1600" b="0" i="0" u="none" strike="noStrike" cap="none" dirty="0">
                <a:solidFill>
                  <a:srgbClr val="002060"/>
                </a:solidFill>
                <a:latin typeface="Arial Narrow"/>
                <a:ea typeface="Arial Narrow"/>
                <a:cs typeface="Arial Narrow"/>
                <a:sym typeface="Arial Narrow"/>
              </a:rPr>
              <a:t> (Google Drive &amp; </a:t>
            </a:r>
            <a:r>
              <a:rPr lang="fr-FR" sz="1600" b="0" i="0" u="none" strike="noStrike" cap="none" dirty="0" err="1">
                <a:solidFill>
                  <a:srgbClr val="002060"/>
                </a:solidFill>
                <a:latin typeface="Arial Narrow"/>
                <a:ea typeface="Arial Narrow"/>
                <a:cs typeface="Arial Narrow"/>
                <a:sym typeface="Arial Narrow"/>
              </a:rPr>
              <a:t>Moddle</a:t>
            </a:r>
            <a:r>
              <a:rPr lang="fr-FR" sz="1600" b="0" i="0" u="none" strike="noStrike" cap="none" dirty="0">
                <a:solidFill>
                  <a:srgbClr val="002060"/>
                </a:solidFill>
                <a:latin typeface="Arial Narrow"/>
                <a:ea typeface="Arial Narrow"/>
                <a:cs typeface="Arial Narrow"/>
                <a:sym typeface="Arial Narrow"/>
              </a:rPr>
              <a:t>)</a:t>
            </a:r>
            <a:endParaRPr sz="16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Take</a:t>
            </a:r>
            <a:r>
              <a:rPr lang="fr-FR" sz="1600" b="0" i="0" u="none" strike="noStrike" cap="none" dirty="0">
                <a:solidFill>
                  <a:srgbClr val="002060"/>
                </a:solidFill>
                <a:latin typeface="Arial Narrow"/>
                <a:ea typeface="Arial Narrow"/>
                <a:cs typeface="Arial Narrow"/>
                <a:sym typeface="Arial Narrow"/>
              </a:rPr>
              <a:t> an active part in the chat, </a:t>
            </a:r>
            <a:r>
              <a:rPr lang="fr-FR" sz="1600" b="0" i="0" u="none" strike="noStrike" cap="none" dirty="0" err="1">
                <a:solidFill>
                  <a:srgbClr val="002060"/>
                </a:solidFill>
                <a:latin typeface="Arial Narrow"/>
                <a:ea typeface="Arial Narrow"/>
                <a:cs typeface="Arial Narrow"/>
                <a:sym typeface="Arial Narrow"/>
              </a:rPr>
              <a:t>ask</a:t>
            </a:r>
            <a:r>
              <a:rPr lang="fr-FR" sz="1600" b="0" i="0" u="none" strike="noStrike" cap="none" dirty="0">
                <a:solidFill>
                  <a:srgbClr val="002060"/>
                </a:solidFill>
                <a:latin typeface="Arial Narrow"/>
                <a:ea typeface="Arial Narrow"/>
                <a:cs typeface="Arial Narrow"/>
                <a:sym typeface="Arial Narrow"/>
              </a:rPr>
              <a:t> questions and launch </a:t>
            </a:r>
            <a:r>
              <a:rPr lang="fr-FR" sz="1600" b="0" i="0" u="none" strike="noStrike" cap="none" dirty="0" err="1">
                <a:solidFill>
                  <a:srgbClr val="002060"/>
                </a:solidFill>
                <a:latin typeface="Arial Narrow"/>
                <a:ea typeface="Arial Narrow"/>
                <a:cs typeface="Arial Narrow"/>
                <a:sym typeface="Arial Narrow"/>
              </a:rPr>
              <a:t>debates</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At the end of the course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Positioning</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yourself</a:t>
            </a:r>
            <a:r>
              <a:rPr lang="fr-FR" sz="1600" b="0" i="0" u="none" strike="noStrike" cap="none" dirty="0">
                <a:solidFill>
                  <a:srgbClr val="002060"/>
                </a:solidFill>
                <a:latin typeface="Arial Narrow"/>
                <a:ea typeface="Arial Narrow"/>
                <a:cs typeface="Arial Narrow"/>
                <a:sym typeface="Arial Narrow"/>
              </a:rPr>
              <a:t> in relation to </a:t>
            </a:r>
            <a:r>
              <a:rPr lang="fr-FR" sz="1600" b="0" i="0" u="none" strike="noStrike" cap="none" dirty="0" err="1">
                <a:solidFill>
                  <a:srgbClr val="002060"/>
                </a:solidFill>
                <a:latin typeface="Arial Narrow"/>
                <a:ea typeface="Arial Narrow"/>
                <a:cs typeface="Arial Narrow"/>
                <a:sym typeface="Arial Narrow"/>
              </a:rPr>
              <a:t>pedagogical</a:t>
            </a:r>
            <a:r>
              <a:rPr lang="fr-FR" sz="1600" b="0" i="0" u="none" strike="noStrike" cap="none" dirty="0">
                <a:solidFill>
                  <a:srgbClr val="002060"/>
                </a:solidFill>
                <a:latin typeface="Arial Narrow"/>
                <a:ea typeface="Arial Narrow"/>
                <a:cs typeface="Arial Narrow"/>
                <a:sym typeface="Arial Narrow"/>
              </a:rPr>
              <a:t> objectives</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Knowledge</a:t>
            </a:r>
            <a:r>
              <a:rPr lang="fr-FR" sz="1600" b="0" i="0" u="none" strike="noStrike" cap="none" dirty="0">
                <a:solidFill>
                  <a:srgbClr val="002060"/>
                </a:solidFill>
                <a:latin typeface="Arial Narrow"/>
                <a:ea typeface="Arial Narrow"/>
                <a:cs typeface="Arial Narrow"/>
                <a:sym typeface="Arial Narrow"/>
              </a:rPr>
              <a:t> test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Satisfaction </a:t>
            </a:r>
            <a:r>
              <a:rPr lang="fr-FR" sz="1600" b="0" i="0" u="none" strike="noStrike" cap="none" dirty="0" err="1">
                <a:solidFill>
                  <a:srgbClr val="002060"/>
                </a:solidFill>
                <a:latin typeface="Arial Narrow"/>
                <a:ea typeface="Arial Narrow"/>
                <a:cs typeface="Arial Narrow"/>
                <a:sym typeface="Arial Narrow"/>
              </a:rPr>
              <a:t>assessment</a:t>
            </a:r>
            <a:r>
              <a:rPr lang="fr-FR" sz="1600" b="0" i="0" u="none" strike="noStrike" cap="none" dirty="0">
                <a:solidFill>
                  <a:srgbClr val="002060"/>
                </a:solidFill>
                <a:latin typeface="Arial Narrow"/>
                <a:ea typeface="Arial Narrow"/>
                <a:cs typeface="Arial Narrow"/>
                <a:sym typeface="Arial Narrow"/>
              </a:rPr>
              <a:t> </a:t>
            </a: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pic>
        <p:nvPicPr>
          <p:cNvPr id="3" name="Picture 2">
            <a:extLst>
              <a:ext uri="{FF2B5EF4-FFF2-40B4-BE49-F238E27FC236}">
                <a16:creationId xmlns:a16="http://schemas.microsoft.com/office/drawing/2014/main" id="{2F75B332-5B96-97B2-F032-59280DE0B426}"/>
              </a:ext>
            </a:extLst>
          </p:cNvPr>
          <p:cNvPicPr>
            <a:picLocks noChangeAspect="1"/>
          </p:cNvPicPr>
          <p:nvPr/>
        </p:nvPicPr>
        <p:blipFill>
          <a:blip r:embed="rId3"/>
          <a:stretch>
            <a:fillRect/>
          </a:stretch>
        </p:blipFill>
        <p:spPr>
          <a:xfrm>
            <a:off x="6921911" y="2015613"/>
            <a:ext cx="4991426" cy="29986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13</a:t>
            </a:fld>
            <a:endParaRPr/>
          </a:p>
        </p:txBody>
      </p:sp>
      <p:sp>
        <p:nvSpPr>
          <p:cNvPr id="265" name="Google Shape;265;p14"/>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66" name="Google Shape;266;p14"/>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67" name="Google Shape;267;p14"/>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PEDAGOGICAL</a:t>
            </a:r>
            <a:r>
              <a:rPr lang="fr-FR" sz="5100" b="1" i="0" u="none" strike="noStrike" cap="none">
                <a:solidFill>
                  <a:srgbClr val="FFFFFF"/>
                </a:solidFill>
                <a:latin typeface="Bebas Neue"/>
                <a:ea typeface="Bebas Neue"/>
                <a:cs typeface="Bebas Neue"/>
                <a:sym typeface="Bebas Neue"/>
              </a:rPr>
              <a:t> objectives</a:t>
            </a:r>
            <a:endParaRPr sz="6300" b="1" i="0" u="none" strike="noStrike" cap="none">
              <a:solidFill>
                <a:srgbClr val="FFFFFF"/>
              </a:solidFill>
              <a:latin typeface="Bebas Neue"/>
              <a:ea typeface="Bebas Neue"/>
              <a:cs typeface="Bebas Neue"/>
              <a:sym typeface="Bebas Neue"/>
            </a:endParaRPr>
          </a:p>
        </p:txBody>
      </p:sp>
      <p:sp>
        <p:nvSpPr>
          <p:cNvPr id="268" name="Google Shape;268;p14"/>
          <p:cNvSpPr/>
          <p:nvPr/>
        </p:nvSpPr>
        <p:spPr>
          <a:xfrm>
            <a:off x="2065315" y="1676160"/>
            <a:ext cx="8239431" cy="434885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dirty="0">
                <a:solidFill>
                  <a:srgbClr val="002060"/>
                </a:solidFill>
                <a:latin typeface="Arial Narrow"/>
                <a:ea typeface="Arial Narrow"/>
                <a:cs typeface="Arial Narrow"/>
                <a:sym typeface="Arial Narrow"/>
              </a:rPr>
              <a:t>At the end of the course, participants </a:t>
            </a:r>
            <a:r>
              <a:rPr lang="fr-FR" sz="2400" b="1" i="0" u="none" strike="noStrike" cap="none" dirty="0" err="1">
                <a:solidFill>
                  <a:srgbClr val="002060"/>
                </a:solidFill>
                <a:latin typeface="Arial Narrow"/>
                <a:ea typeface="Arial Narrow"/>
                <a:cs typeface="Arial Narrow"/>
                <a:sym typeface="Arial Narrow"/>
              </a:rPr>
              <a:t>should</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be</a:t>
            </a:r>
            <a:r>
              <a:rPr lang="fr-FR" sz="2400" b="1" i="0" u="none" strike="noStrike" cap="none" dirty="0">
                <a:solidFill>
                  <a:srgbClr val="002060"/>
                </a:solidFill>
                <a:latin typeface="Arial Narrow"/>
                <a:ea typeface="Arial Narrow"/>
                <a:cs typeface="Arial Narrow"/>
                <a:sym typeface="Arial Narrow"/>
              </a:rPr>
              <a:t> able to :</a:t>
            </a: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002060"/>
                </a:solidFill>
                <a:latin typeface="Arial Narrow"/>
                <a:ea typeface="Arial Narrow"/>
                <a:cs typeface="Arial Narrow"/>
                <a:sym typeface="Arial Narrow"/>
              </a:rPr>
              <a:t>Share a </a:t>
            </a:r>
            <a:r>
              <a:rPr lang="fr-FR" sz="2000" b="0" i="0" u="none" strike="noStrike" cap="none" dirty="0" err="1">
                <a:solidFill>
                  <a:srgbClr val="002060"/>
                </a:solidFill>
                <a:latin typeface="Arial Narrow"/>
                <a:ea typeface="Arial Narrow"/>
                <a:cs typeface="Arial Narrow"/>
                <a:sym typeface="Arial Narrow"/>
              </a:rPr>
              <a:t>common</a:t>
            </a:r>
            <a:r>
              <a:rPr lang="fr-FR" sz="2000" b="0" i="0" u="none" strike="noStrike" cap="none" dirty="0">
                <a:solidFill>
                  <a:srgbClr val="002060"/>
                </a:solidFill>
                <a:latin typeface="Arial Narrow"/>
                <a:ea typeface="Arial Narrow"/>
                <a:cs typeface="Arial Narrow"/>
                <a:sym typeface="Arial Narrow"/>
              </a:rPr>
              <a:t> vision of Monitoring &amp; Evaluation at ACTEI. </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002060"/>
                </a:solidFill>
                <a:latin typeface="Arial Narrow"/>
                <a:ea typeface="Arial Narrow"/>
                <a:cs typeface="Arial Narrow"/>
                <a:sym typeface="Arial Narrow"/>
              </a:rPr>
              <a:t>Apply basic </a:t>
            </a:r>
            <a:r>
              <a:rPr lang="fr-FR" sz="2000" b="0" i="0" u="none" strike="noStrike" cap="none" dirty="0" err="1">
                <a:solidFill>
                  <a:srgbClr val="002060"/>
                </a:solidFill>
                <a:latin typeface="Arial Narrow"/>
                <a:ea typeface="Arial Narrow"/>
                <a:cs typeface="Arial Narrow"/>
                <a:sym typeface="Arial Narrow"/>
              </a:rPr>
              <a:t>knowledge</a:t>
            </a:r>
            <a:r>
              <a:rPr lang="fr-FR" sz="2000" b="0" i="0" u="none" strike="noStrike" cap="none" dirty="0">
                <a:solidFill>
                  <a:srgbClr val="002060"/>
                </a:solidFill>
                <a:latin typeface="Arial Narrow"/>
                <a:ea typeface="Arial Narrow"/>
                <a:cs typeface="Arial Narrow"/>
                <a:sym typeface="Arial Narrow"/>
              </a:rPr>
              <a:t> of the monitoring-</a:t>
            </a:r>
            <a:r>
              <a:rPr lang="fr-FR" sz="2000" b="0" i="0" u="none" strike="noStrike" cap="none" dirty="0" err="1">
                <a:solidFill>
                  <a:srgbClr val="002060"/>
                </a:solidFill>
                <a:latin typeface="Arial Narrow"/>
                <a:ea typeface="Arial Narrow"/>
                <a:cs typeface="Arial Narrow"/>
                <a:sym typeface="Arial Narrow"/>
              </a:rPr>
              <a:t>evaluation</a:t>
            </a:r>
            <a:r>
              <a:rPr lang="fr-FR" sz="2000" b="0" i="0" u="none" strike="noStrike" cap="none" dirty="0">
                <a:solidFill>
                  <a:srgbClr val="002060"/>
                </a:solidFill>
                <a:latin typeface="Arial Narrow"/>
                <a:ea typeface="Arial Narrow"/>
                <a:cs typeface="Arial Narrow"/>
                <a:sym typeface="Arial Narrow"/>
              </a:rPr>
              <a:t> system, in line </a:t>
            </a:r>
            <a:r>
              <a:rPr lang="fr-FR" sz="2000" b="0" i="0" u="none" strike="noStrike" cap="none" dirty="0" err="1">
                <a:solidFill>
                  <a:srgbClr val="002060"/>
                </a:solidFill>
                <a:latin typeface="Arial Narrow"/>
                <a:ea typeface="Arial Narrow"/>
                <a:cs typeface="Arial Narrow"/>
                <a:sym typeface="Arial Narrow"/>
              </a:rPr>
              <a:t>with</a:t>
            </a:r>
            <a:r>
              <a:rPr lang="fr-FR" sz="2000" b="0" i="0" u="none" strike="noStrike" cap="none" dirty="0">
                <a:solidFill>
                  <a:srgbClr val="002060"/>
                </a:solidFill>
                <a:latin typeface="Arial Narrow"/>
                <a:ea typeface="Arial Narrow"/>
                <a:cs typeface="Arial Narrow"/>
                <a:sym typeface="Arial Narrow"/>
              </a:rPr>
              <a:t> the ACTEI monitoring-</a:t>
            </a:r>
            <a:r>
              <a:rPr lang="fr-FR" sz="2000" b="0" i="0" u="none" strike="noStrike" cap="none" dirty="0" err="1">
                <a:solidFill>
                  <a:srgbClr val="002060"/>
                </a:solidFill>
                <a:latin typeface="Arial Narrow"/>
                <a:ea typeface="Arial Narrow"/>
                <a:cs typeface="Arial Narrow"/>
                <a:sym typeface="Arial Narrow"/>
              </a:rPr>
              <a:t>evaluation</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policy</a:t>
            </a:r>
            <a:r>
              <a:rPr lang="fr-FR" sz="2000" b="0" i="0" u="none" strike="noStrike" cap="none" dirty="0">
                <a:solidFill>
                  <a:srgbClr val="002060"/>
                </a:solidFill>
                <a:latin typeface="Arial Narrow"/>
                <a:ea typeface="Arial Narrow"/>
                <a:cs typeface="Arial Narrow"/>
                <a:sym typeface="Arial Narrow"/>
              </a:rPr>
              <a:t>;</a:t>
            </a: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Integrating</a:t>
            </a:r>
            <a:r>
              <a:rPr lang="fr-FR" sz="2000" b="0" i="0" u="none" strike="noStrike" cap="none" dirty="0">
                <a:solidFill>
                  <a:srgbClr val="002060"/>
                </a:solidFill>
                <a:latin typeface="Arial Narrow"/>
                <a:ea typeface="Arial Narrow"/>
                <a:cs typeface="Arial Narrow"/>
                <a:sym typeface="Arial Narrow"/>
              </a:rPr>
              <a:t> M&amp;E </a:t>
            </a:r>
            <a:r>
              <a:rPr lang="fr-FR" sz="2000" b="0" i="0" u="none" strike="noStrike" cap="none" dirty="0" err="1">
                <a:solidFill>
                  <a:srgbClr val="002060"/>
                </a:solidFill>
                <a:latin typeface="Arial Narrow"/>
                <a:ea typeface="Arial Narrow"/>
                <a:cs typeface="Arial Narrow"/>
                <a:sym typeface="Arial Narrow"/>
              </a:rPr>
              <a:t>into</a:t>
            </a:r>
            <a:r>
              <a:rPr lang="fr-FR" sz="2000" b="0" i="0" u="none" strike="noStrike" cap="none" dirty="0">
                <a:solidFill>
                  <a:srgbClr val="002060"/>
                </a:solidFill>
                <a:latin typeface="Arial Narrow"/>
                <a:ea typeface="Arial Narrow"/>
                <a:cs typeface="Arial Narrow"/>
                <a:sym typeface="Arial Narrow"/>
              </a:rPr>
              <a:t> a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cycle management </a:t>
            </a:r>
            <a:r>
              <a:rPr lang="fr-FR" sz="2000" b="0" i="0" u="none" strike="noStrike" cap="none" dirty="0" err="1">
                <a:solidFill>
                  <a:srgbClr val="002060"/>
                </a:solidFill>
                <a:latin typeface="Arial Narrow"/>
                <a:ea typeface="Arial Narrow"/>
                <a:cs typeface="Arial Narrow"/>
                <a:sym typeface="Arial Narrow"/>
              </a:rPr>
              <a:t>approach</a:t>
            </a:r>
            <a:r>
              <a:rPr lang="fr-FR" sz="2000" b="0" i="0" u="none" strike="noStrike" cap="none" dirty="0">
                <a:solidFill>
                  <a:srgbClr val="002060"/>
                </a:solidFill>
                <a:latin typeface="Arial Narrow"/>
                <a:ea typeface="Arial Narrow"/>
                <a:cs typeface="Arial Narrow"/>
                <a:sym typeface="Arial Narrow"/>
              </a:rPr>
              <a:t> ;</a:t>
            </a: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002060"/>
                </a:solidFill>
                <a:latin typeface="Arial Narrow"/>
                <a:ea typeface="Arial Narrow"/>
                <a:cs typeface="Arial Narrow"/>
                <a:sym typeface="Arial Narrow"/>
              </a:rPr>
              <a:t>Design and </a:t>
            </a:r>
            <a:r>
              <a:rPr lang="fr-FR" sz="2000" b="0" i="0" u="none" strike="noStrike" cap="none" dirty="0" err="1">
                <a:solidFill>
                  <a:srgbClr val="002060"/>
                </a:solidFill>
                <a:latin typeface="Arial Narrow"/>
                <a:ea typeface="Arial Narrow"/>
                <a:cs typeface="Arial Narrow"/>
                <a:sym typeface="Arial Narrow"/>
              </a:rPr>
              <a:t>implement</a:t>
            </a:r>
            <a:r>
              <a:rPr lang="fr-FR" sz="2000" b="0" i="0" u="none" strike="noStrike" cap="none" dirty="0">
                <a:solidFill>
                  <a:srgbClr val="002060"/>
                </a:solidFill>
                <a:latin typeface="Arial Narrow"/>
                <a:ea typeface="Arial Narrow"/>
                <a:cs typeface="Arial Narrow"/>
                <a:sym typeface="Arial Narrow"/>
              </a:rPr>
              <a:t> key M&amp;E </a:t>
            </a:r>
            <a:r>
              <a:rPr lang="fr-FR" sz="2000" b="0" i="0" u="none" strike="noStrike" cap="none" dirty="0" err="1">
                <a:solidFill>
                  <a:srgbClr val="002060"/>
                </a:solidFill>
                <a:latin typeface="Arial Narrow"/>
                <a:ea typeface="Arial Narrow"/>
                <a:cs typeface="Arial Narrow"/>
                <a:sym typeface="Arial Narrow"/>
              </a:rPr>
              <a:t>tools</a:t>
            </a:r>
            <a:r>
              <a:rPr lang="fr-FR" sz="2000" b="0" i="0" u="none" strike="noStrike" cap="none" dirty="0">
                <a:solidFill>
                  <a:srgbClr val="002060"/>
                </a:solidFill>
                <a:latin typeface="Arial Narrow"/>
                <a:ea typeface="Arial Narrow"/>
                <a:cs typeface="Arial Narrow"/>
                <a:sym typeface="Arial Narrow"/>
              </a:rPr>
              <a:t> - </a:t>
            </a:r>
            <a:r>
              <a:rPr lang="fr-FR" sz="2000" b="0" i="0" u="none" strike="noStrike" cap="none" dirty="0" err="1">
                <a:solidFill>
                  <a:srgbClr val="002060"/>
                </a:solidFill>
                <a:latin typeface="Arial Narrow"/>
                <a:ea typeface="Arial Narrow"/>
                <a:cs typeface="Arial Narrow"/>
                <a:sym typeface="Arial Narrow"/>
              </a:rPr>
              <a:t>Indicators</a:t>
            </a:r>
            <a:r>
              <a:rPr lang="fr-FR" sz="2000" b="0" i="0" u="none" strike="noStrike" cap="none" dirty="0">
                <a:solidFill>
                  <a:srgbClr val="002060"/>
                </a:solidFill>
                <a:latin typeface="Arial Narrow"/>
                <a:ea typeface="Arial Narrow"/>
                <a:cs typeface="Arial Narrow"/>
                <a:sym typeface="Arial Narrow"/>
              </a:rPr>
              <a:t>, M&amp;E Plan, data collection and </a:t>
            </a:r>
            <a:r>
              <a:rPr lang="fr-FR" sz="2000" b="0" i="0" u="none" strike="noStrike" cap="none" dirty="0" err="1">
                <a:solidFill>
                  <a:srgbClr val="002060"/>
                </a:solidFill>
                <a:latin typeface="Arial Narrow"/>
                <a:ea typeface="Arial Narrow"/>
                <a:cs typeface="Arial Narrow"/>
                <a:sym typeface="Arial Narrow"/>
              </a:rPr>
              <a:t>analysis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tools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evaluation</a:t>
            </a:r>
            <a:r>
              <a:rPr lang="fr-FR" sz="2000" b="0" i="0" u="none" strike="noStrike" cap="none" dirty="0">
                <a:solidFill>
                  <a:srgbClr val="002060"/>
                </a:solidFill>
                <a:latin typeface="Arial Narrow"/>
                <a:ea typeface="Arial Narrow"/>
                <a:cs typeface="Arial Narrow"/>
                <a:sym typeface="Arial Narrow"/>
              </a:rPr>
              <a:t>, etc. ;</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chemeClr val="tx1"/>
                </a:solidFill>
                <a:latin typeface="Arial Narrow"/>
                <a:ea typeface="Arial Narrow"/>
                <a:cs typeface="Arial Narrow"/>
                <a:sym typeface="Arial Narrow"/>
              </a:rPr>
              <a:t>Gradually</a:t>
            </a:r>
            <a:r>
              <a:rPr lang="fr-FR" sz="2000" b="0" i="0" u="none" strike="noStrike" cap="none" dirty="0">
                <a:solidFill>
                  <a:schemeClr val="tx1"/>
                </a:solidFill>
                <a:latin typeface="Arial Narrow"/>
                <a:ea typeface="Arial Narrow"/>
                <a:cs typeface="Arial Narrow"/>
                <a:sym typeface="Arial Narrow"/>
              </a:rPr>
              <a:t> support the </a:t>
            </a:r>
            <a:r>
              <a:rPr lang="fr-FR" sz="2000" b="0" i="0" u="none" strike="noStrike" cap="none" dirty="0" err="1">
                <a:solidFill>
                  <a:schemeClr val="tx1"/>
                </a:solidFill>
                <a:latin typeface="Arial Narrow"/>
                <a:ea typeface="Arial Narrow"/>
                <a:cs typeface="Arial Narrow"/>
                <a:sym typeface="Arial Narrow"/>
              </a:rPr>
              <a:t>deployment</a:t>
            </a:r>
            <a:r>
              <a:rPr lang="fr-FR" sz="2000" b="0" i="0" u="none" strike="noStrike" cap="none" dirty="0">
                <a:solidFill>
                  <a:schemeClr val="tx1"/>
                </a:solidFill>
                <a:latin typeface="Arial Narrow"/>
                <a:ea typeface="Arial Narrow"/>
                <a:cs typeface="Arial Narrow"/>
                <a:sym typeface="Arial Narrow"/>
              </a:rPr>
              <a:t> of M&amp;E</a:t>
            </a:r>
            <a:endParaRPr sz="2800" b="0" i="0" u="none" strike="noStrike" cap="none" dirty="0">
              <a:solidFill>
                <a:schemeClr val="tx1"/>
              </a:solidFill>
              <a:latin typeface="Arial"/>
              <a:ea typeface="Arial"/>
              <a:cs typeface="Arial"/>
              <a:sym typeface="Arial"/>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3"/>
        <p:cNvGrpSpPr/>
        <p:nvPr/>
      </p:nvGrpSpPr>
      <p:grpSpPr>
        <a:xfrm>
          <a:off x="0" y="0"/>
          <a:ext cx="0" cy="0"/>
          <a:chOff x="0" y="0"/>
          <a:chExt cx="0" cy="0"/>
        </a:xfrm>
      </p:grpSpPr>
      <p:sp>
        <p:nvSpPr>
          <p:cNvPr id="274" name="Google Shape;274;p15"/>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14</a:t>
            </a:fld>
            <a:endParaRPr/>
          </a:p>
        </p:txBody>
      </p:sp>
      <p:sp>
        <p:nvSpPr>
          <p:cNvPr id="275" name="Google Shape;275;p15"/>
          <p:cNvSpPr txBox="1"/>
          <p:nvPr/>
        </p:nvSpPr>
        <p:spPr>
          <a:xfrm>
            <a:off x="1571325" y="861251"/>
            <a:ext cx="9096600" cy="227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dirty="0">
                <a:solidFill>
                  <a:srgbClr val="E84E0F"/>
                </a:solidFill>
                <a:latin typeface="Bebas Neue"/>
                <a:ea typeface="Bebas Neue"/>
                <a:cs typeface="Bebas Neue"/>
                <a:sym typeface="Bebas Neue"/>
              </a:rPr>
              <a:t>Session 1</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dirty="0">
                <a:solidFill>
                  <a:srgbClr val="E84E0F"/>
                </a:solidFill>
                <a:latin typeface="Bebas Neue"/>
                <a:ea typeface="Bebas Neue"/>
                <a:cs typeface="Bebas Neue"/>
                <a:sym typeface="Bebas Neue"/>
              </a:rPr>
              <a:t>INTRODUCTION TO </a:t>
            </a:r>
            <a:r>
              <a:rPr lang="fr-FR" sz="6800" b="1" dirty="0">
                <a:solidFill>
                  <a:srgbClr val="E84E0F"/>
                </a:solidFill>
                <a:latin typeface="Bebas Neue"/>
                <a:ea typeface="Bebas Neue"/>
                <a:cs typeface="Bebas Neue"/>
                <a:sym typeface="Bebas Neue"/>
              </a:rPr>
              <a:t>MEAL</a:t>
            </a:r>
            <a:endParaRPr sz="6800" b="1" i="0" u="none" strike="noStrike" cap="none" dirty="0">
              <a:solidFill>
                <a:srgbClr val="E84E0F"/>
              </a:solidFill>
              <a:latin typeface="Bebas Neue"/>
              <a:ea typeface="Bebas Neue"/>
              <a:cs typeface="Bebas Neue"/>
              <a:sym typeface="Bebas Neue"/>
            </a:endParaRPr>
          </a:p>
        </p:txBody>
      </p:sp>
      <p:grpSp>
        <p:nvGrpSpPr>
          <p:cNvPr id="276" name="Google Shape;276;p15"/>
          <p:cNvGrpSpPr/>
          <p:nvPr/>
        </p:nvGrpSpPr>
        <p:grpSpPr>
          <a:xfrm>
            <a:off x="5148045" y="4947748"/>
            <a:ext cx="1895970" cy="1773731"/>
            <a:chOff x="3137400" y="1009650"/>
            <a:chExt cx="2869204" cy="2708400"/>
          </a:xfrm>
        </p:grpSpPr>
        <p:sp>
          <p:nvSpPr>
            <p:cNvPr id="277" name="Google Shape;277;p15"/>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78" name="Google Shape;278;p15"/>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15</a:t>
            </a:fld>
            <a:endParaRPr/>
          </a:p>
        </p:txBody>
      </p:sp>
      <p:sp>
        <p:nvSpPr>
          <p:cNvPr id="285" name="Google Shape;285;p16"/>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86" name="Google Shape;286;p16"/>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87" name="Google Shape;287;p16"/>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PEDAGOGICAL OBJECTIVES </a:t>
            </a:r>
            <a:r>
              <a:rPr lang="fr-FR" sz="5100" b="1" i="0" u="none" strike="noStrike" cap="none">
                <a:solidFill>
                  <a:srgbClr val="FFFFFF"/>
                </a:solidFill>
                <a:latin typeface="Bebas Neue"/>
                <a:ea typeface="Bebas Neue"/>
                <a:cs typeface="Bebas Neue"/>
                <a:sym typeface="Bebas Neue"/>
              </a:rPr>
              <a:t>- session </a:t>
            </a:r>
            <a:r>
              <a:rPr lang="fr-FR" sz="5100" b="1" i="0" u="none" strike="noStrike" cap="none" dirty="0">
                <a:solidFill>
                  <a:srgbClr val="FFFFFF"/>
                </a:solidFill>
                <a:latin typeface="Bebas Neue"/>
                <a:ea typeface="Bebas Neue"/>
                <a:cs typeface="Bebas Neue"/>
                <a:sym typeface="Bebas Neue"/>
              </a:rPr>
              <a:t>1</a:t>
            </a:r>
            <a:endParaRPr sz="6300" b="1" i="0" u="none" strike="noStrike" cap="none" dirty="0">
              <a:solidFill>
                <a:srgbClr val="FFFFFF"/>
              </a:solidFill>
              <a:latin typeface="Bebas Neue"/>
              <a:ea typeface="Bebas Neue"/>
              <a:cs typeface="Bebas Neue"/>
              <a:sym typeface="Bebas Neue"/>
            </a:endParaRPr>
          </a:p>
        </p:txBody>
      </p:sp>
      <p:sp>
        <p:nvSpPr>
          <p:cNvPr id="288" name="Google Shape;288;p16"/>
          <p:cNvSpPr/>
          <p:nvPr/>
        </p:nvSpPr>
        <p:spPr>
          <a:xfrm>
            <a:off x="2065315" y="1676160"/>
            <a:ext cx="8239431" cy="434885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dirty="0">
                <a:solidFill>
                  <a:srgbClr val="002060"/>
                </a:solidFill>
                <a:latin typeface="Arial Narrow"/>
                <a:ea typeface="Arial Narrow"/>
                <a:cs typeface="Arial Narrow"/>
                <a:sym typeface="Arial Narrow"/>
              </a:rPr>
              <a:t>At the end of </a:t>
            </a:r>
            <a:r>
              <a:rPr lang="fr-FR" sz="2400" b="1" i="0" u="none" strike="noStrike" cap="none" dirty="0" err="1">
                <a:solidFill>
                  <a:srgbClr val="002060"/>
                </a:solidFill>
                <a:latin typeface="Arial Narrow"/>
                <a:ea typeface="Arial Narrow"/>
                <a:cs typeface="Arial Narrow"/>
                <a:sym typeface="Arial Narrow"/>
              </a:rPr>
              <a:t>this</a:t>
            </a:r>
            <a:r>
              <a:rPr lang="fr-FR" sz="2400" b="1" i="0" u="none" strike="noStrike" cap="none" dirty="0">
                <a:solidFill>
                  <a:srgbClr val="002060"/>
                </a:solidFill>
                <a:latin typeface="Arial Narrow"/>
                <a:ea typeface="Arial Narrow"/>
                <a:cs typeface="Arial Narrow"/>
                <a:sym typeface="Arial Narrow"/>
              </a:rPr>
              <a:t> module, participants </a:t>
            </a:r>
            <a:r>
              <a:rPr lang="fr-FR" sz="2400" b="1" i="0" u="none" strike="noStrike" cap="none" dirty="0" err="1">
                <a:solidFill>
                  <a:srgbClr val="002060"/>
                </a:solidFill>
                <a:latin typeface="Arial Narrow"/>
                <a:ea typeface="Arial Narrow"/>
                <a:cs typeface="Arial Narrow"/>
                <a:sym typeface="Arial Narrow"/>
              </a:rPr>
              <a:t>should</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be</a:t>
            </a:r>
            <a:r>
              <a:rPr lang="fr-FR" sz="2400" b="1" i="0" u="none" strike="noStrike" cap="none" dirty="0">
                <a:solidFill>
                  <a:srgbClr val="002060"/>
                </a:solidFill>
                <a:latin typeface="Arial Narrow"/>
                <a:ea typeface="Arial Narrow"/>
                <a:cs typeface="Arial Narrow"/>
                <a:sym typeface="Arial Narrow"/>
              </a:rPr>
              <a:t> able to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the </a:t>
            </a:r>
            <a:r>
              <a:rPr lang="fr-FR" sz="2000" b="0" i="0" u="none" strike="noStrike" cap="none" dirty="0" err="1">
                <a:solidFill>
                  <a:srgbClr val="002060"/>
                </a:solidFill>
                <a:latin typeface="Arial Narrow"/>
                <a:ea typeface="Arial Narrow"/>
                <a:cs typeface="Arial Narrow"/>
                <a:sym typeface="Arial Narrow"/>
              </a:rPr>
              <a:t>benefits</a:t>
            </a:r>
            <a:r>
              <a:rPr lang="fr-FR" sz="2000" b="0" i="0" u="none" strike="noStrike" cap="none" dirty="0">
                <a:solidFill>
                  <a:srgbClr val="002060"/>
                </a:solidFill>
                <a:latin typeface="Arial Narrow"/>
                <a:ea typeface="Arial Narrow"/>
                <a:cs typeface="Arial Narrow"/>
                <a:sym typeface="Arial Narrow"/>
              </a:rPr>
              <a:t> of a </a:t>
            </a:r>
            <a:r>
              <a:rPr lang="fr-FR" sz="2000" dirty="0">
                <a:solidFill>
                  <a:srgbClr val="002060"/>
                </a:solidFill>
                <a:latin typeface="Arial Narrow"/>
                <a:ea typeface="Arial Narrow"/>
                <a:cs typeface="Arial Narrow"/>
                <a:sym typeface="Arial Narrow"/>
              </a:rPr>
              <a:t>MEAL</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policy</a:t>
            </a:r>
            <a:r>
              <a:rPr lang="fr-FR" sz="2000" b="0" i="0" u="none" strike="noStrike" cap="none" dirty="0">
                <a:solidFill>
                  <a:srgbClr val="002060"/>
                </a:solidFill>
                <a:latin typeface="Arial Narrow"/>
                <a:ea typeface="Arial Narrow"/>
                <a:cs typeface="Arial Narrow"/>
                <a:sym typeface="Arial Narrow"/>
              </a:rPr>
              <a:t> for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teams and international management</a:t>
            </a:r>
            <a:endParaRPr sz="2000" b="0" i="0" u="none" strike="noStrike" cap="none" dirty="0">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002060"/>
                </a:solidFill>
                <a:latin typeface="Arial Narrow"/>
                <a:ea typeface="Arial Narrow"/>
                <a:cs typeface="Arial Narrow"/>
                <a:sym typeface="Arial Narrow"/>
              </a:rPr>
              <a:t>List the components of a </a:t>
            </a:r>
            <a:r>
              <a:rPr lang="fr-FR" sz="2000" dirty="0">
                <a:solidFill>
                  <a:srgbClr val="002060"/>
                </a:solidFill>
                <a:latin typeface="Arial Narrow"/>
                <a:ea typeface="Arial Narrow"/>
                <a:cs typeface="Arial Narrow"/>
                <a:sym typeface="Arial Narrow"/>
              </a:rPr>
              <a:t>MEAL</a:t>
            </a:r>
            <a:r>
              <a:rPr lang="fr-FR" sz="2000" b="0" i="0" u="none" strike="noStrike" cap="none" dirty="0">
                <a:solidFill>
                  <a:srgbClr val="002060"/>
                </a:solidFill>
                <a:latin typeface="Arial Narrow"/>
                <a:ea typeface="Arial Narrow"/>
                <a:cs typeface="Arial Narrow"/>
                <a:sym typeface="Arial Narrow"/>
              </a:rPr>
              <a:t> system and </a:t>
            </a:r>
            <a:r>
              <a:rPr lang="fr-FR" sz="2000" b="0" i="0" u="none" strike="noStrike" cap="none" dirty="0" err="1">
                <a:solidFill>
                  <a:srgbClr val="002060"/>
                </a:solidFill>
                <a:latin typeface="Arial Narrow"/>
                <a:ea typeface="Arial Narrow"/>
                <a:cs typeface="Arial Narrow"/>
                <a:sym typeface="Arial Narrow"/>
              </a:rPr>
              <a:t>their</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definitions</a:t>
            </a:r>
            <a:r>
              <a:rPr lang="fr-FR" sz="2000" b="0" i="0" u="none" strike="noStrike" cap="none" dirty="0">
                <a:solidFill>
                  <a:srgbClr val="002060"/>
                </a:solidFill>
                <a:latin typeface="Arial Narrow"/>
                <a:ea typeface="Arial Narrow"/>
                <a:cs typeface="Arial Narrow"/>
                <a:sym typeface="Arial Narrow"/>
              </a:rPr>
              <a:t>. </a:t>
            </a:r>
            <a:endParaRPr sz="2000" b="0" i="0" u="none" strike="noStrike" cap="none" dirty="0">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Understand</a:t>
            </a:r>
            <a:r>
              <a:rPr lang="fr-FR" sz="2000" b="0" i="0" u="none" strike="noStrike" cap="none" dirty="0">
                <a:solidFill>
                  <a:srgbClr val="002060"/>
                </a:solidFill>
                <a:latin typeface="Arial Narrow"/>
                <a:ea typeface="Arial Narrow"/>
                <a:cs typeface="Arial Narrow"/>
                <a:sym typeface="Arial Narrow"/>
              </a:rPr>
              <a:t> the main concepts and issues </a:t>
            </a:r>
            <a:r>
              <a:rPr lang="fr-FR" sz="2000" b="0" i="0" u="none" strike="noStrike" cap="none" dirty="0" err="1">
                <a:solidFill>
                  <a:srgbClr val="002060"/>
                </a:solidFill>
                <a:latin typeface="Arial Narrow"/>
                <a:ea typeface="Arial Narrow"/>
                <a:cs typeface="Arial Narrow"/>
                <a:sym typeface="Arial Narrow"/>
              </a:rPr>
              <a:t>surrounding</a:t>
            </a:r>
            <a:r>
              <a:rPr lang="fr-FR" sz="2000" b="0" i="0" u="none" strike="noStrike" cap="none" dirty="0">
                <a:solidFill>
                  <a:srgbClr val="002060"/>
                </a:solidFill>
                <a:latin typeface="Arial Narrow"/>
                <a:ea typeface="Arial Narrow"/>
                <a:cs typeface="Arial Narrow"/>
                <a:sym typeface="Arial Narrow"/>
              </a:rPr>
              <a:t> </a:t>
            </a:r>
            <a:r>
              <a:rPr lang="fr-FR" sz="2000" dirty="0">
                <a:solidFill>
                  <a:srgbClr val="002060"/>
                </a:solidFill>
                <a:latin typeface="Arial Narrow"/>
                <a:ea typeface="Arial Narrow"/>
                <a:cs typeface="Arial Narrow"/>
                <a:sym typeface="Arial Narrow"/>
              </a:rPr>
              <a:t>MEAL</a:t>
            </a:r>
            <a:endParaRPr sz="2000" b="0" i="0" u="none" strike="noStrike" cap="none" dirty="0">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M&amp;E </a:t>
            </a:r>
            <a:r>
              <a:rPr lang="fr-FR" sz="2000" b="0" i="0" u="none" strike="noStrike" cap="none" dirty="0" err="1">
                <a:solidFill>
                  <a:srgbClr val="002060"/>
                </a:solidFill>
                <a:latin typeface="Arial Narrow"/>
                <a:ea typeface="Arial Narrow"/>
                <a:cs typeface="Arial Narrow"/>
                <a:sym typeface="Arial Narrow"/>
              </a:rPr>
              <a:t>processes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milestones</a:t>
            </a:r>
            <a:r>
              <a:rPr lang="fr-FR" sz="2000" b="0" i="0" u="none" strike="noStrike" cap="none" dirty="0">
                <a:solidFill>
                  <a:srgbClr val="002060"/>
                </a:solidFill>
                <a:latin typeface="Arial Narrow"/>
                <a:ea typeface="Arial Narrow"/>
                <a:cs typeface="Arial Narrow"/>
                <a:sym typeface="Arial Narrow"/>
              </a:rPr>
              <a:t> and </a:t>
            </a:r>
            <a:r>
              <a:rPr lang="fr-FR" sz="2000" b="0" i="0" u="none" strike="noStrike" cap="none" dirty="0" err="1">
                <a:solidFill>
                  <a:srgbClr val="002060"/>
                </a:solidFill>
                <a:latin typeface="Arial Narrow"/>
                <a:ea typeface="Arial Narrow"/>
                <a:cs typeface="Arial Narrow"/>
                <a:sym typeface="Arial Narrow"/>
              </a:rPr>
              <a:t>tools</a:t>
            </a:r>
            <a:r>
              <a:rPr lang="fr-FR" sz="2000" b="0" i="0" u="none" strike="noStrike" cap="none" dirty="0">
                <a:solidFill>
                  <a:srgbClr val="002060"/>
                </a:solidFill>
                <a:latin typeface="Arial Narrow"/>
                <a:ea typeface="Arial Narrow"/>
                <a:cs typeface="Arial Narrow"/>
                <a:sym typeface="Arial Narrow"/>
              </a:rPr>
              <a:t> for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management. </a:t>
            </a:r>
            <a:endParaRPr sz="20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3"/>
        <p:cNvGrpSpPr/>
        <p:nvPr/>
      </p:nvGrpSpPr>
      <p:grpSpPr>
        <a:xfrm>
          <a:off x="0" y="0"/>
          <a:ext cx="0" cy="0"/>
          <a:chOff x="0" y="0"/>
          <a:chExt cx="0" cy="0"/>
        </a:xfrm>
      </p:grpSpPr>
      <p:sp>
        <p:nvSpPr>
          <p:cNvPr id="294" name="Google Shape;294;p1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16</a:t>
            </a:fld>
            <a:endParaRPr/>
          </a:p>
        </p:txBody>
      </p:sp>
      <p:sp>
        <p:nvSpPr>
          <p:cNvPr id="295" name="Google Shape;295;p17"/>
          <p:cNvSpPr txBox="1"/>
          <p:nvPr/>
        </p:nvSpPr>
        <p:spPr>
          <a:xfrm>
            <a:off x="2367150" y="1825081"/>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INTEREST OF </a:t>
            </a:r>
            <a:r>
              <a:rPr lang="fr-FR" sz="5400" b="1">
                <a:solidFill>
                  <a:srgbClr val="FFFFFF"/>
                </a:solidFill>
                <a:latin typeface="Bebas Neue"/>
                <a:ea typeface="Bebas Neue"/>
                <a:cs typeface="Bebas Neue"/>
                <a:sym typeface="Bebas Neue"/>
              </a:rPr>
              <a:t>MEAL</a:t>
            </a:r>
            <a:r>
              <a:rPr lang="fr-FR" sz="5400" b="1" i="0" u="none" strike="noStrike" cap="none">
                <a:solidFill>
                  <a:srgbClr val="FFFFFF"/>
                </a:solidFill>
                <a:latin typeface="Bebas Neue"/>
                <a:ea typeface="Bebas Neue"/>
                <a:cs typeface="Bebas Neue"/>
                <a:sym typeface="Bebas Neue"/>
              </a:rPr>
              <a:t> FOR ACTEI</a:t>
            </a:r>
            <a:endParaRPr sz="5400" b="1" i="0" u="none" strike="noStrike" cap="none">
              <a:solidFill>
                <a:srgbClr val="FFFFFF"/>
              </a:solidFill>
              <a:latin typeface="Bebas Neue"/>
              <a:ea typeface="Bebas Neue"/>
              <a:cs typeface="Bebas Neue"/>
              <a:sym typeface="Bebas Neue"/>
            </a:endParaRPr>
          </a:p>
        </p:txBody>
      </p:sp>
      <p:grpSp>
        <p:nvGrpSpPr>
          <p:cNvPr id="296" name="Google Shape;296;p17"/>
          <p:cNvGrpSpPr/>
          <p:nvPr/>
        </p:nvGrpSpPr>
        <p:grpSpPr>
          <a:xfrm>
            <a:off x="5148045" y="4947748"/>
            <a:ext cx="1895970" cy="1773731"/>
            <a:chOff x="3137400" y="1009650"/>
            <a:chExt cx="2869204" cy="2708400"/>
          </a:xfrm>
        </p:grpSpPr>
        <p:sp>
          <p:nvSpPr>
            <p:cNvPr id="297" name="Google Shape;297;p17"/>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98" name="Google Shape;298;p17"/>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17</a:t>
            </a:fld>
            <a:endParaRPr/>
          </a:p>
        </p:txBody>
      </p:sp>
      <p:sp>
        <p:nvSpPr>
          <p:cNvPr id="305" name="Google Shape;305;p18"/>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06" name="Google Shape;306;p18"/>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WHY A </a:t>
            </a: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POLICY?</a:t>
            </a:r>
            <a:endParaRPr sz="6300" b="1" i="0" u="none" strike="noStrike" cap="none">
              <a:solidFill>
                <a:srgbClr val="FFFFFF"/>
              </a:solidFill>
              <a:latin typeface="Bebas Neue"/>
              <a:ea typeface="Bebas Neue"/>
              <a:cs typeface="Bebas Neue"/>
              <a:sym typeface="Bebas Neue"/>
            </a:endParaRPr>
          </a:p>
        </p:txBody>
      </p:sp>
      <p:pic>
        <p:nvPicPr>
          <p:cNvPr id="307" name="Google Shape;307;p18" descr="Une image contenant noir, obscurité&#10;&#10;Description générée automatiquement"/>
          <p:cNvPicPr preferRelativeResize="0"/>
          <p:nvPr/>
        </p:nvPicPr>
        <p:blipFill rotWithShape="1">
          <a:blip r:embed="rId3">
            <a:alphaModFix/>
          </a:blip>
          <a:srcRect/>
          <a:stretch/>
        </p:blipFill>
        <p:spPr>
          <a:xfrm>
            <a:off x="5263133" y="2680225"/>
            <a:ext cx="1527135" cy="1527135"/>
          </a:xfrm>
          <a:prstGeom prst="rect">
            <a:avLst/>
          </a:prstGeom>
          <a:noFill/>
          <a:ln>
            <a:noFill/>
          </a:ln>
        </p:spPr>
      </p:pic>
      <p:sp>
        <p:nvSpPr>
          <p:cNvPr id="308" name="Google Shape;308;p18"/>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309" name="Google Shape;309;p18"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310" name="Google Shape;310;p18"/>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a:t>
            </a:r>
            <a:endParaRPr sz="2800" b="0" i="0" u="none" strike="noStrike" cap="none">
              <a:solidFill>
                <a:srgbClr val="E84E0F"/>
              </a:solidFill>
              <a:latin typeface="Bebas Neue"/>
              <a:ea typeface="Bebas Neue"/>
              <a:cs typeface="Bebas Neue"/>
              <a:sym typeface="Bebas Neue"/>
            </a:endParaRPr>
          </a:p>
        </p:txBody>
      </p:sp>
      <p:sp>
        <p:nvSpPr>
          <p:cNvPr id="311" name="Google Shape;311;p18"/>
          <p:cNvSpPr/>
          <p:nvPr/>
        </p:nvSpPr>
        <p:spPr>
          <a:xfrm>
            <a:off x="1756246" y="2475361"/>
            <a:ext cx="31173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As a group, </a:t>
            </a:r>
            <a:r>
              <a:rPr lang="fr-FR" sz="1400" b="0" i="0" u="none" strike="noStrike" cap="none" dirty="0" err="1">
                <a:solidFill>
                  <a:srgbClr val="FFFFFF"/>
                </a:solidFill>
                <a:latin typeface="Arial"/>
                <a:ea typeface="Arial"/>
                <a:cs typeface="Arial"/>
                <a:sym typeface="Arial"/>
              </a:rPr>
              <a:t>identify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why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necessary</a:t>
            </a:r>
            <a:r>
              <a:rPr lang="fr-FR" sz="1400" b="0" i="0" u="none" strike="noStrike" cap="none" dirty="0">
                <a:solidFill>
                  <a:srgbClr val="FFFFFF"/>
                </a:solidFill>
                <a:latin typeface="Arial"/>
                <a:ea typeface="Arial"/>
                <a:cs typeface="Arial"/>
                <a:sym typeface="Arial"/>
              </a:rPr>
              <a:t> to have a </a:t>
            </a:r>
            <a:r>
              <a:rPr lang="fr-FR" dirty="0">
                <a:solidFill>
                  <a:srgbClr val="FFFFFF"/>
                </a:solidFill>
              </a:rPr>
              <a:t>MEAL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policy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specific</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organization</a:t>
            </a:r>
            <a:r>
              <a:rPr lang="fr-FR" sz="1400" b="0" i="0" u="none" strike="noStrike" cap="none" dirty="0">
                <a:solidFill>
                  <a:srgbClr val="FFFFFF"/>
                </a:solidFill>
                <a:latin typeface="Arial"/>
                <a:ea typeface="Arial"/>
                <a:cs typeface="Arial"/>
                <a:sym typeface="Arial"/>
              </a:rPr>
              <a:t> - objectives?</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18</a:t>
            </a:fld>
            <a:endParaRPr/>
          </a:p>
        </p:txBody>
      </p:sp>
      <p:sp>
        <p:nvSpPr>
          <p:cNvPr id="318" name="Google Shape;318;p1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19" name="Google Shape;319;p19"/>
          <p:cNvSpPr txBox="1"/>
          <p:nvPr/>
        </p:nvSpPr>
        <p:spPr>
          <a:xfrm>
            <a:off x="1822433" y="523989"/>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WHY A </a:t>
            </a:r>
            <a:r>
              <a:rPr lang="fr-FR" sz="5700" b="1">
                <a:solidFill>
                  <a:srgbClr val="E84E0F"/>
                </a:solidFill>
                <a:latin typeface="Bebas Neue"/>
                <a:ea typeface="Bebas Neue"/>
                <a:cs typeface="Bebas Neue"/>
                <a:sym typeface="Bebas Neue"/>
              </a:rPr>
              <a:t>MEAL</a:t>
            </a:r>
            <a:r>
              <a:rPr lang="fr-FR" sz="5700" b="1" i="0" u="none" strike="noStrike" cap="none">
                <a:solidFill>
                  <a:srgbClr val="E84E0F"/>
                </a:solidFill>
                <a:latin typeface="Bebas Neue"/>
                <a:ea typeface="Bebas Neue"/>
                <a:cs typeface="Bebas Neue"/>
                <a:sym typeface="Bebas Neue"/>
              </a:rPr>
              <a:t> POLICY?</a:t>
            </a:r>
            <a:endParaRPr sz="5700" b="0" i="0" u="none" strike="noStrike" cap="none">
              <a:solidFill>
                <a:srgbClr val="E84E0F"/>
              </a:solidFill>
              <a:latin typeface="Bebas Neue"/>
              <a:ea typeface="Bebas Neue"/>
              <a:cs typeface="Bebas Neue"/>
              <a:sym typeface="Bebas Neue"/>
            </a:endParaRPr>
          </a:p>
        </p:txBody>
      </p:sp>
      <p:sp>
        <p:nvSpPr>
          <p:cNvPr id="320" name="Google Shape;320;p19"/>
          <p:cNvSpPr/>
          <p:nvPr/>
        </p:nvSpPr>
        <p:spPr>
          <a:xfrm>
            <a:off x="4163604" y="3213985"/>
            <a:ext cx="2071538" cy="10494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dirty="0" err="1">
                <a:solidFill>
                  <a:srgbClr val="262775"/>
                </a:solidFill>
                <a:latin typeface="Raleway"/>
                <a:ea typeface="Raleway"/>
                <a:cs typeface="Raleway"/>
                <a:sym typeface="Raleway"/>
              </a:rPr>
              <a:t>Harmonize</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practices and </a:t>
            </a:r>
            <a:r>
              <a:rPr lang="fr-FR" sz="1200" b="0" i="0" u="none" strike="noStrike" cap="none" dirty="0" err="1">
                <a:solidFill>
                  <a:srgbClr val="262775"/>
                </a:solidFill>
                <a:latin typeface="Raleway"/>
                <a:ea typeface="Raleway"/>
                <a:cs typeface="Raleway"/>
                <a:sym typeface="Raleway"/>
              </a:rPr>
              <a:t>capitalize</a:t>
            </a:r>
            <a:r>
              <a:rPr lang="fr-FR" sz="1200" b="0" i="0" u="none" strike="noStrike" cap="none" dirty="0">
                <a:solidFill>
                  <a:srgbClr val="262775"/>
                </a:solidFill>
                <a:latin typeface="Raleway"/>
                <a:ea typeface="Raleway"/>
                <a:cs typeface="Raleway"/>
                <a:sym typeface="Raleway"/>
              </a:rPr>
              <a:t> on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know-how, to </a:t>
            </a:r>
            <a:r>
              <a:rPr lang="fr-FR" sz="1200" b="0" i="0" u="none" strike="noStrike" cap="none" dirty="0" err="1">
                <a:solidFill>
                  <a:srgbClr val="262775"/>
                </a:solidFill>
                <a:latin typeface="Raleway"/>
                <a:ea typeface="Raleway"/>
                <a:cs typeface="Raleway"/>
                <a:sym typeface="Raleway"/>
              </a:rPr>
              <a:t>maximize</a:t>
            </a:r>
            <a:r>
              <a:rPr lang="fr-FR" sz="1200" b="0" i="0" u="none" strike="noStrike" cap="none" dirty="0">
                <a:solidFill>
                  <a:srgbClr val="262775"/>
                </a:solidFill>
                <a:latin typeface="Raleway"/>
                <a:ea typeface="Raleway"/>
                <a:cs typeface="Raleway"/>
                <a:sym typeface="Raleway"/>
              </a:rPr>
              <a:t> the impact of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educational</a:t>
            </a:r>
            <a:r>
              <a:rPr lang="fr-FR" sz="1200" b="0" i="0" u="none" strike="noStrike" cap="none" dirty="0">
                <a:solidFill>
                  <a:srgbClr val="262775"/>
                </a:solidFill>
                <a:latin typeface="Raleway"/>
                <a:ea typeface="Raleway"/>
                <a:cs typeface="Raleway"/>
                <a:sym typeface="Raleway"/>
              </a:rPr>
              <a:t> interventions.  </a:t>
            </a: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sp>
        <p:nvSpPr>
          <p:cNvPr id="321" name="Google Shape;321;p19"/>
          <p:cNvSpPr/>
          <p:nvPr/>
        </p:nvSpPr>
        <p:spPr>
          <a:xfrm>
            <a:off x="6304554" y="3213985"/>
            <a:ext cx="2196082" cy="1548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dirty="0" err="1">
                <a:solidFill>
                  <a:srgbClr val="262775"/>
                </a:solidFill>
                <a:latin typeface="Raleway"/>
                <a:ea typeface="Raleway"/>
                <a:cs typeface="Raleway"/>
                <a:sym typeface="Raleway"/>
              </a:rPr>
              <a:t>Drawing</a:t>
            </a:r>
            <a:r>
              <a:rPr lang="fr-FR" sz="1200" b="0" i="0" u="none" strike="noStrike" cap="none" dirty="0">
                <a:solidFill>
                  <a:srgbClr val="262775"/>
                </a:solidFill>
                <a:latin typeface="Raleway"/>
                <a:ea typeface="Raleway"/>
                <a:cs typeface="Raleway"/>
                <a:sym typeface="Raleway"/>
              </a:rPr>
              <a:t> on the </a:t>
            </a:r>
            <a:r>
              <a:rPr lang="fr-FR" sz="1200" b="0" i="0" u="none" strike="noStrike" cap="none" dirty="0" err="1">
                <a:solidFill>
                  <a:srgbClr val="262775"/>
                </a:solidFill>
                <a:latin typeface="Raleway"/>
                <a:ea typeface="Raleway"/>
                <a:cs typeface="Raleway"/>
                <a:sym typeface="Raleway"/>
              </a:rPr>
              <a:t>lessons</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learned</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from</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operations</a:t>
            </a:r>
            <a:r>
              <a:rPr lang="fr-FR" sz="1200" b="0" i="0" u="none" strike="noStrike" cap="none" dirty="0">
                <a:solidFill>
                  <a:srgbClr val="262775"/>
                </a:solidFill>
                <a:latin typeface="Raleway"/>
                <a:ea typeface="Raleway"/>
                <a:cs typeface="Raleway"/>
                <a:sym typeface="Raleway"/>
              </a:rPr>
              <a:t> and the standards of the international </a:t>
            </a:r>
            <a:r>
              <a:rPr lang="fr-FR" sz="1200" b="0" i="0" u="none" strike="noStrike" cap="none" dirty="0" err="1">
                <a:solidFill>
                  <a:srgbClr val="262775"/>
                </a:solidFill>
                <a:latin typeface="Raleway"/>
                <a:ea typeface="Raleway"/>
                <a:cs typeface="Raleway"/>
                <a:sym typeface="Raleway"/>
              </a:rPr>
              <a:t>solidarity</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sector</a:t>
            </a:r>
            <a:r>
              <a:rPr lang="fr-FR" sz="1200" b="0" i="0" u="none" strike="noStrike" cap="none" dirty="0">
                <a:solidFill>
                  <a:srgbClr val="262775"/>
                </a:solidFill>
                <a:latin typeface="Raleway"/>
                <a:ea typeface="Raleway"/>
                <a:cs typeface="Raleway"/>
                <a:sym typeface="Raleway"/>
              </a:rPr>
              <a:t>, to </a:t>
            </a:r>
            <a:r>
              <a:rPr lang="fr-FR" sz="1200" b="0" i="0" u="none" strike="noStrike" cap="none" dirty="0" err="1">
                <a:solidFill>
                  <a:srgbClr val="262775"/>
                </a:solidFill>
                <a:latin typeface="Raleway"/>
                <a:ea typeface="Raleway"/>
                <a:cs typeface="Raleway"/>
                <a:sym typeface="Raleway"/>
              </a:rPr>
              <a:t>guarantee</a:t>
            </a:r>
            <a:r>
              <a:rPr lang="fr-FR" sz="1200" b="0" i="0" u="none" strike="noStrike" cap="none" dirty="0">
                <a:solidFill>
                  <a:srgbClr val="262775"/>
                </a:solidFill>
                <a:latin typeface="Raleway"/>
                <a:ea typeface="Raleway"/>
                <a:cs typeface="Raleway"/>
                <a:sym typeface="Raleway"/>
              </a:rPr>
              <a:t> the </a:t>
            </a:r>
            <a:r>
              <a:rPr lang="fr-FR" sz="1200" b="0" i="0" u="none" strike="noStrike" cap="none" dirty="0" err="1">
                <a:solidFill>
                  <a:srgbClr val="262775"/>
                </a:solidFill>
                <a:latin typeface="Raleway"/>
                <a:ea typeface="Raleway"/>
                <a:cs typeface="Raleway"/>
                <a:sym typeface="Raleway"/>
              </a:rPr>
              <a:t>quality</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effectiveness</a:t>
            </a:r>
            <a:r>
              <a:rPr lang="fr-FR" sz="1200" b="0" i="0" u="none" strike="noStrike" cap="none" dirty="0">
                <a:solidFill>
                  <a:srgbClr val="262775"/>
                </a:solidFill>
                <a:latin typeface="Raleway"/>
                <a:ea typeface="Raleway"/>
                <a:cs typeface="Raleway"/>
                <a:sym typeface="Raleway"/>
              </a:rPr>
              <a:t> and impact of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actions. </a:t>
            </a: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sp>
        <p:nvSpPr>
          <p:cNvPr id="322" name="Google Shape;322;p19"/>
          <p:cNvSpPr/>
          <p:nvPr/>
        </p:nvSpPr>
        <p:spPr>
          <a:xfrm>
            <a:off x="8555044" y="3213984"/>
            <a:ext cx="2112957"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dirty="0" err="1">
                <a:solidFill>
                  <a:srgbClr val="262775"/>
                </a:solidFill>
                <a:latin typeface="Raleway"/>
                <a:ea typeface="Raleway"/>
                <a:cs typeface="Raleway"/>
                <a:sym typeface="Raleway"/>
              </a:rPr>
              <a:t>Formalize</a:t>
            </a:r>
            <a:r>
              <a:rPr lang="fr-FR" sz="1200" b="0" i="0" u="none" strike="noStrike" cap="none" dirty="0">
                <a:solidFill>
                  <a:srgbClr val="262775"/>
                </a:solidFill>
                <a:latin typeface="Raleway"/>
                <a:ea typeface="Raleway"/>
                <a:cs typeface="Raleway"/>
                <a:sym typeface="Raleway"/>
              </a:rPr>
              <a:t> the </a:t>
            </a:r>
            <a:r>
              <a:rPr lang="fr-FR" sz="1200" b="0" i="0" u="none" strike="noStrike" cap="none" dirty="0" err="1">
                <a:solidFill>
                  <a:srgbClr val="262775"/>
                </a:solidFill>
                <a:latin typeface="Raleway"/>
                <a:ea typeface="Raleway"/>
                <a:cs typeface="Raleway"/>
                <a:sym typeface="Raleway"/>
              </a:rPr>
              <a:t>organization's</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commitments</a:t>
            </a:r>
            <a:r>
              <a:rPr lang="fr-FR" sz="1200" b="0" i="0" u="none" strike="noStrike" cap="none" dirty="0">
                <a:solidFill>
                  <a:srgbClr val="262775"/>
                </a:solidFill>
                <a:latin typeface="Raleway"/>
                <a:ea typeface="Raleway"/>
                <a:cs typeface="Raleway"/>
                <a:sym typeface="Raleway"/>
              </a:rPr>
              <a:t> to </a:t>
            </a:r>
            <a:r>
              <a:rPr lang="fr-FR" sz="1200" b="0" i="0" u="none" strike="noStrike" cap="none" dirty="0" err="1">
                <a:solidFill>
                  <a:srgbClr val="262775"/>
                </a:solidFill>
                <a:latin typeface="Raleway"/>
                <a:ea typeface="Raleway"/>
                <a:cs typeface="Raleway"/>
                <a:sym typeface="Raleway"/>
              </a:rPr>
              <a:t>anchor</a:t>
            </a:r>
            <a:r>
              <a:rPr lang="fr-FR" sz="1200" b="0" i="0" u="none" strike="noStrike" cap="none" dirty="0">
                <a:solidFill>
                  <a:srgbClr val="262775"/>
                </a:solidFill>
                <a:latin typeface="Raleway"/>
                <a:ea typeface="Raleway"/>
                <a:cs typeface="Raleway"/>
                <a:sym typeface="Raleway"/>
              </a:rPr>
              <a:t> the </a:t>
            </a:r>
            <a:r>
              <a:rPr lang="fr-FR" sz="1200" dirty="0">
                <a:solidFill>
                  <a:srgbClr val="262775"/>
                </a:solidFill>
                <a:latin typeface="Raleway"/>
                <a:ea typeface="Raleway"/>
                <a:cs typeface="Raleway"/>
                <a:sym typeface="Raleway"/>
              </a:rPr>
              <a:t>MEAL</a:t>
            </a:r>
            <a:r>
              <a:rPr lang="fr-FR" sz="1200" b="0" i="0" u="none" strike="noStrike" cap="none" dirty="0">
                <a:solidFill>
                  <a:srgbClr val="262775"/>
                </a:solidFill>
                <a:latin typeface="Raleway"/>
                <a:ea typeface="Raleway"/>
                <a:cs typeface="Raleway"/>
                <a:sym typeface="Raleway"/>
              </a:rPr>
              <a:t> culture </a:t>
            </a:r>
            <a:r>
              <a:rPr lang="fr-FR" sz="1200" b="0" i="0" u="none" strike="noStrike" cap="none" dirty="0" err="1">
                <a:solidFill>
                  <a:srgbClr val="262775"/>
                </a:solidFill>
                <a:latin typeface="Raleway"/>
                <a:ea typeface="Raleway"/>
                <a:cs typeface="Raleway"/>
                <a:sym typeface="Raleway"/>
              </a:rPr>
              <a:t>within</a:t>
            </a:r>
            <a:r>
              <a:rPr lang="fr-FR" sz="1200" b="0" i="0" u="none" strike="noStrike" cap="none" dirty="0">
                <a:solidFill>
                  <a:srgbClr val="262775"/>
                </a:solidFill>
                <a:latin typeface="Raleway"/>
                <a:ea typeface="Raleway"/>
                <a:cs typeface="Raleway"/>
                <a:sym typeface="Raleway"/>
              </a:rPr>
              <a:t> the </a:t>
            </a:r>
            <a:r>
              <a:rPr lang="fr-FR" sz="1200" b="0" i="0" u="none" strike="noStrike" cap="none" dirty="0" err="1">
                <a:solidFill>
                  <a:srgbClr val="262775"/>
                </a:solidFill>
                <a:latin typeface="Raleway"/>
                <a:ea typeface="Raleway"/>
                <a:cs typeface="Raleway"/>
                <a:sym typeface="Raleway"/>
              </a:rPr>
              <a:t>organization's</a:t>
            </a:r>
            <a:r>
              <a:rPr lang="fr-FR" sz="1200" b="0" i="0" u="none" strike="noStrike" cap="none" dirty="0">
                <a:solidFill>
                  <a:srgbClr val="262775"/>
                </a:solidFill>
                <a:latin typeface="Raleway"/>
                <a:ea typeface="Raleway"/>
                <a:cs typeface="Raleway"/>
                <a:sym typeface="Raleway"/>
              </a:rPr>
              <a:t> teams and stakeholders.</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pic>
        <p:nvPicPr>
          <p:cNvPr id="323" name="Google Shape;323;p19"/>
          <p:cNvPicPr preferRelativeResize="0"/>
          <p:nvPr/>
        </p:nvPicPr>
        <p:blipFill rotWithShape="1">
          <a:blip r:embed="rId3">
            <a:alphaModFix/>
          </a:blip>
          <a:srcRect/>
          <a:stretch/>
        </p:blipFill>
        <p:spPr>
          <a:xfrm>
            <a:off x="4709066" y="2033385"/>
            <a:ext cx="951113" cy="951113"/>
          </a:xfrm>
          <a:prstGeom prst="rect">
            <a:avLst/>
          </a:prstGeom>
          <a:noFill/>
          <a:ln>
            <a:noFill/>
          </a:ln>
        </p:spPr>
      </p:pic>
      <p:pic>
        <p:nvPicPr>
          <p:cNvPr id="324" name="Google Shape;324;p19"/>
          <p:cNvPicPr preferRelativeResize="0"/>
          <p:nvPr/>
        </p:nvPicPr>
        <p:blipFill rotWithShape="1">
          <a:blip r:embed="rId3">
            <a:alphaModFix/>
          </a:blip>
          <a:srcRect/>
          <a:stretch/>
        </p:blipFill>
        <p:spPr>
          <a:xfrm>
            <a:off x="6901320" y="1986325"/>
            <a:ext cx="951113" cy="951113"/>
          </a:xfrm>
          <a:prstGeom prst="rect">
            <a:avLst/>
          </a:prstGeom>
          <a:noFill/>
          <a:ln>
            <a:noFill/>
          </a:ln>
        </p:spPr>
      </p:pic>
      <p:pic>
        <p:nvPicPr>
          <p:cNvPr id="325" name="Google Shape;325;p19"/>
          <p:cNvPicPr preferRelativeResize="0"/>
          <p:nvPr/>
        </p:nvPicPr>
        <p:blipFill rotWithShape="1">
          <a:blip r:embed="rId3">
            <a:alphaModFix/>
          </a:blip>
          <a:srcRect/>
          <a:stretch/>
        </p:blipFill>
        <p:spPr>
          <a:xfrm>
            <a:off x="9105487" y="2018156"/>
            <a:ext cx="951113" cy="951113"/>
          </a:xfrm>
          <a:prstGeom prst="rect">
            <a:avLst/>
          </a:prstGeom>
          <a:noFill/>
          <a:ln>
            <a:noFill/>
          </a:ln>
        </p:spPr>
      </p:pic>
      <p:sp>
        <p:nvSpPr>
          <p:cNvPr id="326" name="Google Shape;326;p19"/>
          <p:cNvSpPr txBox="1"/>
          <p:nvPr/>
        </p:nvSpPr>
        <p:spPr>
          <a:xfrm>
            <a:off x="3688306" y="5574112"/>
            <a:ext cx="509367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dirty="0">
                <a:solidFill>
                  <a:srgbClr val="262775"/>
                </a:solidFill>
                <a:latin typeface="Raleway"/>
                <a:ea typeface="Raleway"/>
                <a:cs typeface="Raleway"/>
                <a:sym typeface="Raleway"/>
              </a:rPr>
              <a:t>This </a:t>
            </a:r>
            <a:r>
              <a:rPr lang="fr-FR" sz="1200" b="0" i="0" u="none" strike="noStrike" cap="none" dirty="0" err="1">
                <a:solidFill>
                  <a:srgbClr val="262775"/>
                </a:solidFill>
                <a:latin typeface="Raleway"/>
                <a:ea typeface="Raleway"/>
                <a:cs typeface="Raleway"/>
                <a:sym typeface="Raleway"/>
              </a:rPr>
              <a:t>policy</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affirms</a:t>
            </a:r>
            <a:r>
              <a:rPr lang="fr-FR" sz="1200" b="0" i="0" u="none" strike="noStrike" cap="none" dirty="0">
                <a:solidFill>
                  <a:srgbClr val="262775"/>
                </a:solidFill>
                <a:latin typeface="Raleway"/>
                <a:ea typeface="Raleway"/>
                <a:cs typeface="Raleway"/>
                <a:sym typeface="Raleway"/>
              </a:rPr>
              <a:t> the </a:t>
            </a:r>
            <a:r>
              <a:rPr lang="fr-FR" sz="1200" b="0" i="0" u="none" strike="noStrike" cap="none" dirty="0" err="1">
                <a:solidFill>
                  <a:srgbClr val="262775"/>
                </a:solidFill>
                <a:latin typeface="Raleway"/>
                <a:ea typeface="Raleway"/>
                <a:cs typeface="Raleway"/>
                <a:sym typeface="Raleway"/>
              </a:rPr>
              <a:t>mandatory</a:t>
            </a:r>
            <a:r>
              <a:rPr lang="fr-FR" sz="1200" b="0" i="0" u="none" strike="noStrike" cap="none" dirty="0">
                <a:solidFill>
                  <a:srgbClr val="262775"/>
                </a:solidFill>
                <a:latin typeface="Raleway"/>
                <a:ea typeface="Raleway"/>
                <a:cs typeface="Raleway"/>
                <a:sym typeface="Raleway"/>
              </a:rPr>
              <a:t> nature of Action </a:t>
            </a:r>
            <a:r>
              <a:rPr lang="fr-FR" sz="1200" b="0" i="0" u="none" strike="noStrike" cap="none" dirty="0" err="1">
                <a:solidFill>
                  <a:srgbClr val="262775"/>
                </a:solidFill>
                <a:latin typeface="Raleway"/>
                <a:ea typeface="Raleway"/>
                <a:cs typeface="Raleway"/>
                <a:sym typeface="Raleway"/>
              </a:rPr>
              <a:t>Education's</a:t>
            </a:r>
            <a:r>
              <a:rPr lang="fr-FR" sz="1200" b="0" i="0" u="none" strike="noStrike" cap="none" dirty="0">
                <a:solidFill>
                  <a:srgbClr val="262775"/>
                </a:solidFill>
                <a:latin typeface="Raleway"/>
                <a:ea typeface="Raleway"/>
                <a:cs typeface="Raleway"/>
                <a:sym typeface="Raleway"/>
              </a:rPr>
              <a:t> Monitoring &amp; Evaluation system. This system </a:t>
            </a:r>
            <a:r>
              <a:rPr lang="fr-FR" sz="1200" b="0" i="0" u="none" strike="noStrike" cap="none" dirty="0" err="1">
                <a:solidFill>
                  <a:srgbClr val="262775"/>
                </a:solidFill>
                <a:latin typeface="Raleway"/>
                <a:ea typeface="Raleway"/>
                <a:cs typeface="Raleway"/>
                <a:sym typeface="Raleway"/>
              </a:rPr>
              <a:t>is</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mandatory</a:t>
            </a:r>
            <a:r>
              <a:rPr lang="fr-FR" sz="1200" b="0" i="0" u="none" strike="noStrike" cap="none" dirty="0">
                <a:solidFill>
                  <a:srgbClr val="262775"/>
                </a:solidFill>
                <a:latin typeface="Raleway"/>
                <a:ea typeface="Raleway"/>
                <a:cs typeface="Raleway"/>
                <a:sym typeface="Raleway"/>
              </a:rPr>
              <a:t> for all </a:t>
            </a:r>
            <a:r>
              <a:rPr lang="fr-FR" sz="1200" b="0" i="0" u="none" strike="noStrike" cap="none" dirty="0" err="1">
                <a:solidFill>
                  <a:srgbClr val="262775"/>
                </a:solidFill>
                <a:latin typeface="Raleway"/>
                <a:ea typeface="Raleway"/>
                <a:cs typeface="Raleway"/>
                <a:sym typeface="Raleway"/>
              </a:rPr>
              <a:t>projects</a:t>
            </a:r>
            <a:r>
              <a:rPr lang="fr-FR" sz="1200" b="0" i="0" u="none" strike="noStrike" cap="none" dirty="0">
                <a:solidFill>
                  <a:srgbClr val="262775"/>
                </a:solidFill>
                <a:latin typeface="Raleway"/>
                <a:ea typeface="Raleway"/>
                <a:cs typeface="Raleway"/>
                <a:sym typeface="Raleway"/>
              </a:rPr>
              <a:t>, and replaces </a:t>
            </a:r>
            <a:r>
              <a:rPr lang="fr-FR" sz="1200" b="0" i="0" u="none" strike="noStrike" cap="none" dirty="0" err="1">
                <a:solidFill>
                  <a:srgbClr val="262775"/>
                </a:solidFill>
                <a:latin typeface="Raleway"/>
                <a:ea typeface="Raleway"/>
                <a:cs typeface="Raleway"/>
                <a:sym typeface="Raleway"/>
              </a:rPr>
              <a:t>processes</a:t>
            </a:r>
            <a:r>
              <a:rPr lang="fr-FR" sz="1200" b="0" i="0" u="none" strike="noStrike" cap="none" dirty="0">
                <a:solidFill>
                  <a:srgbClr val="262775"/>
                </a:solidFill>
                <a:latin typeface="Raleway"/>
                <a:ea typeface="Raleway"/>
                <a:cs typeface="Raleway"/>
                <a:sym typeface="Raleway"/>
              </a:rPr>
              <a:t> and </a:t>
            </a:r>
            <a:r>
              <a:rPr lang="fr-FR" sz="1200" b="0" i="0" u="none" strike="noStrike" cap="none" dirty="0" err="1">
                <a:solidFill>
                  <a:srgbClr val="262775"/>
                </a:solidFill>
                <a:latin typeface="Raleway"/>
                <a:ea typeface="Raleway"/>
                <a:cs typeface="Raleway"/>
                <a:sym typeface="Raleway"/>
              </a:rPr>
              <a:t>tools</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that</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may</a:t>
            </a:r>
            <a:r>
              <a:rPr lang="fr-FR" sz="1200" b="0" i="0" u="none" strike="noStrike" cap="none" dirty="0">
                <a:solidFill>
                  <a:srgbClr val="262775"/>
                </a:solidFill>
                <a:latin typeface="Raleway"/>
                <a:ea typeface="Raleway"/>
                <a:cs typeface="Raleway"/>
                <a:sym typeface="Raleway"/>
              </a:rPr>
              <a:t> have been </a:t>
            </a:r>
            <a:r>
              <a:rPr lang="fr-FR" sz="1200" b="0" i="0" u="none" strike="noStrike" cap="none" dirty="0" err="1">
                <a:solidFill>
                  <a:srgbClr val="262775"/>
                </a:solidFill>
                <a:latin typeface="Raleway"/>
                <a:ea typeface="Raleway"/>
                <a:cs typeface="Raleway"/>
                <a:sym typeface="Raleway"/>
              </a:rPr>
              <a:t>developed</a:t>
            </a:r>
            <a:r>
              <a:rPr lang="fr-FR" sz="1200" b="0" i="0" u="none" strike="noStrike" cap="none" dirty="0">
                <a:solidFill>
                  <a:srgbClr val="262775"/>
                </a:solidFill>
                <a:latin typeface="Raleway"/>
                <a:ea typeface="Raleway"/>
                <a:cs typeface="Raleway"/>
                <a:sym typeface="Raleway"/>
              </a:rPr>
              <a:t> by </a:t>
            </a:r>
            <a:r>
              <a:rPr lang="fr-FR" sz="1200" b="0" i="0" u="none" strike="noStrike" cap="none" dirty="0" err="1">
                <a:solidFill>
                  <a:srgbClr val="262775"/>
                </a:solidFill>
                <a:latin typeface="Raleway"/>
                <a:ea typeface="Raleway"/>
                <a:cs typeface="Raleway"/>
                <a:sym typeface="Raleway"/>
              </a:rPr>
              <a:t>regions</a:t>
            </a:r>
            <a:r>
              <a:rPr lang="fr-FR" sz="1200" b="0" i="0" u="none" strike="noStrike" cap="none" dirty="0">
                <a:solidFill>
                  <a:srgbClr val="262775"/>
                </a:solidFill>
                <a:latin typeface="Raleway"/>
                <a:ea typeface="Raleway"/>
                <a:cs typeface="Raleway"/>
                <a:sym typeface="Raleway"/>
              </a:rPr>
              <a:t> and/or countries. </a:t>
            </a:r>
            <a:endParaRPr sz="1200" b="0" i="0" u="none" strike="noStrike" cap="none" dirty="0">
              <a:solidFill>
                <a:srgbClr val="262775"/>
              </a:solidFill>
              <a:latin typeface="Raleway"/>
              <a:ea typeface="Raleway"/>
              <a:cs typeface="Raleway"/>
              <a:sym typeface="Raleway"/>
            </a:endParaRPr>
          </a:p>
        </p:txBody>
      </p:sp>
      <p:sp>
        <p:nvSpPr>
          <p:cNvPr id="327" name="Google Shape;327;p19"/>
          <p:cNvSpPr/>
          <p:nvPr/>
        </p:nvSpPr>
        <p:spPr>
          <a:xfrm>
            <a:off x="1816998" y="3182934"/>
            <a:ext cx="2071538" cy="10494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dirty="0">
                <a:solidFill>
                  <a:srgbClr val="262775"/>
                </a:solidFill>
                <a:latin typeface="Raleway"/>
                <a:ea typeface="Raleway"/>
                <a:cs typeface="Raleway"/>
                <a:sym typeface="Raleway"/>
              </a:rPr>
              <a:t>As part of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operational</a:t>
            </a:r>
            <a:r>
              <a:rPr lang="fr-FR" sz="1200" b="0" i="0" u="none" strike="noStrike" cap="none" dirty="0">
                <a:solidFill>
                  <a:srgbClr val="262775"/>
                </a:solidFill>
                <a:latin typeface="Raleway"/>
                <a:ea typeface="Raleway"/>
                <a:cs typeface="Raleway"/>
                <a:sym typeface="Raleway"/>
              </a:rPr>
              <a:t> management, </a:t>
            </a:r>
            <a:r>
              <a:rPr lang="fr-FR" sz="1200" b="0" i="0" u="none" strike="noStrike" cap="none" dirty="0" err="1">
                <a:solidFill>
                  <a:srgbClr val="262775"/>
                </a:solidFill>
                <a:latin typeface="Raleway"/>
                <a:ea typeface="Raleway"/>
                <a:cs typeface="Raleway"/>
                <a:sym typeface="Raleway"/>
              </a:rPr>
              <a:t>we</a:t>
            </a:r>
            <a:r>
              <a:rPr lang="fr-FR" sz="1200" b="0" i="0" u="none" strike="noStrike" cap="none" dirty="0">
                <a:solidFill>
                  <a:srgbClr val="262775"/>
                </a:solidFill>
                <a:latin typeface="Raleway"/>
                <a:ea typeface="Raleway"/>
                <a:cs typeface="Raleway"/>
                <a:sym typeface="Raleway"/>
              </a:rPr>
              <a:t> are </a:t>
            </a:r>
            <a:r>
              <a:rPr lang="fr-FR" sz="1200" b="0" i="0" u="none" strike="noStrike" cap="none" dirty="0" err="1">
                <a:solidFill>
                  <a:srgbClr val="262775"/>
                </a:solidFill>
                <a:latin typeface="Raleway"/>
                <a:ea typeface="Raleway"/>
                <a:cs typeface="Raleway"/>
                <a:sym typeface="Raleway"/>
              </a:rPr>
              <a:t>committed</a:t>
            </a:r>
            <a:r>
              <a:rPr lang="fr-FR" sz="1200" b="0" i="0" u="none" strike="noStrike" cap="none" dirty="0">
                <a:solidFill>
                  <a:srgbClr val="262775"/>
                </a:solidFill>
                <a:latin typeface="Raleway"/>
                <a:ea typeface="Raleway"/>
                <a:cs typeface="Raleway"/>
                <a:sym typeface="Raleway"/>
              </a:rPr>
              <a:t> to transparent </a:t>
            </a:r>
            <a:r>
              <a:rPr lang="fr-FR" sz="1200" b="0" i="0" u="none" strike="noStrike" cap="none" dirty="0" err="1">
                <a:solidFill>
                  <a:srgbClr val="262775"/>
                </a:solidFill>
                <a:latin typeface="Raleway"/>
                <a:ea typeface="Raleway"/>
                <a:cs typeface="Raleway"/>
                <a:sym typeface="Raleway"/>
              </a:rPr>
              <a:t>decision-making</a:t>
            </a:r>
            <a:r>
              <a:rPr lang="fr-FR" sz="1200" b="0" i="0" u="none" strike="noStrike" cap="none" dirty="0">
                <a:solidFill>
                  <a:srgbClr val="262775"/>
                </a:solidFill>
                <a:latin typeface="Raleway"/>
                <a:ea typeface="Raleway"/>
                <a:cs typeface="Raleway"/>
                <a:sym typeface="Raleway"/>
              </a:rPr>
              <a:t> and </a:t>
            </a:r>
            <a:r>
              <a:rPr lang="fr-FR" sz="1200" b="0" i="0" u="none" strike="noStrike" cap="none" dirty="0" err="1">
                <a:solidFill>
                  <a:srgbClr val="262775"/>
                </a:solidFill>
                <a:latin typeface="Raleway"/>
                <a:ea typeface="Raleway"/>
                <a:cs typeface="Raleway"/>
                <a:sym typeface="Raleway"/>
              </a:rPr>
              <a:t>accountability</a:t>
            </a:r>
            <a:r>
              <a:rPr lang="fr-FR" sz="1200" b="0" i="0" u="none" strike="noStrike" cap="none" dirty="0">
                <a:solidFill>
                  <a:srgbClr val="262775"/>
                </a:solidFill>
                <a:latin typeface="Raleway"/>
                <a:ea typeface="Raleway"/>
                <a:cs typeface="Raleway"/>
                <a:sym typeface="Raleway"/>
              </a:rPr>
              <a:t> to the people </a:t>
            </a:r>
            <a:r>
              <a:rPr lang="fr-FR" sz="1200" b="0" i="0" u="none" strike="noStrike" cap="none" dirty="0" err="1">
                <a:solidFill>
                  <a:srgbClr val="262775"/>
                </a:solidFill>
                <a:latin typeface="Raleway"/>
                <a:ea typeface="Raleway"/>
                <a:cs typeface="Raleway"/>
                <a:sym typeface="Raleway"/>
              </a:rPr>
              <a:t>we</a:t>
            </a:r>
            <a:r>
              <a:rPr lang="fr-FR" sz="1200" b="0" i="0" u="none" strike="noStrike" cap="none" dirty="0">
                <a:solidFill>
                  <a:srgbClr val="262775"/>
                </a:solidFill>
                <a:latin typeface="Raleway"/>
                <a:ea typeface="Raleway"/>
                <a:cs typeface="Raleway"/>
                <a:sym typeface="Raleway"/>
              </a:rPr>
              <a:t> serve, as </a:t>
            </a:r>
            <a:r>
              <a:rPr lang="fr-FR" sz="1200" b="0" i="0" u="none" strike="noStrike" cap="none" dirty="0" err="1">
                <a:solidFill>
                  <a:srgbClr val="262775"/>
                </a:solidFill>
                <a:latin typeface="Raleway"/>
                <a:ea typeface="Raleway"/>
                <a:cs typeface="Raleway"/>
                <a:sym typeface="Raleway"/>
              </a:rPr>
              <a:t>well</a:t>
            </a:r>
            <a:r>
              <a:rPr lang="fr-FR" sz="1200" b="0" i="0" u="none" strike="noStrike" cap="none" dirty="0">
                <a:solidFill>
                  <a:srgbClr val="262775"/>
                </a:solidFill>
                <a:latin typeface="Raleway"/>
                <a:ea typeface="Raleway"/>
                <a:cs typeface="Raleway"/>
                <a:sym typeface="Raleway"/>
              </a:rPr>
              <a:t> as to </a:t>
            </a:r>
            <a:r>
              <a:rPr lang="fr-FR" sz="1200" b="0" i="0" u="none" strike="noStrike" cap="none" dirty="0" err="1">
                <a:solidFill>
                  <a:srgbClr val="262775"/>
                </a:solidFill>
                <a:latin typeface="Raleway"/>
                <a:ea typeface="Raleway"/>
                <a:cs typeface="Raleway"/>
                <a:sym typeface="Raleway"/>
              </a:rPr>
              <a:t>our</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partners</a:t>
            </a:r>
            <a:r>
              <a:rPr lang="fr-FR" sz="1200" b="0" i="0" u="none" strike="noStrike" cap="none" dirty="0">
                <a:solidFill>
                  <a:srgbClr val="262775"/>
                </a:solidFill>
                <a:latin typeface="Raleway"/>
                <a:ea typeface="Raleway"/>
                <a:cs typeface="Raleway"/>
                <a:sym typeface="Raleway"/>
              </a:rPr>
              <a:t> and </a:t>
            </a:r>
            <a:r>
              <a:rPr lang="fr-FR" sz="1200" b="0" i="0" u="none" strike="noStrike" cap="none" dirty="0" err="1">
                <a:solidFill>
                  <a:srgbClr val="262775"/>
                </a:solidFill>
                <a:latin typeface="Raleway"/>
                <a:ea typeface="Raleway"/>
                <a:cs typeface="Raleway"/>
                <a:sym typeface="Raleway"/>
              </a:rPr>
              <a:t>donors</a:t>
            </a:r>
            <a:r>
              <a:rPr lang="fr-FR" sz="1200" b="0" i="0" u="none" strike="noStrike" cap="none" dirty="0">
                <a:solidFill>
                  <a:srgbClr val="262775"/>
                </a:solidFill>
                <a:latin typeface="Raleway"/>
                <a:ea typeface="Raleway"/>
                <a:cs typeface="Raleway"/>
                <a:sym typeface="Raleway"/>
              </a:rPr>
              <a:t> of all </a:t>
            </a:r>
            <a:r>
              <a:rPr lang="fr-FR" sz="1200" b="0" i="0" u="none" strike="noStrike" cap="none" dirty="0" err="1">
                <a:solidFill>
                  <a:srgbClr val="262775"/>
                </a:solidFill>
                <a:latin typeface="Raleway"/>
                <a:ea typeface="Raleway"/>
                <a:cs typeface="Raleway"/>
                <a:sym typeface="Raleway"/>
              </a:rPr>
              <a:t>kinds</a:t>
            </a:r>
            <a:r>
              <a:rPr lang="fr-FR" sz="1200" b="0" i="0" u="none" strike="noStrike" cap="none" dirty="0">
                <a:solidFill>
                  <a:srgbClr val="262775"/>
                </a:solidFill>
                <a:latin typeface="Raleway"/>
                <a:ea typeface="Raleway"/>
                <a:cs typeface="Raleway"/>
                <a:sym typeface="Raleway"/>
              </a:rPr>
              <a:t>. </a:t>
            </a: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pic>
        <p:nvPicPr>
          <p:cNvPr id="328" name="Google Shape;328;p19"/>
          <p:cNvPicPr preferRelativeResize="0"/>
          <p:nvPr/>
        </p:nvPicPr>
        <p:blipFill rotWithShape="1">
          <a:blip r:embed="rId3">
            <a:alphaModFix/>
          </a:blip>
          <a:srcRect/>
          <a:stretch/>
        </p:blipFill>
        <p:spPr>
          <a:xfrm>
            <a:off x="2504899" y="2061344"/>
            <a:ext cx="951113" cy="9511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19</a:t>
            </a:fld>
            <a:endParaRPr/>
          </a:p>
        </p:txBody>
      </p:sp>
      <p:sp>
        <p:nvSpPr>
          <p:cNvPr id="335" name="Google Shape;335;p2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36" name="Google Shape;336;p20"/>
          <p:cNvSpPr txBox="1"/>
          <p:nvPr/>
        </p:nvSpPr>
        <p:spPr>
          <a:xfrm>
            <a:off x="2753499" y="2097672"/>
            <a:ext cx="6684900" cy="3402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fr-FR" sz="1600" b="0" i="0" u="none" strike="noStrike" cap="none" dirty="0">
                <a:solidFill>
                  <a:srgbClr val="002060"/>
                </a:solidFill>
                <a:latin typeface="Arial Narrow"/>
                <a:ea typeface="Arial Narrow"/>
                <a:cs typeface="Arial Narrow"/>
                <a:sym typeface="Arial Narrow"/>
              </a:rPr>
              <a:t>In short, the </a:t>
            </a:r>
            <a:r>
              <a:rPr lang="fr-FR" sz="1600" b="0" i="0" u="none" strike="noStrike" cap="none" dirty="0" err="1">
                <a:solidFill>
                  <a:srgbClr val="002060"/>
                </a:solidFill>
                <a:latin typeface="Arial Narrow"/>
                <a:ea typeface="Arial Narrow"/>
                <a:cs typeface="Arial Narrow"/>
                <a:sym typeface="Arial Narrow"/>
              </a:rPr>
              <a:t>policy</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aims</a:t>
            </a:r>
            <a:r>
              <a:rPr lang="fr-FR" sz="1600" b="0" i="0" u="none" strike="noStrike" cap="none" dirty="0">
                <a:solidFill>
                  <a:srgbClr val="002060"/>
                </a:solidFill>
                <a:latin typeface="Arial Narrow"/>
                <a:ea typeface="Arial Narrow"/>
                <a:cs typeface="Arial Narrow"/>
                <a:sym typeface="Arial Narrow"/>
              </a:rPr>
              <a:t> to :</a:t>
            </a:r>
            <a:endParaRPr sz="1400" b="0"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1400"/>
              </a:spcBef>
              <a:spcAft>
                <a:spcPts val="0"/>
              </a:spcAft>
              <a:buClr>
                <a:srgbClr val="000000"/>
              </a:buClr>
              <a:buSzPts val="1600"/>
              <a:buFont typeface="Arial"/>
              <a:buChar char="●"/>
            </a:pPr>
            <a:r>
              <a:rPr lang="fr-FR" sz="1600" b="0" i="0" u="none" strike="noStrike" cap="none" dirty="0" err="1">
                <a:solidFill>
                  <a:srgbClr val="002060"/>
                </a:solidFill>
                <a:latin typeface="Arial Narrow"/>
                <a:ea typeface="Arial Narrow"/>
                <a:cs typeface="Arial Narrow"/>
                <a:sym typeface="Arial Narrow"/>
              </a:rPr>
              <a:t>Provide</a:t>
            </a:r>
            <a:r>
              <a:rPr lang="fr-FR" sz="1600" b="0" i="0" u="none" strike="noStrike" cap="none" dirty="0">
                <a:solidFill>
                  <a:srgbClr val="002060"/>
                </a:solidFill>
                <a:latin typeface="Arial Narrow"/>
                <a:ea typeface="Arial Narrow"/>
                <a:cs typeface="Arial Narrow"/>
                <a:sym typeface="Arial Narrow"/>
              </a:rPr>
              <a:t> an </a:t>
            </a:r>
            <a:r>
              <a:rPr lang="fr-FR" sz="1600" b="0" i="0" u="none" strike="noStrike" cap="none" dirty="0" err="1">
                <a:solidFill>
                  <a:srgbClr val="002060"/>
                </a:solidFill>
                <a:latin typeface="Arial Narrow"/>
                <a:ea typeface="Arial Narrow"/>
                <a:cs typeface="Arial Narrow"/>
                <a:sym typeface="Arial Narrow"/>
              </a:rPr>
              <a:t>organization-wide</a:t>
            </a:r>
            <a:r>
              <a:rPr lang="fr-FR" sz="1600" b="0" i="0" u="none" strike="noStrike" cap="none" dirty="0">
                <a:solidFill>
                  <a:srgbClr val="002060"/>
                </a:solidFill>
                <a:latin typeface="Arial Narrow"/>
                <a:ea typeface="Arial Narrow"/>
                <a:cs typeface="Arial Narrow"/>
                <a:sym typeface="Arial Narrow"/>
              </a:rPr>
              <a:t> </a:t>
            </a: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reference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framework</a:t>
            </a:r>
            <a:endParaRPr sz="1600" b="0" i="0" u="none" strike="noStrike" cap="none" dirty="0">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dirty="0">
                <a:solidFill>
                  <a:srgbClr val="002060"/>
                </a:solidFill>
                <a:latin typeface="Arial Narrow"/>
                <a:ea typeface="Arial Narrow"/>
                <a:cs typeface="Arial Narrow"/>
                <a:sym typeface="Arial Narrow"/>
              </a:rPr>
              <a:t>Display </a:t>
            </a:r>
            <a:r>
              <a:rPr lang="fr-FR" sz="1600" b="0" i="0" u="none" strike="noStrike" cap="none" dirty="0" err="1">
                <a:solidFill>
                  <a:srgbClr val="002060"/>
                </a:solidFill>
                <a:latin typeface="Arial Narrow"/>
                <a:ea typeface="Arial Narrow"/>
                <a:cs typeface="Arial Narrow"/>
                <a:sym typeface="Arial Narrow"/>
              </a:rPr>
              <a:t>strategic</a:t>
            </a:r>
            <a:r>
              <a:rPr lang="fr-FR" sz="1600" b="0" i="0" u="none" strike="noStrike" cap="none" dirty="0">
                <a:solidFill>
                  <a:srgbClr val="002060"/>
                </a:solidFill>
                <a:latin typeface="Arial Narrow"/>
                <a:ea typeface="Arial Narrow"/>
                <a:cs typeface="Arial Narrow"/>
                <a:sym typeface="Arial Narrow"/>
              </a:rPr>
              <a:t> orientations, </a:t>
            </a:r>
            <a:r>
              <a:rPr lang="fr-FR" sz="1600" b="0" i="0" u="none" strike="noStrike" cap="none" dirty="0" err="1">
                <a:solidFill>
                  <a:srgbClr val="002060"/>
                </a:solidFill>
                <a:latin typeface="Arial Narrow"/>
                <a:ea typeface="Arial Narrow"/>
                <a:cs typeface="Arial Narrow"/>
                <a:sym typeface="Arial Narrow"/>
              </a:rPr>
              <a:t>guiding</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principles</a:t>
            </a:r>
            <a:r>
              <a:rPr lang="fr-FR" sz="1600" b="0" i="0" u="none" strike="noStrike" cap="none" dirty="0">
                <a:solidFill>
                  <a:srgbClr val="002060"/>
                </a:solidFill>
                <a:latin typeface="Arial Narrow"/>
                <a:ea typeface="Arial Narrow"/>
                <a:cs typeface="Arial Narrow"/>
                <a:sym typeface="Arial Narrow"/>
              </a:rPr>
              <a:t> and key </a:t>
            </a:r>
            <a:r>
              <a:rPr lang="fr-FR" sz="1600" b="0" i="0" u="none" strike="noStrike" cap="none" dirty="0" err="1">
                <a:solidFill>
                  <a:srgbClr val="002060"/>
                </a:solidFill>
                <a:latin typeface="Arial Narrow"/>
                <a:ea typeface="Arial Narrow"/>
                <a:cs typeface="Arial Narrow"/>
                <a:sym typeface="Arial Narrow"/>
              </a:rPr>
              <a:t>references</a:t>
            </a:r>
            <a:r>
              <a:rPr lang="fr-FR" sz="1600" b="0" i="0" u="none" strike="noStrike" cap="none" dirty="0">
                <a:solidFill>
                  <a:srgbClr val="002060"/>
                </a:solidFill>
                <a:latin typeface="Arial Narrow"/>
                <a:ea typeface="Arial Narrow"/>
                <a:cs typeface="Arial Narrow"/>
                <a:sym typeface="Arial Narrow"/>
              </a:rPr>
              <a:t> for ACTEI</a:t>
            </a:r>
            <a:endParaRPr sz="1600" b="0" i="0" u="none" strike="noStrike" cap="none" dirty="0">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dirty="0" err="1">
                <a:solidFill>
                  <a:srgbClr val="002060"/>
                </a:solidFill>
                <a:latin typeface="Arial Narrow"/>
                <a:ea typeface="Arial Narrow"/>
                <a:cs typeface="Arial Narrow"/>
                <a:sym typeface="Arial Narrow"/>
              </a:rPr>
              <a:t>Define</a:t>
            </a:r>
            <a:r>
              <a:rPr lang="fr-FR" sz="1600" b="0" i="0" u="none" strike="noStrike" cap="none" dirty="0">
                <a:solidFill>
                  <a:srgbClr val="002060"/>
                </a:solidFill>
                <a:latin typeface="Arial Narrow"/>
                <a:ea typeface="Arial Narrow"/>
                <a:cs typeface="Arial Narrow"/>
                <a:sym typeface="Arial Narrow"/>
              </a:rPr>
              <a:t> the </a:t>
            </a: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institutional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framework</a:t>
            </a:r>
            <a:r>
              <a:rPr lang="fr-FR" sz="1600" b="0" i="0" u="none" strike="noStrike" cap="none" dirty="0">
                <a:solidFill>
                  <a:srgbClr val="002060"/>
                </a:solidFill>
                <a:latin typeface="Arial Narrow"/>
                <a:ea typeface="Arial Narrow"/>
                <a:cs typeface="Arial Narrow"/>
                <a:sym typeface="Arial Narrow"/>
              </a:rPr>
              <a:t> by </a:t>
            </a:r>
            <a:r>
              <a:rPr lang="fr-FR" sz="1600" b="0" i="0" u="none" strike="noStrike" cap="none" dirty="0" err="1">
                <a:solidFill>
                  <a:srgbClr val="002060"/>
                </a:solidFill>
                <a:latin typeface="Arial Narrow"/>
                <a:ea typeface="Arial Narrow"/>
                <a:cs typeface="Arial Narrow"/>
                <a:sym typeface="Arial Narrow"/>
              </a:rPr>
              <a:t>presenting</a:t>
            </a:r>
            <a:r>
              <a:rPr lang="fr-FR" sz="1600" b="0" i="0" u="none" strike="noStrike" cap="none" dirty="0">
                <a:solidFill>
                  <a:srgbClr val="002060"/>
                </a:solidFill>
                <a:latin typeface="Arial Narrow"/>
                <a:ea typeface="Arial Narrow"/>
                <a:cs typeface="Arial Narrow"/>
                <a:sym typeface="Arial Narrow"/>
              </a:rPr>
              <a:t> the minimum </a:t>
            </a: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requirements</a:t>
            </a:r>
            <a:r>
              <a:rPr lang="fr-FR" sz="1600" b="0" i="0" u="none" strike="noStrike" cap="none" dirty="0">
                <a:solidFill>
                  <a:srgbClr val="002060"/>
                </a:solidFill>
                <a:latin typeface="Arial Narrow"/>
                <a:ea typeface="Arial Narrow"/>
                <a:cs typeface="Arial Narrow"/>
                <a:sym typeface="Arial Narrow"/>
              </a:rPr>
              <a:t> for all ACTEI </a:t>
            </a:r>
            <a:r>
              <a:rPr lang="fr-FR" sz="1600" b="0" i="0" u="none" strike="noStrike" cap="none" dirty="0" err="1">
                <a:solidFill>
                  <a:srgbClr val="002060"/>
                </a:solidFill>
                <a:latin typeface="Arial Narrow"/>
                <a:ea typeface="Arial Narrow"/>
                <a:cs typeface="Arial Narrow"/>
                <a:sym typeface="Arial Narrow"/>
              </a:rPr>
              <a:t>projects</a:t>
            </a:r>
            <a:r>
              <a:rPr lang="fr-FR" sz="1600" b="0" i="0" u="none" strike="noStrike" cap="none" dirty="0">
                <a:solidFill>
                  <a:srgbClr val="002060"/>
                </a:solidFill>
                <a:latin typeface="Arial Narrow"/>
                <a:ea typeface="Arial Narrow"/>
                <a:cs typeface="Arial Narrow"/>
                <a:sym typeface="Arial Narrow"/>
              </a:rPr>
              <a:t>.</a:t>
            </a:r>
            <a:endParaRPr sz="1600" b="0" i="0" u="none" strike="noStrike" cap="none" dirty="0">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dirty="0" err="1">
                <a:solidFill>
                  <a:srgbClr val="002060"/>
                </a:solidFill>
                <a:latin typeface="Arial Narrow"/>
                <a:ea typeface="Arial Narrow"/>
                <a:cs typeface="Arial Narrow"/>
                <a:sym typeface="Arial Narrow"/>
              </a:rPr>
              <a:t>Develop</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strengthen</a:t>
            </a:r>
            <a:r>
              <a:rPr lang="fr-FR" sz="1600" b="0" i="0" u="none" strike="noStrike" cap="none" dirty="0">
                <a:solidFill>
                  <a:srgbClr val="002060"/>
                </a:solidFill>
                <a:latin typeface="Arial Narrow"/>
                <a:ea typeface="Arial Narrow"/>
                <a:cs typeface="Arial Narrow"/>
                <a:sym typeface="Arial Narrow"/>
              </a:rPr>
              <a:t> the </a:t>
            </a: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culture and the use of information and </a:t>
            </a:r>
            <a:r>
              <a:rPr lang="fr-FR" sz="1600" b="0" i="0" u="none" strike="noStrike" cap="none" dirty="0" err="1">
                <a:solidFill>
                  <a:srgbClr val="002060"/>
                </a:solidFill>
                <a:latin typeface="Arial Narrow"/>
                <a:ea typeface="Arial Narrow"/>
                <a:cs typeface="Arial Narrow"/>
                <a:sym typeface="Arial Narrow"/>
              </a:rPr>
              <a:t>knowledge</a:t>
            </a:r>
            <a:r>
              <a:rPr lang="fr-FR" sz="1600" b="0" i="0" u="none" strike="noStrike" cap="none" dirty="0">
                <a:solidFill>
                  <a:srgbClr val="002060"/>
                </a:solidFill>
                <a:latin typeface="Arial Narrow"/>
                <a:ea typeface="Arial Narrow"/>
                <a:cs typeface="Arial Narrow"/>
                <a:sym typeface="Arial Narrow"/>
              </a:rPr>
              <a:t> for </a:t>
            </a:r>
            <a:r>
              <a:rPr lang="fr-FR" sz="1600" b="0" i="0" u="none" strike="noStrike" cap="none" dirty="0" err="1">
                <a:solidFill>
                  <a:srgbClr val="002060"/>
                </a:solidFill>
                <a:latin typeface="Arial Narrow"/>
                <a:ea typeface="Arial Narrow"/>
                <a:cs typeface="Arial Narrow"/>
                <a:sym typeface="Arial Narrow"/>
              </a:rPr>
              <a:t>evidence-based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decision-making</a:t>
            </a:r>
            <a:r>
              <a:rPr lang="fr-FR" sz="1600" b="0" i="0" u="none" strike="noStrike" cap="none" dirty="0">
                <a:solidFill>
                  <a:srgbClr val="002060"/>
                </a:solidFill>
                <a:latin typeface="Arial Narrow"/>
                <a:ea typeface="Arial Narrow"/>
                <a:cs typeface="Arial Narrow"/>
                <a:sym typeface="Arial Narrow"/>
              </a:rPr>
              <a:t> at all </a:t>
            </a:r>
            <a:r>
              <a:rPr lang="fr-FR" sz="1600" b="0" i="0" u="none" strike="noStrike" cap="none" dirty="0" err="1">
                <a:solidFill>
                  <a:srgbClr val="002060"/>
                </a:solidFill>
                <a:latin typeface="Arial Narrow"/>
                <a:ea typeface="Arial Narrow"/>
                <a:cs typeface="Arial Narrow"/>
                <a:sym typeface="Arial Narrow"/>
              </a:rPr>
              <a:t>levels</a:t>
            </a:r>
            <a:r>
              <a:rPr lang="fr-FR" sz="1600" b="0" i="0" u="none" strike="noStrike" cap="none" dirty="0">
                <a:solidFill>
                  <a:srgbClr val="002060"/>
                </a:solidFill>
                <a:latin typeface="Arial Narrow"/>
                <a:ea typeface="Arial Narrow"/>
                <a:cs typeface="Arial Narrow"/>
                <a:sym typeface="Arial Narrow"/>
              </a:rPr>
              <a:t>.</a:t>
            </a:r>
            <a:endParaRPr sz="1600" b="0" i="0" u="none" strike="noStrike" cap="none" dirty="0">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dirty="0">
                <a:solidFill>
                  <a:srgbClr val="002060"/>
                </a:solidFill>
                <a:latin typeface="Arial Narrow"/>
                <a:ea typeface="Arial Narrow"/>
                <a:cs typeface="Arial Narrow"/>
                <a:sym typeface="Arial Narrow"/>
              </a:rPr>
              <a:t>Promote </a:t>
            </a:r>
            <a:r>
              <a:rPr lang="fr-FR" sz="1600" b="0" i="0" u="none" strike="noStrike" cap="none" dirty="0" err="1">
                <a:solidFill>
                  <a:srgbClr val="002060"/>
                </a:solidFill>
                <a:latin typeface="Arial Narrow"/>
                <a:ea typeface="Arial Narrow"/>
                <a:cs typeface="Arial Narrow"/>
                <a:sym typeface="Arial Narrow"/>
              </a:rPr>
              <a:t>continuous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learning</a:t>
            </a:r>
            <a:r>
              <a:rPr lang="fr-FR" sz="1600" b="0" i="0" u="none" strike="noStrike" cap="none" dirty="0">
                <a:solidFill>
                  <a:srgbClr val="002060"/>
                </a:solidFill>
                <a:latin typeface="Arial Narrow"/>
                <a:ea typeface="Arial Narrow"/>
                <a:cs typeface="Arial Narrow"/>
                <a:sym typeface="Arial Narrow"/>
              </a:rPr>
              <a:t> and innovation </a:t>
            </a:r>
            <a:r>
              <a:rPr lang="fr-FR" sz="1600" b="0" i="0" u="none" strike="noStrike" cap="none" dirty="0" err="1">
                <a:solidFill>
                  <a:srgbClr val="002060"/>
                </a:solidFill>
                <a:latin typeface="Arial Narrow"/>
                <a:ea typeface="Arial Narrow"/>
                <a:cs typeface="Arial Narrow"/>
                <a:sym typeface="Arial Narrow"/>
              </a:rPr>
              <a:t>based</a:t>
            </a:r>
            <a:r>
              <a:rPr lang="fr-FR" sz="1600" b="0" i="0" u="none" strike="noStrike" cap="none" dirty="0">
                <a:solidFill>
                  <a:srgbClr val="002060"/>
                </a:solidFill>
                <a:latin typeface="Arial Narrow"/>
                <a:ea typeface="Arial Narrow"/>
                <a:cs typeface="Arial Narrow"/>
                <a:sym typeface="Arial Narrow"/>
              </a:rPr>
              <a:t> on the </a:t>
            </a:r>
            <a:r>
              <a:rPr lang="fr-FR" sz="1600" b="0" i="0" u="none" strike="noStrike" cap="none" dirty="0" err="1">
                <a:solidFill>
                  <a:srgbClr val="002060"/>
                </a:solidFill>
                <a:latin typeface="Arial Narrow"/>
                <a:ea typeface="Arial Narrow"/>
                <a:cs typeface="Arial Narrow"/>
                <a:sym typeface="Arial Narrow"/>
              </a:rPr>
              <a:t>analysis</a:t>
            </a:r>
            <a:r>
              <a:rPr lang="fr-FR" sz="1600" b="0" i="0" u="none" strike="noStrike" cap="none" dirty="0">
                <a:solidFill>
                  <a:srgbClr val="002060"/>
                </a:solidFill>
                <a:latin typeface="Arial Narrow"/>
                <a:ea typeface="Arial Narrow"/>
                <a:cs typeface="Arial Narrow"/>
                <a:sym typeface="Arial Narrow"/>
              </a:rPr>
              <a:t> of </a:t>
            </a:r>
            <a:r>
              <a:rPr lang="fr-FR" sz="1600" b="0" i="0" u="none" strike="noStrike" cap="none" dirty="0" err="1">
                <a:solidFill>
                  <a:srgbClr val="002060"/>
                </a:solidFill>
                <a:latin typeface="Arial Narrow"/>
                <a:ea typeface="Arial Narrow"/>
                <a:cs typeface="Arial Narrow"/>
                <a:sym typeface="Arial Narrow"/>
              </a:rPr>
              <a:t>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operational</a:t>
            </a:r>
            <a:r>
              <a:rPr lang="fr-FR" sz="1600" b="0" i="0" u="none" strike="noStrike" cap="none" dirty="0">
                <a:solidFill>
                  <a:srgbClr val="002060"/>
                </a:solidFill>
                <a:latin typeface="Arial Narrow"/>
                <a:ea typeface="Arial Narrow"/>
                <a:cs typeface="Arial Narrow"/>
                <a:sym typeface="Arial Narrow"/>
              </a:rPr>
              <a:t> practices and </a:t>
            </a:r>
            <a:r>
              <a:rPr lang="fr-FR" sz="1600" b="0" i="0" u="none" strike="noStrike" cap="none" dirty="0" err="1">
                <a:solidFill>
                  <a:srgbClr val="002060"/>
                </a:solidFill>
                <a:latin typeface="Arial Narrow"/>
                <a:ea typeface="Arial Narrow"/>
                <a:cs typeface="Arial Narrow"/>
                <a:sym typeface="Arial Narrow"/>
              </a:rPr>
              <a:t>results</a:t>
            </a:r>
            <a:r>
              <a:rPr lang="fr-FR" sz="1600" b="0" i="0" u="none" strike="noStrike" cap="none" dirty="0">
                <a:solidFill>
                  <a:srgbClr val="002060"/>
                </a:solidFill>
                <a:latin typeface="Arial Narrow"/>
                <a:ea typeface="Arial Narrow"/>
                <a:cs typeface="Arial Narrow"/>
                <a:sym typeface="Arial Narrow"/>
              </a:rPr>
              <a:t>.</a:t>
            </a:r>
            <a:endParaRPr sz="1600" b="0" i="0" u="none" strike="noStrike" cap="none" dirty="0">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dirty="0" err="1">
                <a:solidFill>
                  <a:srgbClr val="002060"/>
                </a:solidFill>
                <a:latin typeface="Arial Narrow"/>
                <a:ea typeface="Arial Narrow"/>
                <a:cs typeface="Arial Narrow"/>
                <a:sym typeface="Arial Narrow"/>
              </a:rPr>
              <a:t>Strengthen</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commitment</a:t>
            </a:r>
            <a:r>
              <a:rPr lang="fr-FR" sz="1600" b="0" i="0" u="none" strike="noStrike" cap="none" dirty="0">
                <a:solidFill>
                  <a:srgbClr val="002060"/>
                </a:solidFill>
                <a:latin typeface="Arial Narrow"/>
                <a:ea typeface="Arial Narrow"/>
                <a:cs typeface="Arial Narrow"/>
                <a:sym typeface="Arial Narrow"/>
              </a:rPr>
              <a:t> to </a:t>
            </a: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functions</a:t>
            </a:r>
            <a:r>
              <a:rPr lang="fr-FR" sz="1600" b="0" i="0" u="none" strike="noStrike" cap="none" dirty="0">
                <a:solidFill>
                  <a:srgbClr val="002060"/>
                </a:solidFill>
                <a:latin typeface="Arial Narrow"/>
                <a:ea typeface="Arial Narrow"/>
                <a:cs typeface="Arial Narrow"/>
                <a:sym typeface="Arial Narrow"/>
              </a:rPr>
              <a:t> at all </a:t>
            </a:r>
            <a:r>
              <a:rPr lang="fr-FR" sz="1600" b="0" i="0" u="none" strike="noStrike" cap="none" dirty="0" err="1">
                <a:solidFill>
                  <a:srgbClr val="002060"/>
                </a:solidFill>
                <a:latin typeface="Arial Narrow"/>
                <a:ea typeface="Arial Narrow"/>
                <a:cs typeface="Arial Narrow"/>
                <a:sym typeface="Arial Narrow"/>
              </a:rPr>
              <a:t>levels</a:t>
            </a:r>
            <a:r>
              <a:rPr lang="fr-FR" sz="1600" b="0" i="0" u="none" strike="noStrike" cap="none" dirty="0">
                <a:solidFill>
                  <a:srgbClr val="002060"/>
                </a:solidFill>
                <a:latin typeface="Arial Narrow"/>
                <a:ea typeface="Arial Narrow"/>
                <a:cs typeface="Arial Narrow"/>
                <a:sym typeface="Arial Narrow"/>
              </a:rPr>
              <a:t> of the </a:t>
            </a:r>
            <a:r>
              <a:rPr lang="fr-FR" sz="1600" b="0" i="0" u="none" strike="noStrike" cap="none" dirty="0" err="1">
                <a:solidFill>
                  <a:srgbClr val="002060"/>
                </a:solidFill>
                <a:latin typeface="Arial Narrow"/>
                <a:ea typeface="Arial Narrow"/>
                <a:cs typeface="Arial Narrow"/>
                <a:sym typeface="Arial Narrow"/>
              </a:rPr>
              <a:t>organization</a:t>
            </a:r>
            <a:endParaRPr sz="1600" b="0" i="0" u="none" strike="noStrike" cap="none" dirty="0">
              <a:solidFill>
                <a:srgbClr val="002060"/>
              </a:solidFill>
              <a:latin typeface="Arial Narrow"/>
              <a:ea typeface="Arial Narrow"/>
              <a:cs typeface="Arial Narrow"/>
              <a:sym typeface="Arial Narrow"/>
            </a:endParaRPr>
          </a:p>
        </p:txBody>
      </p:sp>
      <p:sp>
        <p:nvSpPr>
          <p:cNvPr id="337" name="Google Shape;337;p20"/>
          <p:cNvSpPr txBox="1"/>
          <p:nvPr/>
        </p:nvSpPr>
        <p:spPr>
          <a:xfrm>
            <a:off x="1822433" y="523989"/>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i="0" u="none" strike="noStrike" cap="none">
                <a:solidFill>
                  <a:srgbClr val="E84E0F"/>
                </a:solidFill>
                <a:latin typeface="Bebas Neue"/>
                <a:ea typeface="Bebas Neue"/>
                <a:cs typeface="Bebas Neue"/>
                <a:sym typeface="Bebas Neue"/>
              </a:rPr>
              <a:t>WHY A </a:t>
            </a:r>
            <a:r>
              <a:rPr lang="fr-FR" sz="5700" b="1">
                <a:solidFill>
                  <a:srgbClr val="E84E0F"/>
                </a:solidFill>
                <a:latin typeface="Bebas Neue"/>
                <a:ea typeface="Bebas Neue"/>
                <a:cs typeface="Bebas Neue"/>
                <a:sym typeface="Bebas Neue"/>
              </a:rPr>
              <a:t>MEAL</a:t>
            </a:r>
            <a:r>
              <a:rPr lang="fr-FR" sz="5700" b="1" i="0" u="none" strike="noStrike" cap="none">
                <a:solidFill>
                  <a:srgbClr val="E84E0F"/>
                </a:solidFill>
                <a:latin typeface="Bebas Neue"/>
                <a:ea typeface="Bebas Neue"/>
                <a:cs typeface="Bebas Neue"/>
                <a:sym typeface="Bebas Neue"/>
              </a:rPr>
              <a:t> POLICY?</a:t>
            </a:r>
            <a:endParaRPr sz="57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a:t>
            </a:fld>
            <a:endParaRPr/>
          </a:p>
        </p:txBody>
      </p:sp>
      <p:sp>
        <p:nvSpPr>
          <p:cNvPr id="115" name="Google Shape;115;p2"/>
          <p:cNvSpPr txBox="1"/>
          <p:nvPr/>
        </p:nvSpPr>
        <p:spPr>
          <a:xfrm>
            <a:off x="2367150" y="1825080"/>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Introduction to THE training</a:t>
            </a:r>
            <a:endParaRPr sz="5400" b="1" i="0" u="none" strike="noStrike" cap="none">
              <a:solidFill>
                <a:srgbClr val="FFFFFF"/>
              </a:solidFill>
              <a:latin typeface="Bebas Neue"/>
              <a:ea typeface="Bebas Neue"/>
              <a:cs typeface="Bebas Neue"/>
              <a:sym typeface="Bebas Neue"/>
            </a:endParaRPr>
          </a:p>
        </p:txBody>
      </p:sp>
      <p:sp>
        <p:nvSpPr>
          <p:cNvPr id="116" name="Google Shape;116;p2"/>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1</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17" name="Google Shape;117;p2"/>
          <p:cNvGrpSpPr/>
          <p:nvPr/>
        </p:nvGrpSpPr>
        <p:grpSpPr>
          <a:xfrm>
            <a:off x="5148045" y="4947748"/>
            <a:ext cx="1895970" cy="1773731"/>
            <a:chOff x="3137400" y="1009650"/>
            <a:chExt cx="2869204" cy="2708400"/>
          </a:xfrm>
        </p:grpSpPr>
        <p:sp>
          <p:nvSpPr>
            <p:cNvPr id="118" name="Google Shape;118;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20</a:t>
            </a:fld>
            <a:endParaRPr/>
          </a:p>
        </p:txBody>
      </p:sp>
      <p:sp>
        <p:nvSpPr>
          <p:cNvPr id="344" name="Google Shape;344;p21"/>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345" name="Google Shape;345;p2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WHAT EXPECTATIONS? </a:t>
            </a:r>
            <a:endParaRPr sz="6300" b="1" i="0" u="none" strike="noStrike" cap="none">
              <a:solidFill>
                <a:srgbClr val="FFFFFF"/>
              </a:solidFill>
              <a:latin typeface="Bebas Neue"/>
              <a:ea typeface="Bebas Neue"/>
              <a:cs typeface="Bebas Neue"/>
              <a:sym typeface="Bebas Neue"/>
            </a:endParaRPr>
          </a:p>
        </p:txBody>
      </p:sp>
      <p:sp>
        <p:nvSpPr>
          <p:cNvPr id="346" name="Google Shape;346;p21"/>
          <p:cNvSpPr/>
          <p:nvPr/>
        </p:nvSpPr>
        <p:spPr>
          <a:xfrm>
            <a:off x="3877952" y="1970657"/>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a:solidFill>
                  <a:srgbClr val="FFFFFF"/>
                </a:solidFill>
                <a:latin typeface="Arial"/>
                <a:ea typeface="Arial"/>
                <a:cs typeface="Arial"/>
                <a:sym typeface="Arial"/>
              </a:rPr>
              <a:t>FOR OPERATIONAL TEAMS</a:t>
            </a:r>
            <a:endParaRPr sz="1400" b="1" i="0" u="none" strike="noStrike" cap="none">
              <a:solidFill>
                <a:srgbClr val="FFFFFF"/>
              </a:solidFill>
              <a:latin typeface="Arial"/>
              <a:ea typeface="Arial"/>
              <a:cs typeface="Arial"/>
              <a:sym typeface="Arial"/>
            </a:endParaRPr>
          </a:p>
        </p:txBody>
      </p:sp>
      <p:sp>
        <p:nvSpPr>
          <p:cNvPr id="347" name="Google Shape;347;p21"/>
          <p:cNvSpPr/>
          <p:nvPr/>
        </p:nvSpPr>
        <p:spPr>
          <a:xfrm>
            <a:off x="6131079" y="1970657"/>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a:solidFill>
                  <a:srgbClr val="FFFFFF"/>
                </a:solidFill>
                <a:latin typeface="Arial"/>
                <a:ea typeface="Arial"/>
                <a:cs typeface="Arial"/>
                <a:sym typeface="Arial"/>
              </a:rPr>
              <a:t>FOR INTERNATIONAL </a:t>
            </a:r>
            <a:r>
              <a:rPr lang="fr-FR" b="1">
                <a:solidFill>
                  <a:srgbClr val="FFFFFF"/>
                </a:solidFill>
              </a:rPr>
              <a:t>DIRECTIONS</a:t>
            </a:r>
            <a:endParaRPr sz="1400" b="1"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2"/>
        <p:cNvGrpSpPr/>
        <p:nvPr/>
      </p:nvGrpSpPr>
      <p:grpSpPr>
        <a:xfrm>
          <a:off x="0" y="0"/>
          <a:ext cx="0" cy="0"/>
          <a:chOff x="0" y="0"/>
          <a:chExt cx="0" cy="0"/>
        </a:xfrm>
      </p:grpSpPr>
      <p:sp>
        <p:nvSpPr>
          <p:cNvPr id="353" name="Google Shape;353;p2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21</a:t>
            </a:fld>
            <a:endParaRPr/>
          </a:p>
        </p:txBody>
      </p:sp>
      <p:sp>
        <p:nvSpPr>
          <p:cNvPr id="354" name="Google Shape;354;p22"/>
          <p:cNvSpPr txBox="1"/>
          <p:nvPr/>
        </p:nvSpPr>
        <p:spPr>
          <a:xfrm>
            <a:off x="2367150" y="1825081"/>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INTRODUCTION TO </a:t>
            </a:r>
            <a:r>
              <a:rPr lang="fr-FR" sz="5400" b="1">
                <a:solidFill>
                  <a:srgbClr val="FFFFFF"/>
                </a:solidFill>
                <a:latin typeface="Bebas Neue"/>
                <a:ea typeface="Bebas Neue"/>
                <a:cs typeface="Bebas Neue"/>
                <a:sym typeface="Bebas Neue"/>
              </a:rPr>
              <a:t>MEAL</a:t>
            </a:r>
            <a:endParaRPr sz="5400" b="1" i="0" u="none" strike="noStrike" cap="none">
              <a:solidFill>
                <a:srgbClr val="FFFFFF"/>
              </a:solidFill>
              <a:latin typeface="Bebas Neue"/>
              <a:ea typeface="Bebas Neue"/>
              <a:cs typeface="Bebas Neue"/>
              <a:sym typeface="Bebas Neue"/>
            </a:endParaRPr>
          </a:p>
        </p:txBody>
      </p:sp>
      <p:grpSp>
        <p:nvGrpSpPr>
          <p:cNvPr id="355" name="Google Shape;355;p22"/>
          <p:cNvGrpSpPr/>
          <p:nvPr/>
        </p:nvGrpSpPr>
        <p:grpSpPr>
          <a:xfrm>
            <a:off x="5148045" y="4947748"/>
            <a:ext cx="1895970" cy="1773731"/>
            <a:chOff x="3137400" y="1009650"/>
            <a:chExt cx="2869204" cy="2708400"/>
          </a:xfrm>
        </p:grpSpPr>
        <p:sp>
          <p:nvSpPr>
            <p:cNvPr id="356" name="Google Shape;356;p2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357" name="Google Shape;357;p2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22</a:t>
            </a:fld>
            <a:endParaRPr/>
          </a:p>
        </p:txBody>
      </p:sp>
      <p:sp>
        <p:nvSpPr>
          <p:cNvPr id="364" name="Google Shape;364;p23"/>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65" name="Google Shape;365;p23"/>
          <p:cNvSpPr txBox="1"/>
          <p:nvPr/>
        </p:nvSpPr>
        <p:spPr>
          <a:xfrm>
            <a:off x="1822433" y="523988"/>
            <a:ext cx="8229000" cy="1062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700" b="1">
                <a:solidFill>
                  <a:srgbClr val="E84E0F"/>
                </a:solidFill>
                <a:latin typeface="Bebas Neue"/>
                <a:ea typeface="Bebas Neue"/>
                <a:cs typeface="Bebas Neue"/>
                <a:sym typeface="Bebas Neue"/>
              </a:rPr>
              <a:t>MEAL</a:t>
            </a:r>
            <a:r>
              <a:rPr lang="fr-FR" sz="5700" b="1" i="0" u="none" strike="noStrike" cap="none">
                <a:solidFill>
                  <a:srgbClr val="E84E0F"/>
                </a:solidFill>
                <a:latin typeface="Bebas Neue"/>
                <a:ea typeface="Bebas Neue"/>
                <a:cs typeface="Bebas Neue"/>
                <a:sym typeface="Bebas Neue"/>
              </a:rPr>
              <a:t> - DEFINITIONS</a:t>
            </a:r>
            <a:endParaRPr sz="5700" b="0" i="0" u="none" strike="noStrike" cap="none">
              <a:solidFill>
                <a:srgbClr val="E84E0F"/>
              </a:solidFill>
              <a:latin typeface="Bebas Neue"/>
              <a:ea typeface="Bebas Neue"/>
              <a:cs typeface="Bebas Neue"/>
              <a:sym typeface="Bebas Neue"/>
            </a:endParaRPr>
          </a:p>
        </p:txBody>
      </p:sp>
      <p:grpSp>
        <p:nvGrpSpPr>
          <p:cNvPr id="366" name="Google Shape;366;p23"/>
          <p:cNvGrpSpPr/>
          <p:nvPr/>
        </p:nvGrpSpPr>
        <p:grpSpPr>
          <a:xfrm>
            <a:off x="2958284" y="1485137"/>
            <a:ext cx="5957276" cy="4688439"/>
            <a:chOff x="595704" y="1331691"/>
            <a:chExt cx="9565312" cy="8382691"/>
          </a:xfrm>
        </p:grpSpPr>
        <p:sp>
          <p:nvSpPr>
            <p:cNvPr id="367" name="Google Shape;367;p23"/>
            <p:cNvSpPr/>
            <p:nvPr/>
          </p:nvSpPr>
          <p:spPr>
            <a:xfrm>
              <a:off x="595704" y="1331691"/>
              <a:ext cx="9565312" cy="8382691"/>
            </a:xfrm>
            <a:custGeom>
              <a:avLst/>
              <a:gdLst/>
              <a:ahLst/>
              <a:cxnLst/>
              <a:rect l="l" t="t" r="r" b="b"/>
              <a:pathLst>
                <a:path w="9565312" h="8382691" extrusionOk="0">
                  <a:moveTo>
                    <a:pt x="0" y="0"/>
                  </a:moveTo>
                  <a:lnTo>
                    <a:pt x="9565312" y="0"/>
                  </a:lnTo>
                  <a:lnTo>
                    <a:pt x="9565312" y="8382692"/>
                  </a:lnTo>
                  <a:lnTo>
                    <a:pt x="0" y="838269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3"/>
            <p:cNvSpPr txBox="1"/>
            <p:nvPr/>
          </p:nvSpPr>
          <p:spPr>
            <a:xfrm>
              <a:off x="1714688" y="3495676"/>
              <a:ext cx="3509700" cy="770700"/>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None/>
              </a:pPr>
              <a:r>
                <a:rPr lang="fr-FR" sz="2800" b="1">
                  <a:solidFill>
                    <a:srgbClr val="E15034"/>
                  </a:solidFill>
                </a:rPr>
                <a:t>Monitoring</a:t>
              </a:r>
              <a:endParaRPr sz="2800" b="1" i="0" u="none" strike="noStrike" cap="none">
                <a:solidFill>
                  <a:srgbClr val="E15034"/>
                </a:solidFill>
                <a:latin typeface="Arial"/>
                <a:ea typeface="Arial"/>
                <a:cs typeface="Arial"/>
                <a:sym typeface="Arial"/>
              </a:endParaRPr>
            </a:p>
          </p:txBody>
        </p:sp>
        <p:sp>
          <p:nvSpPr>
            <p:cNvPr id="369" name="Google Shape;369;p23"/>
            <p:cNvSpPr txBox="1"/>
            <p:nvPr/>
          </p:nvSpPr>
          <p:spPr>
            <a:xfrm>
              <a:off x="5634441" y="3495676"/>
              <a:ext cx="3509700" cy="770700"/>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None/>
              </a:pPr>
              <a:r>
                <a:rPr lang="fr-FR" sz="2800" b="1" i="0" u="none" strike="noStrike" cap="none">
                  <a:solidFill>
                    <a:srgbClr val="2B2B72"/>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370" name="Google Shape;370;p23"/>
            <p:cNvSpPr txBox="1"/>
            <p:nvPr/>
          </p:nvSpPr>
          <p:spPr>
            <a:xfrm>
              <a:off x="1868801" y="6833824"/>
              <a:ext cx="3509700" cy="660600"/>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None/>
              </a:pPr>
              <a:r>
                <a:rPr lang="fr-FR" sz="2400" b="1">
                  <a:solidFill>
                    <a:srgbClr val="2B2B72"/>
                  </a:solidFill>
                </a:rPr>
                <a:t>Accountability</a:t>
              </a:r>
              <a:endParaRPr sz="1000" b="0" i="0" u="none" strike="noStrike" cap="none">
                <a:solidFill>
                  <a:srgbClr val="000000"/>
                </a:solidFill>
                <a:latin typeface="Arial"/>
                <a:ea typeface="Arial"/>
                <a:cs typeface="Arial"/>
                <a:sym typeface="Arial"/>
              </a:endParaRPr>
            </a:p>
          </p:txBody>
        </p:sp>
        <p:sp>
          <p:nvSpPr>
            <p:cNvPr id="371" name="Google Shape;371;p23"/>
            <p:cNvSpPr txBox="1"/>
            <p:nvPr/>
          </p:nvSpPr>
          <p:spPr>
            <a:xfrm>
              <a:off x="6015513" y="6695938"/>
              <a:ext cx="3509700" cy="770700"/>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None/>
              </a:pPr>
              <a:r>
                <a:rPr lang="fr-FR" sz="2800" b="1" i="0" u="none" strike="noStrike" cap="none">
                  <a:solidFill>
                    <a:srgbClr val="E15034"/>
                  </a:solidFill>
                  <a:latin typeface="Arial"/>
                  <a:ea typeface="Arial"/>
                  <a:cs typeface="Arial"/>
                  <a:sym typeface="Arial"/>
                </a:rPr>
                <a:t>Learning</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23</a:t>
            </a:fld>
            <a:endParaRPr/>
          </a:p>
        </p:txBody>
      </p:sp>
      <p:sp>
        <p:nvSpPr>
          <p:cNvPr id="378" name="Google Shape;378;p24"/>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79" name="Google Shape;379;p24"/>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 DEFINITIONS</a:t>
            </a:r>
            <a:endParaRPr sz="6300" b="1" i="0" u="none" strike="noStrike" cap="none">
              <a:solidFill>
                <a:srgbClr val="FFFFFF"/>
              </a:solidFill>
              <a:latin typeface="Bebas Neue"/>
              <a:ea typeface="Bebas Neue"/>
              <a:cs typeface="Bebas Neue"/>
              <a:sym typeface="Bebas Neue"/>
            </a:endParaRPr>
          </a:p>
        </p:txBody>
      </p:sp>
      <p:sp>
        <p:nvSpPr>
          <p:cNvPr id="380" name="Google Shape;380;p24"/>
          <p:cNvSpPr/>
          <p:nvPr/>
        </p:nvSpPr>
        <p:spPr>
          <a:xfrm>
            <a:off x="6949850" y="2463700"/>
            <a:ext cx="4403100" cy="1975800"/>
          </a:xfrm>
          <a:prstGeom prst="wedgeEllipseCallout">
            <a:avLst>
              <a:gd name="adj1" fmla="val -23244"/>
              <a:gd name="adj2" fmla="val 6123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In a group,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1. Find the definition :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a:solidFill>
                  <a:srgbClr val="FFFFFF"/>
                </a:solidFill>
              </a:rPr>
              <a:t>EVALUATION AND ACCOUNTABILITY</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2. List Who - Why - When (in the project cycle)</a:t>
            </a:r>
            <a:endParaRPr sz="1400" b="0" i="0" u="none" strike="noStrike" cap="none">
              <a:solidFill>
                <a:srgbClr val="000000"/>
              </a:solidFill>
              <a:latin typeface="Arial"/>
              <a:ea typeface="Arial"/>
              <a:cs typeface="Arial"/>
              <a:sym typeface="Arial"/>
            </a:endParaRPr>
          </a:p>
        </p:txBody>
      </p:sp>
      <p:pic>
        <p:nvPicPr>
          <p:cNvPr id="381" name="Google Shape;381;p24" descr="Une image contenant noir, obscurité&#10;&#10;Description générée automatiquement"/>
          <p:cNvPicPr preferRelativeResize="0"/>
          <p:nvPr/>
        </p:nvPicPr>
        <p:blipFill rotWithShape="1">
          <a:blip r:embed="rId3">
            <a:alphaModFix/>
          </a:blip>
          <a:srcRect/>
          <a:stretch/>
        </p:blipFill>
        <p:spPr>
          <a:xfrm>
            <a:off x="5263133" y="2680225"/>
            <a:ext cx="1527135" cy="1527135"/>
          </a:xfrm>
          <a:prstGeom prst="rect">
            <a:avLst/>
          </a:prstGeom>
          <a:noFill/>
          <a:ln>
            <a:noFill/>
          </a:ln>
        </p:spPr>
      </p:pic>
      <p:sp>
        <p:nvSpPr>
          <p:cNvPr id="382" name="Google Shape;382;p24"/>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383" name="Google Shape;383;p24"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384" name="Google Shape;384;p24"/>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1</a:t>
            </a:r>
            <a:endParaRPr sz="2800" b="0" i="0" u="none" strike="noStrike" cap="none">
              <a:solidFill>
                <a:srgbClr val="E84E0F"/>
              </a:solidFill>
              <a:latin typeface="Bebas Neue"/>
              <a:ea typeface="Bebas Neue"/>
              <a:cs typeface="Bebas Neue"/>
              <a:sym typeface="Bebas Neue"/>
            </a:endParaRPr>
          </a:p>
        </p:txBody>
      </p:sp>
      <p:sp>
        <p:nvSpPr>
          <p:cNvPr id="385" name="Google Shape;385;p24"/>
          <p:cNvSpPr/>
          <p:nvPr/>
        </p:nvSpPr>
        <p:spPr>
          <a:xfrm>
            <a:off x="1301451" y="2475350"/>
            <a:ext cx="38022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In a group,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1. </a:t>
            </a:r>
            <a:r>
              <a:rPr lang="fr-FR" sz="1400" b="0" i="0" u="none" strike="noStrike" cap="none" dirty="0" err="1">
                <a:solidFill>
                  <a:srgbClr val="FFFFFF"/>
                </a:solidFill>
                <a:latin typeface="Arial"/>
                <a:ea typeface="Arial"/>
                <a:cs typeface="Arial"/>
                <a:sym typeface="Arial"/>
              </a:rPr>
              <a:t>Find</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definition</a:t>
            </a:r>
            <a:r>
              <a:rPr lang="fr-FR" sz="1400" b="0" i="0" u="none" strike="noStrike" cap="none" dirty="0">
                <a:solidFill>
                  <a:srgbClr val="FFFFFF"/>
                </a:solidFill>
                <a:latin typeface="Arial"/>
                <a:ea typeface="Arial"/>
                <a:cs typeface="Arial"/>
                <a:sym typeface="Arial"/>
              </a:rPr>
              <a:t> :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dirty="0">
                <a:solidFill>
                  <a:srgbClr val="FFFFFF"/>
                </a:solidFill>
              </a:rPr>
              <a:t>MONITORING </a:t>
            </a:r>
            <a:r>
              <a:rPr lang="fr-FR" sz="1400" b="0" i="0" u="none" strike="noStrike" cap="none" dirty="0">
                <a:solidFill>
                  <a:srgbClr val="FFFFFF"/>
                </a:solidFill>
                <a:latin typeface="Arial"/>
                <a:ea typeface="Arial"/>
                <a:cs typeface="Arial"/>
                <a:sym typeface="Arial"/>
              </a:rPr>
              <a:t>and </a:t>
            </a:r>
            <a:r>
              <a:rPr lang="fr-FR" dirty="0">
                <a:solidFill>
                  <a:srgbClr val="FFFFFF"/>
                </a:solidFill>
              </a:rPr>
              <a:t>LEARNING</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2. List </a:t>
            </a:r>
            <a:r>
              <a:rPr lang="fr-FR" sz="1400" b="0" i="0" u="none" strike="noStrike" cap="none" dirty="0" err="1">
                <a:solidFill>
                  <a:srgbClr val="FFFFFF"/>
                </a:solidFill>
                <a:latin typeface="Arial"/>
                <a:ea typeface="Arial"/>
                <a:cs typeface="Arial"/>
                <a:sym typeface="Arial"/>
              </a:rPr>
              <a:t>Who</a:t>
            </a:r>
            <a:r>
              <a:rPr lang="fr-FR" sz="1400" b="0" i="0" u="none" strike="noStrike" cap="none" dirty="0">
                <a:solidFill>
                  <a:srgbClr val="FFFFFF"/>
                </a:solidFill>
                <a:latin typeface="Arial"/>
                <a:ea typeface="Arial"/>
                <a:cs typeface="Arial"/>
                <a:sym typeface="Arial"/>
              </a:rPr>
              <a:t> - </a:t>
            </a:r>
            <a:r>
              <a:rPr lang="fr-FR" sz="1400" b="0" i="0" u="none" strike="noStrike" cap="none" dirty="0" err="1">
                <a:solidFill>
                  <a:srgbClr val="FFFFFF"/>
                </a:solidFill>
                <a:latin typeface="Arial"/>
                <a:ea typeface="Arial"/>
                <a:cs typeface="Arial"/>
                <a:sym typeface="Arial"/>
              </a:rPr>
              <a:t>Why</a:t>
            </a:r>
            <a:r>
              <a:rPr lang="fr-FR" sz="1400" b="0" i="0" u="none" strike="noStrike" cap="none" dirty="0">
                <a:solidFill>
                  <a:srgbClr val="FFFFFF"/>
                </a:solidFill>
                <a:latin typeface="Arial"/>
                <a:ea typeface="Arial"/>
                <a:cs typeface="Arial"/>
                <a:sym typeface="Arial"/>
              </a:rPr>
              <a:t> - </a:t>
            </a:r>
            <a:r>
              <a:rPr lang="fr-FR" sz="1400" b="0" i="0" u="none" strike="noStrike" cap="none" dirty="0" err="1">
                <a:solidFill>
                  <a:srgbClr val="FFFFFF"/>
                </a:solidFill>
                <a:latin typeface="Arial"/>
                <a:ea typeface="Arial"/>
                <a:cs typeface="Arial"/>
                <a:sym typeface="Arial"/>
              </a:rPr>
              <a:t>When</a:t>
            </a:r>
            <a:r>
              <a:rPr lang="fr-FR" sz="1400" b="0" i="0" u="none" strike="noStrike" cap="none" dirty="0">
                <a:solidFill>
                  <a:srgbClr val="FFFFFF"/>
                </a:solidFill>
                <a:latin typeface="Arial"/>
                <a:ea typeface="Arial"/>
                <a:cs typeface="Arial"/>
                <a:sym typeface="Arial"/>
              </a:rPr>
              <a:t> (in the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cycle)</a:t>
            </a:r>
            <a:endParaRPr sz="1400" b="0" i="0" u="none" strike="noStrike" cap="none" dirty="0">
              <a:solidFill>
                <a:srgbClr val="FFFFFF"/>
              </a:solidFill>
              <a:latin typeface="Arial"/>
              <a:ea typeface="Arial"/>
              <a:cs typeface="Arial"/>
              <a:sym typeface="Arial"/>
            </a:endParaRPr>
          </a:p>
        </p:txBody>
      </p:sp>
      <p:sp>
        <p:nvSpPr>
          <p:cNvPr id="386" name="Google Shape;386;p24"/>
          <p:cNvSpPr txBox="1"/>
          <p:nvPr/>
        </p:nvSpPr>
        <p:spPr>
          <a:xfrm>
            <a:off x="7771722"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2</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24</a:t>
            </a:fld>
            <a:endParaRPr/>
          </a:p>
        </p:txBody>
      </p:sp>
      <p:sp>
        <p:nvSpPr>
          <p:cNvPr id="393" name="Google Shape;393;p25"/>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 DEFINITIONS</a:t>
            </a:r>
            <a:endParaRPr sz="6300" b="1" i="0" u="none" strike="noStrike" cap="none">
              <a:solidFill>
                <a:srgbClr val="FFFFFF"/>
              </a:solidFill>
              <a:latin typeface="Bebas Neue"/>
              <a:ea typeface="Bebas Neue"/>
              <a:cs typeface="Bebas Neue"/>
              <a:sym typeface="Bebas Neue"/>
            </a:endParaRPr>
          </a:p>
        </p:txBody>
      </p:sp>
      <p:grpSp>
        <p:nvGrpSpPr>
          <p:cNvPr id="394" name="Google Shape;394;p25"/>
          <p:cNvGrpSpPr/>
          <p:nvPr/>
        </p:nvGrpSpPr>
        <p:grpSpPr>
          <a:xfrm>
            <a:off x="2034071" y="1284567"/>
            <a:ext cx="4506184" cy="2616507"/>
            <a:chOff x="846402" y="1554049"/>
            <a:chExt cx="4506184" cy="2616507"/>
          </a:xfrm>
        </p:grpSpPr>
        <p:sp>
          <p:nvSpPr>
            <p:cNvPr id="395" name="Google Shape;395;p25"/>
            <p:cNvSpPr/>
            <p:nvPr/>
          </p:nvSpPr>
          <p:spPr>
            <a:xfrm>
              <a:off x="1099551" y="1554049"/>
              <a:ext cx="4102289" cy="2616507"/>
            </a:xfrm>
            <a:custGeom>
              <a:avLst/>
              <a:gdLst/>
              <a:ahLst/>
              <a:cxnLst/>
              <a:rect l="l" t="t" r="r" b="b"/>
              <a:pathLst>
                <a:path w="6979521" h="5163169" extrusionOk="0">
                  <a:moveTo>
                    <a:pt x="0" y="0"/>
                  </a:moveTo>
                  <a:lnTo>
                    <a:pt x="6979520" y="0"/>
                  </a:lnTo>
                  <a:lnTo>
                    <a:pt x="6979520" y="5163169"/>
                  </a:lnTo>
                  <a:lnTo>
                    <a:pt x="0" y="5163169"/>
                  </a:lnTo>
                  <a:lnTo>
                    <a:pt x="0" y="0"/>
                  </a:lnTo>
                  <a:close/>
                </a:path>
              </a:pathLst>
            </a:custGeom>
            <a:blipFill rotWithShape="1">
              <a:blip r:embed="rId3">
                <a:alphaModFix/>
              </a:blip>
              <a:stretch>
                <a:fillRect l="-15741" r="-14363" b="-541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5"/>
            <p:cNvSpPr txBox="1"/>
            <p:nvPr/>
          </p:nvSpPr>
          <p:spPr>
            <a:xfrm>
              <a:off x="846402" y="2721368"/>
              <a:ext cx="2360700" cy="307800"/>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None/>
              </a:pPr>
              <a:r>
                <a:rPr lang="fr-FR" sz="2000" b="1">
                  <a:solidFill>
                    <a:srgbClr val="E15034"/>
                  </a:solidFill>
                </a:rPr>
                <a:t>Monitoring</a:t>
              </a:r>
              <a:endParaRPr sz="1400" b="0" i="0" u="none" strike="noStrike" cap="none">
                <a:solidFill>
                  <a:srgbClr val="000000"/>
                </a:solidFill>
                <a:latin typeface="Arial"/>
                <a:ea typeface="Arial"/>
                <a:cs typeface="Arial"/>
                <a:sym typeface="Arial"/>
              </a:endParaRPr>
            </a:p>
          </p:txBody>
        </p:sp>
        <p:sp>
          <p:nvSpPr>
            <p:cNvPr id="397" name="Google Shape;397;p25"/>
            <p:cNvSpPr txBox="1"/>
            <p:nvPr/>
          </p:nvSpPr>
          <p:spPr>
            <a:xfrm>
              <a:off x="2991977" y="2672080"/>
              <a:ext cx="2360609" cy="695575"/>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None/>
              </a:pPr>
              <a:r>
                <a:rPr lang="fr-FR" sz="2000" b="1" i="0" u="none" strike="noStrike" cap="none">
                  <a:solidFill>
                    <a:srgbClr val="2B2B72"/>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grpSp>
      <p:sp>
        <p:nvSpPr>
          <p:cNvPr id="398" name="Google Shape;398;p25"/>
          <p:cNvSpPr txBox="1"/>
          <p:nvPr/>
        </p:nvSpPr>
        <p:spPr>
          <a:xfrm>
            <a:off x="1781113" y="4119726"/>
            <a:ext cx="4608397"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0" i="0" u="none" strike="noStrike" cap="none">
                <a:solidFill>
                  <a:srgbClr val="002060"/>
                </a:solidFill>
                <a:latin typeface="Arial Narrow"/>
                <a:ea typeface="Arial Narrow"/>
                <a:cs typeface="Arial Narrow"/>
                <a:sym typeface="Arial Narrow"/>
              </a:rPr>
              <a:t>Action Education defines </a:t>
            </a:r>
            <a:r>
              <a:rPr lang="fr-FR" sz="1600" b="1" i="0" u="none" strike="noStrike" cap="none">
                <a:solidFill>
                  <a:srgbClr val="002060"/>
                </a:solidFill>
                <a:latin typeface="Arial Narrow"/>
                <a:ea typeface="Arial Narrow"/>
                <a:cs typeface="Arial Narrow"/>
                <a:sym typeface="Arial Narrow"/>
              </a:rPr>
              <a:t>monitoring </a:t>
            </a:r>
            <a:r>
              <a:rPr lang="fr-FR" sz="1600" b="0" i="0" u="none" strike="noStrike" cap="none">
                <a:solidFill>
                  <a:srgbClr val="002060"/>
                </a:solidFill>
                <a:latin typeface="Arial Narrow"/>
                <a:ea typeface="Arial Narrow"/>
                <a:cs typeface="Arial Narrow"/>
                <a:sym typeface="Arial Narrow"/>
              </a:rPr>
              <a:t>as a regular and continuous process of collecting and analyzing data on project/program activities and results. This includes feedback from stakeholders, in order to provide relevant information on the state of progress, progress in achieving results, and the quality of technical approaches and partnership relations. Monitoring also makes it possible to measure the state of budget consumption and the proper use of earmarked and non-earmarked funding. </a:t>
            </a:r>
            <a:endParaRPr sz="1600" b="0" i="0" u="none" strike="noStrike" cap="none">
              <a:solidFill>
                <a:srgbClr val="002060"/>
              </a:solidFill>
              <a:latin typeface="Arial Narrow"/>
              <a:ea typeface="Arial Narrow"/>
              <a:cs typeface="Arial Narrow"/>
              <a:sym typeface="Arial Narrow"/>
            </a:endParaRPr>
          </a:p>
        </p:txBody>
      </p:sp>
      <p:sp>
        <p:nvSpPr>
          <p:cNvPr id="399" name="Google Shape;399;p25"/>
          <p:cNvSpPr txBox="1"/>
          <p:nvPr/>
        </p:nvSpPr>
        <p:spPr>
          <a:xfrm>
            <a:off x="6716110" y="1940036"/>
            <a:ext cx="3851825" cy="220004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sz="1600" b="0" i="0" u="none" strike="noStrike" cap="none">
                <a:solidFill>
                  <a:srgbClr val="002060"/>
                </a:solidFill>
                <a:latin typeface="Arial Narrow"/>
                <a:ea typeface="Arial Narrow"/>
                <a:cs typeface="Arial Narrow"/>
                <a:sym typeface="Arial Narrow"/>
              </a:rPr>
              <a:t>Action Education defines </a:t>
            </a:r>
            <a:r>
              <a:rPr lang="fr-FR" sz="1600" b="1" i="0" u="none" strike="noStrike" cap="none">
                <a:solidFill>
                  <a:srgbClr val="002060"/>
                </a:solidFill>
                <a:latin typeface="Arial Narrow"/>
                <a:ea typeface="Arial Narrow"/>
                <a:cs typeface="Arial Narrow"/>
                <a:sym typeface="Arial Narrow"/>
              </a:rPr>
              <a:t>evaluation </a:t>
            </a:r>
            <a:r>
              <a:rPr lang="fr-FR" sz="1600" b="0" i="0" u="none" strike="noStrike" cap="none">
                <a:solidFill>
                  <a:srgbClr val="002060"/>
                </a:solidFill>
                <a:latin typeface="Arial Narrow"/>
                <a:ea typeface="Arial Narrow"/>
                <a:cs typeface="Arial Narrow"/>
                <a:sym typeface="Arial Narrow"/>
              </a:rPr>
              <a:t>as an in-depth examination of a project/program or policy, covering its design, implementation, outcomes and impact, in order to determine the effectiveness and sustainability of interventions. Evaluation involves the analysis of qualitative and quantitative data, and incorporates feedback from key stakeholders.</a:t>
            </a:r>
            <a:endParaRPr sz="1600" b="0"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25</a:t>
            </a:fld>
            <a:endParaRPr/>
          </a:p>
        </p:txBody>
      </p:sp>
      <p:sp>
        <p:nvSpPr>
          <p:cNvPr id="406" name="Google Shape;406;p26"/>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 DEFINITIONS</a:t>
            </a:r>
            <a:endParaRPr sz="6300" b="1" i="0" u="none" strike="noStrike" cap="none">
              <a:solidFill>
                <a:srgbClr val="FFFFFF"/>
              </a:solidFill>
              <a:latin typeface="Bebas Neue"/>
              <a:ea typeface="Bebas Neue"/>
              <a:cs typeface="Bebas Neue"/>
              <a:sym typeface="Bebas Neue"/>
            </a:endParaRPr>
          </a:p>
        </p:txBody>
      </p:sp>
      <p:grpSp>
        <p:nvGrpSpPr>
          <p:cNvPr id="407" name="Google Shape;407;p26"/>
          <p:cNvGrpSpPr/>
          <p:nvPr/>
        </p:nvGrpSpPr>
        <p:grpSpPr>
          <a:xfrm>
            <a:off x="1724722" y="1506824"/>
            <a:ext cx="4174412" cy="1704728"/>
            <a:chOff x="9397691" y="5141201"/>
            <a:chExt cx="7650530" cy="3369003"/>
          </a:xfrm>
        </p:grpSpPr>
        <p:sp>
          <p:nvSpPr>
            <p:cNvPr id="408" name="Google Shape;408;p26"/>
            <p:cNvSpPr/>
            <p:nvPr/>
          </p:nvSpPr>
          <p:spPr>
            <a:xfrm>
              <a:off x="9397691" y="5141201"/>
              <a:ext cx="7477028" cy="3369003"/>
            </a:xfrm>
            <a:custGeom>
              <a:avLst/>
              <a:gdLst/>
              <a:ahLst/>
              <a:cxnLst/>
              <a:rect l="l" t="t" r="r" b="b"/>
              <a:pathLst>
                <a:path w="7477028" h="3369003" extrusionOk="0">
                  <a:moveTo>
                    <a:pt x="0" y="0"/>
                  </a:moveTo>
                  <a:lnTo>
                    <a:pt x="7477028" y="0"/>
                  </a:lnTo>
                  <a:lnTo>
                    <a:pt x="7477028" y="3369003"/>
                  </a:lnTo>
                  <a:lnTo>
                    <a:pt x="0" y="3369003"/>
                  </a:lnTo>
                  <a:lnTo>
                    <a:pt x="0" y="0"/>
                  </a:lnTo>
                  <a:close/>
                </a:path>
              </a:pathLst>
            </a:custGeom>
            <a:blipFill rotWithShape="1">
              <a:blip r:embed="rId3">
                <a:alphaModFix/>
              </a:blip>
              <a:stretch>
                <a:fillRect t="-944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6"/>
            <p:cNvSpPr txBox="1"/>
            <p:nvPr/>
          </p:nvSpPr>
          <p:spPr>
            <a:xfrm>
              <a:off x="13538521" y="6157188"/>
              <a:ext cx="3509700" cy="608400"/>
            </a:xfrm>
            <a:prstGeom prst="rect">
              <a:avLst/>
            </a:prstGeom>
            <a:noFill/>
            <a:ln>
              <a:noFill/>
            </a:ln>
          </p:spPr>
          <p:txBody>
            <a:bodyPr spcFirstLastPara="1" wrap="square" lIns="0" tIns="0" rIns="0" bIns="0" anchor="t" anchorCtr="0">
              <a:spAutoFit/>
            </a:bodyPr>
            <a:lstStyle/>
            <a:p>
              <a:pPr marL="0" marR="0" lvl="0" indent="0" algn="l" rtl="0">
                <a:lnSpc>
                  <a:spcPct val="225550"/>
                </a:lnSpc>
                <a:spcBef>
                  <a:spcPts val="0"/>
                </a:spcBef>
                <a:spcAft>
                  <a:spcPts val="0"/>
                </a:spcAft>
                <a:buNone/>
              </a:pPr>
              <a:r>
                <a:rPr lang="fr-FR" sz="2000" b="1">
                  <a:solidFill>
                    <a:srgbClr val="2B2B72"/>
                  </a:solidFill>
                </a:rPr>
                <a:t>Accountability</a:t>
              </a:r>
              <a:endParaRPr sz="1400" b="0" i="0" u="none" strike="noStrike" cap="none">
                <a:solidFill>
                  <a:srgbClr val="000000"/>
                </a:solidFill>
                <a:latin typeface="Arial"/>
                <a:ea typeface="Arial"/>
                <a:cs typeface="Arial"/>
                <a:sym typeface="Arial"/>
              </a:endParaRPr>
            </a:p>
          </p:txBody>
        </p:sp>
        <p:sp>
          <p:nvSpPr>
            <p:cNvPr id="410" name="Google Shape;410;p26"/>
            <p:cNvSpPr txBox="1"/>
            <p:nvPr/>
          </p:nvSpPr>
          <p:spPr>
            <a:xfrm>
              <a:off x="9855600" y="6317750"/>
              <a:ext cx="3509560" cy="1374644"/>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None/>
              </a:pPr>
              <a:r>
                <a:rPr lang="fr-FR" sz="2000" b="1" i="0" u="none" strike="noStrike" cap="none">
                  <a:solidFill>
                    <a:srgbClr val="E15034"/>
                  </a:solidFill>
                  <a:latin typeface="Arial"/>
                  <a:ea typeface="Arial"/>
                  <a:cs typeface="Arial"/>
                  <a:sym typeface="Arial"/>
                </a:rPr>
                <a:t>Learning</a:t>
              </a:r>
              <a:endParaRPr sz="1400" b="0" i="0" u="none" strike="noStrike" cap="none">
                <a:solidFill>
                  <a:srgbClr val="000000"/>
                </a:solidFill>
                <a:latin typeface="Arial"/>
                <a:ea typeface="Arial"/>
                <a:cs typeface="Arial"/>
                <a:sym typeface="Arial"/>
              </a:endParaRPr>
            </a:p>
          </p:txBody>
        </p:sp>
      </p:grpSp>
      <p:sp>
        <p:nvSpPr>
          <p:cNvPr id="411" name="Google Shape;411;p26"/>
          <p:cNvSpPr txBox="1"/>
          <p:nvPr/>
        </p:nvSpPr>
        <p:spPr>
          <a:xfrm>
            <a:off x="5645426" y="1310434"/>
            <a:ext cx="4572000" cy="4998000"/>
          </a:xfrm>
          <a:prstGeom prst="rect">
            <a:avLst/>
          </a:prstGeom>
          <a:noFill/>
          <a:ln>
            <a:noFill/>
          </a:ln>
        </p:spPr>
        <p:txBody>
          <a:bodyPr spcFirstLastPara="1" wrap="square" lIns="91425" tIns="45700" rIns="91425" bIns="45700" anchor="t" anchorCtr="0">
            <a:spAutoFit/>
          </a:bodyPr>
          <a:lstStyle/>
          <a:p>
            <a:pPr marL="457200" marR="0" lvl="0" indent="0" algn="ctr" rtl="0">
              <a:lnSpc>
                <a:spcPct val="107000"/>
              </a:lnSpc>
              <a:spcBef>
                <a:spcPts val="0"/>
              </a:spcBef>
              <a:spcAft>
                <a:spcPts val="0"/>
              </a:spcAft>
              <a:buNone/>
            </a:pPr>
            <a:r>
              <a:rPr lang="fr-FR" sz="1600" b="0" i="0" u="none" strike="noStrike" cap="none" dirty="0">
                <a:solidFill>
                  <a:srgbClr val="002060"/>
                </a:solidFill>
                <a:latin typeface="Arial Narrow"/>
                <a:ea typeface="Arial Narrow"/>
                <a:cs typeface="Arial Narrow"/>
                <a:sym typeface="Arial Narrow"/>
              </a:rPr>
              <a:t>Action Education </a:t>
            </a:r>
            <a:r>
              <a:rPr lang="fr-FR" sz="1600" b="0" i="0" u="none" strike="noStrike" cap="none" dirty="0" err="1">
                <a:solidFill>
                  <a:srgbClr val="002060"/>
                </a:solidFill>
                <a:latin typeface="Arial Narrow"/>
                <a:ea typeface="Arial Narrow"/>
                <a:cs typeface="Arial Narrow"/>
                <a:sym typeface="Arial Narrow"/>
              </a:rPr>
              <a:t>defines</a:t>
            </a:r>
            <a:r>
              <a:rPr lang="fr-FR" sz="1600" b="0" i="0" u="none" strike="noStrike" cap="none" dirty="0">
                <a:solidFill>
                  <a:srgbClr val="002060"/>
                </a:solidFill>
                <a:latin typeface="Arial Narrow"/>
                <a:ea typeface="Arial Narrow"/>
                <a:cs typeface="Arial Narrow"/>
                <a:sym typeface="Arial Narrow"/>
              </a:rPr>
              <a:t> </a:t>
            </a:r>
            <a:r>
              <a:rPr lang="fr-FR" sz="1600" b="1" i="0" u="none" strike="noStrike" cap="none" dirty="0" err="1">
                <a:solidFill>
                  <a:srgbClr val="002060"/>
                </a:solidFill>
                <a:latin typeface="Arial Narrow"/>
                <a:ea typeface="Arial Narrow"/>
                <a:cs typeface="Arial Narrow"/>
                <a:sym typeface="Arial Narrow"/>
              </a:rPr>
              <a:t>accountability</a:t>
            </a:r>
            <a:r>
              <a:rPr lang="fr-FR" sz="1600" b="0" i="0" u="none" strike="noStrike" cap="none" dirty="0">
                <a:solidFill>
                  <a:srgbClr val="002060"/>
                </a:solidFill>
                <a:latin typeface="Arial Narrow"/>
                <a:ea typeface="Arial Narrow"/>
                <a:cs typeface="Arial Narrow"/>
                <a:sym typeface="Arial Narrow"/>
              </a:rPr>
              <a:t> as the </a:t>
            </a:r>
            <a:r>
              <a:rPr lang="fr-FR" sz="1600" b="0" i="0" u="none" strike="noStrike" cap="none" dirty="0" err="1">
                <a:solidFill>
                  <a:srgbClr val="002060"/>
                </a:solidFill>
                <a:latin typeface="Arial Narrow"/>
                <a:ea typeface="Arial Narrow"/>
                <a:cs typeface="Arial Narrow"/>
                <a:sym typeface="Arial Narrow"/>
              </a:rPr>
              <a:t>responsibility</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ensure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that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work</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carried</a:t>
            </a:r>
            <a:r>
              <a:rPr lang="fr-FR" sz="1600" b="0" i="0" u="none" strike="noStrike" cap="none" dirty="0">
                <a:solidFill>
                  <a:srgbClr val="002060"/>
                </a:solidFill>
                <a:latin typeface="Arial Narrow"/>
                <a:ea typeface="Arial Narrow"/>
                <a:cs typeface="Arial Narrow"/>
                <a:sym typeface="Arial Narrow"/>
              </a:rPr>
              <a:t> out in accordance </a:t>
            </a:r>
            <a:r>
              <a:rPr lang="fr-FR" sz="1600" b="0" i="0" u="none" strike="noStrike" cap="none" dirty="0" err="1">
                <a:solidFill>
                  <a:srgbClr val="002060"/>
                </a:solidFill>
                <a:latin typeface="Arial Narrow"/>
                <a:ea typeface="Arial Narrow"/>
                <a:cs typeface="Arial Narrow"/>
                <a:sym typeface="Arial Narrow"/>
              </a:rPr>
              <a:t>with</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agreed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rules</a:t>
            </a:r>
            <a:r>
              <a:rPr lang="fr-FR" sz="1600" b="0" i="0" u="none" strike="noStrike" cap="none" dirty="0">
                <a:solidFill>
                  <a:srgbClr val="002060"/>
                </a:solidFill>
                <a:latin typeface="Arial Narrow"/>
                <a:ea typeface="Arial Narrow"/>
                <a:cs typeface="Arial Narrow"/>
                <a:sym typeface="Arial Narrow"/>
              </a:rPr>
              <a:t> and standards, and to report </a:t>
            </a:r>
            <a:r>
              <a:rPr lang="fr-FR" sz="1600" b="0" i="0" u="none" strike="noStrike" cap="none" dirty="0" err="1">
                <a:solidFill>
                  <a:srgbClr val="002060"/>
                </a:solidFill>
                <a:latin typeface="Arial Narrow"/>
                <a:ea typeface="Arial Narrow"/>
                <a:cs typeface="Arial Narrow"/>
                <a:sym typeface="Arial Narrow"/>
              </a:rPr>
              <a:t>clearly</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accurately</a:t>
            </a:r>
            <a:r>
              <a:rPr lang="fr-FR" sz="1600" b="0" i="0" u="none" strike="noStrike" cap="none" dirty="0">
                <a:solidFill>
                  <a:srgbClr val="002060"/>
                </a:solidFill>
                <a:latin typeface="Arial Narrow"/>
                <a:ea typeface="Arial Narrow"/>
                <a:cs typeface="Arial Narrow"/>
                <a:sym typeface="Arial Narrow"/>
              </a:rPr>
              <a:t> on </a:t>
            </a:r>
            <a:r>
              <a:rPr lang="fr-FR" sz="1600" b="0" i="0" u="none" strike="noStrike" cap="none" dirty="0" err="1">
                <a:solidFill>
                  <a:srgbClr val="002060"/>
                </a:solidFill>
                <a:latin typeface="Arial Narrow"/>
                <a:ea typeface="Arial Narrow"/>
                <a:cs typeface="Arial Narrow"/>
                <a:sym typeface="Arial Narrow"/>
              </a:rPr>
              <a:t>progress</a:t>
            </a:r>
            <a:r>
              <a:rPr lang="fr-FR" sz="1600" b="0" i="0" u="none" strike="noStrike" cap="none" dirty="0">
                <a:solidFill>
                  <a:srgbClr val="002060"/>
                </a:solidFill>
                <a:latin typeface="Arial Narrow"/>
                <a:ea typeface="Arial Narrow"/>
                <a:cs typeface="Arial Narrow"/>
                <a:sym typeface="Arial Narrow"/>
              </a:rPr>
              <a:t>, performance and </a:t>
            </a:r>
            <a:r>
              <a:rPr lang="fr-FR" sz="1600" b="0" i="0" u="none" strike="noStrike" cap="none" dirty="0" err="1">
                <a:solidFill>
                  <a:srgbClr val="002060"/>
                </a:solidFill>
                <a:latin typeface="Arial Narrow"/>
                <a:ea typeface="Arial Narrow"/>
                <a:cs typeface="Arial Narrow"/>
                <a:sym typeface="Arial Narrow"/>
              </a:rPr>
              <a:t>results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against</a:t>
            </a:r>
            <a:r>
              <a:rPr lang="fr-FR" sz="1600" b="0" i="0" u="none" strike="noStrike" cap="none" dirty="0">
                <a:solidFill>
                  <a:srgbClr val="002060"/>
                </a:solidFill>
                <a:latin typeface="Arial Narrow"/>
                <a:ea typeface="Arial Narrow"/>
                <a:cs typeface="Arial Narrow"/>
                <a:sym typeface="Arial Narrow"/>
              </a:rPr>
              <a:t> the initial </a:t>
            </a:r>
            <a:r>
              <a:rPr lang="fr-FR" sz="1600" b="0" i="0" u="none" strike="noStrike" cap="none" dirty="0" err="1">
                <a:solidFill>
                  <a:srgbClr val="002060"/>
                </a:solidFill>
                <a:latin typeface="Arial Narrow"/>
                <a:ea typeface="Arial Narrow"/>
                <a:cs typeface="Arial Narrow"/>
                <a:sym typeface="Arial Narrow"/>
              </a:rPr>
              <a:t>defined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framework</a:t>
            </a:r>
            <a:r>
              <a:rPr lang="fr-FR" sz="1600" b="0" i="0" u="none" strike="noStrike" cap="none" dirty="0">
                <a:solidFill>
                  <a:srgbClr val="002060"/>
                </a:solidFill>
                <a:latin typeface="Arial Narrow"/>
                <a:ea typeface="Arial Narrow"/>
                <a:cs typeface="Arial Narrow"/>
                <a:sym typeface="Arial Narrow"/>
              </a:rPr>
              <a:t>. It </a:t>
            </a:r>
            <a:r>
              <a:rPr lang="fr-FR" sz="1600" b="0" i="0" u="none" strike="noStrike" cap="none" dirty="0" err="1">
                <a:solidFill>
                  <a:srgbClr val="002060"/>
                </a:solidFill>
                <a:latin typeface="Arial Narrow"/>
                <a:ea typeface="Arial Narrow"/>
                <a:cs typeface="Arial Narrow"/>
                <a:sym typeface="Arial Narrow"/>
              </a:rPr>
              <a:t>is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also</a:t>
            </a:r>
            <a:r>
              <a:rPr lang="fr-FR" sz="1600" b="0" i="0" u="none" strike="noStrike" cap="none" dirty="0">
                <a:solidFill>
                  <a:srgbClr val="002060"/>
                </a:solidFill>
                <a:latin typeface="Arial Narrow"/>
                <a:ea typeface="Arial Narrow"/>
                <a:cs typeface="Arial Narrow"/>
                <a:sym typeface="Arial Narrow"/>
              </a:rPr>
              <a:t> the </a:t>
            </a:r>
            <a:r>
              <a:rPr lang="fr-FR" sz="1600" b="0" i="0" u="none" strike="noStrike" cap="none" dirty="0" err="1">
                <a:solidFill>
                  <a:srgbClr val="002060"/>
                </a:solidFill>
                <a:latin typeface="Arial Narrow"/>
                <a:ea typeface="Arial Narrow"/>
                <a:cs typeface="Arial Narrow"/>
                <a:sym typeface="Arial Narrow"/>
              </a:rPr>
              <a:t>responsibility</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ensure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that</a:t>
            </a:r>
            <a:r>
              <a:rPr lang="fr-FR" sz="1600" b="0" i="0" u="none" strike="noStrike" cap="none" dirty="0">
                <a:solidFill>
                  <a:srgbClr val="002060"/>
                </a:solidFill>
                <a:latin typeface="Arial Narrow"/>
                <a:ea typeface="Arial Narrow"/>
                <a:cs typeface="Arial Narrow"/>
                <a:sym typeface="Arial Narrow"/>
              </a:rPr>
              <a:t> interventions are </a:t>
            </a:r>
            <a:r>
              <a:rPr lang="fr-FR" sz="1600" b="0" i="0" u="none" strike="noStrike" cap="none" dirty="0" err="1">
                <a:solidFill>
                  <a:srgbClr val="002060"/>
                </a:solidFill>
                <a:latin typeface="Arial Narrow"/>
                <a:ea typeface="Arial Narrow"/>
                <a:cs typeface="Arial Narrow"/>
                <a:sym typeface="Arial Narrow"/>
              </a:rPr>
              <a:t>carried</a:t>
            </a:r>
            <a:r>
              <a:rPr lang="fr-FR" sz="1600" b="0" i="0" u="none" strike="noStrike" cap="none" dirty="0">
                <a:solidFill>
                  <a:srgbClr val="002060"/>
                </a:solidFill>
                <a:latin typeface="Arial Narrow"/>
                <a:ea typeface="Arial Narrow"/>
                <a:cs typeface="Arial Narrow"/>
                <a:sym typeface="Arial Narrow"/>
              </a:rPr>
              <a:t> out in an </a:t>
            </a:r>
            <a:r>
              <a:rPr lang="fr-FR" sz="1600" b="0" i="0" u="none" strike="noStrike" cap="none" dirty="0" err="1">
                <a:solidFill>
                  <a:srgbClr val="002060"/>
                </a:solidFill>
                <a:latin typeface="Arial Narrow"/>
                <a:ea typeface="Arial Narrow"/>
                <a:cs typeface="Arial Narrow"/>
                <a:sym typeface="Arial Narrow"/>
              </a:rPr>
              <a:t>ethical</a:t>
            </a:r>
            <a:r>
              <a:rPr lang="fr-FR" sz="1600" b="0" i="0" u="none" strike="noStrike" cap="none" dirty="0">
                <a:solidFill>
                  <a:srgbClr val="002060"/>
                </a:solidFill>
                <a:latin typeface="Arial Narrow"/>
                <a:ea typeface="Arial Narrow"/>
                <a:cs typeface="Arial Narrow"/>
                <a:sym typeface="Arial Narrow"/>
              </a:rPr>
              <a:t>, transparent and </a:t>
            </a:r>
            <a:r>
              <a:rPr lang="fr-FR" sz="1600" b="0" i="0" u="none" strike="noStrike" cap="none" dirty="0" err="1">
                <a:solidFill>
                  <a:srgbClr val="002060"/>
                </a:solidFill>
                <a:latin typeface="Arial Narrow"/>
                <a:ea typeface="Arial Narrow"/>
                <a:cs typeface="Arial Narrow"/>
                <a:sym typeface="Arial Narrow"/>
              </a:rPr>
              <a:t>participatory</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manner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with</a:t>
            </a:r>
            <a:r>
              <a:rPr lang="fr-FR" sz="1600" b="0" i="0" u="none" strike="noStrike" cap="none" dirty="0">
                <a:solidFill>
                  <a:srgbClr val="002060"/>
                </a:solidFill>
                <a:latin typeface="Arial Narrow"/>
                <a:ea typeface="Arial Narrow"/>
                <a:cs typeface="Arial Narrow"/>
                <a:sym typeface="Arial Narrow"/>
              </a:rPr>
              <a:t> the </a:t>
            </a:r>
            <a:r>
              <a:rPr lang="fr-FR" sz="1600" b="0" i="0" u="none" strike="noStrike" cap="none" dirty="0" err="1">
                <a:solidFill>
                  <a:srgbClr val="002060"/>
                </a:solidFill>
                <a:latin typeface="Arial Narrow"/>
                <a:ea typeface="Arial Narrow"/>
                <a:cs typeface="Arial Narrow"/>
                <a:sym typeface="Arial Narrow"/>
              </a:rPr>
              <a:t>involvement</a:t>
            </a:r>
            <a:r>
              <a:rPr lang="fr-FR" sz="1600" b="0" i="0" u="none" strike="noStrike" cap="none" dirty="0">
                <a:solidFill>
                  <a:srgbClr val="002060"/>
                </a:solidFill>
                <a:latin typeface="Arial Narrow"/>
                <a:ea typeface="Arial Narrow"/>
                <a:cs typeface="Arial Narrow"/>
                <a:sym typeface="Arial Narrow"/>
              </a:rPr>
              <a:t> of </a:t>
            </a:r>
            <a:r>
              <a:rPr lang="fr-FR" sz="1600" b="0" i="0" u="none" strike="noStrike" cap="none" dirty="0" err="1">
                <a:solidFill>
                  <a:srgbClr val="002060"/>
                </a:solidFill>
                <a:latin typeface="Arial Narrow"/>
                <a:ea typeface="Arial Narrow"/>
                <a:cs typeface="Arial Narrow"/>
                <a:sym typeface="Arial Narrow"/>
              </a:rPr>
              <a:t>communities</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other</a:t>
            </a:r>
            <a:r>
              <a:rPr lang="fr-FR" sz="1600" b="0" i="0" u="none" strike="noStrike" cap="none" dirty="0">
                <a:solidFill>
                  <a:srgbClr val="002060"/>
                </a:solidFill>
                <a:latin typeface="Arial Narrow"/>
                <a:ea typeface="Arial Narrow"/>
                <a:cs typeface="Arial Narrow"/>
                <a:sym typeface="Arial Narrow"/>
              </a:rPr>
              <a:t> stakeholders.</a:t>
            </a:r>
            <a:endParaRPr sz="1600" b="0" i="0" u="none" strike="noStrike" cap="none" dirty="0">
              <a:solidFill>
                <a:srgbClr val="002060"/>
              </a:solidFill>
              <a:latin typeface="Arial Narrow"/>
              <a:ea typeface="Arial Narrow"/>
              <a:cs typeface="Arial Narrow"/>
              <a:sym typeface="Arial Narrow"/>
            </a:endParaRPr>
          </a:p>
          <a:p>
            <a:pPr marL="457200" marR="0" lvl="0" indent="0" algn="ctr" rtl="0">
              <a:lnSpc>
                <a:spcPct val="107000"/>
              </a:lnSpc>
              <a:spcBef>
                <a:spcPts val="1400"/>
              </a:spcBef>
              <a:spcAft>
                <a:spcPts val="0"/>
              </a:spcAft>
              <a:buNone/>
            </a:pPr>
            <a:r>
              <a:rPr lang="fr-FR" sz="1600" b="0" i="0" u="none" strike="noStrike" cap="none" dirty="0">
                <a:solidFill>
                  <a:srgbClr val="002060"/>
                </a:solidFill>
                <a:latin typeface="Arial Narrow"/>
                <a:ea typeface="Arial Narrow"/>
                <a:cs typeface="Arial Narrow"/>
                <a:sym typeface="Arial Narrow"/>
              </a:rPr>
              <a:t>Action Education </a:t>
            </a:r>
            <a:r>
              <a:rPr lang="fr-FR" sz="1600" b="0" i="0" u="none" strike="noStrike" cap="none" dirty="0" err="1">
                <a:solidFill>
                  <a:srgbClr val="002060"/>
                </a:solidFill>
                <a:latin typeface="Arial Narrow"/>
                <a:ea typeface="Arial Narrow"/>
                <a:cs typeface="Arial Narrow"/>
                <a:sym typeface="Arial Narrow"/>
              </a:rPr>
              <a:t>is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committed</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being</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accountable</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its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target</a:t>
            </a:r>
            <a:r>
              <a:rPr lang="fr-FR" sz="1600" b="0" i="0" u="none" strike="noStrike" cap="none" dirty="0">
                <a:solidFill>
                  <a:srgbClr val="002060"/>
                </a:solidFill>
                <a:latin typeface="Arial Narrow"/>
                <a:ea typeface="Arial Narrow"/>
                <a:cs typeface="Arial Narrow"/>
                <a:sym typeface="Arial Narrow"/>
              </a:rPr>
              <a:t> groups, </a:t>
            </a:r>
            <a:r>
              <a:rPr lang="fr-FR" sz="1600" b="0" i="0" u="none" strike="noStrike" cap="none" dirty="0" err="1">
                <a:solidFill>
                  <a:srgbClr val="002060"/>
                </a:solidFill>
                <a:latin typeface="Arial Narrow"/>
                <a:ea typeface="Arial Narrow"/>
                <a:cs typeface="Arial Narrow"/>
                <a:sym typeface="Arial Narrow"/>
              </a:rPr>
              <a:t>partners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government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authorities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donors</a:t>
            </a:r>
            <a:r>
              <a:rPr lang="fr-FR" sz="1600" b="0" i="0" u="none" strike="noStrike" cap="none" dirty="0">
                <a:solidFill>
                  <a:srgbClr val="002060"/>
                </a:solidFill>
                <a:latin typeface="Arial Narrow"/>
                <a:ea typeface="Arial Narrow"/>
                <a:cs typeface="Arial Narrow"/>
                <a:sym typeface="Arial Narrow"/>
              </a:rPr>
              <a:t> and the </a:t>
            </a:r>
            <a:r>
              <a:rPr lang="fr-FR" sz="1600" b="0" i="0" u="none" strike="noStrike" cap="none" dirty="0" err="1">
                <a:solidFill>
                  <a:srgbClr val="002060"/>
                </a:solidFill>
                <a:latin typeface="Arial Narrow"/>
                <a:ea typeface="Arial Narrow"/>
                <a:cs typeface="Arial Narrow"/>
                <a:sym typeface="Arial Narrow"/>
              </a:rPr>
              <a:t>general</a:t>
            </a:r>
            <a:r>
              <a:rPr lang="fr-FR" sz="1600" b="0" i="0" u="none" strike="noStrike" cap="none" dirty="0">
                <a:solidFill>
                  <a:srgbClr val="002060"/>
                </a:solidFill>
                <a:latin typeface="Arial Narrow"/>
                <a:ea typeface="Arial Narrow"/>
                <a:cs typeface="Arial Narrow"/>
                <a:sym typeface="Arial Narrow"/>
              </a:rPr>
              <a:t> public. </a:t>
            </a:r>
            <a:r>
              <a:rPr lang="fr-FR" sz="1600" dirty="0" err="1">
                <a:solidFill>
                  <a:srgbClr val="002060"/>
                </a:solidFill>
                <a:latin typeface="Arial Narrow"/>
                <a:ea typeface="Arial Narrow"/>
                <a:cs typeface="Arial Narrow"/>
                <a:sym typeface="Arial Narrow"/>
              </a:rPr>
              <a:t>MEAL</a:t>
            </a:r>
            <a:r>
              <a:rPr lang="fr-FR" sz="1600" b="0" i="0" u="none" strike="noStrike" cap="none" dirty="0" err="1">
                <a:solidFill>
                  <a:srgbClr val="002060"/>
                </a:solidFill>
                <a:latin typeface="Arial Narrow"/>
                <a:ea typeface="Arial Narrow"/>
                <a:cs typeface="Arial Narrow"/>
                <a:sym typeface="Arial Narrow"/>
              </a:rPr>
              <a:t>'s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systems</a:t>
            </a:r>
            <a:r>
              <a:rPr lang="fr-FR" sz="1600" b="0" i="0" u="none" strike="noStrike" cap="none" dirty="0">
                <a:solidFill>
                  <a:srgbClr val="002060"/>
                </a:solidFill>
                <a:latin typeface="Arial Narrow"/>
                <a:ea typeface="Arial Narrow"/>
                <a:cs typeface="Arial Narrow"/>
                <a:sym typeface="Arial Narrow"/>
              </a:rPr>
              <a:t> must, as a minimum, </a:t>
            </a:r>
            <a:r>
              <a:rPr lang="fr-FR" sz="1600" b="0" i="0" u="none" strike="noStrike" cap="none" dirty="0" err="1">
                <a:solidFill>
                  <a:srgbClr val="002060"/>
                </a:solidFill>
                <a:latin typeface="Arial Narrow"/>
                <a:ea typeface="Arial Narrow"/>
                <a:cs typeface="Arial Narrow"/>
                <a:sym typeface="Arial Narrow"/>
              </a:rPr>
              <a:t>include</a:t>
            </a:r>
            <a:r>
              <a:rPr lang="fr-FR" sz="1600" b="0" i="0" u="none" strike="noStrike" cap="none" dirty="0">
                <a:solidFill>
                  <a:srgbClr val="002060"/>
                </a:solidFill>
                <a:latin typeface="Arial Narrow"/>
                <a:ea typeface="Arial Narrow"/>
                <a:cs typeface="Arial Narrow"/>
                <a:sym typeface="Arial Narrow"/>
              </a:rPr>
              <a:t> a feedback </a:t>
            </a:r>
            <a:r>
              <a:rPr lang="fr-FR" sz="1600" b="0" i="0" u="none" strike="noStrike" cap="none" dirty="0" err="1">
                <a:solidFill>
                  <a:srgbClr val="002060"/>
                </a:solidFill>
                <a:latin typeface="Arial Narrow"/>
                <a:ea typeface="Arial Narrow"/>
                <a:cs typeface="Arial Narrow"/>
                <a:sym typeface="Arial Narrow"/>
              </a:rPr>
              <a:t>mechanism</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collect</a:t>
            </a:r>
            <a:r>
              <a:rPr lang="fr-FR" sz="1600" b="0" i="0" u="none" strike="noStrike" cap="none" dirty="0">
                <a:solidFill>
                  <a:srgbClr val="002060"/>
                </a:solidFill>
                <a:latin typeface="Arial Narrow"/>
                <a:ea typeface="Arial Narrow"/>
                <a:cs typeface="Arial Narrow"/>
                <a:sym typeface="Arial Narrow"/>
              </a:rPr>
              <a:t> the opinions of </a:t>
            </a:r>
            <a:r>
              <a:rPr lang="fr-FR" sz="1600" b="0" i="0" u="none" strike="noStrike" cap="none" dirty="0" err="1">
                <a:solidFill>
                  <a:srgbClr val="002060"/>
                </a:solidFill>
                <a:latin typeface="Arial Narrow"/>
                <a:ea typeface="Arial Narrow"/>
                <a:cs typeface="Arial Narrow"/>
                <a:sym typeface="Arial Narrow"/>
              </a:rPr>
              <a:t>supported</a:t>
            </a:r>
            <a:r>
              <a:rPr lang="fr-FR" sz="1600" b="0" i="0" u="none" strike="noStrike" cap="none" dirty="0">
                <a:solidFill>
                  <a:srgbClr val="002060"/>
                </a:solidFill>
                <a:latin typeface="Arial Narrow"/>
                <a:ea typeface="Arial Narrow"/>
                <a:cs typeface="Arial Narrow"/>
                <a:sym typeface="Arial Narrow"/>
              </a:rPr>
              <a:t> populations, </a:t>
            </a:r>
            <a:r>
              <a:rPr lang="fr-FR" sz="1600" b="0" i="0" u="none" strike="noStrike" cap="none" dirty="0" err="1">
                <a:solidFill>
                  <a:srgbClr val="002060"/>
                </a:solidFill>
                <a:latin typeface="Arial Narrow"/>
                <a:ea typeface="Arial Narrow"/>
                <a:cs typeface="Arial Narrow"/>
                <a:sym typeface="Arial Narrow"/>
              </a:rPr>
              <a:t>partners</a:t>
            </a:r>
            <a:r>
              <a:rPr lang="fr-FR" sz="1600" b="0" i="0" u="none" strike="noStrike" cap="none" dirty="0">
                <a:solidFill>
                  <a:srgbClr val="002060"/>
                </a:solidFill>
                <a:latin typeface="Arial Narrow"/>
                <a:ea typeface="Arial Narrow"/>
                <a:cs typeface="Arial Narrow"/>
                <a:sym typeface="Arial Narrow"/>
              </a:rPr>
              <a:t> and relevant stakeholders on </a:t>
            </a:r>
            <a:r>
              <a:rPr lang="fr-FR" sz="1600" b="0" i="0" u="none" strike="noStrike" cap="none" dirty="0" err="1">
                <a:solidFill>
                  <a:srgbClr val="002060"/>
                </a:solidFill>
                <a:latin typeface="Arial Narrow"/>
                <a:ea typeface="Arial Narrow"/>
                <a:cs typeface="Arial Narrow"/>
                <a:sym typeface="Arial Narrow"/>
              </a:rPr>
              <a:t>our</a:t>
            </a:r>
            <a:r>
              <a:rPr lang="fr-FR" sz="1600" b="0" i="0" u="none" strike="noStrike" cap="none" dirty="0">
                <a:solidFill>
                  <a:srgbClr val="002060"/>
                </a:solidFill>
                <a:latin typeface="Arial Narrow"/>
                <a:ea typeface="Arial Narrow"/>
                <a:cs typeface="Arial Narrow"/>
                <a:sym typeface="Arial Narrow"/>
              </a:rPr>
              <a:t> interventions, as </a:t>
            </a:r>
            <a:r>
              <a:rPr lang="fr-FR" sz="1600" b="0" i="0" u="none" strike="noStrike" cap="none" dirty="0" err="1">
                <a:solidFill>
                  <a:srgbClr val="002060"/>
                </a:solidFill>
                <a:latin typeface="Arial Narrow"/>
                <a:ea typeface="Arial Narrow"/>
                <a:cs typeface="Arial Narrow"/>
                <a:sym typeface="Arial Narrow"/>
              </a:rPr>
              <a:t>well</a:t>
            </a:r>
            <a:r>
              <a:rPr lang="fr-FR" sz="1600" b="0" i="0" u="none" strike="noStrike" cap="none" dirty="0">
                <a:solidFill>
                  <a:srgbClr val="002060"/>
                </a:solidFill>
                <a:latin typeface="Arial Narrow"/>
                <a:ea typeface="Arial Narrow"/>
                <a:cs typeface="Arial Narrow"/>
                <a:sym typeface="Arial Narrow"/>
              </a:rPr>
              <a:t> as an information system on the </a:t>
            </a:r>
            <a:r>
              <a:rPr lang="fr-FR" sz="1600" b="0" i="0" u="none" strike="noStrike" cap="none" dirty="0" err="1">
                <a:solidFill>
                  <a:srgbClr val="002060"/>
                </a:solidFill>
                <a:latin typeface="Arial Narrow"/>
                <a:ea typeface="Arial Narrow"/>
                <a:cs typeface="Arial Narrow"/>
                <a:sym typeface="Arial Narrow"/>
              </a:rPr>
              <a:t>results</a:t>
            </a:r>
            <a:r>
              <a:rPr lang="fr-FR" sz="1600" b="0" i="0" u="none" strike="noStrike" cap="none" dirty="0">
                <a:solidFill>
                  <a:srgbClr val="002060"/>
                </a:solidFill>
                <a:latin typeface="Arial Narrow"/>
                <a:ea typeface="Arial Narrow"/>
                <a:cs typeface="Arial Narrow"/>
                <a:sym typeface="Arial Narrow"/>
              </a:rPr>
              <a:t> of </a:t>
            </a:r>
            <a:r>
              <a:rPr lang="fr-FR" sz="1600" b="0" i="0" u="none" strike="noStrike" cap="none" dirty="0" err="1">
                <a:solidFill>
                  <a:srgbClr val="002060"/>
                </a:solidFill>
                <a:latin typeface="Arial Narrow"/>
                <a:ea typeface="Arial Narrow"/>
                <a:cs typeface="Arial Narrow"/>
                <a:sym typeface="Arial Narrow"/>
              </a:rPr>
              <a:t>our</a:t>
            </a:r>
            <a:r>
              <a:rPr lang="fr-FR" sz="1600" b="0" i="0" u="none" strike="noStrike" cap="none" dirty="0">
                <a:solidFill>
                  <a:srgbClr val="002060"/>
                </a:solidFill>
                <a:latin typeface="Arial Narrow"/>
                <a:ea typeface="Arial Narrow"/>
                <a:cs typeface="Arial Narrow"/>
                <a:sym typeface="Arial Narrow"/>
              </a:rPr>
              <a:t> programs to enable adaptation and </a:t>
            </a:r>
            <a:r>
              <a:rPr lang="fr-FR" sz="1600" b="0" i="0" u="none" strike="noStrike" cap="none" dirty="0" err="1">
                <a:solidFill>
                  <a:srgbClr val="002060"/>
                </a:solidFill>
                <a:latin typeface="Arial Narrow"/>
                <a:ea typeface="Arial Narrow"/>
                <a:cs typeface="Arial Narrow"/>
                <a:sym typeface="Arial Narrow"/>
              </a:rPr>
              <a:t>continuous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improvement</a:t>
            </a:r>
            <a:r>
              <a:rPr lang="fr-FR" sz="1600" b="0" i="0" u="none" strike="noStrike" cap="none" dirty="0">
                <a:solidFill>
                  <a:srgbClr val="002060"/>
                </a:solidFill>
                <a:latin typeface="Arial Narrow"/>
                <a:ea typeface="Arial Narrow"/>
                <a:cs typeface="Arial Narrow"/>
                <a:sym typeface="Arial Narrow"/>
              </a:rPr>
              <a:t>.</a:t>
            </a:r>
            <a:endParaRPr sz="1600" b="0" i="0" u="none" strike="noStrike" cap="none" dirty="0">
              <a:solidFill>
                <a:srgbClr val="002060"/>
              </a:solidFill>
              <a:latin typeface="Arial Narrow"/>
              <a:ea typeface="Arial Narrow"/>
              <a:cs typeface="Arial Narrow"/>
              <a:sym typeface="Arial Narrow"/>
            </a:endParaRPr>
          </a:p>
        </p:txBody>
      </p:sp>
      <p:sp>
        <p:nvSpPr>
          <p:cNvPr id="412" name="Google Shape;412;p26"/>
          <p:cNvSpPr txBox="1"/>
          <p:nvPr/>
        </p:nvSpPr>
        <p:spPr>
          <a:xfrm>
            <a:off x="1232465" y="3568548"/>
            <a:ext cx="4572000" cy="2463519"/>
          </a:xfrm>
          <a:prstGeom prst="rect">
            <a:avLst/>
          </a:prstGeom>
          <a:noFill/>
          <a:ln>
            <a:noFill/>
          </a:ln>
        </p:spPr>
        <p:txBody>
          <a:bodyPr spcFirstLastPara="1" wrap="square" lIns="91425" tIns="45700" rIns="91425" bIns="45700" anchor="t" anchorCtr="0">
            <a:spAutoFit/>
          </a:bodyPr>
          <a:lstStyle/>
          <a:p>
            <a:pPr marL="457200" marR="0" lvl="0" indent="0" algn="ctr" rtl="0">
              <a:lnSpc>
                <a:spcPct val="107000"/>
              </a:lnSpc>
              <a:spcBef>
                <a:spcPts val="0"/>
              </a:spcBef>
              <a:spcAft>
                <a:spcPts val="0"/>
              </a:spcAft>
              <a:buNone/>
            </a:pPr>
            <a:r>
              <a:rPr lang="fr-FR" sz="1600" b="0" i="0" u="none" strike="noStrike" cap="none">
                <a:solidFill>
                  <a:srgbClr val="002060"/>
                </a:solidFill>
                <a:latin typeface="Arial Narrow"/>
                <a:ea typeface="Arial Narrow"/>
                <a:cs typeface="Arial Narrow"/>
                <a:sym typeface="Arial Narrow"/>
              </a:rPr>
              <a:t>Action Education defines </a:t>
            </a:r>
            <a:r>
              <a:rPr lang="fr-FR" sz="1600" b="1" i="0" u="none" strike="noStrike" cap="none">
                <a:solidFill>
                  <a:srgbClr val="002060"/>
                </a:solidFill>
                <a:latin typeface="Arial Narrow"/>
                <a:ea typeface="Arial Narrow"/>
                <a:cs typeface="Arial Narrow"/>
                <a:sym typeface="Arial Narrow"/>
              </a:rPr>
              <a:t>learning </a:t>
            </a:r>
            <a:r>
              <a:rPr lang="fr-FR" sz="1600" b="0" i="0" u="none" strike="noStrike" cap="none">
                <a:solidFill>
                  <a:srgbClr val="002060"/>
                </a:solidFill>
                <a:latin typeface="Arial Narrow"/>
                <a:ea typeface="Arial Narrow"/>
                <a:cs typeface="Arial Narrow"/>
                <a:sym typeface="Arial Narrow"/>
              </a:rPr>
              <a:t>as a continuous process of critical reflection, adaptation and improvement of knowledge, attitudes, skills and practices, based on data collected as part of monitoring and evaluation, as well as the experience and knowledge of those involved. Learning aims to improve the design, implementation and results of projects/programs on the basis of feedback and evidence.</a:t>
            </a:r>
            <a:endParaRPr sz="1600" b="0"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26</a:t>
            </a:fld>
            <a:endParaRPr/>
          </a:p>
        </p:txBody>
      </p:sp>
      <p:sp>
        <p:nvSpPr>
          <p:cNvPr id="419" name="Google Shape;419;p27"/>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 DEFINITIONS</a:t>
            </a:r>
            <a:endParaRPr sz="6300" b="1" i="0" u="none" strike="noStrike" cap="none">
              <a:solidFill>
                <a:srgbClr val="FFFFFF"/>
              </a:solidFill>
              <a:latin typeface="Bebas Neue"/>
              <a:ea typeface="Bebas Neue"/>
              <a:cs typeface="Bebas Neue"/>
              <a:sym typeface="Bebas Neue"/>
            </a:endParaRPr>
          </a:p>
        </p:txBody>
      </p:sp>
      <p:graphicFrame>
        <p:nvGraphicFramePr>
          <p:cNvPr id="420" name="Google Shape;420;p27"/>
          <p:cNvGraphicFramePr/>
          <p:nvPr/>
        </p:nvGraphicFramePr>
        <p:xfrm>
          <a:off x="1688938" y="1413126"/>
          <a:ext cx="8707075" cy="1353100"/>
        </p:xfrm>
        <a:graphic>
          <a:graphicData uri="http://schemas.openxmlformats.org/drawingml/2006/table">
            <a:tbl>
              <a:tblPr>
                <a:noFill/>
                <a:tableStyleId>{5A90D7C5-2D89-451A-9173-6B0B0A2A3335}</a:tableStyleId>
              </a:tblPr>
              <a:tblGrid>
                <a:gridCol w="2195225">
                  <a:extLst>
                    <a:ext uri="{9D8B030D-6E8A-4147-A177-3AD203B41FA5}">
                      <a16:colId xmlns:a16="http://schemas.microsoft.com/office/drawing/2014/main" val="20000"/>
                    </a:ext>
                  </a:extLst>
                </a:gridCol>
                <a:gridCol w="96950">
                  <a:extLst>
                    <a:ext uri="{9D8B030D-6E8A-4147-A177-3AD203B41FA5}">
                      <a16:colId xmlns:a16="http://schemas.microsoft.com/office/drawing/2014/main" val="20001"/>
                    </a:ext>
                  </a:extLst>
                </a:gridCol>
                <a:gridCol w="2138300">
                  <a:extLst>
                    <a:ext uri="{9D8B030D-6E8A-4147-A177-3AD203B41FA5}">
                      <a16:colId xmlns:a16="http://schemas.microsoft.com/office/drawing/2014/main" val="20002"/>
                    </a:ext>
                  </a:extLst>
                </a:gridCol>
                <a:gridCol w="2138300">
                  <a:extLst>
                    <a:ext uri="{9D8B030D-6E8A-4147-A177-3AD203B41FA5}">
                      <a16:colId xmlns:a16="http://schemas.microsoft.com/office/drawing/2014/main" val="20003"/>
                    </a:ext>
                  </a:extLst>
                </a:gridCol>
                <a:gridCol w="2138300">
                  <a:extLst>
                    <a:ext uri="{9D8B030D-6E8A-4147-A177-3AD203B41FA5}">
                      <a16:colId xmlns:a16="http://schemas.microsoft.com/office/drawing/2014/main" val="20004"/>
                    </a:ext>
                  </a:extLst>
                </a:gridCol>
              </a:tblGrid>
              <a:tr h="333650">
                <a:tc>
                  <a:txBody>
                    <a:bodyPr/>
                    <a:lstStyle/>
                    <a:p>
                      <a:pPr marL="0" marR="0" lvl="0" indent="0" algn="ctr" rtl="0">
                        <a:lnSpc>
                          <a:spcPct val="100000"/>
                        </a:lnSpc>
                        <a:spcBef>
                          <a:spcPts val="0"/>
                        </a:spcBef>
                        <a:spcAft>
                          <a:spcPts val="0"/>
                        </a:spcAft>
                        <a:buClr>
                          <a:srgbClr val="000000"/>
                        </a:buClr>
                        <a:buSzPts val="1800"/>
                        <a:buFont typeface="Arial"/>
                        <a:buNone/>
                      </a:pPr>
                      <a:r>
                        <a:rPr lang="fr-FR" b="1">
                          <a:solidFill>
                            <a:schemeClr val="dk1"/>
                          </a:solidFill>
                          <a:latin typeface="Poppins"/>
                          <a:ea typeface="Poppins"/>
                          <a:cs typeface="Poppins"/>
                          <a:sym typeface="Poppins"/>
                        </a:rPr>
                        <a:t>MONITORING</a:t>
                      </a:r>
                      <a:endParaRPr sz="1400" b="1" u="none" strike="noStrike" cap="none">
                        <a:solidFill>
                          <a:schemeClr val="dk1"/>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EVALUATION</a:t>
                      </a:r>
                      <a:endParaRPr sz="1100" b="1"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fr-FR" b="1">
                          <a:solidFill>
                            <a:schemeClr val="dk1"/>
                          </a:solidFill>
                          <a:latin typeface="Poppins"/>
                          <a:ea typeface="Poppins"/>
                          <a:cs typeface="Poppins"/>
                          <a:sym typeface="Poppins"/>
                        </a:rPr>
                        <a:t>ACCOUNTABILITY</a:t>
                      </a:r>
                      <a:endParaRPr sz="1100" b="1"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LEARNING</a:t>
                      </a:r>
                      <a:endParaRPr sz="1400" b="1" u="none" strike="noStrike" cap="none">
                        <a:solidFill>
                          <a:schemeClr val="dk1"/>
                        </a:solidFill>
                        <a:latin typeface="Poppins"/>
                        <a:ea typeface="Poppins"/>
                        <a:cs typeface="Poppins"/>
                        <a:sym typeface="Poppins"/>
                      </a:endParaRPr>
                    </a:p>
                  </a:txBody>
                  <a:tcPr marL="68600" marR="68600" marT="34300" marB="34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extLst>
                  <a:ext uri="{0D108BD9-81ED-4DB2-BD59-A6C34878D82A}">
                    <a16:rowId xmlns:a16="http://schemas.microsoft.com/office/drawing/2014/main" val="10000"/>
                  </a:ext>
                </a:extLst>
              </a:tr>
              <a:tr h="333650">
                <a:tc gridSpan="5">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When</a:t>
                      </a:r>
                      <a:r>
                        <a:rPr lang="fr-FR" sz="1400" b="1" u="none" strike="noStrike" cap="none">
                          <a:solidFill>
                            <a:schemeClr val="dk1"/>
                          </a:solidFill>
                          <a:latin typeface="Poppins"/>
                          <a:ea typeface="Poppins"/>
                          <a:cs typeface="Poppins"/>
                          <a:sym typeface="Poppins"/>
                        </a:rPr>
                        <a:t>? </a:t>
                      </a:r>
                      <a:endParaRPr sz="1400" b="1" u="none" strike="noStrike" cap="none">
                        <a:solidFill>
                          <a:schemeClr val="dk1"/>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5800">
                <a:tc gridSpan="2">
                  <a:txBody>
                    <a:bodyPr/>
                    <a:lstStyle/>
                    <a:p>
                      <a:pPr marL="0" marR="0" lvl="0" indent="0" algn="ctr" rtl="0">
                        <a:lnSpc>
                          <a:spcPct val="100000"/>
                        </a:lnSpc>
                        <a:spcBef>
                          <a:spcPts val="0"/>
                        </a:spcBef>
                        <a:spcAft>
                          <a:spcPts val="0"/>
                        </a:spcAft>
                        <a:buClr>
                          <a:srgbClr val="000000"/>
                        </a:buClr>
                        <a:buSzPts val="1800"/>
                        <a:buFont typeface="Arial"/>
                        <a:buNone/>
                      </a:pPr>
                      <a:r>
                        <a:rPr lang="fr-FR" sz="1200" u="none" strike="noStrike" cap="none">
                          <a:latin typeface="Poppins"/>
                          <a:ea typeface="Poppins"/>
                          <a:cs typeface="Poppins"/>
                          <a:sym typeface="Poppins"/>
                        </a:rPr>
                        <a:t>Continuous / permanent during the project</a:t>
                      </a:r>
                      <a:endParaRPr sz="1200"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200" u="none" strike="noStrike" cap="none">
                          <a:latin typeface="Poppins"/>
                          <a:ea typeface="Poppins"/>
                          <a:cs typeface="Poppins"/>
                          <a:sym typeface="Poppins"/>
                        </a:rPr>
                        <a:t>Periodic (ex-ante, intermediate, final)</a:t>
                      </a:r>
                      <a:endParaRPr sz="12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200" u="none" strike="noStrike" cap="none">
                          <a:latin typeface="Poppins"/>
                          <a:ea typeface="Poppins"/>
                          <a:cs typeface="Poppins"/>
                          <a:sym typeface="Poppins"/>
                        </a:rPr>
                        <a:t>Continuous / permanent during the project</a:t>
                      </a:r>
                      <a:endParaRPr sz="9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200" u="none" strike="noStrike" cap="none">
                          <a:latin typeface="Poppins"/>
                          <a:ea typeface="Poppins"/>
                          <a:cs typeface="Poppins"/>
                          <a:sym typeface="Poppins"/>
                        </a:rPr>
                        <a:t>Periodic (start of project/ implementation/ end of project)</a:t>
                      </a:r>
                      <a:endParaRPr sz="12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2"/>
                  </a:ext>
                </a:extLst>
              </a:tr>
            </a:tbl>
          </a:graphicData>
        </a:graphic>
      </p:graphicFrame>
      <p:graphicFrame>
        <p:nvGraphicFramePr>
          <p:cNvPr id="421" name="Google Shape;421;p27"/>
          <p:cNvGraphicFramePr/>
          <p:nvPr/>
        </p:nvGraphicFramePr>
        <p:xfrm>
          <a:off x="1688938" y="2827012"/>
          <a:ext cx="8707050" cy="967760"/>
        </p:xfrm>
        <a:graphic>
          <a:graphicData uri="http://schemas.openxmlformats.org/drawingml/2006/table">
            <a:tbl>
              <a:tblPr>
                <a:noFill/>
                <a:tableStyleId>{5A90D7C5-2D89-451A-9173-6B0B0A2A3335}</a:tableStyleId>
              </a:tblPr>
              <a:tblGrid>
                <a:gridCol w="2311800">
                  <a:extLst>
                    <a:ext uri="{9D8B030D-6E8A-4147-A177-3AD203B41FA5}">
                      <a16:colId xmlns:a16="http://schemas.microsoft.com/office/drawing/2014/main" val="20000"/>
                    </a:ext>
                  </a:extLst>
                </a:gridCol>
                <a:gridCol w="2137000">
                  <a:extLst>
                    <a:ext uri="{9D8B030D-6E8A-4147-A177-3AD203B41FA5}">
                      <a16:colId xmlns:a16="http://schemas.microsoft.com/office/drawing/2014/main" val="20001"/>
                    </a:ext>
                  </a:extLst>
                </a:gridCol>
                <a:gridCol w="2143250">
                  <a:extLst>
                    <a:ext uri="{9D8B030D-6E8A-4147-A177-3AD203B41FA5}">
                      <a16:colId xmlns:a16="http://schemas.microsoft.com/office/drawing/2014/main" val="20002"/>
                    </a:ext>
                  </a:extLst>
                </a:gridCol>
                <a:gridCol w="2115000">
                  <a:extLst>
                    <a:ext uri="{9D8B030D-6E8A-4147-A177-3AD203B41FA5}">
                      <a16:colId xmlns:a16="http://schemas.microsoft.com/office/drawing/2014/main" val="20003"/>
                    </a:ext>
                  </a:extLst>
                </a:gridCol>
              </a:tblGrid>
              <a:tr h="278150">
                <a:tc gridSpan="4">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By whom?</a:t>
                      </a:r>
                      <a:endParaRPr sz="1400" b="1" u="none" strike="noStrike" cap="none">
                        <a:solidFill>
                          <a:srgbClr val="FF0000"/>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0" marR="0" lvl="0" indent="0" algn="ctr" rtl="0">
                        <a:lnSpc>
                          <a:spcPct val="100000"/>
                        </a:lnSpc>
                        <a:spcBef>
                          <a:spcPts val="0"/>
                        </a:spcBef>
                        <a:spcAft>
                          <a:spcPts val="0"/>
                        </a:spcAft>
                        <a:buClr>
                          <a:srgbClr val="000000"/>
                        </a:buClr>
                        <a:buSzPts val="1800"/>
                        <a:buFont typeface="Arial"/>
                        <a:buNone/>
                      </a:pPr>
                      <a:r>
                        <a:rPr lang="fr-FR" sz="1300" u="none" strike="noStrike" cap="none">
                          <a:latin typeface="Poppins"/>
                          <a:ea typeface="Poppins"/>
                          <a:cs typeface="Poppins"/>
                          <a:sym typeface="Poppins"/>
                        </a:rPr>
                        <a:t>Internally, by those responsible for project implementation</a:t>
                      </a:r>
                      <a:endParaRPr sz="1300"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300" u="none" strike="noStrike" cap="none">
                          <a:latin typeface="Poppins"/>
                          <a:ea typeface="Poppins"/>
                          <a:cs typeface="Poppins"/>
                          <a:sym typeface="Poppins"/>
                        </a:rPr>
                        <a:t>Internal or external or mixed</a:t>
                      </a:r>
                      <a:endParaRPr sz="13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300" u="none" strike="noStrike" cap="none">
                          <a:latin typeface="Poppins"/>
                          <a:ea typeface="Poppins"/>
                          <a:cs typeface="Poppins"/>
                          <a:sym typeface="Poppins"/>
                        </a:rPr>
                        <a:t>Internally, by those responsible for project implementation</a:t>
                      </a:r>
                      <a:endParaRPr sz="10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300" u="none" strike="noStrike" cap="none">
                          <a:latin typeface="Poppins"/>
                          <a:ea typeface="Poppins"/>
                          <a:cs typeface="Poppins"/>
                          <a:sym typeface="Poppins"/>
                        </a:rPr>
                        <a:t>Internal or external or mixed</a:t>
                      </a:r>
                      <a:endParaRPr sz="10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1"/>
                  </a:ext>
                </a:extLst>
              </a:tr>
            </a:tbl>
          </a:graphicData>
        </a:graphic>
      </p:graphicFrame>
      <p:graphicFrame>
        <p:nvGraphicFramePr>
          <p:cNvPr id="422" name="Google Shape;422;p27"/>
          <p:cNvGraphicFramePr/>
          <p:nvPr/>
        </p:nvGraphicFramePr>
        <p:xfrm>
          <a:off x="1688940" y="4064125"/>
          <a:ext cx="8707025" cy="2592210"/>
        </p:xfrm>
        <a:graphic>
          <a:graphicData uri="http://schemas.openxmlformats.org/drawingml/2006/table">
            <a:tbl>
              <a:tblPr>
                <a:noFill/>
                <a:tableStyleId>{5A90D7C5-2D89-451A-9173-6B0B0A2A3335}</a:tableStyleId>
              </a:tblPr>
              <a:tblGrid>
                <a:gridCol w="2292225">
                  <a:extLst>
                    <a:ext uri="{9D8B030D-6E8A-4147-A177-3AD203B41FA5}">
                      <a16:colId xmlns:a16="http://schemas.microsoft.com/office/drawing/2014/main" val="20000"/>
                    </a:ext>
                  </a:extLst>
                </a:gridCol>
                <a:gridCol w="2137000">
                  <a:extLst>
                    <a:ext uri="{9D8B030D-6E8A-4147-A177-3AD203B41FA5}">
                      <a16:colId xmlns:a16="http://schemas.microsoft.com/office/drawing/2014/main" val="20001"/>
                    </a:ext>
                  </a:extLst>
                </a:gridCol>
                <a:gridCol w="2143250">
                  <a:extLst>
                    <a:ext uri="{9D8B030D-6E8A-4147-A177-3AD203B41FA5}">
                      <a16:colId xmlns:a16="http://schemas.microsoft.com/office/drawing/2014/main" val="20002"/>
                    </a:ext>
                  </a:extLst>
                </a:gridCol>
                <a:gridCol w="2134550">
                  <a:extLst>
                    <a:ext uri="{9D8B030D-6E8A-4147-A177-3AD203B41FA5}">
                      <a16:colId xmlns:a16="http://schemas.microsoft.com/office/drawing/2014/main" val="20003"/>
                    </a:ext>
                  </a:extLst>
                </a:gridCol>
              </a:tblGrid>
              <a:tr h="269650">
                <a:tc gridSpan="4">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Why?</a:t>
                      </a:r>
                      <a:endParaRPr sz="1400" b="1" u="none" strike="noStrike" cap="none">
                        <a:solidFill>
                          <a:srgbClr val="FF0000"/>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0250">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Steering the project, assessing progress, informing decision-making, taking corrective action, updating the project action plan, facilitating reporting</a:t>
                      </a:r>
                      <a:endParaRPr sz="1400" u="none" strike="noStrike" cap="none">
                        <a:latin typeface="Poppins"/>
                        <a:ea typeface="Poppins"/>
                        <a:cs typeface="Poppins"/>
                        <a:sym typeface="Poppins"/>
                      </a:endParaRPr>
                    </a:p>
                  </a:txBody>
                  <a:tcPr marL="68600" marR="68600" marT="34300" marB="34300">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Evaluate progress and its quality, draw lessons and recommendations, report, redirect the project</a:t>
                      </a:r>
                      <a:endParaRPr sz="14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i="0" u="none" strike="noStrike" cap="none">
                          <a:solidFill>
                            <a:srgbClr val="000000"/>
                          </a:solidFill>
                          <a:latin typeface="Poppins"/>
                          <a:ea typeface="Poppins"/>
                          <a:cs typeface="Poppins"/>
                          <a:sym typeface="Poppins"/>
                        </a:rPr>
                        <a:t>Accountability to stakeholders and responsible exercise of power, corrective action. </a:t>
                      </a:r>
                      <a:endParaRPr sz="1400" i="0" u="none" strike="noStrike" cap="none">
                        <a:solidFill>
                          <a:srgbClr val="000000"/>
                        </a:solidFill>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solidFill>
                          <a:srgbClr val="FF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r>
                        <a:rPr lang="fr-FR" sz="1400" i="0" u="none" strike="noStrike" cap="none">
                          <a:solidFill>
                            <a:srgbClr val="000000"/>
                          </a:solidFill>
                          <a:latin typeface="Poppins"/>
                          <a:ea typeface="Poppins"/>
                          <a:cs typeface="Poppins"/>
                          <a:sym typeface="Poppins"/>
                        </a:rPr>
                        <a:t>Learning from experience and improving activities, combating the evaporation of experience, taking part in collective construction</a:t>
                      </a:r>
                      <a:endParaRPr sz="140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endParaRPr sz="1400" u="none" strike="noStrike" cap="none">
                        <a:solidFill>
                          <a:srgbClr val="FF0000"/>
                        </a:solidFill>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7"/>
        <p:cNvGrpSpPr/>
        <p:nvPr/>
      </p:nvGrpSpPr>
      <p:grpSpPr>
        <a:xfrm>
          <a:off x="0" y="0"/>
          <a:ext cx="0" cy="0"/>
          <a:chOff x="0" y="0"/>
          <a:chExt cx="0" cy="0"/>
        </a:xfrm>
      </p:grpSpPr>
      <p:sp>
        <p:nvSpPr>
          <p:cNvPr id="428" name="Google Shape;428;p2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27</a:t>
            </a:fld>
            <a:endParaRPr/>
          </a:p>
        </p:txBody>
      </p:sp>
      <p:sp>
        <p:nvSpPr>
          <p:cNvPr id="429" name="Google Shape;429;p28"/>
          <p:cNvSpPr txBox="1"/>
          <p:nvPr/>
        </p:nvSpPr>
        <p:spPr>
          <a:xfrm>
            <a:off x="2367150" y="1825080"/>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ISS</a:t>
            </a:r>
            <a:r>
              <a:rPr lang="fr-FR" sz="5400" b="1">
                <a:solidFill>
                  <a:srgbClr val="FFFFFF"/>
                </a:solidFill>
                <a:latin typeface="Bebas Neue"/>
                <a:ea typeface="Bebas Neue"/>
                <a:cs typeface="Bebas Neue"/>
                <a:sym typeface="Bebas Neue"/>
              </a:rPr>
              <a:t>UES surrounding</a:t>
            </a:r>
            <a:r>
              <a:rPr lang="fr-FR" sz="5400" b="1" i="0" u="none" strike="noStrike" cap="none">
                <a:solidFill>
                  <a:srgbClr val="FFFFFF"/>
                </a:solidFill>
                <a:latin typeface="Bebas Neue"/>
                <a:ea typeface="Bebas Neue"/>
                <a:cs typeface="Bebas Neue"/>
                <a:sym typeface="Bebas Neue"/>
              </a:rPr>
              <a:t> </a:t>
            </a:r>
            <a:r>
              <a:rPr lang="fr-FR" sz="5400" b="1">
                <a:solidFill>
                  <a:srgbClr val="FFFFFF"/>
                </a:solidFill>
                <a:latin typeface="Bebas Neue"/>
                <a:ea typeface="Bebas Neue"/>
                <a:cs typeface="Bebas Neue"/>
                <a:sym typeface="Bebas Neue"/>
              </a:rPr>
              <a:t>MEAL</a:t>
            </a:r>
            <a:endParaRPr sz="5400" b="1" i="0" u="none" strike="noStrike" cap="none">
              <a:solidFill>
                <a:srgbClr val="FFFFFF"/>
              </a:solidFill>
              <a:latin typeface="Bebas Neue"/>
              <a:ea typeface="Bebas Neue"/>
              <a:cs typeface="Bebas Neue"/>
              <a:sym typeface="Bebas Neue"/>
            </a:endParaRPr>
          </a:p>
        </p:txBody>
      </p:sp>
      <p:grpSp>
        <p:nvGrpSpPr>
          <p:cNvPr id="430" name="Google Shape;430;p28"/>
          <p:cNvGrpSpPr/>
          <p:nvPr/>
        </p:nvGrpSpPr>
        <p:grpSpPr>
          <a:xfrm>
            <a:off x="5148045" y="4947748"/>
            <a:ext cx="1895970" cy="1773731"/>
            <a:chOff x="3137400" y="1009650"/>
            <a:chExt cx="2869204" cy="2708400"/>
          </a:xfrm>
        </p:grpSpPr>
        <p:sp>
          <p:nvSpPr>
            <p:cNvPr id="431" name="Google Shape;431;p2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432" name="Google Shape;432;p2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28</a:t>
            </a:fld>
            <a:endParaRPr/>
          </a:p>
        </p:txBody>
      </p:sp>
      <p:sp>
        <p:nvSpPr>
          <p:cNvPr id="439" name="Google Shape;439;p2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40" name="Google Shape;440;p29"/>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441" name="Google Shape;441;p2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AND QUALITY</a:t>
            </a:r>
            <a:endParaRPr sz="6300" b="1" i="0" u="none" strike="noStrike" cap="none">
              <a:solidFill>
                <a:srgbClr val="FFFFFF"/>
              </a:solidFill>
              <a:latin typeface="Bebas Neue"/>
              <a:ea typeface="Bebas Neue"/>
              <a:cs typeface="Bebas Neue"/>
              <a:sym typeface="Bebas Neue"/>
            </a:endParaRPr>
          </a:p>
        </p:txBody>
      </p:sp>
      <p:pic>
        <p:nvPicPr>
          <p:cNvPr id="442" name="Google Shape;442;p29" descr="Une image contenant noir, obscurité&#10;&#10;Description générée automatiquement"/>
          <p:cNvPicPr preferRelativeResize="0"/>
          <p:nvPr/>
        </p:nvPicPr>
        <p:blipFill rotWithShape="1">
          <a:blip r:embed="rId3">
            <a:alphaModFix/>
          </a:blip>
          <a:srcRect/>
          <a:stretch/>
        </p:blipFill>
        <p:spPr>
          <a:xfrm>
            <a:off x="6862045" y="2638796"/>
            <a:ext cx="1527135" cy="1527135"/>
          </a:xfrm>
          <a:prstGeom prst="rect">
            <a:avLst/>
          </a:prstGeom>
          <a:noFill/>
          <a:ln>
            <a:noFill/>
          </a:ln>
        </p:spPr>
      </p:pic>
      <p:sp>
        <p:nvSpPr>
          <p:cNvPr id="443" name="Google Shape;443;p29"/>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dirty="0">
                <a:solidFill>
                  <a:srgbClr val="002060"/>
                </a:solidFill>
                <a:latin typeface="Arial Narrow"/>
                <a:ea typeface="Arial Narrow"/>
                <a:cs typeface="Arial Narrow"/>
                <a:sym typeface="Arial Narrow"/>
              </a:rPr>
              <a:t>You have 10 minutes to exchange</a:t>
            </a:r>
            <a:r>
              <a:rPr lang="fr-FR" sz="1400" b="1" i="0" u="none" strike="noStrike" cap="none" dirty="0">
                <a:solidFill>
                  <a:srgbClr val="002060"/>
                </a:solidFill>
                <a:latin typeface="Arial Narrow"/>
                <a:ea typeface="Arial Narrow"/>
                <a:cs typeface="Arial Narrow"/>
                <a:sym typeface="Arial Narrow"/>
              </a:rPr>
              <a:t>.</a:t>
            </a:r>
            <a:endParaRPr sz="1800" b="1" i="0" u="none" strike="noStrike" cap="none" dirty="0">
              <a:solidFill>
                <a:srgbClr val="000000"/>
              </a:solidFill>
              <a:latin typeface="Arial"/>
              <a:ea typeface="Arial"/>
              <a:cs typeface="Arial"/>
              <a:sym typeface="Arial"/>
            </a:endParaRPr>
          </a:p>
        </p:txBody>
      </p:sp>
      <p:pic>
        <p:nvPicPr>
          <p:cNvPr id="444" name="Google Shape;444;p29"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445" name="Google Shape;445;p29"/>
          <p:cNvSpPr/>
          <p:nvPr/>
        </p:nvSpPr>
        <p:spPr>
          <a:xfrm>
            <a:off x="2806392" y="2290227"/>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In a group,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1. What is a Quality project for ACTEI?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2. Think about how </a:t>
            </a:r>
            <a:r>
              <a:rPr lang="fr-FR">
                <a:solidFill>
                  <a:srgbClr val="FFFFFF"/>
                </a:solidFill>
              </a:rPr>
              <a:t>MEAL</a:t>
            </a:r>
            <a:r>
              <a:rPr lang="fr-FR" sz="1400" b="0" i="0" u="none" strike="noStrike" cap="none">
                <a:solidFill>
                  <a:srgbClr val="FFFFFF"/>
                </a:solidFill>
                <a:latin typeface="Arial"/>
                <a:ea typeface="Arial"/>
                <a:cs typeface="Arial"/>
                <a:sym typeface="Arial"/>
              </a:rPr>
              <a:t> facilitates quality</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29</a:t>
            </a:fld>
            <a:endParaRPr/>
          </a:p>
        </p:txBody>
      </p:sp>
      <p:sp>
        <p:nvSpPr>
          <p:cNvPr id="452" name="Google Shape;452;p3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53" name="Google Shape;453;p3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AND QUALITY</a:t>
            </a:r>
            <a:endParaRPr sz="6300" b="1" i="0" u="none" strike="noStrike" cap="none">
              <a:solidFill>
                <a:srgbClr val="FFFFFF"/>
              </a:solidFill>
              <a:latin typeface="Bebas Neue"/>
              <a:ea typeface="Bebas Neue"/>
              <a:cs typeface="Bebas Neue"/>
              <a:sym typeface="Bebas Neue"/>
            </a:endParaRPr>
          </a:p>
        </p:txBody>
      </p:sp>
      <p:sp>
        <p:nvSpPr>
          <p:cNvPr id="454" name="Google Shape;454;p30"/>
          <p:cNvSpPr/>
          <p:nvPr/>
        </p:nvSpPr>
        <p:spPr>
          <a:xfrm>
            <a:off x="1890254" y="1490229"/>
            <a:ext cx="7516489"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dirty="0" err="1">
                <a:solidFill>
                  <a:srgbClr val="002060"/>
                </a:solidFill>
                <a:latin typeface="Arial Narrow"/>
                <a:ea typeface="Arial Narrow"/>
                <a:cs typeface="Arial Narrow"/>
                <a:sym typeface="Arial Narrow"/>
              </a:rPr>
              <a:t>Quality</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is</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contextual</a:t>
            </a:r>
            <a:r>
              <a:rPr lang="fr-FR" sz="2400" b="1" i="0" u="none" strike="noStrike" cap="none" dirty="0">
                <a:solidFill>
                  <a:srgbClr val="002060"/>
                </a:solidFill>
                <a:latin typeface="Arial Narrow"/>
                <a:ea typeface="Arial Narrow"/>
                <a:cs typeface="Arial Narrow"/>
                <a:sym typeface="Arial Narrow"/>
              </a:rPr>
              <a:t> - </a:t>
            </a:r>
            <a:r>
              <a:rPr lang="fr-FR" sz="2400" b="1" i="0" u="none" strike="noStrike" cap="none" dirty="0" err="1">
                <a:solidFill>
                  <a:srgbClr val="002060"/>
                </a:solidFill>
                <a:latin typeface="Arial Narrow"/>
                <a:ea typeface="Arial Narrow"/>
                <a:cs typeface="Arial Narrow"/>
                <a:sym typeface="Arial Narrow"/>
              </a:rPr>
              <a:t>it</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is</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determined</a:t>
            </a:r>
            <a:r>
              <a:rPr lang="fr-FR" sz="2400" b="1" i="0" u="none" strike="noStrike" cap="none" dirty="0">
                <a:solidFill>
                  <a:srgbClr val="002060"/>
                </a:solidFill>
                <a:latin typeface="Arial Narrow"/>
                <a:ea typeface="Arial Narrow"/>
                <a:cs typeface="Arial Narrow"/>
                <a:sym typeface="Arial Narrow"/>
              </a:rPr>
              <a:t> by stakeholders: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r>
              <a:rPr lang="fr-FR" sz="1600" b="0" i="0" u="none" strike="noStrike" cap="none" dirty="0" err="1">
                <a:solidFill>
                  <a:srgbClr val="002060"/>
                </a:solidFill>
                <a:latin typeface="Arial Narrow"/>
                <a:ea typeface="Arial Narrow"/>
                <a:cs typeface="Arial Narrow"/>
                <a:sym typeface="Arial Narrow"/>
              </a:rPr>
              <a:t>quality</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is</a:t>
            </a:r>
            <a:r>
              <a:rPr lang="fr-FR" sz="1600" b="0" i="0" u="none" strike="noStrike" cap="none" dirty="0">
                <a:solidFill>
                  <a:srgbClr val="002060"/>
                </a:solidFill>
                <a:latin typeface="Arial Narrow"/>
                <a:ea typeface="Arial Narrow"/>
                <a:cs typeface="Arial Narrow"/>
                <a:sym typeface="Arial Narrow"/>
              </a:rPr>
              <a:t> the set of </a:t>
            </a:r>
            <a:r>
              <a:rPr lang="fr-FR" sz="1600" b="0" i="0" u="none" strike="noStrike" cap="none" dirty="0" err="1">
                <a:solidFill>
                  <a:srgbClr val="002060"/>
                </a:solidFill>
                <a:latin typeface="Arial Narrow"/>
                <a:ea typeface="Arial Narrow"/>
                <a:cs typeface="Arial Narrow"/>
                <a:sym typeface="Arial Narrow"/>
              </a:rPr>
              <a:t>elements</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characteristics</a:t>
            </a:r>
            <a:r>
              <a:rPr lang="fr-FR" sz="1600" b="0" i="0" u="none" strike="noStrike" cap="none" dirty="0">
                <a:solidFill>
                  <a:srgbClr val="002060"/>
                </a:solidFill>
                <a:latin typeface="Arial Narrow"/>
                <a:ea typeface="Arial Narrow"/>
                <a:cs typeface="Arial Narrow"/>
                <a:sym typeface="Arial Narrow"/>
              </a:rPr>
              <a:t> of </a:t>
            </a:r>
            <a:r>
              <a:rPr lang="fr-FR" sz="1600" b="0" i="0" u="none" strike="noStrike" cap="none" dirty="0" err="1">
                <a:solidFill>
                  <a:srgbClr val="002060"/>
                </a:solidFill>
                <a:latin typeface="Arial Narrow"/>
                <a:ea typeface="Arial Narrow"/>
                <a:cs typeface="Arial Narrow"/>
                <a:sym typeface="Arial Narrow"/>
              </a:rPr>
              <a:t>humanitarian</a:t>
            </a:r>
            <a:r>
              <a:rPr lang="fr-FR" sz="1600" b="0" i="0" u="none" strike="noStrike" cap="none" dirty="0">
                <a:solidFill>
                  <a:srgbClr val="002060"/>
                </a:solidFill>
                <a:latin typeface="Arial Narrow"/>
                <a:ea typeface="Arial Narrow"/>
                <a:cs typeface="Arial Narrow"/>
                <a:sym typeface="Arial Narrow"/>
              </a:rPr>
              <a:t> assistance </a:t>
            </a:r>
            <a:r>
              <a:rPr lang="fr-FR" sz="1600" b="0" i="0" u="none" strike="noStrike" cap="none" dirty="0" err="1">
                <a:solidFill>
                  <a:srgbClr val="002060"/>
                </a:solidFill>
                <a:latin typeface="Arial Narrow"/>
                <a:ea typeface="Arial Narrow"/>
                <a:cs typeface="Arial Narrow"/>
                <a:sym typeface="Arial Narrow"/>
              </a:rPr>
              <a:t>that</a:t>
            </a:r>
            <a:r>
              <a:rPr lang="fr-FR" sz="1600" b="0" i="0" u="none" strike="noStrike" cap="none" dirty="0">
                <a:solidFill>
                  <a:srgbClr val="002060"/>
                </a:solidFill>
                <a:latin typeface="Arial Narrow"/>
                <a:ea typeface="Arial Narrow"/>
                <a:cs typeface="Arial Narrow"/>
                <a:sym typeface="Arial Narrow"/>
              </a:rPr>
              <a:t> support </a:t>
            </a:r>
            <a:r>
              <a:rPr lang="fr-FR" sz="1600" b="0" i="0" u="none" strike="noStrike" cap="none" dirty="0" err="1">
                <a:solidFill>
                  <a:srgbClr val="002060"/>
                </a:solidFill>
                <a:latin typeface="Arial Narrow"/>
                <a:ea typeface="Arial Narrow"/>
                <a:cs typeface="Arial Narrow"/>
                <a:sym typeface="Arial Narrow"/>
              </a:rPr>
              <a:t>its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ability</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respond</a:t>
            </a:r>
            <a:r>
              <a:rPr lang="fr-FR" sz="1600" b="0" i="0" u="none" strike="noStrike" cap="none" dirty="0">
                <a:solidFill>
                  <a:srgbClr val="002060"/>
                </a:solidFill>
                <a:latin typeface="Arial Narrow"/>
                <a:ea typeface="Arial Narrow"/>
                <a:cs typeface="Arial Narrow"/>
                <a:sym typeface="Arial Narrow"/>
              </a:rPr>
              <a:t>, on time, to </a:t>
            </a:r>
            <a:r>
              <a:rPr lang="fr-FR" sz="1600" b="0" i="0" u="none" strike="noStrike" cap="none" dirty="0" err="1">
                <a:solidFill>
                  <a:srgbClr val="002060"/>
                </a:solidFill>
                <a:latin typeface="Arial Narrow"/>
                <a:ea typeface="Arial Narrow"/>
                <a:cs typeface="Arial Narrow"/>
                <a:sym typeface="Arial Narrow"/>
              </a:rPr>
              <a:t>expressed</a:t>
            </a:r>
            <a:r>
              <a:rPr lang="fr-FR" sz="1600" b="0" i="0" u="none" strike="noStrike" cap="none" dirty="0">
                <a:solidFill>
                  <a:srgbClr val="002060"/>
                </a:solidFill>
                <a:latin typeface="Arial Narrow"/>
                <a:ea typeface="Arial Narrow"/>
                <a:cs typeface="Arial Narrow"/>
                <a:sym typeface="Arial Narrow"/>
              </a:rPr>
              <a:t> or </a:t>
            </a:r>
            <a:r>
              <a:rPr lang="fr-FR" sz="1600" b="0" i="0" u="none" strike="noStrike" cap="none" dirty="0" err="1">
                <a:solidFill>
                  <a:srgbClr val="002060"/>
                </a:solidFill>
                <a:latin typeface="Arial Narrow"/>
                <a:ea typeface="Arial Narrow"/>
                <a:cs typeface="Arial Narrow"/>
                <a:sym typeface="Arial Narrow"/>
              </a:rPr>
              <a:t>implicit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needs</a:t>
            </a:r>
            <a:r>
              <a:rPr lang="fr-FR" sz="1600" b="0" i="0" u="none" strike="noStrike" cap="none" dirty="0">
                <a:solidFill>
                  <a:srgbClr val="002060"/>
                </a:solidFill>
                <a:latin typeface="Arial Narrow"/>
                <a:ea typeface="Arial Narrow"/>
                <a:cs typeface="Arial Narrow"/>
                <a:sym typeface="Arial Narrow"/>
              </a:rPr>
              <a:t> and expectations, </a:t>
            </a:r>
            <a:r>
              <a:rPr lang="fr-FR" sz="1600" b="0" i="0" u="none" strike="noStrike" cap="none" dirty="0" err="1">
                <a:solidFill>
                  <a:srgbClr val="002060"/>
                </a:solidFill>
                <a:latin typeface="Arial Narrow"/>
                <a:ea typeface="Arial Narrow"/>
                <a:cs typeface="Arial Narrow"/>
                <a:sym typeface="Arial Narrow"/>
              </a:rPr>
              <a:t>while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respecting</a:t>
            </a:r>
            <a:r>
              <a:rPr lang="fr-FR" sz="1600" b="0" i="0" u="none" strike="noStrike" cap="none" dirty="0">
                <a:solidFill>
                  <a:srgbClr val="002060"/>
                </a:solidFill>
                <a:latin typeface="Arial Narrow"/>
                <a:ea typeface="Arial Narrow"/>
                <a:cs typeface="Arial Narrow"/>
                <a:sym typeface="Arial Narrow"/>
              </a:rPr>
              <a:t> the </a:t>
            </a:r>
            <a:r>
              <a:rPr lang="fr-FR" sz="1600" b="0" i="0" u="none" strike="noStrike" cap="none" dirty="0" err="1">
                <a:solidFill>
                  <a:srgbClr val="002060"/>
                </a:solidFill>
                <a:latin typeface="Arial Narrow"/>
                <a:ea typeface="Arial Narrow"/>
                <a:cs typeface="Arial Narrow"/>
                <a:sym typeface="Arial Narrow"/>
              </a:rPr>
              <a:t>dignity</a:t>
            </a:r>
            <a:r>
              <a:rPr lang="fr-FR" sz="1600" b="0" i="0" u="none" strike="noStrike" cap="none" dirty="0">
                <a:solidFill>
                  <a:srgbClr val="002060"/>
                </a:solidFill>
                <a:latin typeface="Arial Narrow"/>
                <a:ea typeface="Arial Narrow"/>
                <a:cs typeface="Arial Narrow"/>
                <a:sym typeface="Arial Narrow"/>
              </a:rPr>
              <a:t>́ of the populations </a:t>
            </a:r>
            <a:r>
              <a:rPr lang="fr-FR" sz="1600" b="0" i="0" u="none" strike="noStrike" cap="none" dirty="0" err="1">
                <a:solidFill>
                  <a:srgbClr val="002060"/>
                </a:solidFill>
                <a:latin typeface="Arial Narrow"/>
                <a:ea typeface="Arial Narrow"/>
                <a:cs typeface="Arial Narrow"/>
                <a:sym typeface="Arial Narrow"/>
              </a:rPr>
              <a:t>it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aims</a:t>
            </a:r>
            <a:r>
              <a:rPr lang="fr-FR" sz="1600" b="0" i="0" u="none" strike="noStrike" cap="none" dirty="0">
                <a:solidFill>
                  <a:srgbClr val="002060"/>
                </a:solidFill>
                <a:latin typeface="Arial Narrow"/>
                <a:ea typeface="Arial Narrow"/>
                <a:cs typeface="Arial Narrow"/>
                <a:sym typeface="Arial Narrow"/>
              </a:rPr>
              <a:t> to help. (Source : CHS – URD)</a:t>
            </a: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pic>
        <p:nvPicPr>
          <p:cNvPr id="455" name="Google Shape;455;p30"/>
          <p:cNvPicPr preferRelativeResize="0"/>
          <p:nvPr/>
        </p:nvPicPr>
        <p:blipFill rotWithShape="1">
          <a:blip r:embed="rId3">
            <a:alphaModFix/>
          </a:blip>
          <a:srcRect b="63162"/>
          <a:stretch/>
        </p:blipFill>
        <p:spPr>
          <a:xfrm>
            <a:off x="3149450" y="3302688"/>
            <a:ext cx="5112675" cy="1035675"/>
          </a:xfrm>
          <a:prstGeom prst="rect">
            <a:avLst/>
          </a:prstGeom>
          <a:noFill/>
          <a:ln>
            <a:noFill/>
          </a:ln>
        </p:spPr>
      </p:pic>
      <p:sp>
        <p:nvSpPr>
          <p:cNvPr id="456" name="Google Shape;456;p30"/>
          <p:cNvSpPr/>
          <p:nvPr/>
        </p:nvSpPr>
        <p:spPr>
          <a:xfrm>
            <a:off x="1669450" y="4407425"/>
            <a:ext cx="2528100" cy="13503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fr-FR" sz="1100" b="1"/>
              <a:t>Context</a:t>
            </a:r>
            <a:endParaRPr sz="1100" b="1"/>
          </a:p>
          <a:p>
            <a:pPr marL="0" lvl="0" indent="0" algn="ctr" rtl="0">
              <a:lnSpc>
                <a:spcPct val="115000"/>
              </a:lnSpc>
              <a:spcBef>
                <a:spcPts val="1200"/>
              </a:spcBef>
              <a:spcAft>
                <a:spcPts val="0"/>
              </a:spcAft>
              <a:buNone/>
            </a:pPr>
            <a:r>
              <a:rPr lang="fr-FR" sz="1100"/>
              <a:t>Quality, efficiency, and accountability are context-specific — they depend on the different expectations of stakeholders.</a:t>
            </a:r>
            <a:endParaRPr sz="1100"/>
          </a:p>
          <a:p>
            <a:pPr marL="0" lvl="0" indent="0" algn="ctr" rtl="0">
              <a:spcBef>
                <a:spcPts val="1200"/>
              </a:spcBef>
              <a:spcAft>
                <a:spcPts val="0"/>
              </a:spcAft>
              <a:buNone/>
            </a:pPr>
            <a:endParaRPr/>
          </a:p>
        </p:txBody>
      </p:sp>
      <p:sp>
        <p:nvSpPr>
          <p:cNvPr id="457" name="Google Shape;457;p30"/>
          <p:cNvSpPr/>
          <p:nvPr/>
        </p:nvSpPr>
        <p:spPr>
          <a:xfrm>
            <a:off x="4441738" y="4407425"/>
            <a:ext cx="2528100" cy="18030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fr-FR" sz="1100" b="1"/>
              <a:t>Challenges</a:t>
            </a:r>
            <a:endParaRPr sz="1100" b="1"/>
          </a:p>
          <a:p>
            <a:pPr marL="0" lvl="0" indent="0" algn="ctr" rtl="0">
              <a:lnSpc>
                <a:spcPct val="115000"/>
              </a:lnSpc>
              <a:spcBef>
                <a:spcPts val="1200"/>
              </a:spcBef>
              <a:spcAft>
                <a:spcPts val="0"/>
              </a:spcAft>
              <a:buNone/>
            </a:pPr>
            <a:r>
              <a:rPr lang="fr-FR" sz="1100"/>
              <a:t>The main challenge lies in identifying the various stakeholders in a specific context and taking their specific expectations into account in a balanced way.</a:t>
            </a:r>
            <a:endParaRPr sz="1100" b="1"/>
          </a:p>
          <a:p>
            <a:pPr marL="0" lvl="0" indent="0" algn="ctr" rtl="0">
              <a:spcBef>
                <a:spcPts val="1200"/>
              </a:spcBef>
              <a:spcAft>
                <a:spcPts val="0"/>
              </a:spcAft>
              <a:buNone/>
            </a:pPr>
            <a:endParaRPr/>
          </a:p>
        </p:txBody>
      </p:sp>
      <p:sp>
        <p:nvSpPr>
          <p:cNvPr id="458" name="Google Shape;458;p30"/>
          <p:cNvSpPr/>
          <p:nvPr/>
        </p:nvSpPr>
        <p:spPr>
          <a:xfrm>
            <a:off x="7214050" y="4407425"/>
            <a:ext cx="2528100" cy="15645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fr-FR" sz="1100" b="1"/>
              <a:t>Stakeholders</a:t>
            </a:r>
            <a:endParaRPr sz="1100" b="1"/>
          </a:p>
          <a:p>
            <a:pPr marL="0" lvl="0" indent="0" algn="ctr" rtl="0">
              <a:lnSpc>
                <a:spcPct val="115000"/>
              </a:lnSpc>
              <a:spcBef>
                <a:spcPts val="1200"/>
              </a:spcBef>
              <a:spcAft>
                <a:spcPts val="0"/>
              </a:spcAft>
              <a:buNone/>
            </a:pPr>
            <a:r>
              <a:rPr lang="fr-FR" sz="1100"/>
              <a:t>Any person or entity can have an impact on and/or be affected by an organization, a strategy, or a project (CHS).</a:t>
            </a:r>
            <a:endParaRPr sz="1100" b="1"/>
          </a:p>
          <a:p>
            <a:pPr marL="0" lvl="0" indent="0" algn="ctr" rtl="0">
              <a:spcBef>
                <a:spcPts val="1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a:t>
            </a:fld>
            <a:endParaRPr/>
          </a:p>
        </p:txBody>
      </p:sp>
      <p:sp>
        <p:nvSpPr>
          <p:cNvPr id="126" name="Google Shape;126;p3"/>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127" name="Google Shape;127;p3"/>
          <p:cNvSpPr/>
          <p:nvPr/>
        </p:nvSpPr>
        <p:spPr>
          <a:xfrm>
            <a:off x="2413725" y="1720075"/>
            <a:ext cx="8062500" cy="4493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endParaRPr sz="22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128" name="Google Shape;128;p3"/>
          <p:cNvSpPr/>
          <p:nvPr/>
        </p:nvSpPr>
        <p:spPr>
          <a:xfrm>
            <a:off x="3691385" y="1892899"/>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 Introductions and training organization </a:t>
            </a:r>
            <a:endParaRPr sz="19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p:txBody>
      </p:sp>
      <p:sp>
        <p:nvSpPr>
          <p:cNvPr id="129" name="Google Shape;129;p3"/>
          <p:cNvSpPr/>
          <p:nvPr/>
        </p:nvSpPr>
        <p:spPr>
          <a:xfrm>
            <a:off x="3691385" y="2630608"/>
            <a:ext cx="5993700" cy="63631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 </a:t>
            </a:r>
            <a:r>
              <a:rPr lang="fr-FR" sz="1900" b="1">
                <a:solidFill>
                  <a:srgbClr val="262775"/>
                </a:solidFill>
              </a:rPr>
              <a:t>MEAL</a:t>
            </a:r>
            <a:r>
              <a:rPr lang="fr-FR" sz="1900" b="1" i="0" u="none" strike="noStrike" cap="none">
                <a:solidFill>
                  <a:srgbClr val="262775"/>
                </a:solidFill>
                <a:latin typeface="Arial"/>
                <a:ea typeface="Arial"/>
                <a:cs typeface="Arial"/>
                <a:sym typeface="Arial"/>
              </a:rPr>
              <a:t>'s interest for ACTEI</a:t>
            </a: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130" name="Google Shape;130;p3" descr="Flèche : courbe légère avec un remplissage uni"/>
          <p:cNvSpPr/>
          <p:nvPr/>
        </p:nvSpPr>
        <p:spPr>
          <a:xfrm>
            <a:off x="2633442" y="197295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3" descr="Flèche : courbe légère avec un remplissage uni"/>
          <p:cNvSpPr/>
          <p:nvPr/>
        </p:nvSpPr>
        <p:spPr>
          <a:xfrm>
            <a:off x="2633442" y="2768831"/>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3" descr="Flèche : courbe légère avec un remplissage uni"/>
          <p:cNvSpPr/>
          <p:nvPr/>
        </p:nvSpPr>
        <p:spPr>
          <a:xfrm>
            <a:off x="2633442" y="350816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3691385" y="3488395"/>
            <a:ext cx="45720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900" b="1" i="0" u="none" strike="noStrike" cap="none">
                <a:solidFill>
                  <a:srgbClr val="262775"/>
                </a:solidFill>
                <a:latin typeface="Arial"/>
                <a:ea typeface="Arial"/>
                <a:cs typeface="Arial"/>
                <a:sym typeface="Arial"/>
              </a:rPr>
              <a:t>III Introduction to </a:t>
            </a:r>
            <a:r>
              <a:rPr lang="fr-FR" sz="1900" b="1">
                <a:solidFill>
                  <a:srgbClr val="262775"/>
                </a:solidFill>
              </a:rPr>
              <a:t>MEAL</a:t>
            </a:r>
            <a:r>
              <a:rPr lang="fr-FR" sz="1900" b="1" i="0" u="none" strike="noStrike" cap="none">
                <a:solidFill>
                  <a:srgbClr val="26277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4" name="Google Shape;134;p3" descr="Flèche : courbe légère avec un remplissage uni"/>
          <p:cNvSpPr/>
          <p:nvPr/>
        </p:nvSpPr>
        <p:spPr>
          <a:xfrm>
            <a:off x="2633442" y="4201833"/>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3691385" y="4209854"/>
            <a:ext cx="45720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900" b="1" i="0" u="none" strike="noStrike" cap="none">
                <a:solidFill>
                  <a:srgbClr val="262775"/>
                </a:solidFill>
                <a:latin typeface="Arial"/>
                <a:ea typeface="Arial"/>
                <a:cs typeface="Arial"/>
                <a:sym typeface="Arial"/>
              </a:rPr>
              <a:t>IV. Issues surrounding </a:t>
            </a:r>
            <a:r>
              <a:rPr lang="fr-FR" sz="1900" b="1">
                <a:solidFill>
                  <a:srgbClr val="262775"/>
                </a:solidFill>
              </a:rPr>
              <a:t>MEAL</a:t>
            </a:r>
            <a:endParaRPr sz="1400" b="0" i="0" u="none" strike="noStrike" cap="none">
              <a:solidFill>
                <a:srgbClr val="000000"/>
              </a:solidFill>
              <a:latin typeface="Arial"/>
              <a:ea typeface="Arial"/>
              <a:cs typeface="Arial"/>
              <a:sym typeface="Arial"/>
            </a:endParaRPr>
          </a:p>
        </p:txBody>
      </p:sp>
      <p:sp>
        <p:nvSpPr>
          <p:cNvPr id="136" name="Google Shape;136;p3" descr="Flèche : courbe légère avec un remplissage uni"/>
          <p:cNvSpPr/>
          <p:nvPr/>
        </p:nvSpPr>
        <p:spPr>
          <a:xfrm>
            <a:off x="2633442" y="4931746"/>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3691385" y="4931313"/>
            <a:ext cx="45720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900" b="1" i="0" u="none" strike="noStrike" cap="none">
                <a:solidFill>
                  <a:srgbClr val="262775"/>
                </a:solidFill>
                <a:latin typeface="Arial"/>
                <a:ea typeface="Arial"/>
                <a:cs typeface="Arial"/>
                <a:sym typeface="Arial"/>
              </a:rPr>
              <a:t>V. The project cycle and </a:t>
            </a:r>
            <a:r>
              <a:rPr lang="fr-FR" sz="1900" b="1">
                <a:solidFill>
                  <a:srgbClr val="262775"/>
                </a:solidFill>
              </a:rPr>
              <a:t>MEAL</a:t>
            </a:r>
            <a:r>
              <a:rPr lang="fr-FR" sz="1900" b="1" i="0" u="none" strike="noStrike" cap="none">
                <a:solidFill>
                  <a:srgbClr val="26277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30</a:t>
            </a:fld>
            <a:endParaRPr/>
          </a:p>
        </p:txBody>
      </p:sp>
      <p:sp>
        <p:nvSpPr>
          <p:cNvPr id="465" name="Google Shape;465;p31"/>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66" name="Google Shape;466;p31"/>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467" name="Google Shape;467;p3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AND QUALITY</a:t>
            </a:r>
            <a:endParaRPr sz="6300" b="1" i="0" u="none" strike="noStrike" cap="none">
              <a:solidFill>
                <a:srgbClr val="FFFFFF"/>
              </a:solidFill>
              <a:latin typeface="Bebas Neue"/>
              <a:ea typeface="Bebas Neue"/>
              <a:cs typeface="Bebas Neue"/>
              <a:sym typeface="Bebas Neue"/>
            </a:endParaRPr>
          </a:p>
        </p:txBody>
      </p:sp>
      <p:sp>
        <p:nvSpPr>
          <p:cNvPr id="468" name="Google Shape;468;p31"/>
          <p:cNvSpPr txBox="1"/>
          <p:nvPr/>
        </p:nvSpPr>
        <p:spPr>
          <a:xfrm>
            <a:off x="1338913" y="2673009"/>
            <a:ext cx="2796300" cy="2787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1600" dirty="0">
                <a:solidFill>
                  <a:srgbClr val="002060"/>
                </a:solidFill>
                <a:latin typeface="Arial Narrow"/>
                <a:ea typeface="Arial Narrow"/>
                <a:cs typeface="Arial Narrow"/>
                <a:sym typeface="Arial Narrow"/>
              </a:rPr>
              <a:t>MEAL</a:t>
            </a:r>
            <a:r>
              <a:rPr lang="fr-FR" sz="1600" b="0" i="0" u="none" strike="noStrike" cap="none" dirty="0">
                <a:solidFill>
                  <a:srgbClr val="002060"/>
                </a:solidFill>
                <a:latin typeface="Arial Narrow"/>
                <a:ea typeface="Arial Narrow"/>
                <a:cs typeface="Arial Narrow"/>
                <a:sym typeface="Arial Narrow"/>
              </a:rPr>
              <a:t> :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1600" b="0" i="0" u="none" strike="noStrike" cap="none" dirty="0">
                <a:solidFill>
                  <a:srgbClr val="002060"/>
                </a:solidFill>
                <a:latin typeface="Arial Narrow"/>
                <a:ea typeface="Arial Narrow"/>
                <a:cs typeface="Arial Narrow"/>
                <a:sym typeface="Arial Narrow"/>
              </a:rPr>
              <a:t>"Enables </a:t>
            </a:r>
            <a:r>
              <a:rPr lang="fr-FR" sz="1600" b="0" i="0" u="none" strike="noStrike" cap="none" dirty="0" err="1">
                <a:solidFill>
                  <a:srgbClr val="002060"/>
                </a:solidFill>
                <a:latin typeface="Arial Narrow"/>
                <a:ea typeface="Arial Narrow"/>
                <a:cs typeface="Arial Narrow"/>
                <a:sym typeface="Arial Narrow"/>
              </a:rPr>
              <a:t>progress</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monitored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programmatic</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adjustments</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made, </a:t>
            </a:r>
            <a:r>
              <a:rPr lang="fr-FR" sz="1600" b="0" i="0" u="none" strike="noStrike" cap="none" dirty="0" err="1">
                <a:solidFill>
                  <a:srgbClr val="002060"/>
                </a:solidFill>
                <a:latin typeface="Arial Narrow"/>
                <a:ea typeface="Arial Narrow"/>
                <a:cs typeface="Arial Narrow"/>
                <a:sym typeface="Arial Narrow"/>
              </a:rPr>
              <a:t>unforeseen</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effects</a:t>
            </a:r>
            <a:r>
              <a:rPr lang="fr-FR" sz="1600" b="0" i="0" u="none" strike="noStrike" cap="none" dirty="0">
                <a:solidFill>
                  <a:srgbClr val="002060"/>
                </a:solidFill>
                <a:latin typeface="Arial Narrow"/>
                <a:ea typeface="Arial Narrow"/>
                <a:cs typeface="Arial Narrow"/>
                <a:sym typeface="Arial Narrow"/>
              </a:rPr>
              <a:t> of programs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discovered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their</a:t>
            </a:r>
            <a:r>
              <a:rPr lang="fr-FR" sz="1600" b="0" i="0" u="none" strike="noStrike" cap="none" dirty="0">
                <a:solidFill>
                  <a:srgbClr val="002060"/>
                </a:solidFill>
                <a:latin typeface="Arial Narrow"/>
                <a:ea typeface="Arial Narrow"/>
                <a:cs typeface="Arial Narrow"/>
                <a:sym typeface="Arial Narrow"/>
              </a:rPr>
              <a:t> impact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judged</a:t>
            </a:r>
            <a:r>
              <a:rPr lang="fr-FR" sz="1600" b="0" i="0" u="none" strike="noStrike" cap="none" dirty="0">
                <a:solidFill>
                  <a:srgbClr val="002060"/>
                </a:solidFill>
                <a:latin typeface="Arial Narrow"/>
                <a:ea typeface="Arial Narrow"/>
                <a:cs typeface="Arial Narrow"/>
                <a:sym typeface="Arial Narrow"/>
              </a:rPr>
              <a:t>, full </a:t>
            </a:r>
            <a:r>
              <a:rPr lang="fr-FR" sz="1600" b="0" i="0" u="none" strike="noStrike" cap="none" dirty="0" err="1">
                <a:solidFill>
                  <a:srgbClr val="002060"/>
                </a:solidFill>
                <a:latin typeface="Arial Narrow"/>
                <a:ea typeface="Arial Narrow"/>
                <a:cs typeface="Arial Narrow"/>
                <a:sym typeface="Arial Narrow"/>
              </a:rPr>
              <a:t>responsibility</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accountability</a:t>
            </a:r>
            <a:r>
              <a:rPr lang="fr-FR" sz="1600" b="0" i="0" u="none" strike="noStrike" cap="none" dirty="0">
                <a:solidFill>
                  <a:srgbClr val="002060"/>
                </a:solidFill>
                <a:latin typeface="Arial Narrow"/>
                <a:ea typeface="Arial Narrow"/>
                <a:cs typeface="Arial Narrow"/>
                <a:sym typeface="Arial Narrow"/>
              </a:rPr>
              <a:t> for </a:t>
            </a:r>
            <a:r>
              <a:rPr lang="fr-FR" sz="1600" b="0" i="0" u="none" strike="noStrike" cap="none" dirty="0" err="1">
                <a:solidFill>
                  <a:srgbClr val="002060"/>
                </a:solidFill>
                <a:latin typeface="Arial Narrow"/>
                <a:ea typeface="Arial Narrow"/>
                <a:cs typeface="Arial Narrow"/>
                <a:sym typeface="Arial Narrow"/>
              </a:rPr>
              <a:t>their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execution</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taken</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experiences</a:t>
            </a:r>
            <a:r>
              <a:rPr lang="fr-FR" sz="1600" b="0" i="0" u="none" strike="noStrike" cap="none" dirty="0">
                <a:solidFill>
                  <a:srgbClr val="002060"/>
                </a:solidFill>
                <a:latin typeface="Arial Narrow"/>
                <a:ea typeface="Arial Narrow"/>
                <a:cs typeface="Arial Narrow"/>
                <a:sym typeface="Arial Narrow"/>
              </a:rPr>
              <a:t> to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learned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from</a:t>
            </a:r>
            <a:r>
              <a:rPr lang="fr-FR" sz="1600" b="0" i="0" u="none" strike="noStrike" cap="none" dirty="0">
                <a:solidFill>
                  <a:srgbClr val="002060"/>
                </a:solidFill>
                <a:latin typeface="Arial Narrow"/>
                <a:ea typeface="Arial Narrow"/>
                <a:cs typeface="Arial Narrow"/>
                <a:sym typeface="Arial Narrow"/>
              </a:rPr>
              <a:t> in a </a:t>
            </a:r>
            <a:r>
              <a:rPr lang="fr-FR" sz="1600" b="0" i="0" u="none" strike="noStrike" cap="none" dirty="0" err="1">
                <a:solidFill>
                  <a:srgbClr val="002060"/>
                </a:solidFill>
                <a:latin typeface="Arial Narrow"/>
                <a:ea typeface="Arial Narrow"/>
                <a:cs typeface="Arial Narrow"/>
                <a:sym typeface="Arial Narrow"/>
              </a:rPr>
              <a:t>logic</a:t>
            </a:r>
            <a:r>
              <a:rPr lang="fr-FR" sz="1600" b="0" i="0" u="none" strike="noStrike" cap="none" dirty="0">
                <a:solidFill>
                  <a:srgbClr val="002060"/>
                </a:solidFill>
                <a:latin typeface="Arial Narrow"/>
                <a:ea typeface="Arial Narrow"/>
                <a:cs typeface="Arial Narrow"/>
                <a:sym typeface="Arial Narrow"/>
              </a:rPr>
              <a:t> of </a:t>
            </a:r>
            <a:r>
              <a:rPr lang="fr-FR" sz="1600" b="0" i="0" u="none" strike="noStrike" cap="none" dirty="0" err="1">
                <a:solidFill>
                  <a:srgbClr val="002060"/>
                </a:solidFill>
                <a:latin typeface="Arial Narrow"/>
                <a:ea typeface="Arial Narrow"/>
                <a:cs typeface="Arial Narrow"/>
                <a:sym typeface="Arial Narrow"/>
              </a:rPr>
              <a:t>continuous</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improvement</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None/>
            </a:pPr>
            <a:r>
              <a:rPr lang="fr-FR" sz="1600" b="0" i="0" u="none" strike="noStrike" cap="none" dirty="0">
                <a:solidFill>
                  <a:srgbClr val="002060"/>
                </a:solidFill>
                <a:latin typeface="Arial Narrow"/>
                <a:ea typeface="Arial Narrow"/>
                <a:cs typeface="Arial Narrow"/>
                <a:sym typeface="Arial Narrow"/>
              </a:rPr>
              <a:t>(Source: CRF)</a:t>
            </a:r>
            <a:endParaRPr sz="1400" b="0" i="0" u="none" strike="noStrike" cap="none" dirty="0">
              <a:solidFill>
                <a:srgbClr val="000000"/>
              </a:solidFill>
              <a:latin typeface="Arial"/>
              <a:ea typeface="Arial"/>
              <a:cs typeface="Arial"/>
              <a:sym typeface="Arial"/>
            </a:endParaRPr>
          </a:p>
        </p:txBody>
      </p:sp>
      <p:grpSp>
        <p:nvGrpSpPr>
          <p:cNvPr id="469" name="Google Shape;469;p31"/>
          <p:cNvGrpSpPr/>
          <p:nvPr/>
        </p:nvGrpSpPr>
        <p:grpSpPr>
          <a:xfrm>
            <a:off x="4618319" y="1912230"/>
            <a:ext cx="4756568" cy="4825476"/>
            <a:chOff x="3094327" y="1912328"/>
            <a:chExt cx="4756568" cy="4280180"/>
          </a:xfrm>
        </p:grpSpPr>
        <p:grpSp>
          <p:nvGrpSpPr>
            <p:cNvPr id="470" name="Google Shape;470;p31"/>
            <p:cNvGrpSpPr/>
            <p:nvPr/>
          </p:nvGrpSpPr>
          <p:grpSpPr>
            <a:xfrm>
              <a:off x="3094327" y="1912328"/>
              <a:ext cx="4756568" cy="4280180"/>
              <a:chOff x="-645939" y="952154"/>
              <a:chExt cx="10806955" cy="10100866"/>
            </a:xfrm>
          </p:grpSpPr>
          <p:sp>
            <p:nvSpPr>
              <p:cNvPr id="471" name="Google Shape;471;p31"/>
              <p:cNvSpPr/>
              <p:nvPr/>
            </p:nvSpPr>
            <p:spPr>
              <a:xfrm>
                <a:off x="595704" y="952154"/>
                <a:ext cx="9565312" cy="8382691"/>
              </a:xfrm>
              <a:custGeom>
                <a:avLst/>
                <a:gdLst/>
                <a:ahLst/>
                <a:cxnLst/>
                <a:rect l="l" t="t" r="r" b="b"/>
                <a:pathLst>
                  <a:path w="9565312" h="8382691" extrusionOk="0">
                    <a:moveTo>
                      <a:pt x="0" y="0"/>
                    </a:moveTo>
                    <a:lnTo>
                      <a:pt x="9565312" y="0"/>
                    </a:lnTo>
                    <a:lnTo>
                      <a:pt x="9565312" y="8382692"/>
                    </a:lnTo>
                    <a:lnTo>
                      <a:pt x="0" y="838269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31"/>
              <p:cNvSpPr txBox="1"/>
              <p:nvPr/>
            </p:nvSpPr>
            <p:spPr>
              <a:xfrm rot="-5400000">
                <a:off x="-2153889" y="3364115"/>
                <a:ext cx="3645300" cy="6294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None/>
                </a:pPr>
                <a:r>
                  <a:rPr lang="fr-FR" sz="1800" b="1">
                    <a:solidFill>
                      <a:srgbClr val="E15034"/>
                    </a:solidFill>
                  </a:rPr>
                  <a:t>Monitoring</a:t>
                </a:r>
                <a:endParaRPr sz="1800" b="1" i="0" u="none" strike="noStrike" cap="none">
                  <a:solidFill>
                    <a:srgbClr val="E15034"/>
                  </a:solidFill>
                  <a:latin typeface="Arial"/>
                  <a:ea typeface="Arial"/>
                  <a:cs typeface="Arial"/>
                  <a:sym typeface="Arial"/>
                </a:endParaRPr>
              </a:p>
            </p:txBody>
          </p:sp>
          <p:sp>
            <p:nvSpPr>
              <p:cNvPr id="473" name="Google Shape;473;p31"/>
              <p:cNvSpPr txBox="1"/>
              <p:nvPr/>
            </p:nvSpPr>
            <p:spPr>
              <a:xfrm rot="-5400000">
                <a:off x="-2153881" y="7460357"/>
                <a:ext cx="3645300" cy="6294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None/>
                </a:pPr>
                <a:r>
                  <a:rPr lang="fr-FR" sz="1800" b="1" i="0" u="none" strike="noStrike" cap="none">
                    <a:solidFill>
                      <a:srgbClr val="2B2B72"/>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sp>
            <p:nvSpPr>
              <p:cNvPr id="474" name="Google Shape;474;p31"/>
              <p:cNvSpPr txBox="1"/>
              <p:nvPr/>
            </p:nvSpPr>
            <p:spPr>
              <a:xfrm>
                <a:off x="1810959" y="9597686"/>
                <a:ext cx="4156200" cy="5799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None/>
                </a:pPr>
                <a:r>
                  <a:rPr lang="fr-FR" sz="1800" b="1">
                    <a:solidFill>
                      <a:srgbClr val="2B2B72"/>
                    </a:solidFill>
                  </a:rPr>
                  <a:t>Accountability</a:t>
                </a:r>
                <a:endParaRPr sz="1400" b="0" i="0" u="none" strike="noStrike" cap="none">
                  <a:solidFill>
                    <a:srgbClr val="000000"/>
                  </a:solidFill>
                  <a:latin typeface="Arial"/>
                  <a:ea typeface="Arial"/>
                  <a:cs typeface="Arial"/>
                  <a:sym typeface="Arial"/>
                </a:endParaRPr>
              </a:p>
            </p:txBody>
          </p:sp>
          <p:sp>
            <p:nvSpPr>
              <p:cNvPr id="475" name="Google Shape;475;p31"/>
              <p:cNvSpPr txBox="1"/>
              <p:nvPr/>
            </p:nvSpPr>
            <p:spPr>
              <a:xfrm>
                <a:off x="5473084" y="9597686"/>
                <a:ext cx="4156200" cy="1455334"/>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None/>
                </a:pPr>
                <a:r>
                  <a:rPr lang="fr-FR" sz="1800" b="1" i="0" u="none" strike="noStrike" cap="none">
                    <a:solidFill>
                      <a:srgbClr val="E15034"/>
                    </a:solidFill>
                    <a:latin typeface="Arial"/>
                    <a:ea typeface="Arial"/>
                    <a:cs typeface="Arial"/>
                    <a:sym typeface="Arial"/>
                  </a:rPr>
                  <a:t>Learning</a:t>
                </a:r>
                <a:endParaRPr sz="1400" b="0" i="0" u="none" strike="noStrike" cap="none">
                  <a:solidFill>
                    <a:srgbClr val="000000"/>
                  </a:solidFill>
                  <a:latin typeface="Arial"/>
                  <a:ea typeface="Arial"/>
                  <a:cs typeface="Arial"/>
                  <a:sym typeface="Arial"/>
                </a:endParaRPr>
              </a:p>
            </p:txBody>
          </p:sp>
        </p:grpSp>
        <p:sp>
          <p:nvSpPr>
            <p:cNvPr id="476" name="Google Shape;476;p31"/>
            <p:cNvSpPr txBox="1"/>
            <p:nvPr/>
          </p:nvSpPr>
          <p:spPr>
            <a:xfrm>
              <a:off x="4242630" y="3003593"/>
              <a:ext cx="1544700" cy="382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400" b="1" i="1" u="none" strike="noStrike" cap="none">
                  <a:solidFill>
                    <a:srgbClr val="E15034"/>
                  </a:solidFill>
                  <a:latin typeface="Arial"/>
                  <a:ea typeface="Arial"/>
                  <a:cs typeface="Arial"/>
                  <a:sym typeface="Arial"/>
                </a:rPr>
                <a:t>Feedback and answers </a:t>
              </a:r>
              <a:endParaRPr sz="1400" b="0" i="0" u="none" strike="noStrike" cap="none">
                <a:solidFill>
                  <a:srgbClr val="000000"/>
                </a:solidFill>
                <a:latin typeface="Arial"/>
                <a:ea typeface="Arial"/>
                <a:cs typeface="Arial"/>
                <a:sym typeface="Arial"/>
              </a:endParaRPr>
            </a:p>
          </p:txBody>
        </p:sp>
        <p:sp>
          <p:nvSpPr>
            <p:cNvPr id="477" name="Google Shape;477;p31"/>
            <p:cNvSpPr txBox="1"/>
            <p:nvPr/>
          </p:nvSpPr>
          <p:spPr>
            <a:xfrm>
              <a:off x="4002157" y="4369082"/>
              <a:ext cx="1544700" cy="382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400" b="1" i="1" u="none" strike="noStrike" cap="none">
                  <a:solidFill>
                    <a:srgbClr val="262775"/>
                  </a:solidFill>
                  <a:latin typeface="Arial"/>
                  <a:ea typeface="Arial"/>
                  <a:cs typeface="Arial"/>
                  <a:sym typeface="Arial"/>
                </a:rPr>
                <a:t>Results and transparency</a:t>
              </a:r>
              <a:endParaRPr sz="1400" b="0" i="0" u="none" strike="noStrike" cap="none">
                <a:solidFill>
                  <a:srgbClr val="000000"/>
                </a:solidFill>
                <a:latin typeface="Arial"/>
                <a:ea typeface="Arial"/>
                <a:cs typeface="Arial"/>
                <a:sym typeface="Arial"/>
              </a:endParaRPr>
            </a:p>
          </p:txBody>
        </p:sp>
        <p:sp>
          <p:nvSpPr>
            <p:cNvPr id="478" name="Google Shape;478;p31"/>
            <p:cNvSpPr txBox="1"/>
            <p:nvPr/>
          </p:nvSpPr>
          <p:spPr>
            <a:xfrm>
              <a:off x="5816381" y="3111315"/>
              <a:ext cx="1544700" cy="382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400" b="1" i="1" u="none" strike="noStrike" cap="none">
                  <a:solidFill>
                    <a:srgbClr val="262775"/>
                  </a:solidFill>
                  <a:latin typeface="Arial"/>
                  <a:ea typeface="Arial"/>
                  <a:cs typeface="Arial"/>
                  <a:sym typeface="Arial"/>
                </a:rPr>
                <a:t>Decision-making</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1" i="1" u="none" strike="noStrike" cap="none">
                  <a:solidFill>
                    <a:srgbClr val="262775"/>
                  </a:solidFill>
                  <a:latin typeface="Arial"/>
                  <a:ea typeface="Arial"/>
                  <a:cs typeface="Arial"/>
                  <a:sym typeface="Arial"/>
                </a:rPr>
                <a:t>Adaptation</a:t>
              </a:r>
              <a:endParaRPr sz="1400" b="0" i="0" u="none" strike="noStrike" cap="none">
                <a:solidFill>
                  <a:srgbClr val="000000"/>
                </a:solidFill>
                <a:latin typeface="Arial"/>
                <a:ea typeface="Arial"/>
                <a:cs typeface="Arial"/>
                <a:sym typeface="Arial"/>
              </a:endParaRPr>
            </a:p>
          </p:txBody>
        </p:sp>
        <p:sp>
          <p:nvSpPr>
            <p:cNvPr id="479" name="Google Shape;479;p31"/>
            <p:cNvSpPr txBox="1"/>
            <p:nvPr/>
          </p:nvSpPr>
          <p:spPr>
            <a:xfrm>
              <a:off x="5858148" y="4767088"/>
              <a:ext cx="1544700" cy="573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1400" b="1" i="1" u="none" strike="noStrike" cap="none">
                  <a:solidFill>
                    <a:srgbClr val="E15034"/>
                  </a:solidFill>
                  <a:latin typeface="Arial"/>
                  <a:ea typeface="Arial"/>
                  <a:cs typeface="Arial"/>
                  <a:sym typeface="Arial"/>
                </a:rPr>
                <a:t>Institutional </a:t>
              </a:r>
              <a:r>
                <a:rPr lang="fr-FR" b="1" i="1">
                  <a:solidFill>
                    <a:srgbClr val="E15034"/>
                  </a:solidFill>
                </a:rPr>
                <a:t>Knowledge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31</a:t>
            </a:fld>
            <a:endParaRPr/>
          </a:p>
        </p:txBody>
      </p:sp>
      <p:sp>
        <p:nvSpPr>
          <p:cNvPr id="500" name="Google Shape;500;p33"/>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01" name="Google Shape;501;p3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Other issues surrounding </a:t>
            </a:r>
            <a:r>
              <a:rPr lang="fr-FR" sz="5100" b="1">
                <a:solidFill>
                  <a:srgbClr val="FFFFFF"/>
                </a:solidFill>
                <a:latin typeface="Bebas Neue"/>
                <a:ea typeface="Bebas Neue"/>
                <a:cs typeface="Bebas Neue"/>
                <a:sym typeface="Bebas Neue"/>
              </a:rPr>
              <a:t>MEAL</a:t>
            </a:r>
            <a:endParaRPr sz="6300" b="1" i="0" u="none" strike="noStrike" cap="none">
              <a:solidFill>
                <a:srgbClr val="FFFFFF"/>
              </a:solidFill>
              <a:latin typeface="Bebas Neue"/>
              <a:ea typeface="Bebas Neue"/>
              <a:cs typeface="Bebas Neue"/>
              <a:sym typeface="Bebas Neue"/>
            </a:endParaRPr>
          </a:p>
        </p:txBody>
      </p:sp>
      <p:sp>
        <p:nvSpPr>
          <p:cNvPr id="502" name="Google Shape;502;p33"/>
          <p:cNvSpPr/>
          <p:nvPr/>
        </p:nvSpPr>
        <p:spPr>
          <a:xfrm>
            <a:off x="1990421" y="273433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OPERATIONALIZATION</a:t>
            </a:r>
            <a:endParaRPr sz="1400" b="0" i="0" u="none" strike="noStrike" cap="none">
              <a:solidFill>
                <a:srgbClr val="FFFFFF"/>
              </a:solidFill>
              <a:latin typeface="Arial"/>
              <a:ea typeface="Arial"/>
              <a:cs typeface="Arial"/>
              <a:sym typeface="Arial"/>
            </a:endParaRPr>
          </a:p>
        </p:txBody>
      </p:sp>
      <p:sp>
        <p:nvSpPr>
          <p:cNvPr id="503" name="Google Shape;503;p33"/>
          <p:cNvSpPr/>
          <p:nvPr/>
        </p:nvSpPr>
        <p:spPr>
          <a:xfrm>
            <a:off x="4712577"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INFORMATION MANAGEMENT (IM</a:t>
            </a:r>
            <a:r>
              <a:rPr lang="fr-FR">
                <a:solidFill>
                  <a:srgbClr val="FFFFFF"/>
                </a:solidFill>
              </a:rPr>
              <a:t>)</a:t>
            </a:r>
            <a:endParaRPr sz="1400" b="0" i="0" u="none" strike="noStrike" cap="none">
              <a:solidFill>
                <a:srgbClr val="FFFFFF"/>
              </a:solidFill>
              <a:latin typeface="Arial"/>
              <a:ea typeface="Arial"/>
              <a:cs typeface="Arial"/>
              <a:sym typeface="Arial"/>
            </a:endParaRPr>
          </a:p>
        </p:txBody>
      </p:sp>
      <p:sp>
        <p:nvSpPr>
          <p:cNvPr id="504" name="Google Shape;504;p33"/>
          <p:cNvSpPr/>
          <p:nvPr/>
        </p:nvSpPr>
        <p:spPr>
          <a:xfrm>
            <a:off x="7434733"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DATA COLLECTION</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32</a:t>
            </a:fld>
            <a:endParaRPr/>
          </a:p>
        </p:txBody>
      </p:sp>
      <p:sp>
        <p:nvSpPr>
          <p:cNvPr id="511" name="Google Shape;511;p34"/>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12" name="Google Shape;512;p34"/>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OPERATIONALIZATION OF </a:t>
            </a:r>
            <a:r>
              <a:rPr lang="fr-FR" sz="5100" b="1">
                <a:solidFill>
                  <a:srgbClr val="FFFFFF"/>
                </a:solidFill>
                <a:latin typeface="Bebas Neue"/>
                <a:ea typeface="Bebas Neue"/>
                <a:cs typeface="Bebas Neue"/>
                <a:sym typeface="Bebas Neue"/>
              </a:rPr>
              <a:t>MEAL</a:t>
            </a:r>
            <a:endParaRPr sz="6300" b="1" i="0" u="none" strike="noStrike" cap="none">
              <a:solidFill>
                <a:srgbClr val="FFFFFF"/>
              </a:solidFill>
              <a:latin typeface="Bebas Neue"/>
              <a:ea typeface="Bebas Neue"/>
              <a:cs typeface="Bebas Neue"/>
              <a:sym typeface="Bebas Neue"/>
            </a:endParaRPr>
          </a:p>
        </p:txBody>
      </p:sp>
      <p:sp>
        <p:nvSpPr>
          <p:cNvPr id="513" name="Google Shape;513;p34"/>
          <p:cNvSpPr txBox="1"/>
          <p:nvPr/>
        </p:nvSpPr>
        <p:spPr>
          <a:xfrm>
            <a:off x="2001998" y="1581491"/>
            <a:ext cx="8229600" cy="393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81" b="1" i="0" u="none" strike="noStrike" cap="none" dirty="0" err="1">
                <a:solidFill>
                  <a:srgbClr val="002060"/>
                </a:solidFill>
                <a:latin typeface="Arial"/>
                <a:ea typeface="Arial"/>
                <a:cs typeface="Arial"/>
                <a:sym typeface="Arial"/>
              </a:rPr>
              <a:t>Operationalization</a:t>
            </a:r>
            <a:endParaRPr sz="1197"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881"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fr-FR" sz="2000" dirty="0">
                <a:solidFill>
                  <a:srgbClr val="002060"/>
                </a:solidFill>
                <a:latin typeface="Arial Narrow"/>
                <a:ea typeface="Arial Narrow"/>
                <a:cs typeface="Arial Narrow"/>
                <a:sym typeface="Arial Narrow"/>
              </a:rPr>
              <a:t>MEAL</a:t>
            </a:r>
            <a:r>
              <a:rPr lang="fr-FR" sz="2000" b="0" i="0" u="none" strike="noStrike" cap="none" dirty="0">
                <a:solidFill>
                  <a:srgbClr val="002060"/>
                </a:solidFill>
                <a:latin typeface="Arial Narrow"/>
                <a:ea typeface="Arial Narrow"/>
                <a:cs typeface="Arial Narrow"/>
                <a:sym typeface="Arial Narrow"/>
              </a:rPr>
              <a:t> actions </a:t>
            </a:r>
            <a:r>
              <a:rPr lang="fr-FR" sz="2000" b="0" i="0" u="none" strike="noStrike" cap="none" dirty="0" err="1">
                <a:solidFill>
                  <a:srgbClr val="002060"/>
                </a:solidFill>
                <a:latin typeface="Arial Narrow"/>
                <a:ea typeface="Arial Narrow"/>
                <a:cs typeface="Arial Narrow"/>
                <a:sym typeface="Arial Narrow"/>
              </a:rPr>
              <a:t>should</a:t>
            </a:r>
            <a:r>
              <a:rPr lang="fr-FR" sz="2000" b="0" i="0" u="none" strike="noStrike" cap="none" dirty="0">
                <a:solidFill>
                  <a:srgbClr val="002060"/>
                </a:solidFill>
                <a:latin typeface="Arial Narrow"/>
                <a:ea typeface="Arial Narrow"/>
                <a:cs typeface="Arial Narrow"/>
                <a:sym typeface="Arial Narrow"/>
              </a:rPr>
              <a:t> help put </a:t>
            </a:r>
            <a:r>
              <a:rPr lang="fr-FR" sz="2000" b="0" i="0" u="none" strike="noStrike" cap="none" dirty="0" err="1">
                <a:solidFill>
                  <a:srgbClr val="002060"/>
                </a:solidFill>
                <a:latin typeface="Arial Narrow"/>
                <a:ea typeface="Arial Narrow"/>
                <a:cs typeface="Arial Narrow"/>
                <a:sym typeface="Arial Narrow"/>
              </a:rPr>
              <a:t>quality</a:t>
            </a:r>
            <a:r>
              <a:rPr lang="fr-FR" sz="2000" b="0" i="0" u="none" strike="noStrike" cap="none" dirty="0">
                <a:solidFill>
                  <a:srgbClr val="002060"/>
                </a:solidFill>
                <a:latin typeface="Arial Narrow"/>
                <a:ea typeface="Arial Narrow"/>
                <a:cs typeface="Arial Narrow"/>
                <a:sym typeface="Arial Narrow"/>
              </a:rPr>
              <a:t> and </a:t>
            </a:r>
            <a:r>
              <a:rPr lang="fr-FR" sz="2000" b="0" i="0" u="none" strike="noStrike" cap="none" dirty="0" err="1">
                <a:solidFill>
                  <a:srgbClr val="002060"/>
                </a:solidFill>
                <a:latin typeface="Arial Narrow"/>
                <a:ea typeface="Arial Narrow"/>
                <a:cs typeface="Arial Narrow"/>
                <a:sym typeface="Arial Narrow"/>
              </a:rPr>
              <a:t>accountability</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commitments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into</a:t>
            </a:r>
            <a:r>
              <a:rPr lang="fr-FR" sz="2000" b="0" i="0" u="none" strike="noStrike" cap="none" dirty="0">
                <a:solidFill>
                  <a:srgbClr val="002060"/>
                </a:solidFill>
                <a:latin typeface="Arial Narrow"/>
                <a:ea typeface="Arial Narrow"/>
                <a:cs typeface="Arial Narrow"/>
                <a:sym typeface="Arial Narrow"/>
              </a:rPr>
              <a:t> practice at </a:t>
            </a:r>
            <a:r>
              <a:rPr lang="fr-FR" sz="2000" b="0" i="0" u="none" strike="noStrike" cap="none" dirty="0" err="1">
                <a:solidFill>
                  <a:srgbClr val="002060"/>
                </a:solidFill>
                <a:latin typeface="Arial Narrow"/>
                <a:ea typeface="Arial Narrow"/>
                <a:cs typeface="Arial Narrow"/>
                <a:sym typeface="Arial Narrow"/>
              </a:rPr>
              <a:t>field</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level</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dirty="0">
              <a:solidFill>
                <a:srgbClr val="002060"/>
              </a:solidFill>
              <a:latin typeface="Arial Narrow"/>
              <a:ea typeface="Arial Narrow"/>
              <a:cs typeface="Arial Narrow"/>
              <a:sym typeface="Arial Narrow"/>
            </a:endParaRPr>
          </a:p>
          <a:p>
            <a:pPr marL="293248" marR="0" lvl="0" indent="-293248" algn="l" rtl="0">
              <a:spcBef>
                <a:spcPts val="0"/>
              </a:spcBef>
              <a:spcAft>
                <a:spcPts val="0"/>
              </a:spcAft>
              <a:buClr>
                <a:srgbClr val="000000"/>
              </a:buClr>
              <a:buSzPts val="2000"/>
              <a:buFont typeface="Arial"/>
              <a:buChar char="-"/>
            </a:pPr>
            <a:r>
              <a:rPr lang="fr-FR" sz="2000" dirty="0">
                <a:solidFill>
                  <a:srgbClr val="002060"/>
                </a:solidFill>
                <a:latin typeface="Arial Narrow"/>
                <a:ea typeface="Arial Narrow"/>
                <a:cs typeface="Arial Narrow"/>
                <a:sym typeface="Arial Narrow"/>
              </a:rPr>
              <a:t>MEAL</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Activities</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635371" marR="0" lvl="1" indent="-244372" algn="l" rtl="0">
              <a:spcBef>
                <a:spcPts val="0"/>
              </a:spcBef>
              <a:spcAft>
                <a:spcPts val="0"/>
              </a:spcAft>
              <a:buClr>
                <a:srgbClr val="000000"/>
              </a:buClr>
              <a:buSzPts val="2000"/>
              <a:buFont typeface="Arial"/>
              <a:buChar char="-"/>
            </a:pPr>
            <a:r>
              <a:rPr lang="fr-FR" sz="2000" b="0" i="0" u="none" strike="noStrike" cap="none" dirty="0">
                <a:solidFill>
                  <a:srgbClr val="002060"/>
                </a:solidFill>
                <a:latin typeface="Arial Narrow"/>
                <a:ea typeface="Arial Narrow"/>
                <a:cs typeface="Arial Narrow"/>
                <a:sym typeface="Arial Narrow"/>
              </a:rPr>
              <a:t>Budget</a:t>
            </a:r>
            <a:endParaRPr sz="1400" b="0" i="0" u="none" strike="noStrike" cap="none" dirty="0">
              <a:solidFill>
                <a:srgbClr val="000000"/>
              </a:solidFill>
              <a:latin typeface="Arial"/>
              <a:ea typeface="Arial"/>
              <a:cs typeface="Arial"/>
              <a:sym typeface="Arial"/>
            </a:endParaRPr>
          </a:p>
          <a:p>
            <a:pPr marL="635371" marR="0" lvl="1" indent="-244372" algn="l" rtl="0">
              <a:spcBef>
                <a:spcPts val="0"/>
              </a:spcBef>
              <a:spcAft>
                <a:spcPts val="0"/>
              </a:spcAft>
              <a:buClr>
                <a:srgbClr val="000000"/>
              </a:buClr>
              <a:buSzPts val="2000"/>
              <a:buFont typeface="Arial"/>
              <a:buChar char="-"/>
            </a:pPr>
            <a:r>
              <a:rPr lang="fr-FR" sz="2000" b="0" i="0" u="none" strike="noStrike" cap="none" dirty="0" err="1">
                <a:solidFill>
                  <a:srgbClr val="002060"/>
                </a:solidFill>
                <a:latin typeface="Arial Narrow"/>
                <a:ea typeface="Arial Narrow"/>
                <a:cs typeface="Arial Narrow"/>
                <a:sym typeface="Arial Narrow"/>
              </a:rPr>
              <a:t>Calendar</a:t>
            </a:r>
            <a:endParaRPr sz="1400" b="0" i="0" u="none" strike="noStrike" cap="none" dirty="0">
              <a:solidFill>
                <a:srgbClr val="000000"/>
              </a:solidFill>
              <a:latin typeface="Arial"/>
              <a:ea typeface="Arial"/>
              <a:cs typeface="Arial"/>
              <a:sym typeface="Arial"/>
            </a:endParaRPr>
          </a:p>
          <a:p>
            <a:pPr marL="635371" marR="0" lvl="1" indent="-244372" algn="l" rtl="0">
              <a:spcBef>
                <a:spcPts val="0"/>
              </a:spcBef>
              <a:spcAft>
                <a:spcPts val="0"/>
              </a:spcAft>
              <a:buClr>
                <a:srgbClr val="000000"/>
              </a:buClr>
              <a:buSzPts val="2000"/>
              <a:buFont typeface="Arial"/>
              <a:buChar char="-"/>
            </a:pPr>
            <a:r>
              <a:rPr lang="fr-FR" sz="2000" b="0" i="0" u="none" strike="noStrike" cap="none" dirty="0" err="1">
                <a:solidFill>
                  <a:srgbClr val="002060"/>
                </a:solidFill>
                <a:latin typeface="Arial Narrow"/>
                <a:ea typeface="Arial Narrow"/>
                <a:cs typeface="Arial Narrow"/>
                <a:sym typeface="Arial Narrow"/>
              </a:rPr>
              <a:t>Responsibilities</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90998" marR="0" lvl="1" indent="0" algn="l" rtl="0">
              <a:spcBef>
                <a:spcPts val="0"/>
              </a:spcBef>
              <a:spcAft>
                <a:spcPts val="0"/>
              </a:spcAft>
              <a:buNone/>
            </a:pPr>
            <a:endParaRPr sz="2000" b="0" i="0" u="none" strike="noStrike" cap="none" dirty="0">
              <a:solidFill>
                <a:srgbClr val="002060"/>
              </a:solidFill>
              <a:latin typeface="Arial Narrow"/>
              <a:ea typeface="Arial Narrow"/>
              <a:cs typeface="Arial Narrow"/>
              <a:sym typeface="Arial Narrow"/>
            </a:endParaRPr>
          </a:p>
          <a:p>
            <a:pPr marL="0" marR="0" lvl="1" indent="0" algn="l" rtl="0">
              <a:spcBef>
                <a:spcPts val="0"/>
              </a:spcBef>
              <a:spcAft>
                <a:spcPts val="0"/>
              </a:spcAft>
              <a:buNone/>
            </a:pPr>
            <a:endParaRPr sz="2000" b="0" i="0" u="none" strike="noStrike" cap="none" dirty="0">
              <a:solidFill>
                <a:srgbClr val="002060"/>
              </a:solidFill>
              <a:latin typeface="Arial Narrow"/>
              <a:ea typeface="Arial Narrow"/>
              <a:cs typeface="Arial Narrow"/>
              <a:sym typeface="Arial Narrow"/>
            </a:endParaRPr>
          </a:p>
          <a:p>
            <a:pPr marL="0" marR="0" lvl="1" indent="0" algn="l" rtl="0">
              <a:spcBef>
                <a:spcPts val="0"/>
              </a:spcBef>
              <a:spcAft>
                <a:spcPts val="0"/>
              </a:spcAft>
              <a:buNone/>
            </a:pPr>
            <a:r>
              <a:rPr lang="fr-FR" sz="2000" b="0" i="0" u="none" strike="noStrike" cap="none" dirty="0">
                <a:solidFill>
                  <a:srgbClr val="002060"/>
                </a:solidFill>
                <a:latin typeface="Arial Narrow"/>
                <a:ea typeface="Arial Narrow"/>
                <a:cs typeface="Arial Narrow"/>
                <a:sym typeface="Arial Narrow"/>
              </a:rPr>
              <a:t>- Team and </a:t>
            </a:r>
            <a:r>
              <a:rPr lang="fr-FR" sz="2000" b="0" i="0" u="none" strike="noStrike" cap="none" dirty="0" err="1">
                <a:solidFill>
                  <a:srgbClr val="002060"/>
                </a:solidFill>
                <a:latin typeface="Arial Narrow"/>
                <a:ea typeface="Arial Narrow"/>
                <a:cs typeface="Arial Narrow"/>
                <a:sym typeface="Arial Narrow"/>
              </a:rPr>
              <a:t>partner</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capabilities</a:t>
            </a:r>
            <a:endParaRPr sz="1400" b="0" i="0" u="none" strike="noStrike" cap="none" dirty="0">
              <a:solidFill>
                <a:srgbClr val="000000"/>
              </a:solidFill>
              <a:latin typeface="Arial"/>
              <a:ea typeface="Arial"/>
              <a:cs typeface="Arial"/>
              <a:sym typeface="Arial"/>
            </a:endParaRPr>
          </a:p>
          <a:p>
            <a:pPr marL="244373" marR="0" lvl="0" indent="-168363" algn="l" rtl="0">
              <a:spcBef>
                <a:spcPts val="0"/>
              </a:spcBef>
              <a:spcAft>
                <a:spcPts val="0"/>
              </a:spcAft>
              <a:buNone/>
            </a:pPr>
            <a:endParaRPr sz="1197"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33</a:t>
            </a:fld>
            <a:endParaRPr/>
          </a:p>
        </p:txBody>
      </p:sp>
      <p:sp>
        <p:nvSpPr>
          <p:cNvPr id="520" name="Google Shape;520;p3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21" name="Google Shape;521;p3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AND </a:t>
            </a:r>
            <a:r>
              <a:rPr lang="fr-FR" sz="5100" b="1" i="0" u="none" strike="noStrike" cap="none">
                <a:solidFill>
                  <a:srgbClr val="FFFFFF"/>
                </a:solidFill>
                <a:latin typeface="Bebas Neue"/>
                <a:ea typeface="Bebas Neue"/>
                <a:cs typeface="Bebas Neue"/>
                <a:sym typeface="Bebas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a:t>
            </a:r>
            <a:r>
              <a:rPr lang="fr-FR" sz="5100" b="1">
                <a:solidFill>
                  <a:srgbClr val="FFFFFF"/>
                </a:solidFill>
                <a:latin typeface="Bebas Neue"/>
                <a:ea typeface="Bebas Neue"/>
                <a:cs typeface="Bebas Neue"/>
                <a:sym typeface="Bebas Neue"/>
              </a:rPr>
              <a:t>M</a:t>
            </a:r>
            <a:endParaRPr sz="6300" b="1" i="0" u="none" strike="noStrike" cap="none">
              <a:solidFill>
                <a:srgbClr val="FFFFFF"/>
              </a:solidFill>
              <a:latin typeface="Bebas Neue"/>
              <a:ea typeface="Bebas Neue"/>
              <a:cs typeface="Bebas Neue"/>
              <a:sym typeface="Bebas Neue"/>
            </a:endParaRPr>
          </a:p>
        </p:txBody>
      </p:sp>
      <p:sp>
        <p:nvSpPr>
          <p:cNvPr id="522" name="Google Shape;522;p35"/>
          <p:cNvSpPr txBox="1"/>
          <p:nvPr/>
        </p:nvSpPr>
        <p:spPr>
          <a:xfrm>
            <a:off x="1947796" y="144955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1" i="0" u="none" strike="noStrike" cap="none" dirty="0" err="1">
                <a:solidFill>
                  <a:srgbClr val="002060"/>
                </a:solidFill>
                <a:latin typeface="Arial"/>
                <a:ea typeface="Arial"/>
                <a:cs typeface="Arial"/>
                <a:sym typeface="Arial"/>
              </a:rPr>
              <a:t>What's</a:t>
            </a:r>
            <a:r>
              <a:rPr lang="fr-FR" sz="2052" b="1" i="0" u="none" strike="noStrike" cap="none" dirty="0">
                <a:solidFill>
                  <a:srgbClr val="002060"/>
                </a:solidFill>
                <a:latin typeface="Arial"/>
                <a:ea typeface="Arial"/>
                <a:cs typeface="Arial"/>
                <a:sym typeface="Arial"/>
              </a:rPr>
              <a:t> the </a:t>
            </a:r>
            <a:r>
              <a:rPr lang="fr-FR" sz="2052" b="1" i="0" u="none" strike="noStrike" cap="none" dirty="0" err="1">
                <a:solidFill>
                  <a:srgbClr val="002060"/>
                </a:solidFill>
                <a:latin typeface="Arial"/>
                <a:ea typeface="Arial"/>
                <a:cs typeface="Arial"/>
                <a:sym typeface="Arial"/>
              </a:rPr>
              <a:t>link</a:t>
            </a:r>
            <a:r>
              <a:rPr lang="fr-FR" sz="2052" b="1" i="0" u="none" strike="noStrike" cap="none" dirty="0">
                <a:solidFill>
                  <a:srgbClr val="002060"/>
                </a:solidFill>
                <a:latin typeface="Arial"/>
                <a:ea typeface="Arial"/>
                <a:cs typeface="Arial"/>
                <a:sym typeface="Arial"/>
              </a:rPr>
              <a:t> </a:t>
            </a:r>
            <a:r>
              <a:rPr lang="fr-FR" sz="2052" b="1" i="0" u="none" strike="noStrike" cap="none" dirty="0" err="1">
                <a:solidFill>
                  <a:srgbClr val="002060"/>
                </a:solidFill>
                <a:latin typeface="Arial"/>
                <a:ea typeface="Arial"/>
                <a:cs typeface="Arial"/>
                <a:sym typeface="Arial"/>
              </a:rPr>
              <a:t>between</a:t>
            </a:r>
            <a:r>
              <a:rPr lang="fr-FR" sz="2052" b="1" i="0" u="none" strike="noStrike" cap="none" dirty="0">
                <a:solidFill>
                  <a:srgbClr val="002060"/>
                </a:solidFill>
                <a:latin typeface="Arial"/>
                <a:ea typeface="Arial"/>
                <a:cs typeface="Arial"/>
                <a:sym typeface="Arial"/>
              </a:rPr>
              <a:t> IM and </a:t>
            </a:r>
            <a:r>
              <a:rPr lang="fr-FR" sz="2052" b="1" dirty="0">
                <a:solidFill>
                  <a:srgbClr val="002060"/>
                </a:solidFill>
              </a:rPr>
              <a:t>MEAL</a:t>
            </a:r>
            <a:r>
              <a:rPr lang="fr-FR" sz="2052" b="1" i="0" u="none" strike="noStrike" cap="none" dirty="0">
                <a:solidFill>
                  <a:srgbClr val="002060"/>
                </a:solidFill>
                <a:latin typeface="Arial"/>
                <a:ea typeface="Arial"/>
                <a:cs typeface="Arial"/>
                <a:sym typeface="Arial"/>
              </a:rPr>
              <a:t>?</a:t>
            </a:r>
            <a:endParaRPr sz="1200" b="0" i="0" u="none" strike="noStrike" cap="none" dirty="0">
              <a:solidFill>
                <a:srgbClr val="888888"/>
              </a:solidFill>
              <a:latin typeface="Arial"/>
              <a:ea typeface="Arial"/>
              <a:cs typeface="Arial"/>
              <a:sym typeface="Arial"/>
            </a:endParaRPr>
          </a:p>
          <a:p>
            <a:pPr marL="0" marR="0" lvl="0" indent="0" algn="just" rtl="0">
              <a:spcBef>
                <a:spcPts val="0"/>
              </a:spcBef>
              <a:spcAft>
                <a:spcPts val="0"/>
              </a:spcAft>
              <a:buNone/>
            </a:pPr>
            <a:r>
              <a:rPr lang="fr-FR" sz="1881" b="0" i="0" u="none" strike="noStrike" cap="none" dirty="0">
                <a:solidFill>
                  <a:srgbClr val="002060"/>
                </a:solidFill>
                <a:latin typeface="Arial"/>
                <a:ea typeface="Arial"/>
                <a:cs typeface="Arial"/>
                <a:sym typeface="Arial"/>
              </a:rPr>
              <a:t>The </a:t>
            </a:r>
            <a:r>
              <a:rPr lang="fr-FR" sz="1881" b="0" i="0" u="none" strike="noStrike" cap="none" dirty="0">
                <a:solidFill>
                  <a:srgbClr val="00206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IM</a:t>
            </a:r>
            <a:r>
              <a:rPr lang="fr-FR" sz="1881" b="0" i="0" u="none" strike="noStrike" cap="none" dirty="0">
                <a:solidFill>
                  <a:srgbClr val="00206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fr-FR" sz="1881" b="0" i="0" u="none" strike="noStrike" cap="none" dirty="0">
                <a:solidFill>
                  <a:srgbClr val="002060"/>
                </a:solidFill>
                <a:latin typeface="Arial"/>
                <a:ea typeface="Arial"/>
                <a:cs typeface="Arial"/>
                <a:sym typeface="Arial"/>
              </a:rPr>
              <a:t>system </a:t>
            </a:r>
            <a:r>
              <a:rPr lang="fr-FR" sz="1881" b="0" i="0" u="none" strike="noStrike" cap="none" dirty="0" err="1">
                <a:solidFill>
                  <a:srgbClr val="002060"/>
                </a:solidFill>
                <a:latin typeface="Arial"/>
                <a:ea typeface="Arial"/>
                <a:cs typeface="Arial"/>
                <a:sym typeface="Arial"/>
              </a:rPr>
              <a:t>will</a:t>
            </a:r>
            <a:r>
              <a:rPr lang="fr-FR" sz="1881" b="0" i="0" u="none" strike="noStrike" cap="none" dirty="0">
                <a:solidFill>
                  <a:srgbClr val="002060"/>
                </a:solidFill>
                <a:latin typeface="Arial"/>
                <a:ea typeface="Arial"/>
                <a:cs typeface="Arial"/>
                <a:sym typeface="Arial"/>
              </a:rPr>
              <a:t> serve as a </a:t>
            </a:r>
            <a:r>
              <a:rPr lang="fr-FR" sz="1881" b="1" i="0" u="none" strike="noStrike" cap="none" dirty="0" err="1">
                <a:solidFill>
                  <a:srgbClr val="002060"/>
                </a:solidFill>
                <a:latin typeface="Arial"/>
                <a:ea typeface="Arial"/>
                <a:cs typeface="Arial"/>
                <a:sym typeface="Arial"/>
              </a:rPr>
              <a:t>framework</a:t>
            </a:r>
            <a:r>
              <a:rPr lang="fr-FR" sz="1881" b="1" i="0" u="none" strike="noStrike" cap="none" dirty="0">
                <a:solidFill>
                  <a:srgbClr val="002060"/>
                </a:solidFill>
                <a:latin typeface="Arial"/>
                <a:ea typeface="Arial"/>
                <a:cs typeface="Arial"/>
                <a:sym typeface="Arial"/>
              </a:rPr>
              <a:t> for </a:t>
            </a:r>
            <a:r>
              <a:rPr lang="fr-FR" sz="1881" b="1" i="0" u="none" strike="noStrike" cap="none" dirty="0" err="1">
                <a:solidFill>
                  <a:srgbClr val="002060"/>
                </a:solidFill>
                <a:latin typeface="Arial"/>
                <a:ea typeface="Arial"/>
                <a:cs typeface="Arial"/>
                <a:sym typeface="Arial"/>
              </a:rPr>
              <a:t>developing</a:t>
            </a:r>
            <a:r>
              <a:rPr lang="fr-FR" sz="1881" b="1" i="0" u="none" strike="noStrike" cap="none" dirty="0">
                <a:solidFill>
                  <a:srgbClr val="002060"/>
                </a:solidFill>
                <a:latin typeface="Arial"/>
                <a:ea typeface="Arial"/>
                <a:cs typeface="Arial"/>
                <a:sym typeface="Arial"/>
              </a:rPr>
              <a:t> </a:t>
            </a:r>
            <a:r>
              <a:rPr lang="fr-FR" sz="1881" b="1" dirty="0">
                <a:solidFill>
                  <a:srgbClr val="002060"/>
                </a:solidFill>
              </a:rPr>
              <a:t>MEAL</a:t>
            </a:r>
            <a:r>
              <a:rPr lang="fr-FR" sz="1881" b="1" i="0" u="none" strike="noStrike" cap="none" dirty="0">
                <a:solidFill>
                  <a:srgbClr val="002060"/>
                </a:solidFill>
                <a:latin typeface="Arial"/>
                <a:ea typeface="Arial"/>
                <a:cs typeface="Arial"/>
                <a:sym typeface="Arial"/>
              </a:rPr>
              <a:t> </a:t>
            </a:r>
            <a:r>
              <a:rPr lang="fr-FR" sz="1881" b="1" i="0" u="none" strike="noStrike" cap="none" dirty="0" err="1">
                <a:solidFill>
                  <a:srgbClr val="002060"/>
                </a:solidFill>
                <a:latin typeface="Arial"/>
                <a:ea typeface="Arial"/>
                <a:cs typeface="Arial"/>
                <a:sym typeface="Arial"/>
              </a:rPr>
              <a:t>activities</a:t>
            </a:r>
            <a:r>
              <a:rPr lang="fr-FR" sz="1881" b="1" i="0" u="none" strike="noStrike" cap="none" dirty="0">
                <a:solidFill>
                  <a:srgbClr val="002060"/>
                </a:solidFill>
                <a:latin typeface="Arial"/>
                <a:ea typeface="Arial"/>
                <a:cs typeface="Arial"/>
                <a:sym typeface="Arial"/>
              </a:rPr>
              <a:t>. </a:t>
            </a:r>
            <a:endParaRPr sz="1200" b="0" i="0" u="none" strike="noStrike" cap="none" dirty="0">
              <a:solidFill>
                <a:srgbClr val="888888"/>
              </a:solidFill>
              <a:latin typeface="Arial"/>
              <a:ea typeface="Arial"/>
              <a:cs typeface="Arial"/>
              <a:sym typeface="Arial"/>
            </a:endParaRPr>
          </a:p>
          <a:p>
            <a:pPr marL="0" marR="0" lvl="0" indent="0" algn="just" rtl="0">
              <a:spcBef>
                <a:spcPts val="0"/>
              </a:spcBef>
              <a:spcAft>
                <a:spcPts val="0"/>
              </a:spcAft>
              <a:buNone/>
            </a:pPr>
            <a:endParaRPr sz="1881"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1881" b="0" i="0" u="none" strike="noStrike" cap="none" dirty="0">
                <a:solidFill>
                  <a:srgbClr val="262775"/>
                </a:solidFill>
                <a:latin typeface="Arial"/>
                <a:ea typeface="Arial"/>
                <a:cs typeface="Arial"/>
                <a:sym typeface="Arial"/>
              </a:rPr>
              <a:t>As </a:t>
            </a:r>
            <a:r>
              <a:rPr lang="fr-FR" sz="1881" b="0" i="0" u="none" strike="noStrike" cap="none" dirty="0" err="1">
                <a:solidFill>
                  <a:srgbClr val="262775"/>
                </a:solidFill>
                <a:latin typeface="Arial"/>
                <a:ea typeface="Arial"/>
                <a:cs typeface="Arial"/>
                <a:sym typeface="Arial"/>
              </a:rPr>
              <a:t>such</a:t>
            </a:r>
            <a:r>
              <a:rPr lang="fr-FR" sz="1881" b="0" i="0" u="none" strike="noStrike" cap="none" dirty="0">
                <a:solidFill>
                  <a:srgbClr val="262775"/>
                </a:solidFill>
                <a:latin typeface="Arial"/>
                <a:ea typeface="Arial"/>
                <a:cs typeface="Arial"/>
                <a:sym typeface="Arial"/>
              </a:rPr>
              <a:t>, </a:t>
            </a:r>
            <a:r>
              <a:rPr lang="fr-FR" sz="1881" dirty="0">
                <a:solidFill>
                  <a:srgbClr val="262775"/>
                </a:solidFill>
              </a:rPr>
              <a:t>MEAL </a:t>
            </a:r>
            <a:r>
              <a:rPr lang="fr-FR" sz="1881" b="0" i="0" u="none" strike="noStrike" cap="none" dirty="0" err="1">
                <a:solidFill>
                  <a:srgbClr val="262775"/>
                </a:solidFill>
                <a:latin typeface="Arial"/>
                <a:ea typeface="Arial"/>
                <a:cs typeface="Arial"/>
                <a:sym typeface="Arial"/>
              </a:rPr>
              <a:t>activities</a:t>
            </a:r>
            <a:r>
              <a:rPr lang="fr-FR" sz="1881" b="0" i="0" u="none" strike="noStrike" cap="none" dirty="0">
                <a:solidFill>
                  <a:srgbClr val="262775"/>
                </a:solidFill>
                <a:latin typeface="Arial"/>
                <a:ea typeface="Arial"/>
                <a:cs typeface="Arial"/>
                <a:sym typeface="Arial"/>
              </a:rPr>
              <a:t> must </a:t>
            </a:r>
            <a:r>
              <a:rPr lang="fr-FR" sz="1881" b="0" i="0" u="none" strike="noStrike" cap="none" dirty="0" err="1">
                <a:solidFill>
                  <a:srgbClr val="262775"/>
                </a:solidFill>
                <a:latin typeface="Arial"/>
                <a:ea typeface="Arial"/>
                <a:cs typeface="Arial"/>
                <a:sym typeface="Arial"/>
              </a:rPr>
              <a:t>be</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taken</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into</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account</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when</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developing</a:t>
            </a:r>
            <a:r>
              <a:rPr lang="fr-FR" sz="1881" b="0" i="0" u="none" strike="noStrike" cap="none" dirty="0">
                <a:solidFill>
                  <a:srgbClr val="262775"/>
                </a:solidFill>
                <a:latin typeface="Arial"/>
                <a:ea typeface="Arial"/>
                <a:cs typeface="Arial"/>
                <a:sym typeface="Arial"/>
              </a:rPr>
              <a:t> the </a:t>
            </a:r>
            <a:r>
              <a:rPr lang="fr-FR" sz="1881" b="0" i="0" u="none" strike="noStrike" cap="none" dirty="0">
                <a:solidFill>
                  <a:srgbClr val="262775"/>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IM</a:t>
            </a:r>
            <a:r>
              <a:rPr lang="fr-FR" sz="1881" b="0" i="0" u="none" strike="noStrike" cap="none" dirty="0">
                <a:solidFill>
                  <a:srgbClr val="262775"/>
                </a:solidFill>
                <a:latin typeface="Arial"/>
                <a:ea typeface="Arial"/>
                <a:cs typeface="Arial"/>
                <a:sym typeface="Arial"/>
              </a:rPr>
              <a:t> system, as </a:t>
            </a:r>
            <a:r>
              <a:rPr lang="fr-FR" sz="1881" b="0" i="0" u="none" strike="noStrike" cap="none" dirty="0" err="1">
                <a:solidFill>
                  <a:srgbClr val="262775"/>
                </a:solidFill>
                <a:latin typeface="Arial"/>
                <a:ea typeface="Arial"/>
                <a:cs typeface="Arial"/>
                <a:sym typeface="Arial"/>
              </a:rPr>
              <a:t>they</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will</a:t>
            </a:r>
            <a:r>
              <a:rPr lang="fr-FR" sz="1881" b="0" i="0" u="none" strike="noStrike" cap="none" dirty="0">
                <a:solidFill>
                  <a:srgbClr val="262775"/>
                </a:solidFill>
                <a:latin typeface="Arial"/>
                <a:ea typeface="Arial"/>
                <a:cs typeface="Arial"/>
                <a:sym typeface="Arial"/>
              </a:rPr>
              <a:t> have an impact on </a:t>
            </a:r>
            <a:r>
              <a:rPr lang="fr-FR" sz="1881" b="0" i="0" u="none" strike="noStrike" cap="none" dirty="0">
                <a:solidFill>
                  <a:srgbClr val="262775"/>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IM </a:t>
            </a:r>
            <a:r>
              <a:rPr lang="fr-FR" sz="1881" b="0" i="0" u="none" strike="noStrike" cap="none" dirty="0" err="1">
                <a:solidFill>
                  <a:srgbClr val="262775"/>
                </a:solidFill>
                <a:latin typeface="Arial"/>
                <a:ea typeface="Arial"/>
                <a:cs typeface="Arial"/>
                <a:sym typeface="Arial"/>
              </a:rPr>
              <a:t>processes</a:t>
            </a:r>
            <a:r>
              <a:rPr lang="fr-FR" sz="1881" b="0" i="0" u="none" strike="noStrike" cap="none" dirty="0">
                <a:solidFill>
                  <a:srgbClr val="262775"/>
                </a:solidFill>
                <a:latin typeface="Arial"/>
                <a:ea typeface="Arial"/>
                <a:cs typeface="Arial"/>
                <a:sym typeface="Arial"/>
              </a:rPr>
              <a:t> and </a:t>
            </a:r>
            <a:r>
              <a:rPr lang="fr-FR" sz="1881" b="0" i="0" u="none" strike="noStrike" cap="none" dirty="0" err="1">
                <a:solidFill>
                  <a:srgbClr val="262775"/>
                </a:solidFill>
                <a:latin typeface="Arial"/>
                <a:ea typeface="Arial"/>
                <a:cs typeface="Arial"/>
                <a:sym typeface="Arial"/>
              </a:rPr>
              <a:t>responsibilities</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among</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other</a:t>
            </a:r>
            <a:r>
              <a:rPr lang="fr-FR" sz="1881" b="0" i="0" u="none" strike="noStrike" cap="none" dirty="0">
                <a:solidFill>
                  <a:srgbClr val="262775"/>
                </a:solidFill>
                <a:latin typeface="Arial"/>
                <a:ea typeface="Arial"/>
                <a:cs typeface="Arial"/>
                <a:sym typeface="Arial"/>
              </a:rPr>
              <a:t> aspects).</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1881"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r>
              <a:rPr lang="fr-FR" sz="1881" b="1" i="0" u="none" strike="noStrike" cap="none" dirty="0">
                <a:solidFill>
                  <a:srgbClr val="262775"/>
                </a:solidFill>
                <a:latin typeface="Arial"/>
                <a:ea typeface="Arial"/>
                <a:cs typeface="Arial"/>
                <a:sym typeface="Arial"/>
              </a:rPr>
              <a:t>A joint </a:t>
            </a:r>
            <a:r>
              <a:rPr lang="fr-FR" sz="1881" b="1" i="0" u="none" strike="noStrike" cap="none" dirty="0">
                <a:solidFill>
                  <a:srgbClr val="262775"/>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IM</a:t>
            </a:r>
            <a:r>
              <a:rPr lang="fr-FR" sz="1881" b="1" i="0" u="none" strike="noStrike" cap="none" dirty="0">
                <a:solidFill>
                  <a:srgbClr val="262775"/>
                </a:solidFill>
                <a:latin typeface="Arial"/>
                <a:ea typeface="Arial"/>
                <a:cs typeface="Arial"/>
                <a:sym typeface="Arial"/>
              </a:rPr>
              <a:t> system </a:t>
            </a:r>
            <a:r>
              <a:rPr lang="fr-FR" sz="1881" b="1" i="0" u="none" strike="noStrike" cap="none" dirty="0" err="1">
                <a:solidFill>
                  <a:srgbClr val="262775"/>
                </a:solidFill>
                <a:latin typeface="Arial"/>
                <a:ea typeface="Arial"/>
                <a:cs typeface="Arial"/>
                <a:sym typeface="Arial"/>
              </a:rPr>
              <a:t>could</a:t>
            </a:r>
            <a:r>
              <a:rPr lang="fr-FR" sz="1881" b="1" i="0" u="none" strike="noStrike" cap="none" dirty="0">
                <a:solidFill>
                  <a:srgbClr val="262775"/>
                </a:solidFill>
                <a:latin typeface="Arial"/>
                <a:ea typeface="Arial"/>
                <a:cs typeface="Arial"/>
                <a:sym typeface="Arial"/>
              </a:rPr>
              <a:t> </a:t>
            </a:r>
            <a:r>
              <a:rPr lang="fr-FR" sz="1881" b="1" i="0" u="none" strike="noStrike" cap="none" dirty="0" err="1">
                <a:solidFill>
                  <a:srgbClr val="262775"/>
                </a:solidFill>
                <a:latin typeface="Arial"/>
                <a:ea typeface="Arial"/>
                <a:cs typeface="Arial"/>
                <a:sym typeface="Arial"/>
              </a:rPr>
              <a:t>be</a:t>
            </a:r>
            <a:r>
              <a:rPr lang="fr-FR" sz="1881" b="1" i="0" u="none" strike="noStrike" cap="none" dirty="0">
                <a:solidFill>
                  <a:srgbClr val="262775"/>
                </a:solidFill>
                <a:latin typeface="Arial"/>
                <a:ea typeface="Arial"/>
                <a:cs typeface="Arial"/>
                <a:sym typeface="Arial"/>
              </a:rPr>
              <a:t> </a:t>
            </a:r>
            <a:r>
              <a:rPr lang="fr-FR" sz="1881" b="1" i="0" u="none" strike="noStrike" cap="none" dirty="0" err="1">
                <a:solidFill>
                  <a:srgbClr val="262775"/>
                </a:solidFill>
                <a:latin typeface="Arial"/>
                <a:ea typeface="Arial"/>
                <a:cs typeface="Arial"/>
                <a:sym typeface="Arial"/>
              </a:rPr>
              <a:t>developed</a:t>
            </a:r>
            <a:r>
              <a:rPr lang="fr-FR" sz="1881" b="1" i="0" u="none" strike="noStrike" cap="none" dirty="0">
                <a:solidFill>
                  <a:srgbClr val="262775"/>
                </a:solidFill>
                <a:latin typeface="Arial"/>
                <a:ea typeface="Arial"/>
                <a:cs typeface="Arial"/>
                <a:sym typeface="Arial"/>
              </a:rPr>
              <a:t> </a:t>
            </a:r>
            <a:r>
              <a:rPr lang="fr-FR" sz="1881" b="1" i="0" u="none" strike="noStrike" cap="none" dirty="0" err="1">
                <a:solidFill>
                  <a:srgbClr val="262775"/>
                </a:solidFill>
                <a:latin typeface="Arial"/>
                <a:ea typeface="Arial"/>
                <a:cs typeface="Arial"/>
                <a:sym typeface="Arial"/>
              </a:rPr>
              <a:t>with</a:t>
            </a:r>
            <a:r>
              <a:rPr lang="fr-FR" sz="1881" b="1" i="0" u="none" strike="noStrike" cap="none" dirty="0">
                <a:solidFill>
                  <a:srgbClr val="262775"/>
                </a:solidFill>
                <a:latin typeface="Arial"/>
                <a:ea typeface="Arial"/>
                <a:cs typeface="Arial"/>
                <a:sym typeface="Arial"/>
              </a:rPr>
              <a:t> </a:t>
            </a:r>
            <a:r>
              <a:rPr lang="fr-FR" sz="1881" b="1" i="0" u="none" strike="noStrike" cap="none" dirty="0" err="1">
                <a:solidFill>
                  <a:srgbClr val="262775"/>
                </a:solidFill>
                <a:latin typeface="Arial"/>
                <a:ea typeface="Arial"/>
                <a:cs typeface="Arial"/>
                <a:sym typeface="Arial"/>
              </a:rPr>
              <a:t>partners</a:t>
            </a:r>
            <a:r>
              <a:rPr lang="fr-FR" sz="1881" b="0" i="0" u="none" strike="noStrike" cap="none" dirty="0">
                <a:solidFill>
                  <a:srgbClr val="262775"/>
                </a:solidFill>
                <a:latin typeface="Arial"/>
                <a:ea typeface="Arial"/>
                <a:cs typeface="Arial"/>
                <a:sym typeface="Arial"/>
              </a:rPr>
              <a:t>, as in the case of multi-</a:t>
            </a:r>
            <a:r>
              <a:rPr lang="fr-FR" sz="1881" b="0" i="0" u="none" strike="noStrike" cap="none" dirty="0" err="1">
                <a:solidFill>
                  <a:srgbClr val="262775"/>
                </a:solidFill>
                <a:latin typeface="Arial"/>
                <a:ea typeface="Arial"/>
                <a:cs typeface="Arial"/>
                <a:sym typeface="Arial"/>
              </a:rPr>
              <a:t>partner</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projects</a:t>
            </a:r>
            <a:r>
              <a:rPr lang="fr-FR" sz="1881" b="0" i="0" u="none" strike="noStrike" cap="none" dirty="0">
                <a:solidFill>
                  <a:srgbClr val="262775"/>
                </a:solidFill>
                <a:latin typeface="Arial"/>
                <a:ea typeface="Arial"/>
                <a:cs typeface="Arial"/>
                <a:sym typeface="Arial"/>
              </a:rPr>
              <a:t> - </a:t>
            </a:r>
            <a:r>
              <a:rPr lang="fr-FR" sz="1881" b="0" i="0" u="none" strike="noStrike" cap="none" dirty="0" err="1">
                <a:solidFill>
                  <a:srgbClr val="262775"/>
                </a:solidFill>
                <a:latin typeface="Arial"/>
                <a:ea typeface="Arial"/>
                <a:cs typeface="Arial"/>
                <a:sym typeface="Arial"/>
              </a:rPr>
              <a:t>it</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could</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facilitate</a:t>
            </a:r>
            <a:r>
              <a:rPr lang="fr-FR" sz="1881" b="0" i="0" u="none" strike="noStrike" cap="none" dirty="0">
                <a:solidFill>
                  <a:srgbClr val="262775"/>
                </a:solidFill>
                <a:latin typeface="Arial"/>
                <a:ea typeface="Arial"/>
                <a:cs typeface="Arial"/>
                <a:sym typeface="Arial"/>
              </a:rPr>
              <a:t> the </a:t>
            </a:r>
            <a:r>
              <a:rPr lang="fr-FR" sz="1881" b="0" i="0" u="none" strike="noStrike" cap="none" dirty="0" err="1">
                <a:solidFill>
                  <a:srgbClr val="262775"/>
                </a:solidFill>
                <a:latin typeface="Arial"/>
                <a:ea typeface="Arial"/>
                <a:cs typeface="Arial"/>
                <a:sym typeface="Arial"/>
              </a:rPr>
              <a:t>development</a:t>
            </a:r>
            <a:r>
              <a:rPr lang="fr-FR" sz="1881" b="0" i="0" u="none" strike="noStrike" cap="none" dirty="0">
                <a:solidFill>
                  <a:srgbClr val="262775"/>
                </a:solidFill>
                <a:latin typeface="Arial"/>
                <a:ea typeface="Arial"/>
                <a:cs typeface="Arial"/>
                <a:sym typeface="Arial"/>
              </a:rPr>
              <a:t> of </a:t>
            </a:r>
            <a:r>
              <a:rPr lang="fr-FR" sz="1881" dirty="0">
                <a:solidFill>
                  <a:srgbClr val="262775"/>
                </a:solidFill>
              </a:rPr>
              <a:t>MEAL</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activities</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since</a:t>
            </a:r>
            <a:r>
              <a:rPr lang="fr-FR" sz="1881" b="0" i="0" u="none" strike="noStrike" cap="none" dirty="0">
                <a:solidFill>
                  <a:srgbClr val="262775"/>
                </a:solidFill>
                <a:latin typeface="Arial"/>
                <a:ea typeface="Arial"/>
                <a:cs typeface="Arial"/>
                <a:sym typeface="Arial"/>
              </a:rPr>
              <a:t> information and exchanges </a:t>
            </a:r>
            <a:r>
              <a:rPr lang="fr-FR" sz="1881" b="0" i="0" u="none" strike="noStrike" cap="none" dirty="0" err="1">
                <a:solidFill>
                  <a:srgbClr val="262775"/>
                </a:solidFill>
                <a:latin typeface="Arial"/>
                <a:ea typeface="Arial"/>
                <a:cs typeface="Arial"/>
                <a:sym typeface="Arial"/>
              </a:rPr>
              <a:t>between</a:t>
            </a:r>
            <a:r>
              <a:rPr lang="fr-FR" sz="1881" b="0" i="0" u="none" strike="noStrike" cap="none" dirty="0">
                <a:solidFill>
                  <a:srgbClr val="262775"/>
                </a:solidFill>
                <a:latin typeface="Arial"/>
                <a:ea typeface="Arial"/>
                <a:cs typeface="Arial"/>
                <a:sym typeface="Arial"/>
              </a:rPr>
              <a:t> the </a:t>
            </a:r>
            <a:r>
              <a:rPr lang="fr-FR" sz="1881" b="0" i="0" u="none" strike="noStrike" cap="none" dirty="0" err="1">
                <a:solidFill>
                  <a:srgbClr val="262775"/>
                </a:solidFill>
                <a:latin typeface="Arial"/>
                <a:ea typeface="Arial"/>
                <a:cs typeface="Arial"/>
                <a:sym typeface="Arial"/>
              </a:rPr>
              <a:t>various</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players</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involved</a:t>
            </a:r>
            <a:r>
              <a:rPr lang="fr-FR" sz="1881" b="0" i="0" u="none" strike="noStrike" cap="none" dirty="0">
                <a:solidFill>
                  <a:srgbClr val="262775"/>
                </a:solidFill>
                <a:latin typeface="Arial"/>
                <a:ea typeface="Arial"/>
                <a:cs typeface="Arial"/>
                <a:sym typeface="Arial"/>
              </a:rPr>
              <a:t> in the </a:t>
            </a:r>
            <a:r>
              <a:rPr lang="fr-FR" sz="1881" b="0" i="0" u="none" strike="noStrike" cap="none" dirty="0" err="1">
                <a:solidFill>
                  <a:srgbClr val="262775"/>
                </a:solidFill>
                <a:latin typeface="Arial"/>
                <a:ea typeface="Arial"/>
                <a:cs typeface="Arial"/>
                <a:sym typeface="Arial"/>
              </a:rPr>
              <a:t>project</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will</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be</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pre-identified</a:t>
            </a:r>
            <a:r>
              <a:rPr lang="fr-FR" sz="1881" b="0" i="0" u="none" strike="noStrike" cap="none" dirty="0">
                <a:solidFill>
                  <a:srgbClr val="262775"/>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r>
              <a:rPr lang="fr-FR" sz="1881" b="0" i="0" u="none" strike="noStrike" cap="none" dirty="0">
                <a:solidFill>
                  <a:srgbClr val="262775"/>
                </a:solidFill>
                <a:latin typeface="Arial"/>
                <a:ea typeface="Arial"/>
                <a:cs typeface="Arial"/>
                <a:sym typeface="Arial"/>
              </a:rPr>
              <a:t>BUT - </a:t>
            </a:r>
            <a:r>
              <a:rPr lang="fr-FR" sz="1881" b="0" i="0" u="none" strike="noStrike" cap="none" dirty="0" err="1">
                <a:solidFill>
                  <a:srgbClr val="262775"/>
                </a:solidFill>
                <a:latin typeface="Arial"/>
                <a:ea typeface="Arial"/>
                <a:cs typeface="Arial"/>
                <a:sym typeface="Arial"/>
              </a:rPr>
              <a:t>It's</a:t>
            </a:r>
            <a:r>
              <a:rPr lang="fr-FR" sz="1881" b="0" i="0" u="none" strike="noStrike" cap="none" dirty="0">
                <a:solidFill>
                  <a:srgbClr val="262775"/>
                </a:solidFill>
                <a:latin typeface="Arial"/>
                <a:ea typeface="Arial"/>
                <a:cs typeface="Arial"/>
                <a:sym typeface="Arial"/>
              </a:rPr>
              <a:t> important to </a:t>
            </a:r>
            <a:r>
              <a:rPr lang="fr-FR" sz="1881" b="0" i="0" u="none" strike="noStrike" cap="none" dirty="0" err="1">
                <a:solidFill>
                  <a:srgbClr val="262775"/>
                </a:solidFill>
                <a:latin typeface="Arial"/>
                <a:ea typeface="Arial"/>
                <a:cs typeface="Arial"/>
                <a:sym typeface="Arial"/>
              </a:rPr>
              <a:t>take</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into</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account</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each</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partner's</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specific</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constraints</a:t>
            </a:r>
            <a:r>
              <a:rPr lang="fr-FR" sz="1881" b="0" i="0" u="none" strike="noStrike" cap="none" dirty="0">
                <a:solidFill>
                  <a:srgbClr val="262775"/>
                </a:solidFill>
                <a:latin typeface="Arial"/>
                <a:ea typeface="Arial"/>
                <a:cs typeface="Arial"/>
                <a:sym typeface="Arial"/>
              </a:rPr>
              <a:t> and </a:t>
            </a:r>
            <a:r>
              <a:rPr lang="fr-FR" sz="1881" b="0" i="0" u="none" strike="noStrike" cap="none" dirty="0" err="1">
                <a:solidFill>
                  <a:srgbClr val="262775"/>
                </a:solidFill>
                <a:latin typeface="Arial"/>
                <a:ea typeface="Arial"/>
                <a:cs typeface="Arial"/>
                <a:sym typeface="Arial"/>
              </a:rPr>
              <a:t>existing</a:t>
            </a:r>
            <a:r>
              <a:rPr lang="fr-FR" sz="1881" b="0" i="0" u="none" strike="noStrike" cap="none" dirty="0">
                <a:solidFill>
                  <a:srgbClr val="262775"/>
                </a:solidFill>
                <a:latin typeface="Arial"/>
                <a:ea typeface="Arial"/>
                <a:cs typeface="Arial"/>
                <a:sym typeface="Arial"/>
              </a:rPr>
              <a:t> </a:t>
            </a:r>
            <a:r>
              <a:rPr lang="fr-FR" sz="1881" b="0" i="0" u="none" strike="noStrike" cap="none" dirty="0" err="1">
                <a:solidFill>
                  <a:srgbClr val="262775"/>
                </a:solidFill>
                <a:latin typeface="Arial"/>
                <a:ea typeface="Arial"/>
                <a:cs typeface="Arial"/>
                <a:sym typeface="Arial"/>
              </a:rPr>
              <a:t>processes</a:t>
            </a:r>
            <a:r>
              <a:rPr lang="fr-FR" sz="1881" b="0" i="0" u="none" strike="noStrike" cap="none" dirty="0">
                <a:solidFill>
                  <a:srgbClr val="262775"/>
                </a:solidFill>
                <a:latin typeface="Arial"/>
                <a:ea typeface="Arial"/>
                <a:cs typeface="Arial"/>
                <a:sym typeface="Arial"/>
              </a:rPr>
              <a:t>.</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34</a:t>
            </a:fld>
            <a:endParaRPr/>
          </a:p>
        </p:txBody>
      </p:sp>
      <p:sp>
        <p:nvSpPr>
          <p:cNvPr id="529" name="Google Shape;529;p36"/>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30" name="Google Shape;530;p3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meal</a:t>
            </a:r>
            <a:r>
              <a:rPr lang="fr-FR" sz="5100" b="1" i="0" u="none" strike="noStrike" cap="none">
                <a:solidFill>
                  <a:srgbClr val="FFFFFF"/>
                </a:solidFill>
                <a:latin typeface="Bebas Neue"/>
                <a:ea typeface="Bebas Neue"/>
                <a:cs typeface="Bebas Neue"/>
                <a:sym typeface="Bebas Neue"/>
              </a:rPr>
              <a:t> AND DATA COLLECTION</a:t>
            </a:r>
            <a:endParaRPr sz="6300" b="1" i="0" u="none" strike="noStrike" cap="none">
              <a:solidFill>
                <a:srgbClr val="FFFFFF"/>
              </a:solidFill>
              <a:latin typeface="Bebas Neue"/>
              <a:ea typeface="Bebas Neue"/>
              <a:cs typeface="Bebas Neue"/>
              <a:sym typeface="Bebas Neue"/>
            </a:endParaRPr>
          </a:p>
        </p:txBody>
      </p:sp>
      <p:sp>
        <p:nvSpPr>
          <p:cNvPr id="531" name="Google Shape;531;p36"/>
          <p:cNvSpPr txBox="1"/>
          <p:nvPr/>
        </p:nvSpPr>
        <p:spPr>
          <a:xfrm>
            <a:off x="1742504" y="1721325"/>
            <a:ext cx="8296500" cy="4741800"/>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1" i="0" u="none" strike="noStrike" cap="none" dirty="0" err="1">
                <a:solidFill>
                  <a:srgbClr val="002060"/>
                </a:solidFill>
                <a:latin typeface="Arial"/>
                <a:ea typeface="Arial"/>
                <a:cs typeface="Arial"/>
                <a:sym typeface="Arial"/>
              </a:rPr>
              <a:t>Each</a:t>
            </a:r>
            <a:r>
              <a:rPr lang="fr-FR" sz="2052" b="1" i="0" u="none" strike="noStrike" cap="none" dirty="0">
                <a:solidFill>
                  <a:srgbClr val="002060"/>
                </a:solidFill>
                <a:latin typeface="Arial"/>
                <a:ea typeface="Arial"/>
                <a:cs typeface="Arial"/>
                <a:sym typeface="Arial"/>
              </a:rPr>
              <a:t> </a:t>
            </a:r>
            <a:r>
              <a:rPr lang="fr-FR" sz="2052" b="1" dirty="0">
                <a:solidFill>
                  <a:srgbClr val="002060"/>
                </a:solidFill>
              </a:rPr>
              <a:t>MEAL </a:t>
            </a:r>
            <a:r>
              <a:rPr lang="fr-FR" sz="2052" b="1" i="0" u="none" strike="noStrike" cap="none" dirty="0">
                <a:solidFill>
                  <a:srgbClr val="002060"/>
                </a:solidFill>
                <a:latin typeface="Arial"/>
                <a:ea typeface="Arial"/>
                <a:cs typeface="Arial"/>
                <a:sym typeface="Arial"/>
              </a:rPr>
              <a:t>component has :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Collection </a:t>
            </a:r>
            <a:r>
              <a:rPr lang="fr-FR" sz="2052" b="0" i="0" u="none" strike="noStrike" cap="none" dirty="0" err="1">
                <a:solidFill>
                  <a:srgbClr val="002060"/>
                </a:solidFill>
                <a:latin typeface="Arial"/>
                <a:ea typeface="Arial"/>
                <a:cs typeface="Arial"/>
                <a:sym typeface="Arial"/>
              </a:rPr>
              <a:t>tools</a:t>
            </a:r>
            <a:r>
              <a:rPr lang="fr-FR" sz="2052" b="0" i="0" u="none" strike="noStrike" cap="none" dirty="0">
                <a:solidFill>
                  <a:srgbClr val="002060"/>
                </a:solidFill>
                <a:latin typeface="Arial"/>
                <a:ea typeface="Arial"/>
                <a:cs typeface="Arial"/>
                <a:sym typeface="Arial"/>
              </a:rPr>
              <a:t> to </a:t>
            </a:r>
            <a:r>
              <a:rPr lang="fr-FR" sz="2052" b="0" i="0" u="none" strike="noStrike" cap="none" dirty="0" err="1">
                <a:solidFill>
                  <a:srgbClr val="002060"/>
                </a:solidFill>
                <a:latin typeface="Arial"/>
                <a:ea typeface="Arial"/>
                <a:cs typeface="Arial"/>
                <a:sym typeface="Arial"/>
              </a:rPr>
              <a:t>be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developed</a:t>
            </a:r>
            <a:r>
              <a:rPr lang="fr-FR" sz="2052" b="0"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Data collection </a:t>
            </a:r>
            <a:r>
              <a:rPr lang="fr-FR" sz="2052" b="0" i="0" u="none" strike="noStrike" cap="none" dirty="0" err="1">
                <a:solidFill>
                  <a:srgbClr val="002060"/>
                </a:solidFill>
                <a:latin typeface="Arial"/>
                <a:ea typeface="Arial"/>
                <a:cs typeface="Arial"/>
                <a:sym typeface="Arial"/>
              </a:rPr>
              <a:t>processes</a:t>
            </a:r>
            <a:r>
              <a:rPr lang="fr-FR" sz="2052" b="0" i="0" u="none" strike="noStrike" cap="none" dirty="0">
                <a:solidFill>
                  <a:srgbClr val="002060"/>
                </a:solidFill>
                <a:latin typeface="Arial"/>
                <a:ea typeface="Arial"/>
                <a:cs typeface="Arial"/>
                <a:sym typeface="Arial"/>
              </a:rPr>
              <a:t> to </a:t>
            </a:r>
            <a:r>
              <a:rPr lang="fr-FR" sz="2052" b="0" i="0" u="none" strike="noStrike" cap="none" dirty="0" err="1">
                <a:solidFill>
                  <a:srgbClr val="002060"/>
                </a:solidFill>
                <a:latin typeface="Arial"/>
                <a:ea typeface="Arial"/>
                <a:cs typeface="Arial"/>
                <a:sym typeface="Arial"/>
              </a:rPr>
              <a:t>be</a:t>
            </a:r>
            <a:r>
              <a:rPr lang="fr-FR" sz="2052" b="0" i="0" u="none" strike="noStrike" cap="none" dirty="0">
                <a:solidFill>
                  <a:srgbClr val="002060"/>
                </a:solidFill>
                <a:latin typeface="Arial"/>
                <a:ea typeface="Arial"/>
                <a:cs typeface="Arial"/>
                <a:sym typeface="Arial"/>
              </a:rPr>
              <a:t> </a:t>
            </a:r>
            <a:r>
              <a:rPr lang="fr-FR" sz="2052" dirty="0" err="1">
                <a:solidFill>
                  <a:srgbClr val="002060"/>
                </a:solidFill>
              </a:rPr>
              <a:t>r</a:t>
            </a:r>
            <a:r>
              <a:rPr lang="fr-FR" sz="2052" b="0" i="0" u="none" strike="noStrike" cap="none" dirty="0" err="1">
                <a:solidFill>
                  <a:srgbClr val="002060"/>
                </a:solidFill>
                <a:latin typeface="Arial"/>
                <a:ea typeface="Arial"/>
                <a:cs typeface="Arial"/>
                <a:sym typeface="Arial"/>
              </a:rPr>
              <a:t>espected</a:t>
            </a:r>
            <a:r>
              <a:rPr lang="fr-FR" sz="2052" b="0" i="0" u="none" strike="noStrike" cap="none" dirty="0">
                <a:solidFill>
                  <a:srgbClr val="00206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Data to </a:t>
            </a:r>
            <a:r>
              <a:rPr lang="fr-FR" sz="2052" b="0" i="0" u="none" strike="noStrike" cap="none" dirty="0" err="1">
                <a:solidFill>
                  <a:srgbClr val="002060"/>
                </a:solidFill>
                <a:latin typeface="Arial"/>
                <a:ea typeface="Arial"/>
                <a:cs typeface="Arial"/>
                <a:sym typeface="Arial"/>
              </a:rPr>
              <a:t>be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collected</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analyzed</a:t>
            </a:r>
            <a:r>
              <a:rPr lang="fr-FR" sz="2052" b="0" i="0" u="none" strike="noStrike" cap="none" dirty="0">
                <a:solidFill>
                  <a:srgbClr val="002060"/>
                </a:solidFill>
                <a:latin typeface="Arial"/>
                <a:ea typeface="Arial"/>
                <a:cs typeface="Arial"/>
                <a:sym typeface="Arial"/>
              </a:rPr>
              <a:t> and </a:t>
            </a:r>
            <a:r>
              <a:rPr lang="fr-FR" sz="2052" b="0" i="0" u="none" strike="noStrike" cap="none" dirty="0" err="1">
                <a:solidFill>
                  <a:srgbClr val="002060"/>
                </a:solidFill>
                <a:latin typeface="Arial"/>
                <a:ea typeface="Arial"/>
                <a:cs typeface="Arial"/>
                <a:sym typeface="Arial"/>
              </a:rPr>
              <a:t>used</a:t>
            </a:r>
            <a:r>
              <a:rPr lang="fr-FR" sz="2052" b="0" i="0" u="none" strike="noStrike" cap="none" dirty="0">
                <a:solidFill>
                  <a:srgbClr val="002060"/>
                </a:solidFill>
                <a:latin typeface="Arial"/>
                <a:ea typeface="Arial"/>
                <a:cs typeface="Arial"/>
                <a:sym typeface="Arial"/>
              </a:rPr>
              <a:t> for </a:t>
            </a:r>
            <a:r>
              <a:rPr lang="fr-FR" sz="2052" b="0" i="0" u="none" strike="noStrike" cap="none" dirty="0" err="1">
                <a:solidFill>
                  <a:srgbClr val="002060"/>
                </a:solidFill>
                <a:latin typeface="Arial"/>
                <a:ea typeface="Arial"/>
                <a:cs typeface="Arial"/>
                <a:sym typeface="Arial"/>
              </a:rPr>
              <a:t>decision-making</a:t>
            </a:r>
            <a:r>
              <a:rPr lang="fr-FR" sz="2052" b="0" i="0" u="none" strike="noStrike" cap="none" dirty="0">
                <a:solidFill>
                  <a:srgbClr val="002060"/>
                </a:solidFill>
                <a:latin typeface="Arial"/>
                <a:ea typeface="Arial"/>
                <a:cs typeface="Arial"/>
                <a:sym typeface="Arial"/>
              </a:rPr>
              <a:t>. </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6"/>
        <p:cNvGrpSpPr/>
        <p:nvPr/>
      </p:nvGrpSpPr>
      <p:grpSpPr>
        <a:xfrm>
          <a:off x="0" y="0"/>
          <a:ext cx="0" cy="0"/>
          <a:chOff x="0" y="0"/>
          <a:chExt cx="0" cy="0"/>
        </a:xfrm>
      </p:grpSpPr>
      <p:sp>
        <p:nvSpPr>
          <p:cNvPr id="537" name="Google Shape;537;p3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35</a:t>
            </a:fld>
            <a:endParaRPr/>
          </a:p>
        </p:txBody>
      </p:sp>
      <p:sp>
        <p:nvSpPr>
          <p:cNvPr id="538" name="Google Shape;538;p37"/>
          <p:cNvSpPr txBox="1"/>
          <p:nvPr/>
        </p:nvSpPr>
        <p:spPr>
          <a:xfrm>
            <a:off x="2367150" y="1825081"/>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THE PROJECT CYCLE AND </a:t>
            </a:r>
            <a:r>
              <a:rPr lang="fr-FR" sz="5400" b="1">
                <a:solidFill>
                  <a:srgbClr val="FFFFFF"/>
                </a:solidFill>
                <a:latin typeface="Bebas Neue"/>
                <a:ea typeface="Bebas Neue"/>
                <a:cs typeface="Bebas Neue"/>
                <a:sym typeface="Bebas Neue"/>
              </a:rPr>
              <a:t>meal</a:t>
            </a:r>
            <a:endParaRPr sz="5400" b="1" i="0" u="none" strike="noStrike" cap="none">
              <a:solidFill>
                <a:srgbClr val="FFFFFF"/>
              </a:solidFill>
              <a:latin typeface="Bebas Neue"/>
              <a:ea typeface="Bebas Neue"/>
              <a:cs typeface="Bebas Neue"/>
              <a:sym typeface="Bebas Neue"/>
            </a:endParaRPr>
          </a:p>
        </p:txBody>
      </p:sp>
      <p:grpSp>
        <p:nvGrpSpPr>
          <p:cNvPr id="539" name="Google Shape;539;p37"/>
          <p:cNvGrpSpPr/>
          <p:nvPr/>
        </p:nvGrpSpPr>
        <p:grpSpPr>
          <a:xfrm>
            <a:off x="5148045" y="4947748"/>
            <a:ext cx="1895970" cy="1773731"/>
            <a:chOff x="3137400" y="1009650"/>
            <a:chExt cx="2869204" cy="2708400"/>
          </a:xfrm>
        </p:grpSpPr>
        <p:sp>
          <p:nvSpPr>
            <p:cNvPr id="540" name="Google Shape;540;p37"/>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541" name="Google Shape;541;p37"/>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36</a:t>
            </a:fld>
            <a:endParaRPr/>
          </a:p>
        </p:txBody>
      </p:sp>
      <p:sp>
        <p:nvSpPr>
          <p:cNvPr id="548" name="Google Shape;548;p38"/>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49" name="Google Shape;549;p38"/>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PROJECT CYCLE AND </a:t>
            </a:r>
            <a:r>
              <a:rPr lang="fr-FR" sz="5100" b="1">
                <a:solidFill>
                  <a:srgbClr val="FFFFFF"/>
                </a:solidFill>
                <a:latin typeface="Bebas Neue"/>
                <a:ea typeface="Bebas Neue"/>
                <a:cs typeface="Bebas Neue"/>
                <a:sym typeface="Bebas Neue"/>
              </a:rPr>
              <a:t>MEAL</a:t>
            </a:r>
            <a:endParaRPr sz="6300" b="1" i="0" u="none" strike="noStrike" cap="none">
              <a:solidFill>
                <a:srgbClr val="FFFFFF"/>
              </a:solidFill>
              <a:latin typeface="Bebas Neue"/>
              <a:ea typeface="Bebas Neue"/>
              <a:cs typeface="Bebas Neue"/>
              <a:sym typeface="Bebas Neue"/>
            </a:endParaRPr>
          </a:p>
        </p:txBody>
      </p:sp>
      <p:sp>
        <p:nvSpPr>
          <p:cNvPr id="550" name="Google Shape;550;p38"/>
          <p:cNvSpPr txBox="1"/>
          <p:nvPr/>
        </p:nvSpPr>
        <p:spPr>
          <a:xfrm>
            <a:off x="3217287" y="1891563"/>
            <a:ext cx="5523600" cy="3831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2100" b="1" i="0" u="none" strike="noStrike" cap="none">
                <a:solidFill>
                  <a:srgbClr val="E84E0F"/>
                </a:solidFill>
                <a:latin typeface="Bebas Neue"/>
                <a:ea typeface="Bebas Neue"/>
                <a:cs typeface="Bebas Neue"/>
                <a:sym typeface="Bebas Neue"/>
              </a:rPr>
              <a:t>How does </a:t>
            </a:r>
            <a:r>
              <a:rPr lang="fr-FR" sz="2100" b="1">
                <a:solidFill>
                  <a:srgbClr val="E84E0F"/>
                </a:solidFill>
                <a:latin typeface="Bebas Neue"/>
                <a:ea typeface="Bebas Neue"/>
                <a:cs typeface="Bebas Neue"/>
                <a:sym typeface="Bebas Neue"/>
              </a:rPr>
              <a:t>MEAL</a:t>
            </a:r>
            <a:r>
              <a:rPr lang="fr-FR" sz="2100" b="1" i="0" u="none" strike="noStrike" cap="none">
                <a:solidFill>
                  <a:srgbClr val="E84E0F"/>
                </a:solidFill>
                <a:latin typeface="Bebas Neue"/>
                <a:ea typeface="Bebas Neue"/>
                <a:cs typeface="Bebas Neue"/>
                <a:sym typeface="Bebas Neue"/>
              </a:rPr>
              <a:t> fits into the project cycle? </a:t>
            </a:r>
            <a:endParaRPr sz="2100" b="1" i="0" u="none" strike="noStrike" cap="none">
              <a:solidFill>
                <a:srgbClr val="E84E0F"/>
              </a:solidFill>
              <a:latin typeface="Bebas Neue"/>
              <a:ea typeface="Bebas Neue"/>
              <a:cs typeface="Bebas Neue"/>
              <a:sym typeface="Bebas Neue"/>
            </a:endParaRPr>
          </a:p>
        </p:txBody>
      </p:sp>
      <p:pic>
        <p:nvPicPr>
          <p:cNvPr id="551" name="Google Shape;551;p38" title="Module 1.png"/>
          <p:cNvPicPr preferRelativeResize="0"/>
          <p:nvPr/>
        </p:nvPicPr>
        <p:blipFill>
          <a:blip r:embed="rId3">
            <a:alphaModFix/>
          </a:blip>
          <a:stretch>
            <a:fillRect/>
          </a:stretch>
        </p:blipFill>
        <p:spPr>
          <a:xfrm>
            <a:off x="2449950" y="2543721"/>
            <a:ext cx="6029800" cy="255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37</a:t>
            </a:fld>
            <a:endParaRPr/>
          </a:p>
        </p:txBody>
      </p:sp>
      <p:sp>
        <p:nvSpPr>
          <p:cNvPr id="558" name="Google Shape;558;p3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59" name="Google Shape;559;p3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PROJECT CYCLE AND </a:t>
            </a:r>
            <a:r>
              <a:rPr lang="fr-FR" sz="5100" b="1">
                <a:solidFill>
                  <a:srgbClr val="FFFFFF"/>
                </a:solidFill>
                <a:latin typeface="Bebas Neue"/>
                <a:ea typeface="Bebas Neue"/>
                <a:cs typeface="Bebas Neue"/>
                <a:sym typeface="Bebas Neue"/>
              </a:rPr>
              <a:t>meal</a:t>
            </a:r>
            <a:endParaRPr sz="6300" b="1" i="0" u="none" strike="noStrike" cap="none">
              <a:solidFill>
                <a:srgbClr val="FFFFFF"/>
              </a:solidFill>
              <a:latin typeface="Bebas Neue"/>
              <a:ea typeface="Bebas Neue"/>
              <a:cs typeface="Bebas Neue"/>
              <a:sym typeface="Bebas Neue"/>
            </a:endParaRPr>
          </a:p>
        </p:txBody>
      </p:sp>
      <p:sp>
        <p:nvSpPr>
          <p:cNvPr id="560" name="Google Shape;560;p39"/>
          <p:cNvSpPr txBox="1"/>
          <p:nvPr/>
        </p:nvSpPr>
        <p:spPr>
          <a:xfrm>
            <a:off x="1947796" y="2363954"/>
            <a:ext cx="8296500" cy="4741800"/>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1" dirty="0">
                <a:solidFill>
                  <a:srgbClr val="002060"/>
                </a:solidFill>
              </a:rPr>
              <a:t>MEAL </a:t>
            </a:r>
            <a:r>
              <a:rPr lang="fr-FR" sz="2052" b="1" i="0" u="none" strike="noStrike" cap="none" dirty="0">
                <a:solidFill>
                  <a:srgbClr val="002060"/>
                </a:solidFill>
                <a:latin typeface="Arial"/>
                <a:ea typeface="Arial"/>
                <a:cs typeface="Arial"/>
                <a:sym typeface="Arial"/>
              </a:rPr>
              <a:t>: an </a:t>
            </a:r>
            <a:r>
              <a:rPr lang="fr-FR" sz="2052" b="1" i="0" u="none" strike="noStrike" cap="none" dirty="0" err="1">
                <a:solidFill>
                  <a:srgbClr val="002060"/>
                </a:solidFill>
                <a:latin typeface="Arial"/>
                <a:ea typeface="Arial"/>
                <a:cs typeface="Arial"/>
                <a:sym typeface="Arial"/>
              </a:rPr>
              <a:t>evolving</a:t>
            </a:r>
            <a:r>
              <a:rPr lang="fr-FR" sz="2052" b="1" i="0" u="none" strike="noStrike" cap="none" dirty="0">
                <a:solidFill>
                  <a:srgbClr val="002060"/>
                </a:solidFill>
                <a:latin typeface="Arial"/>
                <a:ea typeface="Arial"/>
                <a:cs typeface="Arial"/>
                <a:sym typeface="Arial"/>
              </a:rPr>
              <a:t> process</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dirty="0">
                <a:solidFill>
                  <a:srgbClr val="002060"/>
                </a:solidFill>
                <a:latin typeface="Arial"/>
                <a:ea typeface="Arial"/>
                <a:cs typeface="Arial"/>
                <a:sym typeface="Arial"/>
              </a:rPr>
              <a:t>Focus on M&amp;E in the </a:t>
            </a:r>
            <a:r>
              <a:rPr lang="fr-FR" sz="2052" b="1" i="0" u="none" strike="noStrike" cap="none" dirty="0" err="1">
                <a:solidFill>
                  <a:srgbClr val="002060"/>
                </a:solidFill>
                <a:latin typeface="Arial"/>
                <a:ea typeface="Arial"/>
                <a:cs typeface="Arial"/>
                <a:sym typeface="Arial"/>
              </a:rPr>
              <a:t>project</a:t>
            </a:r>
            <a:r>
              <a:rPr lang="fr-FR" sz="2052" b="1" i="0" u="none" strike="noStrike" cap="none" dirty="0">
                <a:solidFill>
                  <a:srgbClr val="002060"/>
                </a:solidFill>
                <a:latin typeface="Arial"/>
                <a:ea typeface="Arial"/>
                <a:cs typeface="Arial"/>
                <a:sym typeface="Arial"/>
              </a:rPr>
              <a:t> cycle</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dirty="0">
                <a:solidFill>
                  <a:srgbClr val="002060"/>
                </a:solidFill>
                <a:latin typeface="Arial"/>
                <a:ea typeface="Arial"/>
                <a:cs typeface="Arial"/>
                <a:sym typeface="Arial"/>
              </a:rPr>
              <a:t> </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p:txBody>
      </p:sp>
      <p:grpSp>
        <p:nvGrpSpPr>
          <p:cNvPr id="561" name="Google Shape;561;p39"/>
          <p:cNvGrpSpPr/>
          <p:nvPr/>
        </p:nvGrpSpPr>
        <p:grpSpPr>
          <a:xfrm>
            <a:off x="5648498" y="3496063"/>
            <a:ext cx="4658584" cy="2616507"/>
            <a:chOff x="1690919" y="5234935"/>
            <a:chExt cx="6925999" cy="4208307"/>
          </a:xfrm>
        </p:grpSpPr>
        <p:sp>
          <p:nvSpPr>
            <p:cNvPr id="562" name="Google Shape;562;p39"/>
            <p:cNvSpPr/>
            <p:nvPr/>
          </p:nvSpPr>
          <p:spPr>
            <a:xfrm>
              <a:off x="2293856" y="5234935"/>
              <a:ext cx="6098946" cy="4208307"/>
            </a:xfrm>
            <a:custGeom>
              <a:avLst/>
              <a:gdLst/>
              <a:ahLst/>
              <a:cxnLst/>
              <a:rect l="l" t="t" r="r" b="b"/>
              <a:pathLst>
                <a:path w="6979521" h="5163169" extrusionOk="0">
                  <a:moveTo>
                    <a:pt x="0" y="0"/>
                  </a:moveTo>
                  <a:lnTo>
                    <a:pt x="6979520" y="0"/>
                  </a:lnTo>
                  <a:lnTo>
                    <a:pt x="6979520" y="5163169"/>
                  </a:lnTo>
                  <a:lnTo>
                    <a:pt x="0" y="5163169"/>
                  </a:lnTo>
                  <a:lnTo>
                    <a:pt x="0" y="0"/>
                  </a:lnTo>
                  <a:close/>
                </a:path>
              </a:pathLst>
            </a:custGeom>
            <a:blipFill rotWithShape="1">
              <a:blip r:embed="rId3">
                <a:alphaModFix/>
              </a:blip>
              <a:stretch>
                <a:fillRect l="-15741" r="-14363" b="-541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39"/>
            <p:cNvSpPr txBox="1"/>
            <p:nvPr/>
          </p:nvSpPr>
          <p:spPr>
            <a:xfrm>
              <a:off x="1690919" y="7112414"/>
              <a:ext cx="3509700" cy="495300"/>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None/>
              </a:pPr>
              <a:r>
                <a:rPr lang="fr-FR" sz="2000" b="1">
                  <a:solidFill>
                    <a:srgbClr val="E15034"/>
                  </a:solidFill>
                </a:rPr>
                <a:t>Monitoring</a:t>
              </a:r>
              <a:endParaRPr sz="1400" b="0" i="0" u="none" strike="noStrike" cap="none">
                <a:solidFill>
                  <a:srgbClr val="000000"/>
                </a:solidFill>
                <a:latin typeface="Arial"/>
                <a:ea typeface="Arial"/>
                <a:cs typeface="Arial"/>
                <a:sym typeface="Arial"/>
              </a:endParaRPr>
            </a:p>
          </p:txBody>
        </p:sp>
        <p:sp>
          <p:nvSpPr>
            <p:cNvPr id="564" name="Google Shape;564;p39"/>
            <p:cNvSpPr txBox="1"/>
            <p:nvPr/>
          </p:nvSpPr>
          <p:spPr>
            <a:xfrm>
              <a:off x="5107359" y="7033141"/>
              <a:ext cx="3509559" cy="1118741"/>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None/>
              </a:pPr>
              <a:r>
                <a:rPr lang="fr-FR" sz="2000" b="1" i="0" u="none" strike="noStrike" cap="none">
                  <a:solidFill>
                    <a:srgbClr val="2B2B72"/>
                  </a:solidFill>
                  <a:latin typeface="Arial"/>
                  <a:ea typeface="Arial"/>
                  <a:cs typeface="Arial"/>
                  <a:sym typeface="Arial"/>
                </a:rPr>
                <a:t>Evaluation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38</a:t>
            </a:fld>
            <a:endParaRPr/>
          </a:p>
        </p:txBody>
      </p:sp>
      <p:sp>
        <p:nvSpPr>
          <p:cNvPr id="571" name="Google Shape;571;p4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72" name="Google Shape;572;p4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IN THE PROJECT CYCLE</a:t>
            </a:r>
            <a:endParaRPr sz="6300" b="1" i="0" u="none" strike="noStrike" cap="none">
              <a:solidFill>
                <a:srgbClr val="FFFFFF"/>
              </a:solidFill>
              <a:latin typeface="Bebas Neue"/>
              <a:ea typeface="Bebas Neue"/>
              <a:cs typeface="Bebas Neue"/>
              <a:sym typeface="Bebas Neue"/>
            </a:endParaRPr>
          </a:p>
        </p:txBody>
      </p:sp>
      <p:pic>
        <p:nvPicPr>
          <p:cNvPr id="573" name="Google Shape;573;p40" descr="Une image contenant noir, obscurité&#10;&#10;Description générée automatiquement"/>
          <p:cNvPicPr preferRelativeResize="0"/>
          <p:nvPr/>
        </p:nvPicPr>
        <p:blipFill rotWithShape="1">
          <a:blip r:embed="rId3">
            <a:alphaModFix/>
          </a:blip>
          <a:srcRect/>
          <a:stretch/>
        </p:blipFill>
        <p:spPr>
          <a:xfrm>
            <a:off x="1668263" y="1320761"/>
            <a:ext cx="969466" cy="969466"/>
          </a:xfrm>
          <a:prstGeom prst="rect">
            <a:avLst/>
          </a:prstGeom>
          <a:noFill/>
          <a:ln>
            <a:noFill/>
          </a:ln>
        </p:spPr>
      </p:pic>
      <p:sp>
        <p:nvSpPr>
          <p:cNvPr id="574" name="Google Shape;574;p40"/>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575" name="Google Shape;575;p40"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576" name="Google Shape;576;p40"/>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GROUP 1</a:t>
            </a:r>
            <a:endParaRPr sz="2800" b="0" i="0" u="none" strike="noStrike" cap="none" dirty="0">
              <a:solidFill>
                <a:srgbClr val="E84E0F"/>
              </a:solidFill>
              <a:latin typeface="Bebas Neue"/>
              <a:ea typeface="Bebas Neue"/>
              <a:cs typeface="Bebas Neue"/>
              <a:sym typeface="Bebas Neue"/>
            </a:endParaRPr>
          </a:p>
        </p:txBody>
      </p:sp>
      <p:sp>
        <p:nvSpPr>
          <p:cNvPr id="577" name="Google Shape;577;p40"/>
          <p:cNvSpPr txBox="1"/>
          <p:nvPr/>
        </p:nvSpPr>
        <p:spPr>
          <a:xfrm>
            <a:off x="7771722"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3</a:t>
            </a:r>
            <a:endParaRPr sz="2800" b="0" i="0" u="none" strike="noStrike" cap="none">
              <a:solidFill>
                <a:srgbClr val="E84E0F"/>
              </a:solidFill>
              <a:latin typeface="Bebas Neue"/>
              <a:ea typeface="Bebas Neue"/>
              <a:cs typeface="Bebas Neue"/>
              <a:sym typeface="Bebas Neue"/>
            </a:endParaRPr>
          </a:p>
        </p:txBody>
      </p:sp>
      <p:sp>
        <p:nvSpPr>
          <p:cNvPr id="578" name="Google Shape;578;p40"/>
          <p:cNvSpPr/>
          <p:nvPr/>
        </p:nvSpPr>
        <p:spPr>
          <a:xfrm>
            <a:off x="1990421" y="273433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PREPARATION PHASE </a:t>
            </a:r>
            <a:endParaRPr sz="1400" b="0" i="0" u="none" strike="noStrike" cap="none">
              <a:solidFill>
                <a:srgbClr val="FFFFFF"/>
              </a:solidFill>
              <a:latin typeface="Arial"/>
              <a:ea typeface="Arial"/>
              <a:cs typeface="Arial"/>
              <a:sym typeface="Arial"/>
            </a:endParaRPr>
          </a:p>
        </p:txBody>
      </p:sp>
      <p:sp>
        <p:nvSpPr>
          <p:cNvPr id="579" name="Google Shape;579;p40"/>
          <p:cNvSpPr/>
          <p:nvPr/>
        </p:nvSpPr>
        <p:spPr>
          <a:xfrm>
            <a:off x="4712577"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EXECUTION PHASE</a:t>
            </a:r>
            <a:endParaRPr sz="1400" b="0" i="0" u="none" strike="noStrike" cap="none">
              <a:solidFill>
                <a:srgbClr val="FFFFFF"/>
              </a:solidFill>
              <a:latin typeface="Arial"/>
              <a:ea typeface="Arial"/>
              <a:cs typeface="Arial"/>
              <a:sym typeface="Arial"/>
            </a:endParaRPr>
          </a:p>
        </p:txBody>
      </p:sp>
      <p:sp>
        <p:nvSpPr>
          <p:cNvPr id="580" name="Google Shape;580;p40"/>
          <p:cNvSpPr/>
          <p:nvPr/>
        </p:nvSpPr>
        <p:spPr>
          <a:xfrm>
            <a:off x="7434733"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END-OF-TRANSITION PHASE</a:t>
            </a:r>
            <a:endParaRPr sz="1400" b="0" i="0" u="none" strike="noStrike" cap="none">
              <a:solidFill>
                <a:srgbClr val="FFFFFF"/>
              </a:solidFill>
              <a:latin typeface="Arial"/>
              <a:ea typeface="Arial"/>
              <a:cs typeface="Arial"/>
              <a:sym typeface="Arial"/>
            </a:endParaRPr>
          </a:p>
        </p:txBody>
      </p:sp>
      <p:sp>
        <p:nvSpPr>
          <p:cNvPr id="581" name="Google Shape;581;p40"/>
          <p:cNvSpPr txBox="1"/>
          <p:nvPr/>
        </p:nvSpPr>
        <p:spPr>
          <a:xfrm>
            <a:off x="4961529"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GROUP 2</a:t>
            </a:r>
            <a:endParaRPr sz="2800" b="0" i="0" u="none" strike="noStrike" cap="none" dirty="0">
              <a:solidFill>
                <a:srgbClr val="E84E0F"/>
              </a:solidFill>
              <a:latin typeface="Bebas Neue"/>
              <a:ea typeface="Bebas Neue"/>
              <a:cs typeface="Bebas Neue"/>
              <a:sym typeface="Bebas Neue"/>
            </a:endParaRPr>
          </a:p>
        </p:txBody>
      </p:sp>
      <p:sp>
        <p:nvSpPr>
          <p:cNvPr id="582" name="Google Shape;582;p40"/>
          <p:cNvSpPr txBox="1"/>
          <p:nvPr/>
        </p:nvSpPr>
        <p:spPr>
          <a:xfrm>
            <a:off x="1969412" y="5253624"/>
            <a:ext cx="3802998" cy="190818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AS A GROUP, LIST THE ACTIVITIES AND TOOLS FOR EACH STAGE</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Google Shape;587;p41"/>
          <p:cNvGrpSpPr/>
          <p:nvPr/>
        </p:nvGrpSpPr>
        <p:grpSpPr>
          <a:xfrm>
            <a:off x="5110027" y="1527508"/>
            <a:ext cx="542544" cy="1087449"/>
            <a:chOff x="0" y="-38100"/>
            <a:chExt cx="600180" cy="1093612"/>
          </a:xfrm>
        </p:grpSpPr>
        <p:sp>
          <p:nvSpPr>
            <p:cNvPr id="588" name="Google Shape;588;p41"/>
            <p:cNvSpPr/>
            <p:nvPr/>
          </p:nvSpPr>
          <p:spPr>
            <a:xfrm>
              <a:off x="0" y="0"/>
              <a:ext cx="600180" cy="1055512"/>
            </a:xfrm>
            <a:custGeom>
              <a:avLst/>
              <a:gdLst/>
              <a:ahLst/>
              <a:cxnLst/>
              <a:rect l="l" t="t" r="r" b="b"/>
              <a:pathLst>
                <a:path w="600180" h="1055512" extrusionOk="0">
                  <a:moveTo>
                    <a:pt x="300090" y="1055512"/>
                  </a:moveTo>
                  <a:lnTo>
                    <a:pt x="0" y="649112"/>
                  </a:lnTo>
                  <a:lnTo>
                    <a:pt x="203200" y="649112"/>
                  </a:lnTo>
                  <a:lnTo>
                    <a:pt x="203200" y="0"/>
                  </a:lnTo>
                  <a:lnTo>
                    <a:pt x="396980" y="0"/>
                  </a:lnTo>
                  <a:lnTo>
                    <a:pt x="396980" y="649112"/>
                  </a:lnTo>
                  <a:lnTo>
                    <a:pt x="600180" y="649112"/>
                  </a:lnTo>
                  <a:lnTo>
                    <a:pt x="300090"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89" name="Google Shape;589;p41"/>
            <p:cNvSpPr txBox="1"/>
            <p:nvPr/>
          </p:nvSpPr>
          <p:spPr>
            <a:xfrm>
              <a:off x="203200" y="-38100"/>
              <a:ext cx="193780"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90" name="Google Shape;590;p41"/>
          <p:cNvGrpSpPr/>
          <p:nvPr/>
        </p:nvGrpSpPr>
        <p:grpSpPr>
          <a:xfrm>
            <a:off x="4465789" y="1414391"/>
            <a:ext cx="1831023" cy="735384"/>
            <a:chOff x="0" y="-57150"/>
            <a:chExt cx="1060938" cy="387363"/>
          </a:xfrm>
        </p:grpSpPr>
        <p:sp>
          <p:nvSpPr>
            <p:cNvPr id="591" name="Google Shape;591;p41"/>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2" name="Google Shape;592;p41"/>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a:solidFill>
                    <a:srgbClr val="FFFFFF"/>
                  </a:solidFill>
                  <a:latin typeface="Open Sans"/>
                  <a:ea typeface="Open Sans"/>
                  <a:cs typeface="Open Sans"/>
                  <a:sym typeface="Open Sans"/>
                </a:rPr>
                <a:t>PREPARATION</a:t>
              </a:r>
              <a:r>
                <a:rPr lang="fr-FR" sz="1350" b="1" i="0" u="none" strike="noStrike" cap="none">
                  <a:solidFill>
                    <a:srgbClr val="FFFFF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grpSp>
      <p:grpSp>
        <p:nvGrpSpPr>
          <p:cNvPr id="593" name="Google Shape;593;p41"/>
          <p:cNvGrpSpPr/>
          <p:nvPr/>
        </p:nvGrpSpPr>
        <p:grpSpPr>
          <a:xfrm>
            <a:off x="7362205" y="5361012"/>
            <a:ext cx="925199" cy="922308"/>
            <a:chOff x="0" y="-38100"/>
            <a:chExt cx="812800" cy="736600"/>
          </a:xfrm>
        </p:grpSpPr>
        <p:sp>
          <p:nvSpPr>
            <p:cNvPr id="594" name="Google Shape;594;p4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5" name="Google Shape;595;p41"/>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None/>
              </a:pPr>
              <a:r>
                <a:rPr lang="fr-FR" sz="949" b="1" i="0" u="none" strike="noStrike" cap="none">
                  <a:solidFill>
                    <a:srgbClr val="FFFFFF"/>
                  </a:solidFill>
                  <a:latin typeface="Open Sans"/>
                  <a:ea typeface="Open Sans"/>
                  <a:cs typeface="Open Sans"/>
                  <a:sym typeface="Open Sans"/>
                </a:rPr>
                <a:t>M&amp;E BUDGET</a:t>
              </a:r>
              <a:endParaRPr sz="1400" b="0" i="0" u="none" strike="noStrike" cap="none">
                <a:solidFill>
                  <a:srgbClr val="000000"/>
                </a:solidFill>
                <a:latin typeface="Arial"/>
                <a:ea typeface="Arial"/>
                <a:cs typeface="Arial"/>
                <a:sym typeface="Arial"/>
              </a:endParaRPr>
            </a:p>
          </p:txBody>
        </p:sp>
      </p:grpSp>
      <p:grpSp>
        <p:nvGrpSpPr>
          <p:cNvPr id="596" name="Google Shape;596;p41"/>
          <p:cNvGrpSpPr/>
          <p:nvPr/>
        </p:nvGrpSpPr>
        <p:grpSpPr>
          <a:xfrm>
            <a:off x="7362205" y="4376247"/>
            <a:ext cx="925199" cy="922308"/>
            <a:chOff x="0" y="-38100"/>
            <a:chExt cx="812800" cy="736600"/>
          </a:xfrm>
        </p:grpSpPr>
        <p:sp>
          <p:nvSpPr>
            <p:cNvPr id="597" name="Google Shape;597;p4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8" name="Google Shape;598;p41"/>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None/>
              </a:pPr>
              <a:r>
                <a:rPr lang="fr-FR" sz="949" b="1" i="0" u="none" strike="noStrike" cap="none">
                  <a:solidFill>
                    <a:srgbClr val="FFFFFF"/>
                  </a:solidFill>
                  <a:latin typeface="Open Sans"/>
                  <a:ea typeface="Open Sans"/>
                  <a:cs typeface="Open Sans"/>
                  <a:sym typeface="Open Sans"/>
                </a:rPr>
                <a:t>TRAME PLAN S&amp;E</a:t>
              </a:r>
              <a:endParaRPr sz="1400" b="0" i="0" u="none" strike="noStrike" cap="none">
                <a:solidFill>
                  <a:srgbClr val="000000"/>
                </a:solidFill>
                <a:latin typeface="Arial"/>
                <a:ea typeface="Arial"/>
                <a:cs typeface="Arial"/>
                <a:sym typeface="Arial"/>
              </a:endParaRPr>
            </a:p>
          </p:txBody>
        </p:sp>
      </p:grpSp>
      <p:grpSp>
        <p:nvGrpSpPr>
          <p:cNvPr id="599" name="Google Shape;599;p41"/>
          <p:cNvGrpSpPr/>
          <p:nvPr/>
        </p:nvGrpSpPr>
        <p:grpSpPr>
          <a:xfrm>
            <a:off x="4465789" y="2542626"/>
            <a:ext cx="1831023" cy="699218"/>
            <a:chOff x="0" y="-38100"/>
            <a:chExt cx="1060938" cy="368313"/>
          </a:xfrm>
        </p:grpSpPr>
        <p:sp>
          <p:nvSpPr>
            <p:cNvPr id="600" name="Google Shape;600;p41"/>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1" name="Google Shape;601;p41"/>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000" b="1" i="0" u="none" strike="noStrike" cap="none">
                  <a:solidFill>
                    <a:srgbClr val="2B2B72"/>
                  </a:solidFill>
                  <a:latin typeface="Open Sans"/>
                  <a:ea typeface="Open Sans"/>
                  <a:cs typeface="Open Sans"/>
                  <a:sym typeface="Open Sans"/>
                </a:rPr>
                <a:t>ASSESSMENT AND NE</a:t>
              </a:r>
              <a:r>
                <a:rPr lang="fr-FR" sz="1000" b="1">
                  <a:solidFill>
                    <a:srgbClr val="2B2B72"/>
                  </a:solidFill>
                  <a:latin typeface="Open Sans"/>
                  <a:ea typeface="Open Sans"/>
                  <a:cs typeface="Open Sans"/>
                  <a:sym typeface="Open Sans"/>
                </a:rPr>
                <a:t>EDS </a:t>
              </a:r>
              <a:r>
                <a:rPr lang="fr-FR" sz="1000" b="1" i="0" u="none" strike="noStrike" cap="none">
                  <a:solidFill>
                    <a:srgbClr val="2B2B72"/>
                  </a:solidFill>
                  <a:latin typeface="Open Sans"/>
                  <a:ea typeface="Open Sans"/>
                  <a:cs typeface="Open Sans"/>
                  <a:sym typeface="Open Sans"/>
                </a:rPr>
                <a:t>ANALYSIS </a:t>
              </a:r>
              <a:endParaRPr sz="1300" b="0" i="0" u="none" strike="noStrike" cap="none">
                <a:solidFill>
                  <a:srgbClr val="000000"/>
                </a:solidFill>
                <a:latin typeface="Arial"/>
                <a:ea typeface="Arial"/>
                <a:cs typeface="Arial"/>
                <a:sym typeface="Arial"/>
              </a:endParaRPr>
            </a:p>
          </p:txBody>
        </p:sp>
      </p:grpSp>
      <p:grpSp>
        <p:nvGrpSpPr>
          <p:cNvPr id="602" name="Google Shape;602;p41"/>
          <p:cNvGrpSpPr/>
          <p:nvPr/>
        </p:nvGrpSpPr>
        <p:grpSpPr>
          <a:xfrm>
            <a:off x="4465789" y="3526701"/>
            <a:ext cx="1831023" cy="699218"/>
            <a:chOff x="0" y="-38100"/>
            <a:chExt cx="1060938" cy="368313"/>
          </a:xfrm>
        </p:grpSpPr>
        <p:sp>
          <p:nvSpPr>
            <p:cNvPr id="603" name="Google Shape;603;p41"/>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4" name="Google Shape;604;p41"/>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LOGICAL FRAMEWORK / CHOICE OF INDICATORS </a:t>
              </a:r>
              <a:endParaRPr sz="1400" b="0" i="0" u="none" strike="noStrike" cap="none">
                <a:solidFill>
                  <a:srgbClr val="000000"/>
                </a:solidFill>
                <a:latin typeface="Arial"/>
                <a:ea typeface="Arial"/>
                <a:cs typeface="Arial"/>
                <a:sym typeface="Arial"/>
              </a:endParaRPr>
            </a:p>
          </p:txBody>
        </p:sp>
      </p:grpSp>
      <p:grpSp>
        <p:nvGrpSpPr>
          <p:cNvPr id="605" name="Google Shape;605;p41"/>
          <p:cNvGrpSpPr/>
          <p:nvPr/>
        </p:nvGrpSpPr>
        <p:grpSpPr>
          <a:xfrm>
            <a:off x="4465789" y="4475480"/>
            <a:ext cx="1831023" cy="699218"/>
            <a:chOff x="0" y="-38100"/>
            <a:chExt cx="1060938" cy="368313"/>
          </a:xfrm>
        </p:grpSpPr>
        <p:sp>
          <p:nvSpPr>
            <p:cNvPr id="606" name="Google Shape;606;p41"/>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7" name="Google Shape;607;p41"/>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FIRST VERSION OF THE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M&amp;E PLAN </a:t>
              </a:r>
              <a:endParaRPr sz="1400" b="0" i="0" u="none" strike="noStrike" cap="none">
                <a:solidFill>
                  <a:srgbClr val="000000"/>
                </a:solidFill>
                <a:latin typeface="Arial"/>
                <a:ea typeface="Arial"/>
                <a:cs typeface="Arial"/>
                <a:sym typeface="Arial"/>
              </a:endParaRPr>
            </a:p>
          </p:txBody>
        </p:sp>
      </p:grpSp>
      <p:grpSp>
        <p:nvGrpSpPr>
          <p:cNvPr id="608" name="Google Shape;608;p41"/>
          <p:cNvGrpSpPr/>
          <p:nvPr/>
        </p:nvGrpSpPr>
        <p:grpSpPr>
          <a:xfrm>
            <a:off x="4465789" y="5460244"/>
            <a:ext cx="1831023" cy="699218"/>
            <a:chOff x="0" y="-38100"/>
            <a:chExt cx="1060938" cy="368313"/>
          </a:xfrm>
        </p:grpSpPr>
        <p:sp>
          <p:nvSpPr>
            <p:cNvPr id="609" name="Google Shape;609;p41"/>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10" name="Google Shape;610;p41"/>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BUDGETING FOR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M&amp;E SYSTEM</a:t>
              </a:r>
              <a:endParaRPr sz="1400" b="0" i="0" u="none" strike="noStrike" cap="none">
                <a:solidFill>
                  <a:srgbClr val="000000"/>
                </a:solidFill>
                <a:latin typeface="Arial"/>
                <a:ea typeface="Arial"/>
                <a:cs typeface="Arial"/>
                <a:sym typeface="Arial"/>
              </a:endParaRPr>
            </a:p>
          </p:txBody>
        </p:sp>
      </p:grpSp>
      <p:grpSp>
        <p:nvGrpSpPr>
          <p:cNvPr id="611" name="Google Shape;611;p41"/>
          <p:cNvGrpSpPr/>
          <p:nvPr/>
        </p:nvGrpSpPr>
        <p:grpSpPr>
          <a:xfrm>
            <a:off x="7362205" y="3439396"/>
            <a:ext cx="925199" cy="910381"/>
            <a:chOff x="0" y="-28575"/>
            <a:chExt cx="812800" cy="727075"/>
          </a:xfrm>
        </p:grpSpPr>
        <p:sp>
          <p:nvSpPr>
            <p:cNvPr id="612" name="Google Shape;612;p4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13" name="Google Shape;613;p41"/>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700" b="1" i="0" u="none" strike="noStrike" cap="none">
                  <a:solidFill>
                    <a:srgbClr val="FFFFFF"/>
                  </a:solidFill>
                  <a:latin typeface="Open Sans"/>
                  <a:ea typeface="Open Sans"/>
                  <a:cs typeface="Open Sans"/>
                  <a:sym typeface="Open Sans"/>
                </a:rPr>
                <a:t>INDICATOR BANK</a:t>
              </a:r>
              <a:endParaRPr sz="1400" b="0" i="0" u="none" strike="noStrike" cap="none">
                <a:solidFill>
                  <a:srgbClr val="000000"/>
                </a:solidFill>
                <a:latin typeface="Arial"/>
                <a:ea typeface="Arial"/>
                <a:cs typeface="Arial"/>
                <a:sym typeface="Arial"/>
              </a:endParaRPr>
            </a:p>
          </p:txBody>
        </p:sp>
      </p:grpSp>
      <p:grpSp>
        <p:nvGrpSpPr>
          <p:cNvPr id="614" name="Google Shape;614;p41"/>
          <p:cNvGrpSpPr/>
          <p:nvPr/>
        </p:nvGrpSpPr>
        <p:grpSpPr>
          <a:xfrm>
            <a:off x="7362205" y="2455257"/>
            <a:ext cx="925199" cy="910381"/>
            <a:chOff x="0" y="-28575"/>
            <a:chExt cx="812800" cy="727075"/>
          </a:xfrm>
        </p:grpSpPr>
        <p:sp>
          <p:nvSpPr>
            <p:cNvPr id="615" name="Google Shape;615;p41"/>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16" name="Google Shape;616;p41"/>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700" b="1" i="0" u="none" strike="noStrike" cap="none">
                  <a:solidFill>
                    <a:srgbClr val="FFFFFF"/>
                  </a:solidFill>
                  <a:latin typeface="Open Sans"/>
                  <a:ea typeface="Open Sans"/>
                  <a:cs typeface="Open Sans"/>
                  <a:sym typeface="Open Sans"/>
                </a:rPr>
                <a:t>EVALUATION TOOLS</a:t>
              </a:r>
              <a:endParaRPr sz="1300" b="0" i="0" u="none" strike="noStrike" cap="none">
                <a:solidFill>
                  <a:srgbClr val="000000"/>
                </a:solidFill>
                <a:latin typeface="Arial"/>
                <a:ea typeface="Arial"/>
                <a:cs typeface="Arial"/>
                <a:sym typeface="Arial"/>
              </a:endParaRPr>
            </a:p>
          </p:txBody>
        </p:sp>
      </p:grpSp>
      <p:cxnSp>
        <p:nvCxnSpPr>
          <p:cNvPr id="617" name="Google Shape;617;p41"/>
          <p:cNvCxnSpPr/>
          <p:nvPr/>
        </p:nvCxnSpPr>
        <p:spPr>
          <a:xfrm rot="10800000" flipH="1">
            <a:off x="6430526" y="2928336"/>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18" name="Google Shape;618;p41"/>
          <p:cNvCxnSpPr/>
          <p:nvPr/>
        </p:nvCxnSpPr>
        <p:spPr>
          <a:xfrm rot="10800000" flipH="1">
            <a:off x="6430526" y="3922000"/>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19" name="Google Shape;619;p41"/>
          <p:cNvCxnSpPr/>
          <p:nvPr/>
        </p:nvCxnSpPr>
        <p:spPr>
          <a:xfrm rot="10800000" flipH="1">
            <a:off x="6430527" y="4870779"/>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20" name="Google Shape;620;p41"/>
          <p:cNvCxnSpPr/>
          <p:nvPr/>
        </p:nvCxnSpPr>
        <p:spPr>
          <a:xfrm rot="10800000" flipH="1">
            <a:off x="6430527" y="5855767"/>
            <a:ext cx="843257" cy="64"/>
          </a:xfrm>
          <a:prstGeom prst="straightConnector1">
            <a:avLst/>
          </a:prstGeom>
          <a:noFill/>
          <a:ln w="38100" cap="flat" cmpd="sng">
            <a:solidFill>
              <a:srgbClr val="CA4F1C"/>
            </a:solidFill>
            <a:prstDash val="dot"/>
            <a:round/>
            <a:headEnd type="none" w="sm" len="sm"/>
            <a:tailEnd type="stealth" w="med" len="med"/>
          </a:ln>
        </p:spPr>
      </p:cxnSp>
      <p:sp>
        <p:nvSpPr>
          <p:cNvPr id="621" name="Google Shape;621;p41"/>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PREPARATION PHASE</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sp>
        <p:nvSpPr>
          <p:cNvPr id="143" name="Google Shape;143;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a:t>
            </a:fld>
            <a:endParaRPr/>
          </a:p>
        </p:txBody>
      </p:sp>
      <p:sp>
        <p:nvSpPr>
          <p:cNvPr id="144" name="Google Shape;144;p4"/>
          <p:cNvSpPr txBox="1"/>
          <p:nvPr/>
        </p:nvSpPr>
        <p:spPr>
          <a:xfrm>
            <a:off x="2367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presentations</a:t>
            </a:r>
            <a:endParaRPr sz="5400" b="1" i="0" u="none" strike="noStrike" cap="none">
              <a:solidFill>
                <a:srgbClr val="FFFFFF"/>
              </a:solidFill>
              <a:latin typeface="Bebas Neue"/>
              <a:ea typeface="Bebas Neue"/>
              <a:cs typeface="Bebas Neue"/>
              <a:sym typeface="Bebas Neue"/>
            </a:endParaRPr>
          </a:p>
        </p:txBody>
      </p:sp>
      <p:grpSp>
        <p:nvGrpSpPr>
          <p:cNvPr id="145" name="Google Shape;145;p4"/>
          <p:cNvGrpSpPr/>
          <p:nvPr/>
        </p:nvGrpSpPr>
        <p:grpSpPr>
          <a:xfrm>
            <a:off x="5148045" y="4947748"/>
            <a:ext cx="1895970" cy="1773731"/>
            <a:chOff x="3137400" y="1009650"/>
            <a:chExt cx="2869204" cy="2708400"/>
          </a:xfrm>
        </p:grpSpPr>
        <p:sp>
          <p:nvSpPr>
            <p:cNvPr id="146" name="Google Shape;146;p4"/>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47" name="Google Shape;147;p4"/>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40</a:t>
            </a:fld>
            <a:endParaRPr/>
          </a:p>
        </p:txBody>
      </p:sp>
      <p:sp>
        <p:nvSpPr>
          <p:cNvPr id="628" name="Google Shape;628;p42"/>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29" name="Google Shape;629;p42"/>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PREPARATION PHASE</a:t>
            </a:r>
            <a:endParaRPr sz="6300" b="1" i="0" u="none" strike="noStrike" cap="none">
              <a:solidFill>
                <a:srgbClr val="FFFFFF"/>
              </a:solidFill>
              <a:latin typeface="Bebas Neue"/>
              <a:ea typeface="Bebas Neue"/>
              <a:cs typeface="Bebas Neue"/>
              <a:sym typeface="Bebas Neue"/>
            </a:endParaRPr>
          </a:p>
        </p:txBody>
      </p:sp>
      <p:sp>
        <p:nvSpPr>
          <p:cNvPr id="630" name="Google Shape;630;p42"/>
          <p:cNvSpPr txBox="1"/>
          <p:nvPr/>
        </p:nvSpPr>
        <p:spPr>
          <a:xfrm>
            <a:off x="1947796" y="144955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dirty="0" err="1">
                <a:solidFill>
                  <a:srgbClr val="002060"/>
                </a:solidFill>
                <a:latin typeface="Arial"/>
                <a:ea typeface="Arial"/>
                <a:cs typeface="Arial"/>
                <a:sym typeface="Arial"/>
              </a:rPr>
              <a:t>Mandatory</a:t>
            </a:r>
            <a:r>
              <a:rPr lang="fr-FR" sz="2052" b="0" i="0" u="none" strike="noStrike" cap="none" dirty="0">
                <a:solidFill>
                  <a:srgbClr val="002060"/>
                </a:solidFill>
                <a:latin typeface="Arial"/>
                <a:ea typeface="Arial"/>
                <a:cs typeface="Arial"/>
                <a:sym typeface="Arial"/>
              </a:rPr>
              <a:t> </a:t>
            </a:r>
            <a:r>
              <a:rPr lang="fr-FR" sz="2052" dirty="0">
                <a:solidFill>
                  <a:srgbClr val="002060"/>
                </a:solidFill>
              </a:rPr>
              <a:t>MEAL</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steps</a:t>
            </a:r>
            <a:r>
              <a:rPr lang="fr-FR" sz="2052" b="0" i="0" u="none" strike="noStrike" cap="none" dirty="0">
                <a:solidFill>
                  <a:srgbClr val="002060"/>
                </a:solidFill>
                <a:latin typeface="Arial"/>
                <a:ea typeface="Arial"/>
                <a:cs typeface="Arial"/>
                <a:sym typeface="Arial"/>
              </a:rPr>
              <a:t> in the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cycle </a:t>
            </a:r>
            <a:r>
              <a:rPr lang="fr-FR" sz="2052" b="0" i="0" u="none" strike="noStrike" cap="none" dirty="0" err="1">
                <a:solidFill>
                  <a:srgbClr val="002060"/>
                </a:solidFill>
                <a:latin typeface="Arial"/>
                <a:ea typeface="Arial"/>
                <a:cs typeface="Arial"/>
                <a:sym typeface="Arial"/>
              </a:rPr>
              <a:t>linked</a:t>
            </a:r>
            <a:r>
              <a:rPr lang="fr-FR" sz="2052" b="0" i="0" u="none" strike="noStrike" cap="none" dirty="0">
                <a:solidFill>
                  <a:srgbClr val="002060"/>
                </a:solidFill>
                <a:latin typeface="Arial"/>
                <a:ea typeface="Arial"/>
                <a:cs typeface="Arial"/>
                <a:sym typeface="Arial"/>
              </a:rPr>
              <a:t> to </a:t>
            </a:r>
            <a:r>
              <a:rPr lang="fr-FR" sz="2052" b="0" i="0" u="none" strike="noStrike" cap="none" dirty="0" err="1">
                <a:solidFill>
                  <a:srgbClr val="002060"/>
                </a:solidFill>
                <a:latin typeface="Arial"/>
                <a:ea typeface="Arial"/>
                <a:cs typeface="Arial"/>
                <a:sym typeface="Arial"/>
              </a:rPr>
              <a:t>this</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policy</a:t>
            </a:r>
            <a:r>
              <a:rPr lang="fr-FR" sz="2052" b="0"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2052" b="0" i="0" u="none" strike="noStrike" cap="none" dirty="0" err="1">
                <a:solidFill>
                  <a:srgbClr val="002060"/>
                </a:solidFill>
                <a:latin typeface="Arial"/>
                <a:ea typeface="Arial"/>
                <a:cs typeface="Arial"/>
                <a:sym typeface="Arial"/>
              </a:rPr>
              <a:t>Every</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must </a:t>
            </a:r>
            <a:r>
              <a:rPr lang="fr-FR" sz="2052" b="0" i="0" u="none" strike="noStrike" cap="none" dirty="0" err="1">
                <a:solidFill>
                  <a:srgbClr val="002060"/>
                </a:solidFill>
                <a:latin typeface="Arial"/>
                <a:ea typeface="Arial"/>
                <a:cs typeface="Arial"/>
                <a:sym typeface="Arial"/>
              </a:rPr>
              <a:t>define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its</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logical</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framework</a:t>
            </a:r>
            <a:r>
              <a:rPr lang="fr-FR" sz="2052" b="0" i="0" u="none" strike="noStrike" cap="none" dirty="0">
                <a:solidFill>
                  <a:srgbClr val="002060"/>
                </a:solidFill>
                <a:latin typeface="Arial"/>
                <a:ea typeface="Arial"/>
                <a:cs typeface="Arial"/>
                <a:sym typeface="Arial"/>
              </a:rPr>
              <a:t> and </a:t>
            </a:r>
            <a:r>
              <a:rPr lang="fr-FR" sz="2052" b="0" i="0" u="none" strike="noStrike" cap="none" dirty="0" err="1">
                <a:solidFill>
                  <a:srgbClr val="002060"/>
                </a:solidFill>
                <a:latin typeface="Arial"/>
                <a:ea typeface="Arial"/>
                <a:cs typeface="Arial"/>
                <a:sym typeface="Arial"/>
              </a:rPr>
              <a:t>measure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it</a:t>
            </a:r>
            <a:r>
              <a:rPr lang="fr-FR" sz="2052" b="0" i="0" u="none" strike="noStrike" cap="none" dirty="0">
                <a:solidFill>
                  <a:srgbClr val="002060"/>
                </a:solidFill>
                <a:latin typeface="Arial"/>
                <a:ea typeface="Arial"/>
                <a:cs typeface="Arial"/>
                <a:sym typeface="Arial"/>
              </a:rPr>
              <a:t> at least </a:t>
            </a:r>
            <a:r>
              <a:rPr lang="fr-FR" sz="2052" b="0" i="0" u="none" strike="noStrike" cap="none" dirty="0" err="1">
                <a:solidFill>
                  <a:srgbClr val="002060"/>
                </a:solidFill>
                <a:latin typeface="Arial"/>
                <a:ea typeface="Arial"/>
                <a:cs typeface="Arial"/>
                <a:sym typeface="Arial"/>
              </a:rPr>
              <a:t>during</a:t>
            </a:r>
            <a:r>
              <a:rPr lang="fr-FR" sz="2052" b="0" i="0" u="none" strike="noStrike" cap="none" dirty="0">
                <a:solidFill>
                  <a:srgbClr val="002060"/>
                </a:solidFill>
                <a:latin typeface="Arial"/>
                <a:ea typeface="Arial"/>
                <a:cs typeface="Arial"/>
                <a:sym typeface="Arial"/>
              </a:rPr>
              <a:t> the course of the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a:t>
            </a:r>
            <a:endParaRPr sz="2052" b="0"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1 </a:t>
            </a:r>
            <a:r>
              <a:rPr lang="fr-FR" sz="2052" b="0" i="0" u="none" strike="noStrike" cap="none" dirty="0" err="1">
                <a:solidFill>
                  <a:srgbClr val="002060"/>
                </a:solidFill>
                <a:latin typeface="Arial"/>
                <a:ea typeface="Arial"/>
                <a:cs typeface="Arial"/>
                <a:sym typeface="Arial"/>
              </a:rPr>
              <a:t>effect</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indicator</a:t>
            </a:r>
            <a:r>
              <a:rPr lang="fr-FR" sz="2052" b="0" i="0" u="none" strike="noStrike" cap="none" dirty="0">
                <a:solidFill>
                  <a:srgbClr val="002060"/>
                </a:solidFill>
                <a:latin typeface="Arial"/>
                <a:ea typeface="Arial"/>
                <a:cs typeface="Arial"/>
                <a:sym typeface="Arial"/>
              </a:rPr>
              <a:t>, to monitor the changes </a:t>
            </a:r>
            <a:r>
              <a:rPr lang="fr-FR" sz="2052" b="0" i="0" u="none" strike="noStrike" cap="none" dirty="0" err="1">
                <a:solidFill>
                  <a:srgbClr val="002060"/>
                </a:solidFill>
                <a:latin typeface="Arial"/>
                <a:ea typeface="Arial"/>
                <a:cs typeface="Arial"/>
                <a:sym typeface="Arial"/>
              </a:rPr>
              <a:t>expected</a:t>
            </a:r>
            <a:r>
              <a:rPr lang="fr-FR" sz="2052" b="0" i="0" u="none" strike="noStrike" cap="none" dirty="0">
                <a:solidFill>
                  <a:srgbClr val="002060"/>
                </a:solidFill>
                <a:latin typeface="Arial"/>
                <a:ea typeface="Arial"/>
                <a:cs typeface="Arial"/>
                <a:sym typeface="Arial"/>
              </a:rPr>
              <a:t> as a </a:t>
            </a:r>
            <a:r>
              <a:rPr lang="fr-FR" sz="2052" b="0" i="0" u="none" strike="noStrike" cap="none" dirty="0" err="1">
                <a:solidFill>
                  <a:srgbClr val="002060"/>
                </a:solidFill>
                <a:latin typeface="Arial"/>
                <a:ea typeface="Arial"/>
                <a:cs typeface="Arial"/>
                <a:sym typeface="Arial"/>
              </a:rPr>
              <a:t>result</a:t>
            </a:r>
            <a:r>
              <a:rPr lang="fr-FR" sz="2052" b="0" i="0" u="none" strike="noStrike" cap="none" dirty="0">
                <a:solidFill>
                  <a:srgbClr val="002060"/>
                </a:solidFill>
                <a:latin typeface="Arial"/>
                <a:ea typeface="Arial"/>
                <a:cs typeface="Arial"/>
                <a:sym typeface="Arial"/>
              </a:rPr>
              <a:t> of the intervention</a:t>
            </a:r>
            <a:endParaRPr sz="2052" b="0"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Qualitative and quantitative </a:t>
            </a:r>
            <a:r>
              <a:rPr lang="fr-FR" sz="2052" b="0" i="0" u="none" strike="noStrike" cap="none" dirty="0" err="1">
                <a:solidFill>
                  <a:srgbClr val="002060"/>
                </a:solidFill>
                <a:latin typeface="Arial"/>
                <a:ea typeface="Arial"/>
                <a:cs typeface="Arial"/>
                <a:sym typeface="Arial"/>
              </a:rPr>
              <a:t>indicators</a:t>
            </a:r>
            <a:r>
              <a:rPr lang="fr-FR" sz="2052" b="0" i="0" u="none" strike="noStrike" cap="none" dirty="0">
                <a:solidFill>
                  <a:srgbClr val="002060"/>
                </a:solidFill>
                <a:latin typeface="Arial"/>
                <a:ea typeface="Arial"/>
                <a:cs typeface="Arial"/>
                <a:sym typeface="Arial"/>
              </a:rPr>
              <a:t> for objectives and </a:t>
            </a:r>
            <a:r>
              <a:rPr lang="fr-FR" sz="2052" b="0" i="0" u="none" strike="noStrike" cap="none" dirty="0" err="1">
                <a:solidFill>
                  <a:srgbClr val="002060"/>
                </a:solidFill>
                <a:latin typeface="Arial"/>
                <a:ea typeface="Arial"/>
                <a:cs typeface="Arial"/>
                <a:sym typeface="Arial"/>
              </a:rPr>
              <a:t>expected</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results</a:t>
            </a:r>
            <a:endParaRPr sz="2052" b="0" i="0" u="none" strike="noStrike" cap="none" dirty="0">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1 </a:t>
            </a:r>
            <a:r>
              <a:rPr lang="fr-FR" sz="2052" b="0" i="0" u="none" strike="noStrike" cap="none" dirty="0" err="1">
                <a:solidFill>
                  <a:srgbClr val="002060"/>
                </a:solidFill>
                <a:latin typeface="Arial"/>
                <a:ea typeface="Arial"/>
                <a:cs typeface="Arial"/>
                <a:sym typeface="Arial"/>
              </a:rPr>
              <a:t>accountability</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indicator</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linked</a:t>
            </a:r>
            <a:r>
              <a:rPr lang="fr-FR" sz="2052" b="0" i="0" u="none" strike="noStrike" cap="none" dirty="0">
                <a:solidFill>
                  <a:srgbClr val="002060"/>
                </a:solidFill>
                <a:latin typeface="Arial"/>
                <a:ea typeface="Arial"/>
                <a:cs typeface="Arial"/>
                <a:sym typeface="Arial"/>
              </a:rPr>
              <a:t> to the satisfaction of </a:t>
            </a:r>
            <a:r>
              <a:rPr lang="fr-FR" sz="2052" b="0" i="0" u="none" strike="noStrike" cap="none" dirty="0" err="1">
                <a:solidFill>
                  <a:srgbClr val="002060"/>
                </a:solidFill>
                <a:latin typeface="Arial"/>
                <a:ea typeface="Arial"/>
                <a:cs typeface="Arial"/>
                <a:sym typeface="Arial"/>
              </a:rPr>
              <a:t>beneficiaries</a:t>
            </a:r>
            <a:r>
              <a:rPr lang="fr-FR" sz="2052" b="0" i="0" u="none" strike="noStrike" cap="none" dirty="0">
                <a:solidFill>
                  <a:srgbClr val="002060"/>
                </a:solidFill>
                <a:latin typeface="Arial"/>
                <a:ea typeface="Arial"/>
                <a:cs typeface="Arial"/>
                <a:sym typeface="Arial"/>
              </a:rPr>
              <a:t> and people </a:t>
            </a:r>
            <a:r>
              <a:rPr lang="fr-FR" sz="2052" b="0" i="0" u="none" strike="noStrike" cap="none" dirty="0" err="1">
                <a:solidFill>
                  <a:srgbClr val="002060"/>
                </a:solidFill>
                <a:latin typeface="Arial"/>
                <a:ea typeface="Arial"/>
                <a:cs typeface="Arial"/>
                <a:sym typeface="Arial"/>
              </a:rPr>
              <a:t>concerned</a:t>
            </a:r>
            <a:endParaRPr sz="2052" b="0"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3600" b="0" i="0" u="none" strike="noStrike" cap="none" dirty="0">
                <a:solidFill>
                  <a:srgbClr val="888888"/>
                </a:solidFill>
                <a:latin typeface="Arial"/>
                <a:ea typeface="Arial"/>
                <a:cs typeface="Arial"/>
                <a:sym typeface="Arial"/>
              </a:rPr>
              <a:t> </a:t>
            </a: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dirty="0">
                <a:solidFill>
                  <a:srgbClr val="002060"/>
                </a:solidFill>
                <a:latin typeface="Arial"/>
                <a:ea typeface="Arial"/>
                <a:cs typeface="Arial"/>
                <a:sym typeface="Arial"/>
              </a:rPr>
              <a:t> </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41</a:t>
            </a:fld>
            <a:endParaRPr/>
          </a:p>
        </p:txBody>
      </p:sp>
      <p:sp>
        <p:nvSpPr>
          <p:cNvPr id="637" name="Google Shape;637;p43"/>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38" name="Google Shape;638;p43"/>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PREPARATION PHASE</a:t>
            </a:r>
            <a:endParaRPr sz="6300" b="1" i="0" u="none" strike="noStrike" cap="none">
              <a:solidFill>
                <a:srgbClr val="FFFFFF"/>
              </a:solidFill>
              <a:latin typeface="Bebas Neue"/>
              <a:ea typeface="Bebas Neue"/>
              <a:cs typeface="Bebas Neue"/>
              <a:sym typeface="Bebas Neue"/>
            </a:endParaRPr>
          </a:p>
        </p:txBody>
      </p:sp>
      <p:sp>
        <p:nvSpPr>
          <p:cNvPr id="639" name="Google Shape;639;p43"/>
          <p:cNvSpPr txBox="1"/>
          <p:nvPr/>
        </p:nvSpPr>
        <p:spPr>
          <a:xfrm>
            <a:off x="1947796" y="144955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a:solidFill>
                  <a:srgbClr val="002060"/>
                </a:solidFill>
                <a:latin typeface="Arial"/>
                <a:ea typeface="Arial"/>
                <a:cs typeface="Arial"/>
                <a:sym typeface="Arial"/>
              </a:rPr>
              <a:t>Mandatory </a:t>
            </a:r>
            <a:r>
              <a:rPr lang="fr-FR" sz="2052">
                <a:solidFill>
                  <a:srgbClr val="002060"/>
                </a:solidFill>
              </a:rPr>
              <a:t>MEAL</a:t>
            </a:r>
            <a:r>
              <a:rPr lang="fr-FR" sz="2052" b="0" i="0" u="none" strike="noStrike" cap="none">
                <a:solidFill>
                  <a:srgbClr val="002060"/>
                </a:solidFill>
                <a:latin typeface="Arial"/>
                <a:ea typeface="Arial"/>
                <a:cs typeface="Arial"/>
                <a:sym typeface="Arial"/>
              </a:rPr>
              <a:t> steps in the project cycle linked to this policy: </a:t>
            </a:r>
            <a:endParaRPr sz="14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r>
              <a:rPr lang="fr-FR" sz="2052" b="0" i="0" u="none" strike="noStrike" cap="none">
                <a:solidFill>
                  <a:srgbClr val="002060"/>
                </a:solidFill>
                <a:latin typeface="Arial"/>
                <a:ea typeface="Arial"/>
                <a:cs typeface="Arial"/>
                <a:sym typeface="Arial"/>
              </a:rPr>
              <a:t>Every project must define its logical framework and measure it at least during the course of the project:</a:t>
            </a:r>
            <a:endParaRPr sz="2052" b="0" i="0" u="none" strike="noStrike" cap="none">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effect indicator, to monitor the changes expected as a result of the intervention</a:t>
            </a:r>
            <a:endParaRPr sz="2052" b="0" i="0" u="none" strike="noStrike" cap="none">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Qualitative and quantitative indicators for objectives and expected results</a:t>
            </a:r>
            <a:endParaRPr sz="2052" b="0" i="0" u="none" strike="noStrike" cap="none">
              <a:solidFill>
                <a:srgbClr val="002060"/>
              </a:solidFill>
              <a:latin typeface="Arial"/>
              <a:ea typeface="Arial"/>
              <a:cs typeface="Arial"/>
              <a:sym typeface="Arial"/>
            </a:endParaRPr>
          </a:p>
          <a:p>
            <a:pPr marL="342900" marR="0" lvl="0" indent="-342900" algn="just" rtl="0">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accountability indicator, linked to the satisfaction of beneficiaries and stakeholders</a:t>
            </a:r>
            <a:endParaRPr sz="2052" b="0"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a:solidFill>
                  <a:srgbClr val="002060"/>
                </a:solidFill>
                <a:latin typeface="Arial"/>
                <a:ea typeface="Arial"/>
                <a:cs typeface="Arial"/>
                <a:sym typeface="Arial"/>
              </a:rPr>
              <a:t> </a:t>
            </a:r>
            <a:endParaRPr sz="1200" b="0" i="0" u="none" strike="noStrike" cap="none">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644" name="Google Shape;644;p44"/>
          <p:cNvGrpSpPr/>
          <p:nvPr/>
        </p:nvGrpSpPr>
        <p:grpSpPr>
          <a:xfrm>
            <a:off x="2438490" y="3068280"/>
            <a:ext cx="364598" cy="644516"/>
            <a:chOff x="0" y="-38100"/>
            <a:chExt cx="513736" cy="908153"/>
          </a:xfrm>
        </p:grpSpPr>
        <p:sp>
          <p:nvSpPr>
            <p:cNvPr id="645" name="Google Shape;645;p44"/>
            <p:cNvSpPr/>
            <p:nvPr/>
          </p:nvSpPr>
          <p:spPr>
            <a:xfrm>
              <a:off x="0" y="0"/>
              <a:ext cx="513736" cy="870053"/>
            </a:xfrm>
            <a:custGeom>
              <a:avLst/>
              <a:gdLst/>
              <a:ahLst/>
              <a:cxnLst/>
              <a:rect l="l" t="t" r="r" b="b"/>
              <a:pathLst>
                <a:path w="513736" h="870053" extrusionOk="0">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46" name="Google Shape;646;p44"/>
            <p:cNvSpPr txBox="1"/>
            <p:nvPr/>
          </p:nvSpPr>
          <p:spPr>
            <a:xfrm>
              <a:off x="203200" y="-38100"/>
              <a:ext cx="107336" cy="80655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647" name="Google Shape;647;p44"/>
          <p:cNvGrpSpPr/>
          <p:nvPr/>
        </p:nvGrpSpPr>
        <p:grpSpPr>
          <a:xfrm>
            <a:off x="5521619" y="1376208"/>
            <a:ext cx="364601" cy="776141"/>
            <a:chOff x="0" y="-38100"/>
            <a:chExt cx="513736" cy="1093612"/>
          </a:xfrm>
        </p:grpSpPr>
        <p:sp>
          <p:nvSpPr>
            <p:cNvPr id="648" name="Google Shape;648;p44"/>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49" name="Google Shape;649;p44"/>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650" name="Google Shape;650;p44"/>
          <p:cNvGrpSpPr/>
          <p:nvPr/>
        </p:nvGrpSpPr>
        <p:grpSpPr>
          <a:xfrm>
            <a:off x="4696857" y="1261112"/>
            <a:ext cx="2014125" cy="735384"/>
            <a:chOff x="0" y="-57150"/>
            <a:chExt cx="1060938" cy="387363"/>
          </a:xfrm>
        </p:grpSpPr>
        <p:sp>
          <p:nvSpPr>
            <p:cNvPr id="651" name="Google Shape;651;p4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52" name="Google Shape;652;p44"/>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MONITORING &amp; ASSESSMENT </a:t>
              </a:r>
              <a:endParaRPr sz="1400" b="0" i="0" u="none" strike="noStrike" cap="none">
                <a:solidFill>
                  <a:srgbClr val="000000"/>
                </a:solidFill>
                <a:latin typeface="Arial"/>
                <a:ea typeface="Arial"/>
                <a:cs typeface="Arial"/>
                <a:sym typeface="Arial"/>
              </a:endParaRPr>
            </a:p>
          </p:txBody>
        </p:sp>
      </p:grpSp>
      <p:grpSp>
        <p:nvGrpSpPr>
          <p:cNvPr id="653" name="Google Shape;653;p44"/>
          <p:cNvGrpSpPr/>
          <p:nvPr/>
        </p:nvGrpSpPr>
        <p:grpSpPr>
          <a:xfrm>
            <a:off x="6909082" y="5309652"/>
            <a:ext cx="727507" cy="642252"/>
            <a:chOff x="0" y="-19050"/>
            <a:chExt cx="812800" cy="717550"/>
          </a:xfrm>
        </p:grpSpPr>
        <p:sp>
          <p:nvSpPr>
            <p:cNvPr id="654" name="Google Shape;654;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55" name="Google Shape;655;p44"/>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EVALUATION</a:t>
              </a:r>
              <a:endParaRPr sz="1400" b="0" i="0" u="none" strike="noStrike" cap="none" dirty="0">
                <a:solidFill>
                  <a:srgbClr val="000000"/>
                </a:solidFill>
                <a:latin typeface="Arial"/>
                <a:ea typeface="Arial"/>
                <a:cs typeface="Arial"/>
                <a:sym typeface="Arial"/>
              </a:endParaRPr>
            </a:p>
          </p:txBody>
        </p:sp>
      </p:grpSp>
      <p:grpSp>
        <p:nvGrpSpPr>
          <p:cNvPr id="656" name="Google Shape;656;p44"/>
          <p:cNvGrpSpPr/>
          <p:nvPr/>
        </p:nvGrpSpPr>
        <p:grpSpPr>
          <a:xfrm>
            <a:off x="6909082" y="3706277"/>
            <a:ext cx="727507" cy="642252"/>
            <a:chOff x="0" y="-19050"/>
            <a:chExt cx="812800" cy="717550"/>
          </a:xfrm>
        </p:grpSpPr>
        <p:sp>
          <p:nvSpPr>
            <p:cNvPr id="657" name="Google Shape;657;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58" name="Google Shape;658;p44"/>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REPORT FRAMES </a:t>
              </a:r>
              <a:endParaRPr sz="1400" b="0" i="0" u="none" strike="noStrike" cap="none">
                <a:solidFill>
                  <a:srgbClr val="000000"/>
                </a:solidFill>
                <a:latin typeface="Arial"/>
                <a:ea typeface="Arial"/>
                <a:cs typeface="Arial"/>
                <a:sym typeface="Arial"/>
              </a:endParaRPr>
            </a:p>
          </p:txBody>
        </p:sp>
      </p:grpSp>
      <p:grpSp>
        <p:nvGrpSpPr>
          <p:cNvPr id="659" name="Google Shape;659;p44"/>
          <p:cNvGrpSpPr/>
          <p:nvPr/>
        </p:nvGrpSpPr>
        <p:grpSpPr>
          <a:xfrm>
            <a:off x="5511933" y="2131904"/>
            <a:ext cx="364601" cy="441992"/>
            <a:chOff x="0" y="-38100"/>
            <a:chExt cx="513736" cy="622783"/>
          </a:xfrm>
        </p:grpSpPr>
        <p:sp>
          <p:nvSpPr>
            <p:cNvPr id="660" name="Google Shape;660;p44"/>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61" name="Google Shape;661;p44"/>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662" name="Google Shape;662;p44"/>
          <p:cNvCxnSpPr/>
          <p:nvPr/>
        </p:nvCxnSpPr>
        <p:spPr>
          <a:xfrm rot="10800000" flipH="1">
            <a:off x="5906784" y="2291378"/>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63" name="Google Shape;663;p44"/>
          <p:cNvGrpSpPr/>
          <p:nvPr/>
        </p:nvGrpSpPr>
        <p:grpSpPr>
          <a:xfrm>
            <a:off x="4696235" y="2104696"/>
            <a:ext cx="2014125" cy="332738"/>
            <a:chOff x="0" y="-28575"/>
            <a:chExt cx="1060938" cy="175269"/>
          </a:xfrm>
        </p:grpSpPr>
        <p:sp>
          <p:nvSpPr>
            <p:cNvPr id="664" name="Google Shape;664;p44"/>
            <p:cNvSpPr/>
            <p:nvPr/>
          </p:nvSpPr>
          <p:spPr>
            <a:xfrm>
              <a:off x="0" y="0"/>
              <a:ext cx="1060938" cy="146694"/>
            </a:xfrm>
            <a:custGeom>
              <a:avLst/>
              <a:gdLst/>
              <a:ahLst/>
              <a:cxnLst/>
              <a:rect l="l" t="t" r="r" b="b"/>
              <a:pathLst>
                <a:path w="1060938" h="146694" extrusionOk="0">
                  <a:moveTo>
                    <a:pt x="0" y="0"/>
                  </a:moveTo>
                  <a:lnTo>
                    <a:pt x="1060938" y="0"/>
                  </a:lnTo>
                  <a:lnTo>
                    <a:pt x="1060938" y="146694"/>
                  </a:lnTo>
                  <a:lnTo>
                    <a:pt x="0" y="146694"/>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65" name="Google Shape;665;p44"/>
            <p:cNvSpPr txBox="1"/>
            <p:nvPr/>
          </p:nvSpPr>
          <p:spPr>
            <a:xfrm>
              <a:off x="0" y="-28575"/>
              <a:ext cx="1060938" cy="175269"/>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COLLECTION </a:t>
              </a:r>
              <a:endParaRPr sz="1400" b="0" i="0" u="none" strike="noStrike" cap="none">
                <a:solidFill>
                  <a:srgbClr val="000000"/>
                </a:solidFill>
                <a:latin typeface="Arial"/>
                <a:ea typeface="Arial"/>
                <a:cs typeface="Arial"/>
                <a:sym typeface="Arial"/>
              </a:endParaRPr>
            </a:p>
          </p:txBody>
        </p:sp>
      </p:grpSp>
      <p:grpSp>
        <p:nvGrpSpPr>
          <p:cNvPr id="666" name="Google Shape;666;p44"/>
          <p:cNvGrpSpPr/>
          <p:nvPr/>
        </p:nvGrpSpPr>
        <p:grpSpPr>
          <a:xfrm>
            <a:off x="4696235" y="2532075"/>
            <a:ext cx="2014125" cy="509048"/>
            <a:chOff x="0" y="-28575"/>
            <a:chExt cx="1060938" cy="268140"/>
          </a:xfrm>
        </p:grpSpPr>
        <p:sp>
          <p:nvSpPr>
            <p:cNvPr id="667" name="Google Shape;667;p44"/>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68" name="Google Shape;668;p44"/>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CONTROL, VERIFICATION AND CLEANSING</a:t>
              </a:r>
              <a:endParaRPr sz="1400" b="0" i="0" u="none" strike="noStrike" cap="none">
                <a:solidFill>
                  <a:srgbClr val="000000"/>
                </a:solidFill>
                <a:latin typeface="Arial"/>
                <a:ea typeface="Arial"/>
                <a:cs typeface="Arial"/>
                <a:sym typeface="Arial"/>
              </a:endParaRPr>
            </a:p>
          </p:txBody>
        </p:sp>
      </p:grpSp>
      <p:cxnSp>
        <p:nvCxnSpPr>
          <p:cNvPr id="669" name="Google Shape;669;p44"/>
          <p:cNvCxnSpPr/>
          <p:nvPr/>
        </p:nvCxnSpPr>
        <p:spPr>
          <a:xfrm rot="10800000" flipH="1">
            <a:off x="5937033" y="3297035"/>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70" name="Google Shape;670;p44"/>
          <p:cNvGrpSpPr/>
          <p:nvPr/>
        </p:nvGrpSpPr>
        <p:grpSpPr>
          <a:xfrm>
            <a:off x="4696857" y="3024976"/>
            <a:ext cx="2014125" cy="434393"/>
            <a:chOff x="0" y="-28575"/>
            <a:chExt cx="1060938" cy="228816"/>
          </a:xfrm>
        </p:grpSpPr>
        <p:sp>
          <p:nvSpPr>
            <p:cNvPr id="671" name="Google Shape;671;p44"/>
            <p:cNvSpPr/>
            <p:nvPr/>
          </p:nvSpPr>
          <p:spPr>
            <a:xfrm>
              <a:off x="0" y="0"/>
              <a:ext cx="1060938" cy="200241"/>
            </a:xfrm>
            <a:custGeom>
              <a:avLst/>
              <a:gdLst/>
              <a:ahLst/>
              <a:cxnLst/>
              <a:rect l="l" t="t" r="r" b="b"/>
              <a:pathLst>
                <a:path w="1060938" h="200241" extrusionOk="0">
                  <a:moveTo>
                    <a:pt x="0" y="0"/>
                  </a:moveTo>
                  <a:lnTo>
                    <a:pt x="1060938" y="0"/>
                  </a:lnTo>
                  <a:lnTo>
                    <a:pt x="1060938" y="200241"/>
                  </a:lnTo>
                  <a:lnTo>
                    <a:pt x="0" y="20024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72" name="Google Shape;672;p44"/>
            <p:cNvSpPr txBox="1"/>
            <p:nvPr/>
          </p:nvSpPr>
          <p:spPr>
            <a:xfrm>
              <a:off x="0" y="-28575"/>
              <a:ext cx="1060938" cy="22881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COMPILATION / DASHBOARD UPDATE</a:t>
              </a:r>
              <a:endParaRPr sz="1400" b="0" i="0" u="none" strike="noStrike" cap="none">
                <a:solidFill>
                  <a:srgbClr val="000000"/>
                </a:solidFill>
                <a:latin typeface="Arial"/>
                <a:ea typeface="Arial"/>
                <a:cs typeface="Arial"/>
                <a:sym typeface="Arial"/>
              </a:endParaRPr>
            </a:p>
          </p:txBody>
        </p:sp>
      </p:grpSp>
      <p:grpSp>
        <p:nvGrpSpPr>
          <p:cNvPr id="673" name="Google Shape;673;p44"/>
          <p:cNvGrpSpPr/>
          <p:nvPr/>
        </p:nvGrpSpPr>
        <p:grpSpPr>
          <a:xfrm>
            <a:off x="4696857" y="3445497"/>
            <a:ext cx="2014125" cy="358300"/>
            <a:chOff x="0" y="-28575"/>
            <a:chExt cx="1060938" cy="188734"/>
          </a:xfrm>
        </p:grpSpPr>
        <p:sp>
          <p:nvSpPr>
            <p:cNvPr id="674" name="Google Shape;674;p44"/>
            <p:cNvSpPr/>
            <p:nvPr/>
          </p:nvSpPr>
          <p:spPr>
            <a:xfrm>
              <a:off x="0" y="0"/>
              <a:ext cx="1060938" cy="160159"/>
            </a:xfrm>
            <a:custGeom>
              <a:avLst/>
              <a:gdLst/>
              <a:ahLst/>
              <a:cxnLst/>
              <a:rect l="l" t="t" r="r" b="b"/>
              <a:pathLst>
                <a:path w="1060938" h="160159" extrusionOk="0">
                  <a:moveTo>
                    <a:pt x="0" y="0"/>
                  </a:moveTo>
                  <a:lnTo>
                    <a:pt x="1060938" y="0"/>
                  </a:lnTo>
                  <a:lnTo>
                    <a:pt x="1060938" y="160159"/>
                  </a:lnTo>
                  <a:lnTo>
                    <a:pt x="0" y="160159"/>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75" name="Google Shape;675;p44"/>
            <p:cNvSpPr txBox="1"/>
            <p:nvPr/>
          </p:nvSpPr>
          <p:spPr>
            <a:xfrm>
              <a:off x="0" y="-28575"/>
              <a:ext cx="1060938" cy="188734"/>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PERIODIC FOLLOW-UP MEETING</a:t>
              </a:r>
              <a:endParaRPr sz="1400" b="0" i="0" u="none" strike="noStrike" cap="none">
                <a:solidFill>
                  <a:srgbClr val="000000"/>
                </a:solidFill>
                <a:latin typeface="Arial"/>
                <a:ea typeface="Arial"/>
                <a:cs typeface="Arial"/>
                <a:sym typeface="Arial"/>
              </a:endParaRPr>
            </a:p>
          </p:txBody>
        </p:sp>
      </p:grpSp>
      <p:grpSp>
        <p:nvGrpSpPr>
          <p:cNvPr id="676" name="Google Shape;676;p44"/>
          <p:cNvGrpSpPr/>
          <p:nvPr/>
        </p:nvGrpSpPr>
        <p:grpSpPr>
          <a:xfrm>
            <a:off x="6864616" y="1968537"/>
            <a:ext cx="727507" cy="642252"/>
            <a:chOff x="0" y="-19050"/>
            <a:chExt cx="812800" cy="717550"/>
          </a:xfrm>
        </p:grpSpPr>
        <p:sp>
          <p:nvSpPr>
            <p:cNvPr id="677" name="Google Shape;677;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78" name="Google Shape;678;p44"/>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PROJECT DATABASE</a:t>
              </a:r>
              <a:endParaRPr sz="1400" b="0" i="0" u="none" strike="noStrike" cap="none">
                <a:solidFill>
                  <a:srgbClr val="000000"/>
                </a:solidFill>
                <a:latin typeface="Arial"/>
                <a:ea typeface="Arial"/>
                <a:cs typeface="Arial"/>
                <a:sym typeface="Arial"/>
              </a:endParaRPr>
            </a:p>
          </p:txBody>
        </p:sp>
      </p:grpSp>
      <p:grpSp>
        <p:nvGrpSpPr>
          <p:cNvPr id="679" name="Google Shape;679;p44"/>
          <p:cNvGrpSpPr/>
          <p:nvPr/>
        </p:nvGrpSpPr>
        <p:grpSpPr>
          <a:xfrm>
            <a:off x="2449966" y="1506818"/>
            <a:ext cx="364601" cy="776141"/>
            <a:chOff x="0" y="-38100"/>
            <a:chExt cx="513736" cy="1093612"/>
          </a:xfrm>
        </p:grpSpPr>
        <p:sp>
          <p:nvSpPr>
            <p:cNvPr id="680" name="Google Shape;680;p44"/>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81" name="Google Shape;681;p44"/>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682" name="Google Shape;682;p44"/>
          <p:cNvGrpSpPr/>
          <p:nvPr/>
        </p:nvGrpSpPr>
        <p:grpSpPr>
          <a:xfrm>
            <a:off x="1647677" y="1382856"/>
            <a:ext cx="2014125" cy="735384"/>
            <a:chOff x="0" y="-57150"/>
            <a:chExt cx="1060938" cy="387363"/>
          </a:xfrm>
        </p:grpSpPr>
        <p:sp>
          <p:nvSpPr>
            <p:cNvPr id="683" name="Google Shape;683;p4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84" name="Google Shape;684;p44"/>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a:solidFill>
                    <a:srgbClr val="FFFFFF"/>
                  </a:solidFill>
                  <a:latin typeface="Open Sans"/>
                  <a:ea typeface="Open Sans"/>
                  <a:cs typeface="Open Sans"/>
                  <a:sym typeface="Open Sans"/>
                </a:rPr>
                <a:t>INCEPTION</a:t>
              </a:r>
              <a:endParaRPr sz="1400" b="0" i="0" u="none" strike="noStrike" cap="none">
                <a:solidFill>
                  <a:srgbClr val="000000"/>
                </a:solidFill>
                <a:latin typeface="Arial"/>
                <a:ea typeface="Arial"/>
                <a:cs typeface="Arial"/>
                <a:sym typeface="Arial"/>
              </a:endParaRPr>
            </a:p>
          </p:txBody>
        </p:sp>
      </p:grpSp>
      <p:grpSp>
        <p:nvGrpSpPr>
          <p:cNvPr id="685" name="Google Shape;685;p44"/>
          <p:cNvGrpSpPr/>
          <p:nvPr/>
        </p:nvGrpSpPr>
        <p:grpSpPr>
          <a:xfrm>
            <a:off x="3838122" y="3706132"/>
            <a:ext cx="685729" cy="613407"/>
            <a:chOff x="0" y="-28575"/>
            <a:chExt cx="812800" cy="727075"/>
          </a:xfrm>
        </p:grpSpPr>
        <p:sp>
          <p:nvSpPr>
            <p:cNvPr id="686" name="Google Shape;686;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87" name="Google Shape;687;p4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RACI</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M&amp;E PLAN</a:t>
              </a:r>
              <a:endParaRPr sz="1400" b="0" i="0" u="none" strike="noStrike" cap="none" dirty="0">
                <a:solidFill>
                  <a:srgbClr val="000000"/>
                </a:solidFill>
                <a:latin typeface="Arial"/>
                <a:ea typeface="Arial"/>
                <a:cs typeface="Arial"/>
                <a:sym typeface="Arial"/>
              </a:endParaRPr>
            </a:p>
          </p:txBody>
        </p:sp>
      </p:grpSp>
      <p:cxnSp>
        <p:nvCxnSpPr>
          <p:cNvPr id="688" name="Google Shape;688;p44"/>
          <p:cNvCxnSpPr/>
          <p:nvPr/>
        </p:nvCxnSpPr>
        <p:spPr>
          <a:xfrm rot="10800000" flipH="1">
            <a:off x="2896249" y="3188320"/>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89" name="Google Shape;689;p44"/>
          <p:cNvGrpSpPr/>
          <p:nvPr/>
        </p:nvGrpSpPr>
        <p:grpSpPr>
          <a:xfrm>
            <a:off x="1647678" y="2833439"/>
            <a:ext cx="2014125" cy="569258"/>
            <a:chOff x="0" y="-28575"/>
            <a:chExt cx="1060938" cy="299856"/>
          </a:xfrm>
        </p:grpSpPr>
        <p:sp>
          <p:nvSpPr>
            <p:cNvPr id="690" name="Google Shape;690;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91" name="Google Shape;691;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FINALIZING THE </a:t>
              </a: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PLAN</a:t>
              </a:r>
              <a:endParaRPr sz="1400" b="0" i="0" u="none" strike="noStrike" cap="none">
                <a:solidFill>
                  <a:srgbClr val="000000"/>
                </a:solidFill>
                <a:latin typeface="Arial"/>
                <a:ea typeface="Arial"/>
                <a:cs typeface="Arial"/>
                <a:sym typeface="Arial"/>
              </a:endParaRPr>
            </a:p>
          </p:txBody>
        </p:sp>
      </p:grpSp>
      <p:grpSp>
        <p:nvGrpSpPr>
          <p:cNvPr id="692" name="Google Shape;692;p44"/>
          <p:cNvGrpSpPr/>
          <p:nvPr/>
        </p:nvGrpSpPr>
        <p:grpSpPr>
          <a:xfrm>
            <a:off x="3838121" y="2248719"/>
            <a:ext cx="685729" cy="605371"/>
            <a:chOff x="0" y="-19050"/>
            <a:chExt cx="812800" cy="717550"/>
          </a:xfrm>
        </p:grpSpPr>
        <p:sp>
          <p:nvSpPr>
            <p:cNvPr id="693" name="Google Shape;693;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94" name="Google Shape;694;p44"/>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OPERATING PLAN OUTLINE</a:t>
              </a:r>
              <a:endParaRPr sz="1400" b="0" i="0" u="none" strike="noStrike" cap="none">
                <a:solidFill>
                  <a:srgbClr val="000000"/>
                </a:solidFill>
                <a:latin typeface="Arial"/>
                <a:ea typeface="Arial"/>
                <a:cs typeface="Arial"/>
                <a:sym typeface="Arial"/>
              </a:endParaRPr>
            </a:p>
          </p:txBody>
        </p:sp>
      </p:grpSp>
      <p:cxnSp>
        <p:nvCxnSpPr>
          <p:cNvPr id="695" name="Google Shape;695;p44"/>
          <p:cNvCxnSpPr/>
          <p:nvPr/>
        </p:nvCxnSpPr>
        <p:spPr>
          <a:xfrm flipH="1">
            <a:off x="4171460" y="3294897"/>
            <a:ext cx="1" cy="409605"/>
          </a:xfrm>
          <a:prstGeom prst="straightConnector1">
            <a:avLst/>
          </a:prstGeom>
          <a:noFill/>
          <a:ln w="38100" cap="flat" cmpd="sng">
            <a:solidFill>
              <a:srgbClr val="CA4F1C"/>
            </a:solidFill>
            <a:prstDash val="dot"/>
            <a:round/>
            <a:headEnd type="none" w="sm" len="sm"/>
            <a:tailEnd type="stealth" w="med" len="med"/>
          </a:ln>
        </p:spPr>
      </p:cxnSp>
      <p:grpSp>
        <p:nvGrpSpPr>
          <p:cNvPr id="696" name="Google Shape;696;p44"/>
          <p:cNvGrpSpPr/>
          <p:nvPr/>
        </p:nvGrpSpPr>
        <p:grpSpPr>
          <a:xfrm>
            <a:off x="3838121" y="2872171"/>
            <a:ext cx="685729" cy="613407"/>
            <a:chOff x="0" y="-28575"/>
            <a:chExt cx="812800" cy="727075"/>
          </a:xfrm>
        </p:grpSpPr>
        <p:sp>
          <p:nvSpPr>
            <p:cNvPr id="697" name="Google Shape;697;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98" name="Google Shape;698;p4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M&amp;E PLAN</a:t>
              </a:r>
              <a:endParaRPr sz="1400" b="0" i="0" u="none" strike="noStrike" cap="none" dirty="0">
                <a:solidFill>
                  <a:srgbClr val="000000"/>
                </a:solidFill>
                <a:latin typeface="Arial"/>
                <a:ea typeface="Arial"/>
                <a:cs typeface="Arial"/>
                <a:sym typeface="Arial"/>
              </a:endParaRPr>
            </a:p>
          </p:txBody>
        </p:sp>
      </p:grpSp>
      <p:cxnSp>
        <p:nvCxnSpPr>
          <p:cNvPr id="699" name="Google Shape;699;p44"/>
          <p:cNvCxnSpPr/>
          <p:nvPr/>
        </p:nvCxnSpPr>
        <p:spPr>
          <a:xfrm rot="10800000" flipH="1">
            <a:off x="8942782" y="2579746"/>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00" name="Google Shape;700;p44"/>
          <p:cNvGrpSpPr/>
          <p:nvPr/>
        </p:nvGrpSpPr>
        <p:grpSpPr>
          <a:xfrm>
            <a:off x="7745758" y="2280863"/>
            <a:ext cx="2014125" cy="509048"/>
            <a:chOff x="0" y="-28575"/>
            <a:chExt cx="1060938" cy="268140"/>
          </a:xfrm>
        </p:grpSpPr>
        <p:sp>
          <p:nvSpPr>
            <p:cNvPr id="701" name="Google Shape;701;p44"/>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02" name="Google Shape;702;p44"/>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DATA ANALYSIS </a:t>
              </a:r>
              <a:endParaRPr sz="1400" b="0" i="0" u="none" strike="noStrike" cap="none">
                <a:solidFill>
                  <a:srgbClr val="000000"/>
                </a:solidFill>
                <a:latin typeface="Arial"/>
                <a:ea typeface="Arial"/>
                <a:cs typeface="Arial"/>
                <a:sym typeface="Arial"/>
              </a:endParaRPr>
            </a:p>
          </p:txBody>
        </p:sp>
      </p:grpSp>
      <p:grpSp>
        <p:nvGrpSpPr>
          <p:cNvPr id="703" name="Google Shape;703;p44"/>
          <p:cNvGrpSpPr/>
          <p:nvPr/>
        </p:nvGrpSpPr>
        <p:grpSpPr>
          <a:xfrm>
            <a:off x="8604697" y="3126697"/>
            <a:ext cx="364601" cy="441992"/>
            <a:chOff x="0" y="-38100"/>
            <a:chExt cx="513736" cy="622783"/>
          </a:xfrm>
        </p:grpSpPr>
        <p:sp>
          <p:nvSpPr>
            <p:cNvPr id="704" name="Google Shape;704;p44"/>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05" name="Google Shape;705;p44"/>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706" name="Google Shape;706;p44"/>
          <p:cNvGrpSpPr/>
          <p:nvPr/>
        </p:nvGrpSpPr>
        <p:grpSpPr>
          <a:xfrm>
            <a:off x="7776932" y="2799841"/>
            <a:ext cx="2014125" cy="561373"/>
            <a:chOff x="0" y="-28575"/>
            <a:chExt cx="1060938" cy="295703"/>
          </a:xfrm>
        </p:grpSpPr>
        <p:sp>
          <p:nvSpPr>
            <p:cNvPr id="707" name="Google Shape;707;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08" name="Google Shape;708;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ANALYZED DATA FOR PROJECT MANAGEMENT</a:t>
              </a:r>
              <a:endParaRPr sz="1400" b="0" i="0" u="none" strike="noStrike" cap="none">
                <a:solidFill>
                  <a:srgbClr val="000000"/>
                </a:solidFill>
                <a:latin typeface="Arial"/>
                <a:ea typeface="Arial"/>
                <a:cs typeface="Arial"/>
                <a:sym typeface="Arial"/>
              </a:endParaRPr>
            </a:p>
          </p:txBody>
        </p:sp>
      </p:grpSp>
      <p:grpSp>
        <p:nvGrpSpPr>
          <p:cNvPr id="709" name="Google Shape;709;p44"/>
          <p:cNvGrpSpPr/>
          <p:nvPr/>
        </p:nvGrpSpPr>
        <p:grpSpPr>
          <a:xfrm>
            <a:off x="7776932" y="3554161"/>
            <a:ext cx="2014125" cy="561373"/>
            <a:chOff x="0" y="-28575"/>
            <a:chExt cx="1060938" cy="295703"/>
          </a:xfrm>
        </p:grpSpPr>
        <p:sp>
          <p:nvSpPr>
            <p:cNvPr id="710" name="Google Shape;710;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11" name="Google Shape;711;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STEERING (MONITORING PROGRESS OF ACTIVITIES, ACHIEVEMENT OF INDICATORS, TARGETS, ETC.)</a:t>
              </a:r>
              <a:endParaRPr sz="1400" b="0" i="0" u="none" strike="noStrike" cap="none">
                <a:solidFill>
                  <a:srgbClr val="000000"/>
                </a:solidFill>
                <a:latin typeface="Arial"/>
                <a:ea typeface="Arial"/>
                <a:cs typeface="Arial"/>
                <a:sym typeface="Arial"/>
              </a:endParaRPr>
            </a:p>
          </p:txBody>
        </p:sp>
      </p:grpSp>
      <p:grpSp>
        <p:nvGrpSpPr>
          <p:cNvPr id="712" name="Google Shape;712;p44"/>
          <p:cNvGrpSpPr/>
          <p:nvPr/>
        </p:nvGrpSpPr>
        <p:grpSpPr>
          <a:xfrm>
            <a:off x="7776932" y="4108911"/>
            <a:ext cx="2014125" cy="561373"/>
            <a:chOff x="0" y="-28575"/>
            <a:chExt cx="1060938" cy="295703"/>
          </a:xfrm>
        </p:grpSpPr>
        <p:sp>
          <p:nvSpPr>
            <p:cNvPr id="713" name="Google Shape;713;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14" name="Google Shape;714;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DECISION-MAKING (READJUSTMENT, UPDATING, ALLOCATION OF RESOURCES, ETC.)</a:t>
              </a:r>
              <a:endParaRPr sz="1400" b="0" i="0" u="none" strike="noStrike" cap="none">
                <a:solidFill>
                  <a:srgbClr val="000000"/>
                </a:solidFill>
                <a:latin typeface="Arial"/>
                <a:ea typeface="Arial"/>
                <a:cs typeface="Arial"/>
                <a:sym typeface="Arial"/>
              </a:endParaRPr>
            </a:p>
          </p:txBody>
        </p:sp>
      </p:grpSp>
      <p:cxnSp>
        <p:nvCxnSpPr>
          <p:cNvPr id="715" name="Google Shape;715;p44"/>
          <p:cNvCxnSpPr/>
          <p:nvPr/>
        </p:nvCxnSpPr>
        <p:spPr>
          <a:xfrm rot="10800000" flipH="1">
            <a:off x="5967211" y="5639240"/>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716" name="Google Shape;716;p44"/>
          <p:cNvCxnSpPr/>
          <p:nvPr/>
        </p:nvCxnSpPr>
        <p:spPr>
          <a:xfrm rot="10800000" flipH="1">
            <a:off x="2896250" y="2573832"/>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17" name="Google Shape;717;p44"/>
          <p:cNvGrpSpPr/>
          <p:nvPr/>
        </p:nvGrpSpPr>
        <p:grpSpPr>
          <a:xfrm>
            <a:off x="1647678" y="2238420"/>
            <a:ext cx="2014125" cy="569258"/>
            <a:chOff x="0" y="-28575"/>
            <a:chExt cx="1060938" cy="299856"/>
          </a:xfrm>
        </p:grpSpPr>
        <p:sp>
          <p:nvSpPr>
            <p:cNvPr id="718" name="Google Shape;718;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19" name="Google Shape;719;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a:solidFill>
                    <a:srgbClr val="2B2B72"/>
                  </a:solidFill>
                  <a:latin typeface="Open Sans"/>
                  <a:ea typeface="Open Sans"/>
                  <a:cs typeface="Open Sans"/>
                  <a:sym typeface="Open Sans"/>
                </a:rPr>
                <a:t>BUDGETED OPERATIONAL PROJECT PLANNING MEETING AND PRESENTATION OF THE </a:t>
              </a:r>
              <a:r>
                <a:rPr lang="fr-FR" sz="800" b="1">
                  <a:solidFill>
                    <a:srgbClr val="2B2B72"/>
                  </a:solidFill>
                  <a:latin typeface="Open Sans"/>
                  <a:ea typeface="Open Sans"/>
                  <a:cs typeface="Open Sans"/>
                  <a:sym typeface="Open Sans"/>
                </a:rPr>
                <a:t>M&amp;E</a:t>
              </a:r>
              <a:endParaRPr sz="1400" b="0" i="0" u="none" strike="noStrike" cap="none">
                <a:solidFill>
                  <a:srgbClr val="000000"/>
                </a:solidFill>
                <a:latin typeface="Arial"/>
                <a:ea typeface="Arial"/>
                <a:cs typeface="Arial"/>
                <a:sym typeface="Arial"/>
              </a:endParaRPr>
            </a:p>
          </p:txBody>
        </p:sp>
      </p:grpSp>
      <p:cxnSp>
        <p:nvCxnSpPr>
          <p:cNvPr id="720" name="Google Shape;720;p44"/>
          <p:cNvCxnSpPr/>
          <p:nvPr/>
        </p:nvCxnSpPr>
        <p:spPr>
          <a:xfrm rot="10800000" flipH="1">
            <a:off x="2910539" y="5510564"/>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21" name="Google Shape;721;p44"/>
          <p:cNvGrpSpPr/>
          <p:nvPr/>
        </p:nvGrpSpPr>
        <p:grpSpPr>
          <a:xfrm>
            <a:off x="3838122" y="5171581"/>
            <a:ext cx="685729" cy="613407"/>
            <a:chOff x="0" y="-28575"/>
            <a:chExt cx="812800" cy="727075"/>
          </a:xfrm>
        </p:grpSpPr>
        <p:sp>
          <p:nvSpPr>
            <p:cNvPr id="722" name="Google Shape;722;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23" name="Google Shape;723;p4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a:solidFill>
                    <a:srgbClr val="FFFFFF"/>
                  </a:solidFill>
                  <a:latin typeface="Open Sans"/>
                  <a:ea typeface="Open Sans"/>
                  <a:cs typeface="Open Sans"/>
                  <a:sym typeface="Open Sans"/>
                </a:rPr>
                <a:t>DASHBOARD</a:t>
              </a:r>
              <a:endParaRPr sz="1400" b="0" i="0" u="none" strike="noStrike" cap="none">
                <a:solidFill>
                  <a:srgbClr val="000000"/>
                </a:solidFill>
                <a:latin typeface="Arial"/>
                <a:ea typeface="Arial"/>
                <a:cs typeface="Arial"/>
                <a:sym typeface="Arial"/>
              </a:endParaRPr>
            </a:p>
          </p:txBody>
        </p:sp>
      </p:grpSp>
      <p:grpSp>
        <p:nvGrpSpPr>
          <p:cNvPr id="724" name="Google Shape;724;p44"/>
          <p:cNvGrpSpPr/>
          <p:nvPr/>
        </p:nvGrpSpPr>
        <p:grpSpPr>
          <a:xfrm>
            <a:off x="1647678" y="3545984"/>
            <a:ext cx="2014125" cy="569258"/>
            <a:chOff x="0" y="-28575"/>
            <a:chExt cx="1060938" cy="299856"/>
          </a:xfrm>
        </p:grpSpPr>
        <p:sp>
          <p:nvSpPr>
            <p:cNvPr id="725" name="Google Shape;725;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26" name="Google Shape;726;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ROLES AND RESPONSIBILITIES IN </a:t>
              </a: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(RACI)</a:t>
              </a:r>
              <a:endParaRPr sz="1400" b="0" i="0" u="none" strike="noStrike" cap="none">
                <a:solidFill>
                  <a:srgbClr val="000000"/>
                </a:solidFill>
                <a:latin typeface="Arial"/>
                <a:ea typeface="Arial"/>
                <a:cs typeface="Arial"/>
                <a:sym typeface="Arial"/>
              </a:endParaRPr>
            </a:p>
          </p:txBody>
        </p:sp>
      </p:grpSp>
      <p:grpSp>
        <p:nvGrpSpPr>
          <p:cNvPr id="727" name="Google Shape;727;p44"/>
          <p:cNvGrpSpPr/>
          <p:nvPr/>
        </p:nvGrpSpPr>
        <p:grpSpPr>
          <a:xfrm>
            <a:off x="1647678" y="4104968"/>
            <a:ext cx="2014125" cy="569258"/>
            <a:chOff x="0" y="-28575"/>
            <a:chExt cx="1060938" cy="299856"/>
          </a:xfrm>
        </p:grpSpPr>
        <p:sp>
          <p:nvSpPr>
            <p:cNvPr id="728" name="Google Shape;728;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29" name="Google Shape;729;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DEFINITION OF COLLECTION TOOLS AND VERIFICATION SOURCES (SOV)</a:t>
              </a:r>
              <a:endParaRPr sz="1400" b="0" i="0" u="none" strike="noStrike" cap="none">
                <a:solidFill>
                  <a:srgbClr val="000000"/>
                </a:solidFill>
                <a:latin typeface="Arial"/>
                <a:ea typeface="Arial"/>
                <a:cs typeface="Arial"/>
                <a:sym typeface="Arial"/>
              </a:endParaRPr>
            </a:p>
          </p:txBody>
        </p:sp>
      </p:grpSp>
      <p:grpSp>
        <p:nvGrpSpPr>
          <p:cNvPr id="730" name="Google Shape;730;p44"/>
          <p:cNvGrpSpPr/>
          <p:nvPr/>
        </p:nvGrpSpPr>
        <p:grpSpPr>
          <a:xfrm>
            <a:off x="1652547" y="5222402"/>
            <a:ext cx="2014125" cy="569258"/>
            <a:chOff x="0" y="-28575"/>
            <a:chExt cx="1060938" cy="299856"/>
          </a:xfrm>
        </p:grpSpPr>
        <p:sp>
          <p:nvSpPr>
            <p:cNvPr id="731" name="Google Shape;731;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32" name="Google Shape;732;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DASHBOARD SETTINGS</a:t>
              </a:r>
              <a:endParaRPr sz="1400" b="0" i="0" u="none" strike="noStrike" cap="none">
                <a:solidFill>
                  <a:srgbClr val="000000"/>
                </a:solidFill>
                <a:latin typeface="Arial"/>
                <a:ea typeface="Arial"/>
                <a:cs typeface="Arial"/>
                <a:sym typeface="Arial"/>
              </a:endParaRPr>
            </a:p>
          </p:txBody>
        </p:sp>
      </p:grpSp>
      <p:grpSp>
        <p:nvGrpSpPr>
          <p:cNvPr id="733" name="Google Shape;733;p44"/>
          <p:cNvGrpSpPr/>
          <p:nvPr/>
        </p:nvGrpSpPr>
        <p:grpSpPr>
          <a:xfrm>
            <a:off x="1652547" y="4662840"/>
            <a:ext cx="2014125" cy="569258"/>
            <a:chOff x="0" y="-28575"/>
            <a:chExt cx="1060938" cy="299856"/>
          </a:xfrm>
        </p:grpSpPr>
        <p:sp>
          <p:nvSpPr>
            <p:cNvPr id="734" name="Google Shape;734;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35" name="Google Shape;735;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CAPACITY-BUILDING PLAN (INTERNAL TEAM AND PARTNERS)</a:t>
              </a:r>
              <a:endParaRPr sz="1400" b="0" i="0" u="none" strike="noStrike" cap="none">
                <a:solidFill>
                  <a:srgbClr val="000000"/>
                </a:solidFill>
                <a:latin typeface="Arial"/>
                <a:ea typeface="Arial"/>
                <a:cs typeface="Arial"/>
                <a:sym typeface="Arial"/>
              </a:endParaRPr>
            </a:p>
          </p:txBody>
        </p:sp>
      </p:grpSp>
      <p:grpSp>
        <p:nvGrpSpPr>
          <p:cNvPr id="736" name="Google Shape;736;p44"/>
          <p:cNvGrpSpPr/>
          <p:nvPr/>
        </p:nvGrpSpPr>
        <p:grpSpPr>
          <a:xfrm>
            <a:off x="1647677" y="5774556"/>
            <a:ext cx="2014125" cy="569258"/>
            <a:chOff x="0" y="-28575"/>
            <a:chExt cx="1060938" cy="299856"/>
          </a:xfrm>
        </p:grpSpPr>
        <p:sp>
          <p:nvSpPr>
            <p:cNvPr id="737" name="Google Shape;737;p44"/>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38" name="Google Shape;738;p44"/>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LAUNCH OF BASELINE STUDY</a:t>
              </a:r>
              <a:endParaRPr sz="1400" b="0" i="0" u="none" strike="noStrike" cap="none">
                <a:solidFill>
                  <a:srgbClr val="000000"/>
                </a:solidFill>
                <a:latin typeface="Arial"/>
                <a:ea typeface="Arial"/>
                <a:cs typeface="Arial"/>
                <a:sym typeface="Arial"/>
              </a:endParaRPr>
            </a:p>
          </p:txBody>
        </p:sp>
      </p:grpSp>
      <p:grpSp>
        <p:nvGrpSpPr>
          <p:cNvPr id="739" name="Google Shape;739;p44"/>
          <p:cNvGrpSpPr/>
          <p:nvPr/>
        </p:nvGrpSpPr>
        <p:grpSpPr>
          <a:xfrm>
            <a:off x="8601694" y="1507588"/>
            <a:ext cx="364601" cy="776141"/>
            <a:chOff x="0" y="-38100"/>
            <a:chExt cx="513736" cy="1093612"/>
          </a:xfrm>
        </p:grpSpPr>
        <p:sp>
          <p:nvSpPr>
            <p:cNvPr id="740" name="Google Shape;740;p44"/>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41" name="Google Shape;741;p44"/>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742" name="Google Shape;742;p44"/>
          <p:cNvGrpSpPr/>
          <p:nvPr/>
        </p:nvGrpSpPr>
        <p:grpSpPr>
          <a:xfrm>
            <a:off x="7753969" y="1382856"/>
            <a:ext cx="2014125" cy="735384"/>
            <a:chOff x="0" y="-57150"/>
            <a:chExt cx="1060938" cy="387363"/>
          </a:xfrm>
        </p:grpSpPr>
        <p:sp>
          <p:nvSpPr>
            <p:cNvPr id="743" name="Google Shape;743;p4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44" name="Google Shape;744;p44"/>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MANAGEMENT</a:t>
              </a:r>
              <a:endParaRPr sz="1400" b="0" i="0" u="none" strike="noStrike" cap="none">
                <a:solidFill>
                  <a:srgbClr val="000000"/>
                </a:solidFill>
                <a:latin typeface="Arial"/>
                <a:ea typeface="Arial"/>
                <a:cs typeface="Arial"/>
                <a:sym typeface="Arial"/>
              </a:endParaRPr>
            </a:p>
          </p:txBody>
        </p:sp>
      </p:grpSp>
      <p:grpSp>
        <p:nvGrpSpPr>
          <p:cNvPr id="745" name="Google Shape;745;p44"/>
          <p:cNvGrpSpPr/>
          <p:nvPr/>
        </p:nvGrpSpPr>
        <p:grpSpPr>
          <a:xfrm>
            <a:off x="4709220" y="4304333"/>
            <a:ext cx="2014125" cy="561373"/>
            <a:chOff x="0" y="-28575"/>
            <a:chExt cx="1060938" cy="295703"/>
          </a:xfrm>
        </p:grpSpPr>
        <p:sp>
          <p:nvSpPr>
            <p:cNvPr id="746" name="Google Shape;746;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47" name="Google Shape;747;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QUARTERLY PROGRESS REPORT AND ANNUAL REPORT (Q4)</a:t>
              </a:r>
              <a:endParaRPr sz="1400" b="0" i="0" u="none" strike="noStrike" cap="none">
                <a:solidFill>
                  <a:srgbClr val="000000"/>
                </a:solidFill>
                <a:latin typeface="Arial"/>
                <a:ea typeface="Arial"/>
                <a:cs typeface="Arial"/>
                <a:sym typeface="Arial"/>
              </a:endParaRPr>
            </a:p>
          </p:txBody>
        </p:sp>
      </p:grpSp>
      <p:grpSp>
        <p:nvGrpSpPr>
          <p:cNvPr id="748" name="Google Shape;748;p44"/>
          <p:cNvGrpSpPr/>
          <p:nvPr/>
        </p:nvGrpSpPr>
        <p:grpSpPr>
          <a:xfrm>
            <a:off x="4709220" y="4858262"/>
            <a:ext cx="2014125" cy="561373"/>
            <a:chOff x="0" y="-28575"/>
            <a:chExt cx="1060938" cy="295703"/>
          </a:xfrm>
        </p:grpSpPr>
        <p:sp>
          <p:nvSpPr>
            <p:cNvPr id="749" name="Google Shape;749;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50" name="Google Shape;750;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EXTERNAL REPORTS (DONORS, NATIONAL AUTHORITIES, CONSULTATION FRAMEWORK, ETC.)</a:t>
              </a:r>
              <a:endParaRPr sz="1400" b="0" i="0" u="none" strike="noStrike" cap="none">
                <a:solidFill>
                  <a:srgbClr val="000000"/>
                </a:solidFill>
                <a:latin typeface="Arial"/>
                <a:ea typeface="Arial"/>
                <a:cs typeface="Arial"/>
                <a:sym typeface="Arial"/>
              </a:endParaRPr>
            </a:p>
          </p:txBody>
        </p:sp>
      </p:grpSp>
      <p:grpSp>
        <p:nvGrpSpPr>
          <p:cNvPr id="751" name="Google Shape;751;p44"/>
          <p:cNvGrpSpPr/>
          <p:nvPr/>
        </p:nvGrpSpPr>
        <p:grpSpPr>
          <a:xfrm>
            <a:off x="4709220" y="5396073"/>
            <a:ext cx="2014125" cy="428838"/>
            <a:chOff x="0" y="-28575"/>
            <a:chExt cx="1060938" cy="225890"/>
          </a:xfrm>
        </p:grpSpPr>
        <p:sp>
          <p:nvSpPr>
            <p:cNvPr id="752" name="Google Shape;752;p44"/>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53" name="Google Shape;753;p44"/>
            <p:cNvSpPr txBox="1"/>
            <p:nvPr/>
          </p:nvSpPr>
          <p:spPr>
            <a:xfrm>
              <a:off x="0" y="-28575"/>
              <a:ext cx="1060938" cy="22589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INTERIM EVALUATION </a:t>
              </a:r>
              <a:r>
                <a:rPr lang="fr-FR" sz="850" b="1" i="1" u="none" strike="noStrike" cap="none">
                  <a:solidFill>
                    <a:srgbClr val="2B2B72"/>
                  </a:solidFill>
                  <a:latin typeface="Open Sans"/>
                  <a:ea typeface="Open Sans"/>
                  <a:cs typeface="Open Sans"/>
                  <a:sym typeface="Open Sans"/>
                </a:rPr>
                <a:t>(PROJECT LASTING AT LEAST 3 YEARS)</a:t>
              </a:r>
              <a:endParaRPr sz="1400" b="0" i="0" u="none" strike="noStrike" cap="none">
                <a:solidFill>
                  <a:srgbClr val="000000"/>
                </a:solidFill>
                <a:latin typeface="Arial"/>
                <a:ea typeface="Arial"/>
                <a:cs typeface="Arial"/>
                <a:sym typeface="Arial"/>
              </a:endParaRPr>
            </a:p>
          </p:txBody>
        </p:sp>
      </p:grpSp>
      <p:grpSp>
        <p:nvGrpSpPr>
          <p:cNvPr id="754" name="Google Shape;754;p44"/>
          <p:cNvGrpSpPr/>
          <p:nvPr/>
        </p:nvGrpSpPr>
        <p:grpSpPr>
          <a:xfrm>
            <a:off x="7776932" y="4662841"/>
            <a:ext cx="2014125" cy="561373"/>
            <a:chOff x="0" y="-28575"/>
            <a:chExt cx="1060938" cy="295703"/>
          </a:xfrm>
        </p:grpSpPr>
        <p:sp>
          <p:nvSpPr>
            <p:cNvPr id="755" name="Google Shape;755;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56" name="Google Shape;756;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PARTICIPATORY APPROACH WITH STAKEHOLDERS</a:t>
              </a:r>
              <a:endParaRPr sz="1400" b="0" i="0" u="none" strike="noStrike" cap="none">
                <a:solidFill>
                  <a:srgbClr val="000000"/>
                </a:solidFill>
                <a:latin typeface="Arial"/>
                <a:ea typeface="Arial"/>
                <a:cs typeface="Arial"/>
                <a:sym typeface="Arial"/>
              </a:endParaRPr>
            </a:p>
          </p:txBody>
        </p:sp>
      </p:grpSp>
      <p:grpSp>
        <p:nvGrpSpPr>
          <p:cNvPr id="757" name="Google Shape;757;p44"/>
          <p:cNvGrpSpPr/>
          <p:nvPr/>
        </p:nvGrpSpPr>
        <p:grpSpPr>
          <a:xfrm>
            <a:off x="7776932" y="5230288"/>
            <a:ext cx="2014125" cy="561373"/>
            <a:chOff x="0" y="-28575"/>
            <a:chExt cx="1060938" cy="295703"/>
          </a:xfrm>
        </p:grpSpPr>
        <p:sp>
          <p:nvSpPr>
            <p:cNvPr id="758" name="Google Shape;758;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59" name="Google Shape;759;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ADVOCACY AND INFLUENCE, EXTERNAL COMMUNICATION</a:t>
              </a:r>
              <a:endParaRPr sz="1400" b="0" i="0" u="none" strike="noStrike" cap="none">
                <a:solidFill>
                  <a:srgbClr val="000000"/>
                </a:solidFill>
                <a:latin typeface="Arial"/>
                <a:ea typeface="Arial"/>
                <a:cs typeface="Arial"/>
                <a:sym typeface="Arial"/>
              </a:endParaRPr>
            </a:p>
          </p:txBody>
        </p:sp>
      </p:grpSp>
      <p:grpSp>
        <p:nvGrpSpPr>
          <p:cNvPr id="760" name="Google Shape;760;p44"/>
          <p:cNvGrpSpPr/>
          <p:nvPr/>
        </p:nvGrpSpPr>
        <p:grpSpPr>
          <a:xfrm>
            <a:off x="7776932" y="5846704"/>
            <a:ext cx="2014125" cy="509048"/>
            <a:chOff x="0" y="-28575"/>
            <a:chExt cx="1060938" cy="268140"/>
          </a:xfrm>
        </p:grpSpPr>
        <p:sp>
          <p:nvSpPr>
            <p:cNvPr id="761" name="Google Shape;761;p44"/>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62" name="Google Shape;762;p44"/>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ANNUAL PARTICIPATORY BALANCE SHEET</a:t>
              </a:r>
              <a:endParaRPr sz="1400" b="0" i="0" u="none" strike="noStrike" cap="none">
                <a:solidFill>
                  <a:srgbClr val="000000"/>
                </a:solidFill>
                <a:latin typeface="Arial"/>
                <a:ea typeface="Arial"/>
                <a:cs typeface="Arial"/>
                <a:sym typeface="Arial"/>
              </a:endParaRPr>
            </a:p>
          </p:txBody>
        </p:sp>
      </p:grpSp>
      <p:grpSp>
        <p:nvGrpSpPr>
          <p:cNvPr id="763" name="Google Shape;763;p44"/>
          <p:cNvGrpSpPr/>
          <p:nvPr/>
        </p:nvGrpSpPr>
        <p:grpSpPr>
          <a:xfrm>
            <a:off x="5520997" y="3864449"/>
            <a:ext cx="364601" cy="499554"/>
            <a:chOff x="0" y="-38100"/>
            <a:chExt cx="513736" cy="703890"/>
          </a:xfrm>
        </p:grpSpPr>
        <p:sp>
          <p:nvSpPr>
            <p:cNvPr id="764" name="Google Shape;764;p44"/>
            <p:cNvSpPr/>
            <p:nvPr/>
          </p:nvSpPr>
          <p:spPr>
            <a:xfrm>
              <a:off x="0" y="0"/>
              <a:ext cx="513736" cy="665790"/>
            </a:xfrm>
            <a:custGeom>
              <a:avLst/>
              <a:gdLst/>
              <a:ahLst/>
              <a:cxnLst/>
              <a:rect l="l" t="t" r="r" b="b"/>
              <a:pathLst>
                <a:path w="513736" h="665790" extrusionOk="0">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65" name="Google Shape;765;p44"/>
            <p:cNvSpPr txBox="1"/>
            <p:nvPr/>
          </p:nvSpPr>
          <p:spPr>
            <a:xfrm>
              <a:off x="203200" y="-38100"/>
              <a:ext cx="107336" cy="60229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766" name="Google Shape;766;p44"/>
          <p:cNvCxnSpPr/>
          <p:nvPr/>
        </p:nvCxnSpPr>
        <p:spPr>
          <a:xfrm rot="10800000" flipH="1">
            <a:off x="5957922" y="403592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67" name="Google Shape;767;p44"/>
          <p:cNvGrpSpPr/>
          <p:nvPr/>
        </p:nvGrpSpPr>
        <p:grpSpPr>
          <a:xfrm>
            <a:off x="4709220" y="3792412"/>
            <a:ext cx="2014125" cy="413736"/>
            <a:chOff x="0" y="-28575"/>
            <a:chExt cx="1060938" cy="217935"/>
          </a:xfrm>
        </p:grpSpPr>
        <p:sp>
          <p:nvSpPr>
            <p:cNvPr id="768" name="Google Shape;768;p44"/>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69" name="Google Shape;769;p44"/>
            <p:cNvSpPr txBox="1"/>
            <p:nvPr/>
          </p:nvSpPr>
          <p:spPr>
            <a:xfrm>
              <a:off x="0" y="-28575"/>
              <a:ext cx="1060938" cy="21793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USE OF DATA FOR REPORTING</a:t>
              </a:r>
              <a:endParaRPr sz="1400" b="0" i="0" u="none" strike="noStrike" cap="none">
                <a:solidFill>
                  <a:srgbClr val="000000"/>
                </a:solidFill>
                <a:latin typeface="Arial"/>
                <a:ea typeface="Arial"/>
                <a:cs typeface="Arial"/>
                <a:sym typeface="Arial"/>
              </a:endParaRPr>
            </a:p>
          </p:txBody>
        </p:sp>
      </p:grpSp>
      <p:grpSp>
        <p:nvGrpSpPr>
          <p:cNvPr id="770" name="Google Shape;770;p44"/>
          <p:cNvGrpSpPr/>
          <p:nvPr/>
        </p:nvGrpSpPr>
        <p:grpSpPr>
          <a:xfrm>
            <a:off x="4709220" y="5846705"/>
            <a:ext cx="2014125" cy="561373"/>
            <a:chOff x="0" y="-28575"/>
            <a:chExt cx="1060938" cy="295703"/>
          </a:xfrm>
        </p:grpSpPr>
        <p:sp>
          <p:nvSpPr>
            <p:cNvPr id="771" name="Google Shape;771;p44"/>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72" name="Google Shape;772;p44"/>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INFORMATION SHARING AND STAKEHOLDER FEEDBACK</a:t>
              </a:r>
              <a:endParaRPr sz="1400" b="0" i="0" u="none" strike="noStrike" cap="none">
                <a:solidFill>
                  <a:srgbClr val="000000"/>
                </a:solidFill>
                <a:latin typeface="Arial"/>
                <a:ea typeface="Arial"/>
                <a:cs typeface="Arial"/>
                <a:sym typeface="Arial"/>
              </a:endParaRPr>
            </a:p>
          </p:txBody>
        </p:sp>
      </p:grpSp>
      <p:grpSp>
        <p:nvGrpSpPr>
          <p:cNvPr id="773" name="Google Shape;773;p44"/>
          <p:cNvGrpSpPr/>
          <p:nvPr/>
        </p:nvGrpSpPr>
        <p:grpSpPr>
          <a:xfrm>
            <a:off x="6885505" y="2976140"/>
            <a:ext cx="685729" cy="613407"/>
            <a:chOff x="0" y="-28575"/>
            <a:chExt cx="812800" cy="727075"/>
          </a:xfrm>
        </p:grpSpPr>
        <p:sp>
          <p:nvSpPr>
            <p:cNvPr id="774" name="Google Shape;774;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75" name="Google Shape;775;p4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a:solidFill>
                    <a:srgbClr val="FFFFFF"/>
                  </a:solidFill>
                  <a:latin typeface="Open Sans"/>
                  <a:ea typeface="Open Sans"/>
                  <a:cs typeface="Open Sans"/>
                  <a:sym typeface="Open Sans"/>
                </a:rPr>
                <a:t>DASHBOARD</a:t>
              </a:r>
              <a:endParaRPr sz="1400" b="0" i="0" u="none" strike="noStrike" cap="none">
                <a:solidFill>
                  <a:srgbClr val="000000"/>
                </a:solidFill>
                <a:latin typeface="Arial"/>
                <a:ea typeface="Arial"/>
                <a:cs typeface="Arial"/>
                <a:sym typeface="Arial"/>
              </a:endParaRPr>
            </a:p>
          </p:txBody>
        </p:sp>
      </p:grpSp>
      <p:grpSp>
        <p:nvGrpSpPr>
          <p:cNvPr id="776" name="Google Shape;776;p44"/>
          <p:cNvGrpSpPr/>
          <p:nvPr/>
        </p:nvGrpSpPr>
        <p:grpSpPr>
          <a:xfrm>
            <a:off x="9891254" y="2258851"/>
            <a:ext cx="685729" cy="613407"/>
            <a:chOff x="0" y="-28575"/>
            <a:chExt cx="812800" cy="727075"/>
          </a:xfrm>
        </p:grpSpPr>
        <p:sp>
          <p:nvSpPr>
            <p:cNvPr id="777" name="Google Shape;777;p4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78" name="Google Shape;778;p4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a:solidFill>
                    <a:srgbClr val="FFFFFF"/>
                  </a:solidFill>
                  <a:latin typeface="Open Sans"/>
                  <a:ea typeface="Open Sans"/>
                  <a:cs typeface="Open Sans"/>
                  <a:sym typeface="Open Sans"/>
                </a:rPr>
                <a:t>DASHBOARD</a:t>
              </a:r>
              <a:endParaRPr sz="1400" b="0" i="0" u="none" strike="noStrike" cap="none">
                <a:solidFill>
                  <a:srgbClr val="000000"/>
                </a:solidFill>
                <a:latin typeface="Arial"/>
                <a:ea typeface="Arial"/>
                <a:cs typeface="Arial"/>
                <a:sym typeface="Arial"/>
              </a:endParaRPr>
            </a:p>
          </p:txBody>
        </p:sp>
      </p:grpSp>
      <p:sp>
        <p:nvSpPr>
          <p:cNvPr id="779" name="Google Shape;779;p44"/>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43</a:t>
            </a:fld>
            <a:endParaRPr/>
          </a:p>
        </p:txBody>
      </p:sp>
      <p:sp>
        <p:nvSpPr>
          <p:cNvPr id="786" name="Google Shape;786;p4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87" name="Google Shape;787;p45"/>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
        <p:nvSpPr>
          <p:cNvPr id="788" name="Google Shape;788;p45"/>
          <p:cNvSpPr txBox="1"/>
          <p:nvPr/>
        </p:nvSpPr>
        <p:spPr>
          <a:xfrm>
            <a:off x="1914392" y="1438035"/>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a:solidFill>
                  <a:srgbClr val="002060"/>
                </a:solidFill>
                <a:latin typeface="Arial"/>
                <a:ea typeface="Arial"/>
                <a:cs typeface="Arial"/>
                <a:sym typeface="Arial"/>
              </a:rPr>
              <a:t>Mandatory </a:t>
            </a:r>
            <a:r>
              <a:rPr lang="fr-FR" sz="2052">
                <a:solidFill>
                  <a:srgbClr val="002060"/>
                </a:solidFill>
              </a:rPr>
              <a:t>MEAL</a:t>
            </a:r>
            <a:r>
              <a:rPr lang="fr-FR" sz="2052" b="0" i="0" u="none" strike="noStrike" cap="none">
                <a:solidFill>
                  <a:srgbClr val="002060"/>
                </a:solidFill>
                <a:latin typeface="Arial"/>
                <a:ea typeface="Arial"/>
                <a:cs typeface="Arial"/>
                <a:sym typeface="Arial"/>
              </a:rPr>
              <a:t> steps in the project cycle linked to this policy: </a:t>
            </a:r>
            <a:endParaRPr sz="14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a:solidFill>
                <a:srgbClr val="00206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All projects must include an induction phase lasting between 1 and 3 months, depending on the duration of the project. </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This induction phase should make it possible to carry out the necessary recruitments if they could not be anticipated; </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Define project management tools and organize an inclusive launch phase with project stakeholders to allow detailed planning of activity implementation and project monitoring, evaluation and learning procedures.</a:t>
            </a:r>
            <a:endParaRPr sz="1400" b="0" i="0" u="none" strike="noStrike" cap="none">
              <a:solidFill>
                <a:srgbClr val="000000"/>
              </a:solidFill>
              <a:latin typeface="Arial"/>
              <a:ea typeface="Arial"/>
              <a:cs typeface="Arial"/>
              <a:sym typeface="Arial"/>
            </a:endParaRPr>
          </a:p>
          <a:p>
            <a:pPr marL="342900" marR="0" lvl="0" indent="-254000" algn="l" rtl="0">
              <a:lnSpc>
                <a:spcPct val="107000"/>
              </a:lnSpc>
              <a:spcBef>
                <a:spcPts val="800"/>
              </a:spcBef>
              <a:spcAft>
                <a:spcPts val="0"/>
              </a:spcAft>
              <a:buNone/>
            </a:pPr>
            <a:endParaRPr sz="2052" b="0" i="0" u="none" strike="noStrike" cap="none">
              <a:solidFill>
                <a:srgbClr val="002060"/>
              </a:solidFill>
              <a:latin typeface="Arial"/>
              <a:ea typeface="Arial"/>
              <a:cs typeface="Arial"/>
              <a:sym typeface="Arial"/>
            </a:endParaRPr>
          </a:p>
          <a:p>
            <a:pPr marL="0" marR="0" lvl="0" indent="0" algn="just" rtl="0">
              <a:spcBef>
                <a:spcPts val="800"/>
              </a:spcBef>
              <a:spcAft>
                <a:spcPts val="0"/>
              </a:spcAft>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a:solidFill>
                  <a:srgbClr val="002060"/>
                </a:solidFill>
                <a:latin typeface="Arial"/>
                <a:ea typeface="Arial"/>
                <a:cs typeface="Arial"/>
                <a:sym typeface="Arial"/>
              </a:rPr>
              <a:t> </a:t>
            </a:r>
            <a:endParaRPr sz="1200" b="0" i="0" u="none" strike="noStrike" cap="none">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44</a:t>
            </a:fld>
            <a:endParaRPr/>
          </a:p>
        </p:txBody>
      </p:sp>
      <p:sp>
        <p:nvSpPr>
          <p:cNvPr id="795" name="Google Shape;795;p46"/>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96" name="Google Shape;796;p4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
        <p:nvSpPr>
          <p:cNvPr id="797" name="Google Shape;797;p46"/>
          <p:cNvSpPr txBox="1"/>
          <p:nvPr/>
        </p:nvSpPr>
        <p:spPr>
          <a:xfrm>
            <a:off x="1914392" y="1438035"/>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a:solidFill>
                  <a:srgbClr val="002060"/>
                </a:solidFill>
                <a:latin typeface="Arial"/>
                <a:ea typeface="Arial"/>
                <a:cs typeface="Arial"/>
                <a:sym typeface="Arial"/>
              </a:rPr>
              <a:t>Mandatory </a:t>
            </a:r>
            <a:r>
              <a:rPr lang="fr-FR" sz="2052">
                <a:solidFill>
                  <a:srgbClr val="002060"/>
                </a:solidFill>
              </a:rPr>
              <a:t>MEAL</a:t>
            </a:r>
            <a:r>
              <a:rPr lang="fr-FR" sz="2052" b="0" i="0" u="none" strike="noStrike" cap="none">
                <a:solidFill>
                  <a:srgbClr val="002060"/>
                </a:solidFill>
                <a:latin typeface="Arial"/>
                <a:ea typeface="Arial"/>
                <a:cs typeface="Arial"/>
                <a:sym typeface="Arial"/>
              </a:rPr>
              <a:t> steps in the project cycle linked to this policy: </a:t>
            </a:r>
            <a:endParaRPr sz="14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a:solidFill>
                <a:srgbClr val="00206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All projects/programs must hold regular interdepartmental (project/support) project reviews (at least every 4 months, and necessarily aligned with the budget preparation and review cycle) to analyze and record the latest project information, identify areas of concern, and decide on any necessary changes.</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Every month, the project/program manager and a member of the finance team review progress on the basis of operational and budgetary monitoring tools.</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All projects must deploy feedback and complaint mechanisms specific to their areas of intervention, in line with Action Education's protection and safeguarding policy. </a:t>
            </a:r>
            <a:endParaRPr sz="1800" b="0" i="0" u="none" strike="noStrike" cap="none">
              <a:solidFill>
                <a:srgbClr val="002060"/>
              </a:solidFill>
              <a:latin typeface="Arial"/>
              <a:ea typeface="Arial"/>
              <a:cs typeface="Arial"/>
              <a:sym typeface="Arial"/>
            </a:endParaRPr>
          </a:p>
          <a:p>
            <a:pPr marL="0" marR="0" lvl="0" indent="0" algn="just" rtl="0">
              <a:spcBef>
                <a:spcPts val="800"/>
              </a:spcBef>
              <a:spcAft>
                <a:spcPts val="0"/>
              </a:spcAft>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a:solidFill>
                  <a:srgbClr val="002060"/>
                </a:solidFill>
                <a:latin typeface="Arial"/>
                <a:ea typeface="Arial"/>
                <a:cs typeface="Arial"/>
                <a:sym typeface="Arial"/>
              </a:rPr>
              <a:t> </a:t>
            </a:r>
            <a:endParaRPr sz="1200" b="0" i="0" u="none" strike="noStrike" cap="none">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pSp>
        <p:nvGrpSpPr>
          <p:cNvPr id="802" name="Google Shape;802;p47"/>
          <p:cNvGrpSpPr/>
          <p:nvPr/>
        </p:nvGrpSpPr>
        <p:grpSpPr>
          <a:xfrm>
            <a:off x="5521619" y="2185505"/>
            <a:ext cx="364601" cy="776141"/>
            <a:chOff x="0" y="-38100"/>
            <a:chExt cx="513736" cy="1093612"/>
          </a:xfrm>
        </p:grpSpPr>
        <p:sp>
          <p:nvSpPr>
            <p:cNvPr id="803" name="Google Shape;803;p4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04" name="Google Shape;804;p4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805" name="Google Shape;805;p47"/>
          <p:cNvGrpSpPr/>
          <p:nvPr/>
        </p:nvGrpSpPr>
        <p:grpSpPr>
          <a:xfrm>
            <a:off x="4696857" y="2070411"/>
            <a:ext cx="2014125" cy="735384"/>
            <a:chOff x="0" y="-57150"/>
            <a:chExt cx="1060938" cy="387363"/>
          </a:xfrm>
        </p:grpSpPr>
        <p:sp>
          <p:nvSpPr>
            <p:cNvPr id="806" name="Google Shape;806;p4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07" name="Google Shape;807;p4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EVALUATION </a:t>
              </a:r>
              <a:endParaRPr sz="1400" b="0" i="0" u="none" strike="noStrike" cap="none">
                <a:solidFill>
                  <a:srgbClr val="000000"/>
                </a:solidFill>
                <a:latin typeface="Arial"/>
                <a:ea typeface="Arial"/>
                <a:cs typeface="Arial"/>
                <a:sym typeface="Arial"/>
              </a:endParaRPr>
            </a:p>
          </p:txBody>
        </p:sp>
      </p:grpSp>
      <p:grpSp>
        <p:nvGrpSpPr>
          <p:cNvPr id="808" name="Google Shape;808;p47"/>
          <p:cNvGrpSpPr/>
          <p:nvPr/>
        </p:nvGrpSpPr>
        <p:grpSpPr>
          <a:xfrm>
            <a:off x="6885504" y="3490158"/>
            <a:ext cx="727507" cy="642252"/>
            <a:chOff x="0" y="-19050"/>
            <a:chExt cx="812800" cy="717550"/>
          </a:xfrm>
        </p:grpSpPr>
        <p:sp>
          <p:nvSpPr>
            <p:cNvPr id="809" name="Google Shape;809;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10" name="Google Shape;810;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EVALUATION</a:t>
              </a:r>
              <a:endParaRPr sz="1400" b="0" i="0" u="none" strike="noStrike" cap="none" dirty="0">
                <a:solidFill>
                  <a:srgbClr val="000000"/>
                </a:solidFill>
                <a:latin typeface="Arial"/>
                <a:ea typeface="Arial"/>
                <a:cs typeface="Arial"/>
                <a:sym typeface="Arial"/>
              </a:endParaRPr>
            </a:p>
          </p:txBody>
        </p:sp>
      </p:grpSp>
      <p:grpSp>
        <p:nvGrpSpPr>
          <p:cNvPr id="811" name="Google Shape;811;p47"/>
          <p:cNvGrpSpPr/>
          <p:nvPr/>
        </p:nvGrpSpPr>
        <p:grpSpPr>
          <a:xfrm>
            <a:off x="6885504" y="4153461"/>
            <a:ext cx="727507" cy="642252"/>
            <a:chOff x="0" y="-19050"/>
            <a:chExt cx="812800" cy="717550"/>
          </a:xfrm>
        </p:grpSpPr>
        <p:sp>
          <p:nvSpPr>
            <p:cNvPr id="812" name="Google Shape;812;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13" name="Google Shape;813;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INTERNAL AO PROCESSES</a:t>
              </a:r>
              <a:endParaRPr sz="1400" b="0" i="0" u="none" strike="noStrike" cap="none">
                <a:solidFill>
                  <a:srgbClr val="000000"/>
                </a:solidFill>
                <a:latin typeface="Arial"/>
                <a:ea typeface="Arial"/>
                <a:cs typeface="Arial"/>
                <a:sym typeface="Arial"/>
              </a:endParaRPr>
            </a:p>
          </p:txBody>
        </p:sp>
      </p:grpSp>
      <p:grpSp>
        <p:nvGrpSpPr>
          <p:cNvPr id="814" name="Google Shape;814;p47"/>
          <p:cNvGrpSpPr/>
          <p:nvPr/>
        </p:nvGrpSpPr>
        <p:grpSpPr>
          <a:xfrm>
            <a:off x="5513607" y="3065217"/>
            <a:ext cx="364601" cy="441992"/>
            <a:chOff x="0" y="-38100"/>
            <a:chExt cx="513736" cy="622783"/>
          </a:xfrm>
        </p:grpSpPr>
        <p:sp>
          <p:nvSpPr>
            <p:cNvPr id="815" name="Google Shape;815;p47"/>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16" name="Google Shape;816;p47"/>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cxnSp>
        <p:nvCxnSpPr>
          <p:cNvPr id="817" name="Google Shape;817;p47"/>
          <p:cNvCxnSpPr/>
          <p:nvPr/>
        </p:nvCxnSpPr>
        <p:spPr>
          <a:xfrm rot="10800000" flipH="1">
            <a:off x="5906784" y="3100677"/>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18" name="Google Shape;818;p47"/>
          <p:cNvGrpSpPr/>
          <p:nvPr/>
        </p:nvGrpSpPr>
        <p:grpSpPr>
          <a:xfrm>
            <a:off x="4696235" y="2913995"/>
            <a:ext cx="2014125" cy="413736"/>
            <a:chOff x="0" y="-28575"/>
            <a:chExt cx="1060938" cy="217935"/>
          </a:xfrm>
        </p:grpSpPr>
        <p:sp>
          <p:nvSpPr>
            <p:cNvPr id="819" name="Google Shape;819;p47"/>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20" name="Google Shape;820;p47"/>
            <p:cNvSpPr txBox="1"/>
            <p:nvPr/>
          </p:nvSpPr>
          <p:spPr>
            <a:xfrm>
              <a:off x="0" y="-28575"/>
              <a:ext cx="1060938" cy="21793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 INTERNAL OR EXTERNAL EVALUATION </a:t>
              </a:r>
              <a:endParaRPr sz="1400" b="0" i="0" u="none" strike="noStrike" cap="none">
                <a:solidFill>
                  <a:srgbClr val="000000"/>
                </a:solidFill>
                <a:latin typeface="Arial"/>
                <a:ea typeface="Arial"/>
                <a:cs typeface="Arial"/>
                <a:sym typeface="Arial"/>
              </a:endParaRPr>
            </a:p>
          </p:txBody>
        </p:sp>
      </p:grpSp>
      <p:cxnSp>
        <p:nvCxnSpPr>
          <p:cNvPr id="821" name="Google Shape;821;p47"/>
          <p:cNvCxnSpPr/>
          <p:nvPr/>
        </p:nvCxnSpPr>
        <p:spPr>
          <a:xfrm rot="10800000" flipH="1">
            <a:off x="5937033" y="381463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22" name="Google Shape;822;p47"/>
          <p:cNvGrpSpPr/>
          <p:nvPr/>
        </p:nvGrpSpPr>
        <p:grpSpPr>
          <a:xfrm>
            <a:off x="6864616" y="2777836"/>
            <a:ext cx="727507" cy="642252"/>
            <a:chOff x="0" y="-19050"/>
            <a:chExt cx="812800" cy="717550"/>
          </a:xfrm>
        </p:grpSpPr>
        <p:sp>
          <p:nvSpPr>
            <p:cNvPr id="823" name="Google Shape;823;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B2B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24" name="Google Shape;824;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M&amp;E GUIDE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a:solidFill>
                    <a:srgbClr val="FFFFFF"/>
                  </a:solidFill>
                  <a:latin typeface="Open Sans"/>
                  <a:ea typeface="Open Sans"/>
                  <a:cs typeface="Open Sans"/>
                  <a:sym typeface="Open Sans"/>
                </a:rPr>
                <a:t>EVALUATION</a:t>
              </a:r>
              <a:endParaRPr sz="1400" b="0" i="0" u="none" strike="noStrike" cap="none">
                <a:solidFill>
                  <a:srgbClr val="000000"/>
                </a:solidFill>
                <a:latin typeface="Arial"/>
                <a:ea typeface="Arial"/>
                <a:cs typeface="Arial"/>
                <a:sym typeface="Arial"/>
              </a:endParaRPr>
            </a:p>
          </p:txBody>
        </p:sp>
      </p:grpSp>
      <p:grpSp>
        <p:nvGrpSpPr>
          <p:cNvPr id="825" name="Google Shape;825;p47"/>
          <p:cNvGrpSpPr/>
          <p:nvPr/>
        </p:nvGrpSpPr>
        <p:grpSpPr>
          <a:xfrm>
            <a:off x="2449966" y="2316117"/>
            <a:ext cx="364601" cy="776141"/>
            <a:chOff x="0" y="-38100"/>
            <a:chExt cx="513736" cy="1093612"/>
          </a:xfrm>
        </p:grpSpPr>
        <p:sp>
          <p:nvSpPr>
            <p:cNvPr id="826" name="Google Shape;826;p4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27" name="Google Shape;827;p4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828" name="Google Shape;828;p47"/>
          <p:cNvGrpSpPr/>
          <p:nvPr/>
        </p:nvGrpSpPr>
        <p:grpSpPr>
          <a:xfrm>
            <a:off x="1647677" y="2192155"/>
            <a:ext cx="2014125" cy="735384"/>
            <a:chOff x="0" y="-57150"/>
            <a:chExt cx="1060938" cy="387363"/>
          </a:xfrm>
        </p:grpSpPr>
        <p:sp>
          <p:nvSpPr>
            <p:cNvPr id="829" name="Google Shape;829;p4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30" name="Google Shape;830;p4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a:solidFill>
                    <a:srgbClr val="FFFFFF"/>
                  </a:solidFill>
                  <a:latin typeface="Open Sans"/>
                  <a:ea typeface="Open Sans"/>
                  <a:cs typeface="Open Sans"/>
                  <a:sym typeface="Open Sans"/>
                </a:rPr>
                <a:t>MONITORING</a:t>
              </a:r>
              <a:endParaRPr sz="1400" b="0" i="0" u="none" strike="noStrike" cap="none">
                <a:solidFill>
                  <a:srgbClr val="000000"/>
                </a:solidFill>
                <a:latin typeface="Arial"/>
                <a:ea typeface="Arial"/>
                <a:cs typeface="Arial"/>
                <a:sym typeface="Arial"/>
              </a:endParaRPr>
            </a:p>
          </p:txBody>
        </p:sp>
      </p:grpSp>
      <p:cxnSp>
        <p:nvCxnSpPr>
          <p:cNvPr id="831" name="Google Shape;831;p47"/>
          <p:cNvCxnSpPr/>
          <p:nvPr/>
        </p:nvCxnSpPr>
        <p:spPr>
          <a:xfrm rot="10800000" flipH="1">
            <a:off x="2896249" y="406021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32" name="Google Shape;832;p47"/>
          <p:cNvGrpSpPr/>
          <p:nvPr/>
        </p:nvGrpSpPr>
        <p:grpSpPr>
          <a:xfrm>
            <a:off x="1647677" y="3738941"/>
            <a:ext cx="2014125" cy="569258"/>
            <a:chOff x="0" y="-28575"/>
            <a:chExt cx="1060938" cy="299856"/>
          </a:xfrm>
        </p:grpSpPr>
        <p:sp>
          <p:nvSpPr>
            <p:cNvPr id="833" name="Google Shape;833;p4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34" name="Google Shape;834;p4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INTERNAL FINAL REPORTS</a:t>
              </a:r>
              <a:endParaRPr sz="1400" b="0" i="0" u="none" strike="noStrike" cap="none">
                <a:solidFill>
                  <a:srgbClr val="000000"/>
                </a:solidFill>
                <a:latin typeface="Arial"/>
                <a:ea typeface="Arial"/>
                <a:cs typeface="Arial"/>
                <a:sym typeface="Arial"/>
              </a:endParaRPr>
            </a:p>
          </p:txBody>
        </p:sp>
      </p:grpSp>
      <p:grpSp>
        <p:nvGrpSpPr>
          <p:cNvPr id="835" name="Google Shape;835;p47"/>
          <p:cNvGrpSpPr/>
          <p:nvPr/>
        </p:nvGrpSpPr>
        <p:grpSpPr>
          <a:xfrm>
            <a:off x="3858106" y="3739974"/>
            <a:ext cx="685729" cy="605371"/>
            <a:chOff x="0" y="-19050"/>
            <a:chExt cx="812800" cy="717550"/>
          </a:xfrm>
        </p:grpSpPr>
        <p:sp>
          <p:nvSpPr>
            <p:cNvPr id="836" name="Google Shape;836;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37" name="Google Shape;837;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INTERNAL REPORT FRAMES</a:t>
              </a:r>
              <a:endParaRPr sz="1400" b="0" i="0" u="none" strike="noStrike" cap="none">
                <a:solidFill>
                  <a:srgbClr val="000000"/>
                </a:solidFill>
                <a:latin typeface="Arial"/>
                <a:ea typeface="Arial"/>
                <a:cs typeface="Arial"/>
                <a:sym typeface="Arial"/>
              </a:endParaRPr>
            </a:p>
          </p:txBody>
        </p:sp>
      </p:grpSp>
      <p:cxnSp>
        <p:nvCxnSpPr>
          <p:cNvPr id="838" name="Google Shape;838;p47"/>
          <p:cNvCxnSpPr/>
          <p:nvPr/>
        </p:nvCxnSpPr>
        <p:spPr>
          <a:xfrm rot="10800000" flipH="1">
            <a:off x="8942782" y="3389045"/>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39" name="Google Shape;839;p47"/>
          <p:cNvGrpSpPr/>
          <p:nvPr/>
        </p:nvGrpSpPr>
        <p:grpSpPr>
          <a:xfrm>
            <a:off x="7745758" y="3090162"/>
            <a:ext cx="2014125" cy="509048"/>
            <a:chOff x="0" y="-28575"/>
            <a:chExt cx="1060938" cy="268140"/>
          </a:xfrm>
        </p:grpSpPr>
        <p:sp>
          <p:nvSpPr>
            <p:cNvPr id="840" name="Google Shape;840;p4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41" name="Google Shape;841;p4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LEARNING ABOUT PROJECT </a:t>
              </a: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a:t>
              </a:r>
              <a:endParaRPr sz="1400" b="0" i="0" u="none" strike="noStrike" cap="none">
                <a:solidFill>
                  <a:srgbClr val="000000"/>
                </a:solidFill>
                <a:latin typeface="Arial"/>
                <a:ea typeface="Arial"/>
                <a:cs typeface="Arial"/>
                <a:sym typeface="Arial"/>
              </a:endParaRPr>
            </a:p>
          </p:txBody>
        </p:sp>
      </p:grpSp>
      <p:cxnSp>
        <p:nvCxnSpPr>
          <p:cNvPr id="842" name="Google Shape;842;p47"/>
          <p:cNvCxnSpPr/>
          <p:nvPr/>
        </p:nvCxnSpPr>
        <p:spPr>
          <a:xfrm rot="10800000" flipH="1">
            <a:off x="5934343" y="5485268"/>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843" name="Google Shape;843;p47"/>
          <p:cNvCxnSpPr/>
          <p:nvPr/>
        </p:nvCxnSpPr>
        <p:spPr>
          <a:xfrm rot="10800000" flipH="1">
            <a:off x="2896250" y="3383131"/>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44" name="Google Shape;844;p47"/>
          <p:cNvGrpSpPr/>
          <p:nvPr/>
        </p:nvGrpSpPr>
        <p:grpSpPr>
          <a:xfrm>
            <a:off x="1647678" y="3047719"/>
            <a:ext cx="2014125" cy="569258"/>
            <a:chOff x="0" y="-28575"/>
            <a:chExt cx="1060938" cy="299856"/>
          </a:xfrm>
        </p:grpSpPr>
        <p:sp>
          <p:nvSpPr>
            <p:cNvPr id="845" name="Google Shape;845;p4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46" name="Google Shape;846;p4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a:solidFill>
                    <a:srgbClr val="2B2B72"/>
                  </a:solidFill>
                  <a:latin typeface="Open Sans"/>
                  <a:ea typeface="Open Sans"/>
                  <a:cs typeface="Open Sans"/>
                  <a:sym typeface="Open Sans"/>
                </a:rPr>
                <a:t>DASHBOARD FINALIZATION (LAST UPDATE BEFORE ARCHIVING)</a:t>
              </a:r>
              <a:endParaRPr sz="1400" b="0" i="0" u="none" strike="noStrike" cap="none">
                <a:solidFill>
                  <a:srgbClr val="000000"/>
                </a:solidFill>
                <a:latin typeface="Arial"/>
                <a:ea typeface="Arial"/>
                <a:cs typeface="Arial"/>
                <a:sym typeface="Arial"/>
              </a:endParaRPr>
            </a:p>
          </p:txBody>
        </p:sp>
      </p:grpSp>
      <p:grpSp>
        <p:nvGrpSpPr>
          <p:cNvPr id="847" name="Google Shape;847;p47"/>
          <p:cNvGrpSpPr/>
          <p:nvPr/>
        </p:nvGrpSpPr>
        <p:grpSpPr>
          <a:xfrm>
            <a:off x="3858106" y="3064375"/>
            <a:ext cx="685729" cy="613407"/>
            <a:chOff x="0" y="-28575"/>
            <a:chExt cx="812800" cy="727075"/>
          </a:xfrm>
        </p:grpSpPr>
        <p:sp>
          <p:nvSpPr>
            <p:cNvPr id="848" name="Google Shape;848;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49" name="Google Shape;849;p4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a:solidFill>
                    <a:srgbClr val="FFFFFF"/>
                  </a:solidFill>
                  <a:latin typeface="Open Sans"/>
                  <a:ea typeface="Open Sans"/>
                  <a:cs typeface="Open Sans"/>
                  <a:sym typeface="Open Sans"/>
                </a:rPr>
                <a:t>DASHBOARD</a:t>
              </a:r>
              <a:endParaRPr sz="1400" b="0" i="0" u="none" strike="noStrike" cap="none">
                <a:solidFill>
                  <a:srgbClr val="000000"/>
                </a:solidFill>
                <a:latin typeface="Arial"/>
                <a:ea typeface="Arial"/>
                <a:cs typeface="Arial"/>
                <a:sym typeface="Arial"/>
              </a:endParaRPr>
            </a:p>
          </p:txBody>
        </p:sp>
      </p:grpSp>
      <p:cxnSp>
        <p:nvCxnSpPr>
          <p:cNvPr id="850" name="Google Shape;850;p47"/>
          <p:cNvCxnSpPr/>
          <p:nvPr/>
        </p:nvCxnSpPr>
        <p:spPr>
          <a:xfrm rot="10800000" flipH="1">
            <a:off x="2896251" y="4699764"/>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51" name="Google Shape;851;p47"/>
          <p:cNvGrpSpPr/>
          <p:nvPr/>
        </p:nvGrpSpPr>
        <p:grpSpPr>
          <a:xfrm>
            <a:off x="1652547" y="4406822"/>
            <a:ext cx="2014125" cy="569258"/>
            <a:chOff x="0" y="-28575"/>
            <a:chExt cx="1060938" cy="299856"/>
          </a:xfrm>
        </p:grpSpPr>
        <p:sp>
          <p:nvSpPr>
            <p:cNvPr id="852" name="Google Shape;852;p4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53" name="Google Shape;853;p4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EXTERNAL FINAL REPORTS</a:t>
              </a:r>
              <a:endParaRPr sz="1400" b="0" i="0" u="none" strike="noStrike" cap="none">
                <a:solidFill>
                  <a:srgbClr val="000000"/>
                </a:solidFill>
                <a:latin typeface="Arial"/>
                <a:ea typeface="Arial"/>
                <a:cs typeface="Arial"/>
                <a:sym typeface="Arial"/>
              </a:endParaRPr>
            </a:p>
          </p:txBody>
        </p:sp>
      </p:grpSp>
      <p:grpSp>
        <p:nvGrpSpPr>
          <p:cNvPr id="854" name="Google Shape;854;p47"/>
          <p:cNvGrpSpPr/>
          <p:nvPr/>
        </p:nvGrpSpPr>
        <p:grpSpPr>
          <a:xfrm>
            <a:off x="1647677" y="5066262"/>
            <a:ext cx="2014125" cy="569258"/>
            <a:chOff x="0" y="-28575"/>
            <a:chExt cx="1060938" cy="299856"/>
          </a:xfrm>
        </p:grpSpPr>
        <p:sp>
          <p:nvSpPr>
            <p:cNvPr id="855" name="Google Shape;855;p4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56" name="Google Shape;856;p4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DEPOSIT FILES IN DEDICATED DRIVE / ARCHIVE</a:t>
              </a:r>
              <a:endParaRPr sz="1400" b="0" i="0" u="none" strike="noStrike" cap="none">
                <a:solidFill>
                  <a:srgbClr val="000000"/>
                </a:solidFill>
                <a:latin typeface="Arial"/>
                <a:ea typeface="Arial"/>
                <a:cs typeface="Arial"/>
                <a:sym typeface="Arial"/>
              </a:endParaRPr>
            </a:p>
          </p:txBody>
        </p:sp>
      </p:grpSp>
      <p:grpSp>
        <p:nvGrpSpPr>
          <p:cNvPr id="857" name="Google Shape;857;p47"/>
          <p:cNvGrpSpPr/>
          <p:nvPr/>
        </p:nvGrpSpPr>
        <p:grpSpPr>
          <a:xfrm>
            <a:off x="8601694" y="2337905"/>
            <a:ext cx="364601" cy="776141"/>
            <a:chOff x="0" y="-38100"/>
            <a:chExt cx="513736" cy="1093612"/>
          </a:xfrm>
        </p:grpSpPr>
        <p:sp>
          <p:nvSpPr>
            <p:cNvPr id="858" name="Google Shape;858;p4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59" name="Google Shape;859;p4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860" name="Google Shape;860;p47"/>
          <p:cNvGrpSpPr/>
          <p:nvPr/>
        </p:nvGrpSpPr>
        <p:grpSpPr>
          <a:xfrm>
            <a:off x="7753969" y="2192155"/>
            <a:ext cx="2014125" cy="735384"/>
            <a:chOff x="0" y="-57150"/>
            <a:chExt cx="1060938" cy="387363"/>
          </a:xfrm>
        </p:grpSpPr>
        <p:sp>
          <p:nvSpPr>
            <p:cNvPr id="861" name="Google Shape;861;p4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62" name="Google Shape;862;p4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LEARNING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1350" b="1" i="0" u="none" strike="noStrike" cap="none">
                  <a:solidFill>
                    <a:srgbClr val="FFFFFF"/>
                  </a:solidFill>
                  <a:latin typeface="Open Sans"/>
                  <a:ea typeface="Open Sans"/>
                  <a:cs typeface="Open Sans"/>
                  <a:sym typeface="Open Sans"/>
                </a:rPr>
                <a:t>M&amp;E</a:t>
              </a:r>
              <a:endParaRPr sz="1400" b="0" i="0" u="none" strike="noStrike" cap="none">
                <a:solidFill>
                  <a:srgbClr val="000000"/>
                </a:solidFill>
                <a:latin typeface="Arial"/>
                <a:ea typeface="Arial"/>
                <a:cs typeface="Arial"/>
                <a:sym typeface="Arial"/>
              </a:endParaRPr>
            </a:p>
          </p:txBody>
        </p:sp>
      </p:grpSp>
      <p:grpSp>
        <p:nvGrpSpPr>
          <p:cNvPr id="863" name="Google Shape;863;p47"/>
          <p:cNvGrpSpPr/>
          <p:nvPr/>
        </p:nvGrpSpPr>
        <p:grpSpPr>
          <a:xfrm>
            <a:off x="4709220" y="3506862"/>
            <a:ext cx="2014125" cy="561373"/>
            <a:chOff x="0" y="-28575"/>
            <a:chExt cx="1060938" cy="295703"/>
          </a:xfrm>
        </p:grpSpPr>
        <p:sp>
          <p:nvSpPr>
            <p:cNvPr id="864" name="Google Shape;864;p4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65" name="Google Shape;865;p4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dirty="0">
                  <a:solidFill>
                    <a:srgbClr val="2B2B72"/>
                  </a:solidFill>
                  <a:latin typeface="Open Sans"/>
                  <a:ea typeface="Open Sans"/>
                  <a:cs typeface="Open Sans"/>
                  <a:sym typeface="Open Sans"/>
                </a:rPr>
                <a:t>DEFINING EVALUATION QUESTIONS AND FORMULATING TDRS</a:t>
              </a:r>
              <a:endParaRPr sz="1400" b="0" i="0" u="none" strike="noStrike" cap="none" dirty="0">
                <a:solidFill>
                  <a:srgbClr val="000000"/>
                </a:solidFill>
                <a:latin typeface="Arial"/>
                <a:ea typeface="Arial"/>
                <a:cs typeface="Arial"/>
                <a:sym typeface="Arial"/>
              </a:endParaRPr>
            </a:p>
          </p:txBody>
        </p:sp>
      </p:grpSp>
      <p:grpSp>
        <p:nvGrpSpPr>
          <p:cNvPr id="866" name="Google Shape;866;p47"/>
          <p:cNvGrpSpPr/>
          <p:nvPr/>
        </p:nvGrpSpPr>
        <p:grpSpPr>
          <a:xfrm>
            <a:off x="4734337" y="4743346"/>
            <a:ext cx="2014125" cy="428838"/>
            <a:chOff x="0" y="-28575"/>
            <a:chExt cx="1060938" cy="225890"/>
          </a:xfrm>
        </p:grpSpPr>
        <p:sp>
          <p:nvSpPr>
            <p:cNvPr id="867" name="Google Shape;867;p47"/>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68" name="Google Shape;868;p47"/>
            <p:cNvSpPr txBox="1"/>
            <p:nvPr/>
          </p:nvSpPr>
          <p:spPr>
            <a:xfrm>
              <a:off x="0" y="-28575"/>
              <a:ext cx="1060938" cy="22589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CONDUCTING THE EVALUATION . DATA COLLECTION</a:t>
              </a:r>
              <a:endParaRPr sz="1400" b="0" i="0" u="none" strike="noStrike" cap="none">
                <a:solidFill>
                  <a:srgbClr val="000000"/>
                </a:solidFill>
                <a:latin typeface="Arial"/>
                <a:ea typeface="Arial"/>
                <a:cs typeface="Arial"/>
                <a:sym typeface="Arial"/>
              </a:endParaRPr>
            </a:p>
          </p:txBody>
        </p:sp>
      </p:grpSp>
      <p:cxnSp>
        <p:nvCxnSpPr>
          <p:cNvPr id="869" name="Google Shape;869;p47"/>
          <p:cNvCxnSpPr/>
          <p:nvPr/>
        </p:nvCxnSpPr>
        <p:spPr>
          <a:xfrm rot="10800000" flipH="1">
            <a:off x="5934344" y="4483112"/>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70" name="Google Shape;870;p47"/>
          <p:cNvGrpSpPr/>
          <p:nvPr/>
        </p:nvGrpSpPr>
        <p:grpSpPr>
          <a:xfrm>
            <a:off x="4709455" y="4190780"/>
            <a:ext cx="2014125" cy="509048"/>
            <a:chOff x="0" y="-28575"/>
            <a:chExt cx="1060938" cy="268140"/>
          </a:xfrm>
        </p:grpSpPr>
        <p:sp>
          <p:nvSpPr>
            <p:cNvPr id="871" name="Google Shape;871;p4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72" name="Google Shape;872;p4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AO CONSULTANTS FOR EXTERNAL EVALUATIONS</a:t>
              </a:r>
              <a:endParaRPr sz="1400" b="0" i="0" u="none" strike="noStrike" cap="none">
                <a:solidFill>
                  <a:srgbClr val="000000"/>
                </a:solidFill>
                <a:latin typeface="Arial"/>
                <a:ea typeface="Arial"/>
                <a:cs typeface="Arial"/>
                <a:sym typeface="Arial"/>
              </a:endParaRPr>
            </a:p>
          </p:txBody>
        </p:sp>
      </p:grpSp>
      <p:grpSp>
        <p:nvGrpSpPr>
          <p:cNvPr id="873" name="Google Shape;873;p47"/>
          <p:cNvGrpSpPr/>
          <p:nvPr/>
        </p:nvGrpSpPr>
        <p:grpSpPr>
          <a:xfrm>
            <a:off x="4734337" y="5197934"/>
            <a:ext cx="2014125" cy="509048"/>
            <a:chOff x="0" y="-28575"/>
            <a:chExt cx="1060938" cy="268140"/>
          </a:xfrm>
        </p:grpSpPr>
        <p:sp>
          <p:nvSpPr>
            <p:cNvPr id="874" name="Google Shape;874;p4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75" name="Google Shape;875;p4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 EVALUATION REPORT</a:t>
              </a:r>
              <a:endParaRPr sz="1400" b="0" i="0" u="none" strike="noStrike" cap="none">
                <a:solidFill>
                  <a:srgbClr val="000000"/>
                </a:solidFill>
                <a:latin typeface="Arial"/>
                <a:ea typeface="Arial"/>
                <a:cs typeface="Arial"/>
                <a:sym typeface="Arial"/>
              </a:endParaRPr>
            </a:p>
          </p:txBody>
        </p:sp>
      </p:grpSp>
      <p:grpSp>
        <p:nvGrpSpPr>
          <p:cNvPr id="876" name="Google Shape;876;p47"/>
          <p:cNvGrpSpPr/>
          <p:nvPr/>
        </p:nvGrpSpPr>
        <p:grpSpPr>
          <a:xfrm>
            <a:off x="9891254" y="3076186"/>
            <a:ext cx="685729" cy="605371"/>
            <a:chOff x="0" y="-19050"/>
            <a:chExt cx="812800" cy="717550"/>
          </a:xfrm>
        </p:grpSpPr>
        <p:sp>
          <p:nvSpPr>
            <p:cNvPr id="877" name="Google Shape;877;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78" name="Google Shape;878;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00" b="1">
                  <a:solidFill>
                    <a:srgbClr val="FFFFFF"/>
                  </a:solidFill>
                  <a:latin typeface="Open Sans"/>
                  <a:ea typeface="Open Sans"/>
                  <a:cs typeface="Open Sans"/>
                  <a:sym typeface="Open Sans"/>
                </a:rPr>
                <a:t>M</a:t>
              </a:r>
              <a:r>
                <a:rPr lang="fr-FR" sz="400" b="1" i="0" u="none" strike="noStrike" cap="none">
                  <a:solidFill>
                    <a:srgbClr val="FFFFFF"/>
                  </a:solidFill>
                  <a:latin typeface="Open Sans"/>
                  <a:ea typeface="Open Sans"/>
                  <a:cs typeface="Open Sans"/>
                  <a:sym typeface="Open Sans"/>
                </a:rPr>
                <a:t>&amp;E QUESTIONNAIRE</a:t>
              </a:r>
              <a:endParaRPr sz="1400" b="0" i="0" u="none" strike="noStrike" cap="none">
                <a:solidFill>
                  <a:srgbClr val="000000"/>
                </a:solidFill>
                <a:latin typeface="Arial"/>
                <a:ea typeface="Arial"/>
                <a:cs typeface="Arial"/>
                <a:sym typeface="Arial"/>
              </a:endParaRPr>
            </a:p>
          </p:txBody>
        </p:sp>
      </p:grpSp>
      <p:grpSp>
        <p:nvGrpSpPr>
          <p:cNvPr id="879" name="Google Shape;879;p47"/>
          <p:cNvGrpSpPr/>
          <p:nvPr/>
        </p:nvGrpSpPr>
        <p:grpSpPr>
          <a:xfrm>
            <a:off x="3858108" y="4379519"/>
            <a:ext cx="685729" cy="605371"/>
            <a:chOff x="0" y="-19050"/>
            <a:chExt cx="812800" cy="717550"/>
          </a:xfrm>
        </p:grpSpPr>
        <p:sp>
          <p:nvSpPr>
            <p:cNvPr id="880" name="Google Shape;880;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81" name="Google Shape;881;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EXTERNAL REPORT FRAMES</a:t>
              </a:r>
              <a:endParaRPr sz="1400" b="0" i="0" u="none" strike="noStrike" cap="none">
                <a:solidFill>
                  <a:srgbClr val="000000"/>
                </a:solidFill>
                <a:latin typeface="Arial"/>
                <a:ea typeface="Arial"/>
                <a:cs typeface="Arial"/>
                <a:sym typeface="Arial"/>
              </a:endParaRPr>
            </a:p>
          </p:txBody>
        </p:sp>
      </p:grpSp>
      <p:grpSp>
        <p:nvGrpSpPr>
          <p:cNvPr id="882" name="Google Shape;882;p47"/>
          <p:cNvGrpSpPr/>
          <p:nvPr/>
        </p:nvGrpSpPr>
        <p:grpSpPr>
          <a:xfrm>
            <a:off x="4734337" y="5734810"/>
            <a:ext cx="2014125" cy="509048"/>
            <a:chOff x="0" y="-28575"/>
            <a:chExt cx="1060938" cy="268140"/>
          </a:xfrm>
        </p:grpSpPr>
        <p:sp>
          <p:nvSpPr>
            <p:cNvPr id="883" name="Google Shape;883;p4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84" name="Google Shape;884;p4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FEEDBACK TO ALL STAKEHOLDERS</a:t>
              </a:r>
              <a:endParaRPr sz="1400" b="0" i="0" u="none" strike="noStrike" cap="none">
                <a:solidFill>
                  <a:srgbClr val="000000"/>
                </a:solidFill>
                <a:latin typeface="Arial"/>
                <a:ea typeface="Arial"/>
                <a:cs typeface="Arial"/>
                <a:sym typeface="Arial"/>
              </a:endParaRPr>
            </a:p>
          </p:txBody>
        </p:sp>
      </p:grpSp>
      <p:grpSp>
        <p:nvGrpSpPr>
          <p:cNvPr id="885" name="Google Shape;885;p47"/>
          <p:cNvGrpSpPr/>
          <p:nvPr/>
        </p:nvGrpSpPr>
        <p:grpSpPr>
          <a:xfrm>
            <a:off x="6885505" y="5174580"/>
            <a:ext cx="685729" cy="605371"/>
            <a:chOff x="0" y="-19050"/>
            <a:chExt cx="812800" cy="717550"/>
          </a:xfrm>
        </p:grpSpPr>
        <p:sp>
          <p:nvSpPr>
            <p:cNvPr id="886" name="Google Shape;886;p4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87" name="Google Shape;887;p4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EXTERNAL REPORT FRAMES</a:t>
              </a:r>
              <a:endParaRPr sz="1400" b="0" i="0" u="none" strike="noStrike" cap="none">
                <a:solidFill>
                  <a:srgbClr val="000000"/>
                </a:solidFill>
                <a:latin typeface="Arial"/>
                <a:ea typeface="Arial"/>
                <a:cs typeface="Arial"/>
                <a:sym typeface="Arial"/>
              </a:endParaRPr>
            </a:p>
          </p:txBody>
        </p:sp>
      </p:grpSp>
      <p:sp>
        <p:nvSpPr>
          <p:cNvPr id="888" name="Google Shape;888;p47"/>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END-OF-TRANSITION PHASE</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4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46</a:t>
            </a:fld>
            <a:endParaRPr/>
          </a:p>
        </p:txBody>
      </p:sp>
      <p:sp>
        <p:nvSpPr>
          <p:cNvPr id="895" name="Google Shape;895;p48"/>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896" name="Google Shape;896;p48"/>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END-OF-TRANSITION PHASE</a:t>
            </a:r>
            <a:endParaRPr sz="6300" b="1" i="0" u="none" strike="noStrike" cap="none">
              <a:solidFill>
                <a:srgbClr val="FFFFFF"/>
              </a:solidFill>
              <a:latin typeface="Bebas Neue"/>
              <a:ea typeface="Bebas Neue"/>
              <a:cs typeface="Bebas Neue"/>
              <a:sym typeface="Bebas Neue"/>
            </a:endParaRPr>
          </a:p>
        </p:txBody>
      </p:sp>
      <p:sp>
        <p:nvSpPr>
          <p:cNvPr id="897" name="Google Shape;897;p48"/>
          <p:cNvSpPr txBox="1"/>
          <p:nvPr/>
        </p:nvSpPr>
        <p:spPr>
          <a:xfrm>
            <a:off x="1914392" y="1438035"/>
            <a:ext cx="8296408" cy="4741943"/>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a:solidFill>
                  <a:srgbClr val="002060"/>
                </a:solidFill>
                <a:latin typeface="Arial"/>
                <a:ea typeface="Arial"/>
                <a:cs typeface="Arial"/>
                <a:sym typeface="Arial"/>
              </a:rPr>
              <a:t>Mandatory </a:t>
            </a:r>
            <a:r>
              <a:rPr lang="fr-FR" sz="2052">
                <a:solidFill>
                  <a:srgbClr val="002060"/>
                </a:solidFill>
              </a:rPr>
              <a:t>MEAL</a:t>
            </a:r>
            <a:r>
              <a:rPr lang="fr-FR" sz="2052" b="0" i="0" u="none" strike="noStrike" cap="none">
                <a:solidFill>
                  <a:srgbClr val="002060"/>
                </a:solidFill>
                <a:latin typeface="Arial"/>
                <a:ea typeface="Arial"/>
                <a:cs typeface="Arial"/>
                <a:sym typeface="Arial"/>
              </a:rPr>
              <a:t> steps in the project cycle linked to this policy: </a:t>
            </a:r>
            <a:endParaRPr sz="14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0"/>
              </a:spcBef>
              <a:spcAft>
                <a:spcPts val="0"/>
              </a:spcAft>
              <a:buNone/>
            </a:pPr>
            <a:r>
              <a:rPr lang="fr-FR" sz="2052" b="0" i="0" u="none" strike="noStrike" cap="none">
                <a:solidFill>
                  <a:srgbClr val="002060"/>
                </a:solidFill>
                <a:latin typeface="Arial"/>
                <a:ea typeface="Arial"/>
                <a:cs typeface="Arial"/>
                <a:sym typeface="Arial"/>
              </a:rPr>
              <a:t>All projects must include a final evaluation, at least internal for projects less than 2 years old and external for projects more than 2 years old (subject to donor requirements).</a:t>
            </a: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None/>
            </a:pPr>
            <a:r>
              <a:rPr lang="fr-FR" sz="2052" b="0" i="0" u="none" strike="noStrike" cap="none">
                <a:solidFill>
                  <a:srgbClr val="002060"/>
                </a:solidFill>
                <a:latin typeface="Arial"/>
                <a:ea typeface="Arial"/>
                <a:cs typeface="Arial"/>
                <a:sym typeface="Arial"/>
              </a:rPr>
              <a:t>All projects must formalize and share the lessons learned from experience, so that they can be taken into account in subsequent interventions.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None/>
            </a:pPr>
            <a:endParaRPr sz="2052" b="0" i="0" u="none" strike="noStrike" cap="none">
              <a:solidFill>
                <a:srgbClr val="002060"/>
              </a:solidFill>
              <a:latin typeface="Arial"/>
              <a:ea typeface="Arial"/>
              <a:cs typeface="Arial"/>
              <a:sym typeface="Arial"/>
            </a:endParaRPr>
          </a:p>
          <a:p>
            <a:pPr marL="0" marR="0" lvl="0" indent="0" algn="just" rtl="0">
              <a:spcBef>
                <a:spcPts val="800"/>
              </a:spcBef>
              <a:spcAft>
                <a:spcPts val="0"/>
              </a:spcAft>
              <a:buNone/>
            </a:pPr>
            <a:r>
              <a:rPr lang="fr-FR" sz="2052" b="1" i="0" u="none" strike="noStrike" cap="none">
                <a:solidFill>
                  <a:srgbClr val="002060"/>
                </a:solidFill>
                <a:latin typeface="Arial"/>
                <a:ea typeface="Arial"/>
                <a:cs typeface="Arial"/>
                <a:sym typeface="Arial"/>
              </a:rPr>
              <a:t> </a:t>
            </a:r>
            <a:endParaRPr sz="1200" b="0" i="0" u="none" strike="noStrike" cap="none">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4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47</a:t>
            </a:fld>
            <a:endParaRPr/>
          </a:p>
        </p:txBody>
      </p:sp>
      <p:sp>
        <p:nvSpPr>
          <p:cNvPr id="904" name="Google Shape;904;p4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05" name="Google Shape;905;p49"/>
          <p:cNvSpPr txBox="1"/>
          <p:nvPr/>
        </p:nvSpPr>
        <p:spPr>
          <a:xfrm>
            <a:off x="2077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dirty="0">
                <a:solidFill>
                  <a:srgbClr val="E84E0F"/>
                </a:solidFill>
                <a:latin typeface="Arial"/>
                <a:ea typeface="Arial"/>
                <a:cs typeface="Arial"/>
                <a:sym typeface="Arial"/>
              </a:rPr>
              <a:t>KEY MESSAGES M1</a:t>
            </a:r>
            <a:endParaRPr sz="1400" b="0" i="0" u="none" strike="noStrike" cap="none" dirty="0">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dirty="0">
                <a:solidFill>
                  <a:srgbClr val="E84E0F"/>
                </a:solidFill>
                <a:latin typeface="Arial"/>
                <a:ea typeface="Arial"/>
                <a:cs typeface="Arial"/>
                <a:sym typeface="Arial"/>
              </a:rPr>
            </a:br>
            <a:endParaRPr sz="1800" b="0" i="0" u="none" strike="noStrike" cap="none" dirty="0">
              <a:solidFill>
                <a:srgbClr val="E84E0F"/>
              </a:solidFill>
              <a:latin typeface="Arial"/>
              <a:ea typeface="Arial"/>
              <a:cs typeface="Arial"/>
              <a:sym typeface="Arial"/>
            </a:endParaRPr>
          </a:p>
        </p:txBody>
      </p:sp>
      <p:sp>
        <p:nvSpPr>
          <p:cNvPr id="906" name="Google Shape;906;p49"/>
          <p:cNvSpPr/>
          <p:nvPr/>
        </p:nvSpPr>
        <p:spPr>
          <a:xfrm>
            <a:off x="5237304" y="1753700"/>
            <a:ext cx="4876800" cy="39714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0" i="0" u="none" strike="noStrike" cap="none" dirty="0">
                <a:solidFill>
                  <a:srgbClr val="E84E0F"/>
                </a:solidFill>
                <a:latin typeface="Raleway"/>
                <a:ea typeface="Raleway"/>
                <a:cs typeface="Raleway"/>
                <a:sym typeface="Raleway"/>
              </a:rPr>
              <a:t>The M&amp;E </a:t>
            </a:r>
            <a:r>
              <a:rPr lang="fr-FR" sz="1600" b="0" i="0" u="none" strike="noStrike" cap="none" dirty="0" err="1">
                <a:solidFill>
                  <a:srgbClr val="E84E0F"/>
                </a:solidFill>
                <a:latin typeface="Raleway"/>
                <a:ea typeface="Raleway"/>
                <a:cs typeface="Raleway"/>
                <a:sym typeface="Raleway"/>
              </a:rPr>
              <a:t>policy</a:t>
            </a:r>
            <a:r>
              <a:rPr lang="fr-FR" sz="1600" b="0" i="0" u="none" strike="noStrike" cap="none" dirty="0">
                <a:solidFill>
                  <a:srgbClr val="E84E0F"/>
                </a:solidFill>
                <a:latin typeface="Raleway"/>
                <a:ea typeface="Raleway"/>
                <a:cs typeface="Raleway"/>
                <a:sym typeface="Raleway"/>
              </a:rPr>
              <a:t> and system </a:t>
            </a:r>
            <a:r>
              <a:rPr lang="fr-FR" sz="1600" b="0" i="0" u="none" strike="noStrike" cap="none" dirty="0" err="1">
                <a:solidFill>
                  <a:srgbClr val="E84E0F"/>
                </a:solidFill>
                <a:latin typeface="Raleway"/>
                <a:ea typeface="Raleway"/>
                <a:cs typeface="Raleway"/>
                <a:sym typeface="Raleway"/>
              </a:rPr>
              <a:t>applies</a:t>
            </a:r>
            <a:r>
              <a:rPr lang="fr-FR" sz="1600" b="0" i="0" u="none" strike="noStrike" cap="none" dirty="0">
                <a:solidFill>
                  <a:srgbClr val="E84E0F"/>
                </a:solidFill>
                <a:latin typeface="Raleway"/>
                <a:ea typeface="Raleway"/>
                <a:cs typeface="Raleway"/>
                <a:sym typeface="Raleway"/>
              </a:rPr>
              <a:t> to all </a:t>
            </a:r>
            <a:r>
              <a:rPr lang="fr-FR" sz="1600" b="0" i="0" u="none" strike="noStrike" cap="none" dirty="0" err="1">
                <a:solidFill>
                  <a:srgbClr val="E84E0F"/>
                </a:solidFill>
                <a:latin typeface="Raleway"/>
                <a:ea typeface="Raleway"/>
                <a:cs typeface="Raleway"/>
                <a:sym typeface="Raleway"/>
              </a:rPr>
              <a:t>projects</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replacing</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processes</a:t>
            </a:r>
            <a:r>
              <a:rPr lang="fr-FR" sz="1600" b="0" i="0" u="none" strike="noStrike" cap="none" dirty="0">
                <a:solidFill>
                  <a:srgbClr val="E84E0F"/>
                </a:solidFill>
                <a:latin typeface="Raleway"/>
                <a:ea typeface="Raleway"/>
                <a:cs typeface="Raleway"/>
                <a:sym typeface="Raleway"/>
              </a:rPr>
              <a:t> and </a:t>
            </a:r>
            <a:r>
              <a:rPr lang="fr-FR" sz="1600" b="0" i="0" u="none" strike="noStrike" cap="none" dirty="0" err="1">
                <a:solidFill>
                  <a:srgbClr val="E84E0F"/>
                </a:solidFill>
                <a:latin typeface="Raleway"/>
                <a:ea typeface="Raleway"/>
                <a:cs typeface="Raleway"/>
                <a:sym typeface="Raleway"/>
              </a:rPr>
              <a:t>tools</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that</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may</a:t>
            </a:r>
            <a:r>
              <a:rPr lang="fr-FR" sz="1600" b="0" i="0" u="none" strike="noStrike" cap="none" dirty="0">
                <a:solidFill>
                  <a:srgbClr val="E84E0F"/>
                </a:solidFill>
                <a:latin typeface="Raleway"/>
                <a:ea typeface="Raleway"/>
                <a:cs typeface="Raleway"/>
                <a:sym typeface="Raleway"/>
              </a:rPr>
              <a:t> have been </a:t>
            </a:r>
            <a:r>
              <a:rPr lang="fr-FR" sz="1600" b="0" i="0" u="none" strike="noStrike" cap="none" dirty="0" err="1">
                <a:solidFill>
                  <a:srgbClr val="E84E0F"/>
                </a:solidFill>
                <a:latin typeface="Raleway"/>
                <a:ea typeface="Raleway"/>
                <a:cs typeface="Raleway"/>
                <a:sym typeface="Raleway"/>
              </a:rPr>
              <a:t>developed</a:t>
            </a:r>
            <a:r>
              <a:rPr lang="fr-FR" sz="1600" b="0" i="0" u="none" strike="noStrike" cap="none" dirty="0">
                <a:solidFill>
                  <a:srgbClr val="E84E0F"/>
                </a:solidFill>
                <a:latin typeface="Raleway"/>
                <a:ea typeface="Raleway"/>
                <a:cs typeface="Raleway"/>
                <a:sym typeface="Raleway"/>
              </a:rPr>
              <a:t> by </a:t>
            </a:r>
            <a:r>
              <a:rPr lang="fr-FR" sz="1600" b="0" i="0" u="none" strike="noStrike" cap="none" dirty="0" err="1">
                <a:solidFill>
                  <a:srgbClr val="E84E0F"/>
                </a:solidFill>
                <a:latin typeface="Raleway"/>
                <a:ea typeface="Raleway"/>
                <a:cs typeface="Raleway"/>
                <a:sym typeface="Raleway"/>
              </a:rPr>
              <a:t>regions</a:t>
            </a:r>
            <a:r>
              <a:rPr lang="fr-FR" sz="1600" b="0" i="0" u="none" strike="noStrike" cap="none" dirty="0">
                <a:solidFill>
                  <a:srgbClr val="E84E0F"/>
                </a:solidFill>
                <a:latin typeface="Raleway"/>
                <a:ea typeface="Raleway"/>
                <a:cs typeface="Raleway"/>
                <a:sym typeface="Raleway"/>
              </a:rPr>
              <a:t> and/or countries.</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600" b="0" i="0" u="none" strike="noStrike" cap="none" dirty="0">
              <a:solidFill>
                <a:srgbClr val="E84E0F"/>
              </a:solidFill>
              <a:latin typeface="Raleway"/>
              <a:ea typeface="Raleway"/>
              <a:cs typeface="Raleway"/>
              <a:sym typeface="Raleway"/>
            </a:endParaRPr>
          </a:p>
          <a:p>
            <a:pPr marL="0" marR="0" lvl="0" indent="0" algn="l" rtl="0">
              <a:spcBef>
                <a:spcPts val="0"/>
              </a:spcBef>
              <a:spcAft>
                <a:spcPts val="0"/>
              </a:spcAft>
              <a:buNone/>
            </a:pPr>
            <a:r>
              <a:rPr lang="fr-FR" sz="1600" dirty="0">
                <a:solidFill>
                  <a:srgbClr val="E84E0F"/>
                </a:solidFill>
                <a:latin typeface="Raleway"/>
                <a:ea typeface="Raleway"/>
                <a:cs typeface="Raleway"/>
                <a:sym typeface="Raleway"/>
              </a:rPr>
              <a:t>MEAL</a:t>
            </a:r>
            <a:r>
              <a:rPr lang="fr-FR" sz="1600" b="0" i="0" u="none" strike="noStrike" cap="none" dirty="0">
                <a:solidFill>
                  <a:srgbClr val="E84E0F"/>
                </a:solidFill>
                <a:latin typeface="Raleway"/>
                <a:ea typeface="Raleway"/>
                <a:cs typeface="Raleway"/>
                <a:sym typeface="Raleway"/>
              </a:rPr>
              <a:t> and </a:t>
            </a:r>
            <a:r>
              <a:rPr lang="fr-FR" sz="1600" b="0" i="0" u="none" strike="noStrike" cap="none" dirty="0" err="1">
                <a:solidFill>
                  <a:srgbClr val="E84E0F"/>
                </a:solidFill>
                <a:latin typeface="Raleway"/>
                <a:ea typeface="Raleway"/>
                <a:cs typeface="Raleway"/>
                <a:sym typeface="Raleway"/>
              </a:rPr>
              <a:t>its</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tools</a:t>
            </a:r>
            <a:r>
              <a:rPr lang="fr-FR" sz="1600" b="0" i="0" u="none" strike="noStrike" cap="none" dirty="0">
                <a:solidFill>
                  <a:srgbClr val="E84E0F"/>
                </a:solidFill>
                <a:latin typeface="Raleway"/>
                <a:ea typeface="Raleway"/>
                <a:cs typeface="Raleway"/>
                <a:sym typeface="Raleway"/>
              </a:rPr>
              <a:t> and </a:t>
            </a:r>
            <a:r>
              <a:rPr lang="fr-FR" sz="1600" b="0" i="0" u="none" strike="noStrike" cap="none" dirty="0" err="1">
                <a:solidFill>
                  <a:srgbClr val="E84E0F"/>
                </a:solidFill>
                <a:latin typeface="Raleway"/>
                <a:ea typeface="Raleway"/>
                <a:cs typeface="Raleway"/>
                <a:sym typeface="Raleway"/>
              </a:rPr>
              <a:t>procedures</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contribute</a:t>
            </a:r>
            <a:r>
              <a:rPr lang="fr-FR" sz="1600" b="0" i="0" u="none" strike="noStrike" cap="none" dirty="0">
                <a:solidFill>
                  <a:srgbClr val="E84E0F"/>
                </a:solidFill>
                <a:latin typeface="Raleway"/>
                <a:ea typeface="Raleway"/>
                <a:cs typeface="Raleway"/>
                <a:sym typeface="Raleway"/>
              </a:rPr>
              <a:t> to the </a:t>
            </a:r>
            <a:r>
              <a:rPr lang="fr-FR" sz="1600" b="0" i="0" u="none" strike="noStrike" cap="none" dirty="0" err="1">
                <a:solidFill>
                  <a:srgbClr val="E84E0F"/>
                </a:solidFill>
                <a:latin typeface="Raleway"/>
                <a:ea typeface="Raleway"/>
                <a:cs typeface="Raleway"/>
                <a:sym typeface="Raleway"/>
              </a:rPr>
              <a:t>quality</a:t>
            </a:r>
            <a:r>
              <a:rPr lang="fr-FR" sz="1600" b="0" i="0" u="none" strike="noStrike" cap="none" dirty="0">
                <a:solidFill>
                  <a:srgbClr val="E84E0F"/>
                </a:solidFill>
                <a:latin typeface="Raleway"/>
                <a:ea typeface="Raleway"/>
                <a:cs typeface="Raleway"/>
                <a:sym typeface="Raleway"/>
              </a:rPr>
              <a:t> of </a:t>
            </a:r>
            <a:r>
              <a:rPr lang="fr-FR" sz="1600" b="0" i="0" u="none" strike="noStrike" cap="none" dirty="0" err="1">
                <a:solidFill>
                  <a:srgbClr val="E84E0F"/>
                </a:solidFill>
                <a:latin typeface="Raleway"/>
                <a:ea typeface="Raleway"/>
                <a:cs typeface="Raleway"/>
                <a:sym typeface="Raleway"/>
              </a:rPr>
              <a:t>our</a:t>
            </a:r>
            <a:r>
              <a:rPr lang="fr-FR" sz="1600" b="0" i="0" u="none" strike="noStrike" cap="none" dirty="0">
                <a:solidFill>
                  <a:srgbClr val="E84E0F"/>
                </a:solidFill>
                <a:latin typeface="Raleway"/>
                <a:ea typeface="Raleway"/>
                <a:cs typeface="Raleway"/>
                <a:sym typeface="Raleway"/>
              </a:rPr>
              <a:t> actions </a:t>
            </a:r>
            <a:r>
              <a:rPr lang="fr-FR" sz="1600" b="0" i="0" u="none" strike="noStrike" cap="none" dirty="0" err="1">
                <a:solidFill>
                  <a:srgbClr val="E84E0F"/>
                </a:solidFill>
                <a:latin typeface="Raleway"/>
                <a:ea typeface="Raleway"/>
                <a:cs typeface="Raleway"/>
                <a:sym typeface="Raleway"/>
              </a:rPr>
              <a:t>through</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informed</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decision-making</a:t>
            </a:r>
            <a:r>
              <a:rPr lang="fr-FR" sz="1600" b="0" i="0" u="none" strike="noStrike" cap="none" dirty="0">
                <a:solidFill>
                  <a:srgbClr val="E84E0F"/>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600" b="0" i="0" u="none" strike="noStrike" cap="none" dirty="0">
              <a:solidFill>
                <a:srgbClr val="E84E0F"/>
              </a:solidFill>
              <a:latin typeface="Raleway"/>
              <a:ea typeface="Raleway"/>
              <a:cs typeface="Raleway"/>
              <a:sym typeface="Raleway"/>
            </a:endParaRPr>
          </a:p>
          <a:p>
            <a:pPr marL="0" marR="0" lvl="0" indent="0" algn="l" rtl="0">
              <a:spcBef>
                <a:spcPts val="0"/>
              </a:spcBef>
              <a:spcAft>
                <a:spcPts val="0"/>
              </a:spcAft>
              <a:buNone/>
            </a:pPr>
            <a:r>
              <a:rPr lang="fr-FR" sz="1600" b="0" i="0" u="none" strike="noStrike" cap="none" dirty="0" err="1">
                <a:solidFill>
                  <a:srgbClr val="E84E0F"/>
                </a:solidFill>
                <a:latin typeface="Raleway"/>
                <a:ea typeface="Raleway"/>
                <a:cs typeface="Raleway"/>
                <a:sym typeface="Raleway"/>
              </a:rPr>
              <a:t>ACTEI's</a:t>
            </a:r>
            <a:r>
              <a:rPr lang="fr-FR" sz="1600" b="0" i="0" u="none" strike="noStrike" cap="none" dirty="0">
                <a:solidFill>
                  <a:srgbClr val="E84E0F"/>
                </a:solidFill>
                <a:latin typeface="Raleway"/>
                <a:ea typeface="Raleway"/>
                <a:cs typeface="Raleway"/>
                <a:sym typeface="Raleway"/>
              </a:rPr>
              <a:t> </a:t>
            </a:r>
            <a:r>
              <a:rPr lang="fr-FR" sz="1600" dirty="0">
                <a:solidFill>
                  <a:srgbClr val="E84E0F"/>
                </a:solidFill>
                <a:latin typeface="Raleway"/>
                <a:ea typeface="Raleway"/>
                <a:cs typeface="Raleway"/>
                <a:sym typeface="Raleway"/>
              </a:rPr>
              <a:t>MEAL</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policy</a:t>
            </a:r>
            <a:r>
              <a:rPr lang="fr-FR" sz="1600" b="0" i="0" u="none" strike="noStrike" cap="none" dirty="0">
                <a:solidFill>
                  <a:srgbClr val="E84E0F"/>
                </a:solidFill>
                <a:latin typeface="Raleway"/>
                <a:ea typeface="Raleway"/>
                <a:cs typeface="Raleway"/>
                <a:sym typeface="Raleway"/>
              </a:rPr>
              <a:t> sets out the </a:t>
            </a:r>
            <a:r>
              <a:rPr lang="fr-FR" sz="1600" dirty="0">
                <a:solidFill>
                  <a:srgbClr val="E84E0F"/>
                </a:solidFill>
                <a:latin typeface="Raleway"/>
                <a:ea typeface="Raleway"/>
                <a:cs typeface="Raleway"/>
                <a:sym typeface="Raleway"/>
              </a:rPr>
              <a:t>MEAL </a:t>
            </a:r>
            <a:r>
              <a:rPr lang="fr-FR" sz="1600" b="0" i="0" u="none" strike="noStrike" cap="none" dirty="0" err="1">
                <a:solidFill>
                  <a:srgbClr val="E84E0F"/>
                </a:solidFill>
                <a:latin typeface="Raleway"/>
                <a:ea typeface="Raleway"/>
                <a:cs typeface="Raleway"/>
                <a:sym typeface="Raleway"/>
              </a:rPr>
              <a:t>institutional</a:t>
            </a:r>
            <a:r>
              <a:rPr lang="fr-FR" sz="1600" b="0" i="0" u="none" strike="noStrike" cap="none" dirty="0">
                <a:solidFill>
                  <a:srgbClr val="E84E0F"/>
                </a:solidFill>
                <a:latin typeface="Raleway"/>
                <a:ea typeface="Raleway"/>
                <a:cs typeface="Raleway"/>
                <a:sym typeface="Raleway"/>
              </a:rPr>
              <a:t> </a:t>
            </a:r>
            <a:r>
              <a:rPr lang="fr-FR" sz="1600" b="0" i="0" u="none" strike="noStrike" cap="none" dirty="0" err="1">
                <a:solidFill>
                  <a:srgbClr val="E84E0F"/>
                </a:solidFill>
                <a:latin typeface="Raleway"/>
                <a:ea typeface="Raleway"/>
                <a:cs typeface="Raleway"/>
                <a:sym typeface="Raleway"/>
              </a:rPr>
              <a:t>framework</a:t>
            </a:r>
            <a:r>
              <a:rPr lang="fr-FR" sz="1600" b="0" i="0" u="none" strike="noStrike" cap="none" dirty="0">
                <a:solidFill>
                  <a:srgbClr val="E84E0F"/>
                </a:solidFill>
                <a:latin typeface="Raleway"/>
                <a:ea typeface="Raleway"/>
                <a:cs typeface="Raleway"/>
                <a:sym typeface="Raleway"/>
              </a:rPr>
              <a:t> and the minimum </a:t>
            </a:r>
            <a:r>
              <a:rPr lang="fr-FR" sz="1600" dirty="0">
                <a:solidFill>
                  <a:srgbClr val="E84E0F"/>
                </a:solidFill>
                <a:latin typeface="Raleway"/>
                <a:ea typeface="Raleway"/>
                <a:cs typeface="Raleway"/>
                <a:sym typeface="Raleway"/>
              </a:rPr>
              <a:t>MEAL </a:t>
            </a:r>
            <a:r>
              <a:rPr lang="fr-FR" sz="1600" b="0" i="0" u="none" strike="noStrike" cap="none" dirty="0" err="1">
                <a:solidFill>
                  <a:srgbClr val="E84E0F"/>
                </a:solidFill>
                <a:latin typeface="Raleway"/>
                <a:ea typeface="Raleway"/>
                <a:cs typeface="Raleway"/>
                <a:sym typeface="Raleway"/>
              </a:rPr>
              <a:t>requirements</a:t>
            </a:r>
            <a:r>
              <a:rPr lang="fr-FR" sz="1600" b="0" i="0" u="none" strike="noStrike" cap="none" dirty="0">
                <a:solidFill>
                  <a:srgbClr val="E84E0F"/>
                </a:solidFill>
                <a:latin typeface="Raleway"/>
                <a:ea typeface="Raleway"/>
                <a:cs typeface="Raleway"/>
                <a:sym typeface="Raleway"/>
              </a:rPr>
              <a:t> for all ACTEI </a:t>
            </a:r>
            <a:r>
              <a:rPr lang="fr-FR" sz="1600" b="0" i="0" u="none" strike="noStrike" cap="none" dirty="0" err="1">
                <a:solidFill>
                  <a:srgbClr val="E84E0F"/>
                </a:solidFill>
                <a:latin typeface="Raleway"/>
                <a:ea typeface="Raleway"/>
                <a:cs typeface="Raleway"/>
                <a:sym typeface="Raleway"/>
              </a:rPr>
              <a:t>projects</a:t>
            </a:r>
            <a:r>
              <a:rPr lang="fr-FR" sz="1600" b="0" i="0" u="none" strike="noStrike" cap="none" dirty="0">
                <a:solidFill>
                  <a:srgbClr val="E84E0F"/>
                </a:solidFill>
                <a:latin typeface="Raleway"/>
                <a:ea typeface="Raleway"/>
                <a:cs typeface="Raleway"/>
                <a:sym typeface="Raleway"/>
              </a:rPr>
              <a:t> at </a:t>
            </a:r>
            <a:r>
              <a:rPr lang="fr-FR" sz="1600" b="0" i="0" u="none" strike="noStrike" cap="none" dirty="0" err="1">
                <a:solidFill>
                  <a:srgbClr val="E84E0F"/>
                </a:solidFill>
                <a:latin typeface="Raleway"/>
                <a:ea typeface="Raleway"/>
                <a:cs typeface="Raleway"/>
                <a:sym typeface="Raleway"/>
              </a:rPr>
              <a:t>each</a:t>
            </a:r>
            <a:r>
              <a:rPr lang="fr-FR" sz="1600" b="0" i="0" u="none" strike="noStrike" cap="none" dirty="0">
                <a:solidFill>
                  <a:srgbClr val="E84E0F"/>
                </a:solidFill>
                <a:latin typeface="Raleway"/>
                <a:ea typeface="Raleway"/>
                <a:cs typeface="Raleway"/>
                <a:sym typeface="Raleway"/>
              </a:rPr>
              <a:t> stage of the </a:t>
            </a:r>
            <a:r>
              <a:rPr lang="fr-FR" sz="1600" b="0" i="0" u="none" strike="noStrike" cap="none" dirty="0" err="1">
                <a:solidFill>
                  <a:srgbClr val="E84E0F"/>
                </a:solidFill>
                <a:latin typeface="Raleway"/>
                <a:ea typeface="Raleway"/>
                <a:cs typeface="Raleway"/>
                <a:sym typeface="Raleway"/>
              </a:rPr>
              <a:t>project</a:t>
            </a:r>
            <a:r>
              <a:rPr lang="fr-FR" sz="1600" b="0" i="0" u="none" strike="noStrike" cap="none" dirty="0">
                <a:solidFill>
                  <a:srgbClr val="E84E0F"/>
                </a:solidFill>
                <a:latin typeface="Raleway"/>
                <a:ea typeface="Raleway"/>
                <a:cs typeface="Raleway"/>
                <a:sym typeface="Raleway"/>
              </a:rPr>
              <a:t> cycle.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600" b="0" i="0" u="none" strike="noStrike" cap="none" dirty="0">
              <a:solidFill>
                <a:srgbClr val="E84E0F"/>
              </a:solidFill>
              <a:latin typeface="Raleway"/>
              <a:ea typeface="Raleway"/>
              <a:cs typeface="Raleway"/>
              <a:sym typeface="Raleway"/>
            </a:endParaRPr>
          </a:p>
          <a:p>
            <a:pPr marL="0" marR="0" lvl="0" indent="0" algn="l" rtl="0">
              <a:spcBef>
                <a:spcPts val="0"/>
              </a:spcBef>
              <a:spcAft>
                <a:spcPts val="0"/>
              </a:spcAft>
              <a:buNone/>
            </a:pPr>
            <a:endParaRPr sz="1600" b="0" i="0" u="none" strike="noStrike" cap="none" dirty="0">
              <a:solidFill>
                <a:srgbClr val="E84E0F"/>
              </a:solidFill>
              <a:latin typeface="Raleway"/>
              <a:ea typeface="Raleway"/>
              <a:cs typeface="Raleway"/>
              <a:sym typeface="Raleway"/>
            </a:endParaRPr>
          </a:p>
        </p:txBody>
      </p:sp>
      <p:sp>
        <p:nvSpPr>
          <p:cNvPr id="907" name="Google Shape;907;p49"/>
          <p:cNvSpPr/>
          <p:nvPr/>
        </p:nvSpPr>
        <p:spPr>
          <a:xfrm>
            <a:off x="1981500" y="1714956"/>
            <a:ext cx="2809064" cy="377948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8" name="Google Shape;908;p49"/>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909" name="Google Shape;909;p49" title="cle (1).png"/>
          <p:cNvPicPr preferRelativeResize="0"/>
          <p:nvPr/>
        </p:nvPicPr>
        <p:blipFill rotWithShape="1">
          <a:blip r:embed="rId3">
            <a:alphaModFix/>
          </a:blip>
          <a:srcRect/>
          <a:stretch/>
        </p:blipFill>
        <p:spPr>
          <a:xfrm>
            <a:off x="2369450" y="3281600"/>
            <a:ext cx="1671050" cy="1671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4"/>
        <p:cNvGrpSpPr/>
        <p:nvPr/>
      </p:nvGrpSpPr>
      <p:grpSpPr>
        <a:xfrm>
          <a:off x="0" y="0"/>
          <a:ext cx="0" cy="0"/>
          <a:chOff x="0" y="0"/>
          <a:chExt cx="0" cy="0"/>
        </a:xfrm>
      </p:grpSpPr>
      <p:sp>
        <p:nvSpPr>
          <p:cNvPr id="915" name="Google Shape;915;g35a43bf351d_0_2"/>
          <p:cNvSpPr txBox="1">
            <a:spLocks noGrp="1"/>
          </p:cNvSpPr>
          <p:nvPr>
            <p:ph type="sldNum" idx="12"/>
          </p:nvPr>
        </p:nvSpPr>
        <p:spPr>
          <a:xfrm>
            <a:off x="11650133" y="6356351"/>
            <a:ext cx="379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48</a:t>
            </a:fld>
            <a:endParaRPr/>
          </a:p>
        </p:txBody>
      </p:sp>
      <p:sp>
        <p:nvSpPr>
          <p:cNvPr id="916" name="Google Shape;916;g35a43bf351d_0_2"/>
          <p:cNvSpPr txBox="1"/>
          <p:nvPr/>
        </p:nvSpPr>
        <p:spPr>
          <a:xfrm>
            <a:off x="31667" y="360375"/>
            <a:ext cx="121287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fr-FR" sz="6600" b="1">
                <a:solidFill>
                  <a:schemeClr val="dk2"/>
                </a:solidFill>
                <a:latin typeface="Bebas Neue"/>
                <a:ea typeface="Bebas Neue"/>
                <a:cs typeface="Bebas Neue"/>
                <a:sym typeface="Bebas Neue"/>
              </a:rPr>
              <a:t>INSTRUCTIONS INDIVIDUAL WORK</a:t>
            </a:r>
            <a:endParaRPr sz="6800" b="1" i="0" u="none" strike="noStrike" cap="none">
              <a:solidFill>
                <a:srgbClr val="E84E0F"/>
              </a:solidFill>
              <a:latin typeface="Bebas Neue"/>
              <a:ea typeface="Bebas Neue"/>
              <a:cs typeface="Bebas Neue"/>
              <a:sym typeface="Bebas Neue"/>
            </a:endParaRPr>
          </a:p>
        </p:txBody>
      </p:sp>
      <p:grpSp>
        <p:nvGrpSpPr>
          <p:cNvPr id="917" name="Google Shape;917;g35a43bf351d_0_2"/>
          <p:cNvGrpSpPr/>
          <p:nvPr/>
        </p:nvGrpSpPr>
        <p:grpSpPr>
          <a:xfrm>
            <a:off x="4832165" y="4947747"/>
            <a:ext cx="2528056" cy="1773731"/>
            <a:chOff x="3137400" y="1009650"/>
            <a:chExt cx="2869204" cy="2708400"/>
          </a:xfrm>
        </p:grpSpPr>
        <p:sp>
          <p:nvSpPr>
            <p:cNvPr id="918" name="Google Shape;918;g35a43bf351d_0_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919" name="Google Shape;919;g35a43bf351d_0_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pic>
        <p:nvPicPr>
          <p:cNvPr id="920" name="Google Shape;920;g35a43bf351d_0_2" title="outil-de-reparation.png"/>
          <p:cNvPicPr preferRelativeResize="0"/>
          <p:nvPr/>
        </p:nvPicPr>
        <p:blipFill rotWithShape="1">
          <a:blip r:embed="rId4">
            <a:alphaModFix/>
          </a:blip>
          <a:srcRect/>
          <a:stretch/>
        </p:blipFill>
        <p:spPr>
          <a:xfrm>
            <a:off x="4205951" y="1913750"/>
            <a:ext cx="2835150" cy="28351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g35a43bf351d_0_12"/>
          <p:cNvSpPr txBox="1">
            <a:spLocks noGrp="1"/>
          </p:cNvSpPr>
          <p:nvPr>
            <p:ph type="sldNum" idx="12"/>
          </p:nvPr>
        </p:nvSpPr>
        <p:spPr>
          <a:xfrm>
            <a:off x="11650133" y="6356351"/>
            <a:ext cx="379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49</a:t>
            </a:fld>
            <a:endParaRPr/>
          </a:p>
        </p:txBody>
      </p:sp>
      <p:sp>
        <p:nvSpPr>
          <p:cNvPr id="927" name="Google Shape;927;g35a43bf351d_0_12"/>
          <p:cNvSpPr/>
          <p:nvPr/>
        </p:nvSpPr>
        <p:spPr>
          <a:xfrm>
            <a:off x="838661" y="2290227"/>
            <a:ext cx="93213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928" name="Google Shape;928;g35a43bf351d_0_12"/>
          <p:cNvSpPr/>
          <p:nvPr/>
        </p:nvSpPr>
        <p:spPr>
          <a:xfrm>
            <a:off x="2248967" y="2012388"/>
            <a:ext cx="9163200" cy="283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FR" sz="2100" dirty="0">
                <a:solidFill>
                  <a:schemeClr val="dk2"/>
                </a:solidFill>
                <a:latin typeface="Baloo 2"/>
                <a:ea typeface="Baloo 2"/>
                <a:cs typeface="Baloo 2"/>
                <a:sym typeface="Baloo 2"/>
              </a:rPr>
              <a:t>1. </a:t>
            </a:r>
            <a:r>
              <a:rPr lang="fr-FR" sz="2100" dirty="0" err="1">
                <a:solidFill>
                  <a:schemeClr val="dk2"/>
                </a:solidFill>
                <a:latin typeface="Baloo 2"/>
                <a:ea typeface="Baloo 2"/>
                <a:cs typeface="Baloo 2"/>
                <a:sym typeface="Baloo 2"/>
              </a:rPr>
              <a:t>Think</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individually</a:t>
            </a:r>
            <a:r>
              <a:rPr lang="fr-FR" sz="2100" dirty="0">
                <a:solidFill>
                  <a:schemeClr val="dk2"/>
                </a:solidFill>
                <a:latin typeface="Baloo 2"/>
                <a:ea typeface="Baloo 2"/>
                <a:cs typeface="Baloo 2"/>
                <a:sym typeface="Baloo 2"/>
              </a:rPr>
              <a:t> about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project</a:t>
            </a:r>
            <a:r>
              <a:rPr lang="fr-FR" sz="2100" dirty="0">
                <a:solidFill>
                  <a:schemeClr val="dk2"/>
                </a:solidFill>
                <a:latin typeface="Baloo 2"/>
                <a:ea typeface="Baloo 2"/>
                <a:cs typeface="Baloo 2"/>
                <a:sym typeface="Baloo 2"/>
              </a:rPr>
              <a:t> and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specific</a:t>
            </a:r>
            <a:r>
              <a:rPr lang="fr-FR" sz="2100" dirty="0">
                <a:solidFill>
                  <a:schemeClr val="dk2"/>
                </a:solidFill>
                <a:latin typeface="Baloo 2"/>
                <a:ea typeface="Baloo 2"/>
                <a:cs typeface="Baloo 2"/>
                <a:sym typeface="Baloo 2"/>
              </a:rPr>
              <a:t> monitoring and </a:t>
            </a:r>
            <a:r>
              <a:rPr lang="fr-FR" sz="2100" dirty="0" err="1">
                <a:solidFill>
                  <a:schemeClr val="dk2"/>
                </a:solidFill>
                <a:latin typeface="Baloo 2"/>
                <a:ea typeface="Baloo 2"/>
                <a:cs typeface="Baloo 2"/>
                <a:sym typeface="Baloo 2"/>
              </a:rPr>
              <a:t>evaluation</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needs</a:t>
            </a:r>
            <a:r>
              <a:rPr lang="fr-FR" sz="2100" dirty="0">
                <a:solidFill>
                  <a:schemeClr val="dk2"/>
                </a:solidFill>
                <a:latin typeface="Baloo 2"/>
                <a:ea typeface="Baloo 2"/>
                <a:cs typeface="Baloo 2"/>
                <a:sym typeface="Baloo 2"/>
              </a:rPr>
              <a:t>.</a:t>
            </a:r>
            <a:endParaRPr sz="2100" dirty="0">
              <a:solidFill>
                <a:schemeClr val="dk2"/>
              </a:solidFill>
              <a:latin typeface="Baloo 2"/>
              <a:ea typeface="Baloo 2"/>
              <a:cs typeface="Baloo 2"/>
              <a:sym typeface="Baloo 2"/>
            </a:endParaRPr>
          </a:p>
          <a:p>
            <a:pPr marL="0" lvl="0" indent="0" algn="l" rtl="0">
              <a:spcBef>
                <a:spcPts val="1200"/>
              </a:spcBef>
              <a:spcAft>
                <a:spcPts val="0"/>
              </a:spcAft>
              <a:buNone/>
            </a:pPr>
            <a:r>
              <a:rPr lang="fr-FR" sz="2100" dirty="0">
                <a:solidFill>
                  <a:schemeClr val="dk2"/>
                </a:solidFill>
                <a:latin typeface="Baloo 2"/>
                <a:ea typeface="Baloo 2"/>
                <a:cs typeface="Baloo 2"/>
                <a:sym typeface="Baloo 2"/>
              </a:rPr>
              <a:t>2. In the forum, </a:t>
            </a:r>
            <a:r>
              <a:rPr lang="fr-FR" sz="2100" dirty="0" err="1">
                <a:solidFill>
                  <a:schemeClr val="dk2"/>
                </a:solidFill>
                <a:latin typeface="Baloo 2"/>
                <a:ea typeface="Baloo 2"/>
                <a:cs typeface="Baloo 2"/>
                <a:sym typeface="Baloo 2"/>
              </a:rPr>
              <a:t>write</a:t>
            </a:r>
            <a:r>
              <a:rPr lang="fr-FR" sz="2100" dirty="0">
                <a:solidFill>
                  <a:schemeClr val="dk2"/>
                </a:solidFill>
                <a:latin typeface="Baloo 2"/>
                <a:ea typeface="Baloo 2"/>
                <a:cs typeface="Baloo 2"/>
                <a:sym typeface="Baloo 2"/>
              </a:rPr>
              <a:t> down and </a:t>
            </a:r>
            <a:r>
              <a:rPr lang="fr-FR" sz="2100" dirty="0" err="1">
                <a:solidFill>
                  <a:schemeClr val="dk2"/>
                </a:solidFill>
                <a:latin typeface="Baloo 2"/>
                <a:ea typeface="Baloo 2"/>
                <a:cs typeface="Baloo 2"/>
                <a:sym typeface="Baloo 2"/>
              </a:rPr>
              <a:t>list</a:t>
            </a:r>
            <a:r>
              <a:rPr lang="fr-FR" sz="2100" dirty="0">
                <a:solidFill>
                  <a:schemeClr val="dk2"/>
                </a:solidFill>
                <a:latin typeface="Baloo 2"/>
                <a:ea typeface="Baloo 2"/>
                <a:cs typeface="Baloo 2"/>
                <a:sym typeface="Baloo 2"/>
              </a:rPr>
              <a:t> the </a:t>
            </a:r>
            <a:r>
              <a:rPr lang="fr-FR" sz="2100" dirty="0" err="1">
                <a:solidFill>
                  <a:schemeClr val="dk2"/>
                </a:solidFill>
                <a:latin typeface="Baloo 2"/>
                <a:ea typeface="Baloo 2"/>
                <a:cs typeface="Baloo 2"/>
                <a:sym typeface="Baloo 2"/>
              </a:rPr>
              <a:t>activities</a:t>
            </a:r>
            <a:r>
              <a:rPr lang="fr-FR" sz="2100" dirty="0">
                <a:solidFill>
                  <a:schemeClr val="dk2"/>
                </a:solidFill>
                <a:latin typeface="Baloo 2"/>
                <a:ea typeface="Baloo 2"/>
                <a:cs typeface="Baloo 2"/>
                <a:sym typeface="Baloo 2"/>
              </a:rPr>
              <a:t> and </a:t>
            </a:r>
            <a:r>
              <a:rPr lang="fr-FR" sz="2100" dirty="0" err="1">
                <a:solidFill>
                  <a:schemeClr val="dk2"/>
                </a:solidFill>
                <a:latin typeface="Baloo 2"/>
                <a:ea typeface="Baloo 2"/>
                <a:cs typeface="Baloo 2"/>
                <a:sym typeface="Baloo 2"/>
              </a:rPr>
              <a:t>tools</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that</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you</a:t>
            </a:r>
            <a:r>
              <a:rPr lang="fr-FR" sz="2100" dirty="0">
                <a:solidFill>
                  <a:schemeClr val="dk2"/>
                </a:solidFill>
                <a:latin typeface="Baloo 2"/>
                <a:ea typeface="Baloo 2"/>
                <a:cs typeface="Baloo 2"/>
                <a:sym typeface="Baloo 2"/>
              </a:rPr>
              <a:t> have </a:t>
            </a:r>
            <a:r>
              <a:rPr lang="fr-FR" sz="2100" dirty="0" err="1">
                <a:solidFill>
                  <a:schemeClr val="dk2"/>
                </a:solidFill>
                <a:latin typeface="Baloo 2"/>
                <a:ea typeface="Baloo 2"/>
                <a:cs typeface="Baloo 2"/>
                <a:sym typeface="Baloo 2"/>
              </a:rPr>
              <a:t>identified</a:t>
            </a:r>
            <a:r>
              <a:rPr lang="fr-FR" sz="2100" dirty="0">
                <a:solidFill>
                  <a:schemeClr val="dk2"/>
                </a:solidFill>
                <a:latin typeface="Baloo 2"/>
                <a:ea typeface="Baloo 2"/>
                <a:cs typeface="Baloo 2"/>
                <a:sym typeface="Baloo 2"/>
              </a:rPr>
              <a:t> as </a:t>
            </a:r>
            <a:r>
              <a:rPr lang="fr-FR" sz="2100" dirty="0" err="1">
                <a:solidFill>
                  <a:schemeClr val="dk2"/>
                </a:solidFill>
                <a:latin typeface="Baloo 2"/>
                <a:ea typeface="Baloo 2"/>
                <a:cs typeface="Baloo 2"/>
                <a:sym typeface="Baloo 2"/>
              </a:rPr>
              <a:t>missing</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from</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project</a:t>
            </a:r>
            <a:r>
              <a:rPr lang="fr-FR" sz="2100" dirty="0">
                <a:solidFill>
                  <a:schemeClr val="dk2"/>
                </a:solidFill>
                <a:latin typeface="Baloo 2"/>
                <a:ea typeface="Baloo 2"/>
                <a:cs typeface="Baloo 2"/>
                <a:sym typeface="Baloo 2"/>
              </a:rPr>
              <a:t>. Be sure to </a:t>
            </a:r>
            <a:r>
              <a:rPr lang="fr-FR" sz="2100" dirty="0" err="1">
                <a:solidFill>
                  <a:schemeClr val="dk2"/>
                </a:solidFill>
                <a:latin typeface="Baloo 2"/>
                <a:ea typeface="Baloo 2"/>
                <a:cs typeface="Baloo 2"/>
                <a:sym typeface="Baloo 2"/>
              </a:rPr>
              <a:t>make</a:t>
            </a:r>
            <a:r>
              <a:rPr lang="fr-FR" sz="2100" dirty="0">
                <a:solidFill>
                  <a:schemeClr val="dk2"/>
                </a:solidFill>
                <a:latin typeface="Baloo 2"/>
                <a:ea typeface="Baloo 2"/>
                <a:cs typeface="Baloo 2"/>
                <a:sym typeface="Baloo 2"/>
              </a:rPr>
              <a:t> a </a:t>
            </a:r>
            <a:r>
              <a:rPr lang="fr-FR" sz="2100" dirty="0" err="1">
                <a:solidFill>
                  <a:schemeClr val="dk2"/>
                </a:solidFill>
                <a:latin typeface="Baloo 2"/>
                <a:ea typeface="Baloo 2"/>
                <a:cs typeface="Baloo 2"/>
                <a:sym typeface="Baloo 2"/>
              </a:rPr>
              <a:t>list</a:t>
            </a:r>
            <a:r>
              <a:rPr lang="fr-FR" sz="2100" dirty="0">
                <a:solidFill>
                  <a:schemeClr val="dk2"/>
                </a:solidFill>
                <a:latin typeface="Baloo 2"/>
                <a:ea typeface="Baloo 2"/>
                <a:cs typeface="Baloo 2"/>
                <a:sym typeface="Baloo 2"/>
              </a:rPr>
              <a:t> for </a:t>
            </a:r>
            <a:r>
              <a:rPr lang="fr-FR" sz="2100" dirty="0" err="1">
                <a:solidFill>
                  <a:schemeClr val="dk2"/>
                </a:solidFill>
                <a:latin typeface="Baloo 2"/>
                <a:ea typeface="Baloo 2"/>
                <a:cs typeface="Baloo 2"/>
                <a:sym typeface="Baloo 2"/>
              </a:rPr>
              <a:t>each</a:t>
            </a:r>
            <a:r>
              <a:rPr lang="fr-FR" sz="2100" dirty="0">
                <a:solidFill>
                  <a:schemeClr val="dk2"/>
                </a:solidFill>
                <a:latin typeface="Baloo 2"/>
                <a:ea typeface="Baloo 2"/>
                <a:cs typeface="Baloo 2"/>
                <a:sym typeface="Baloo 2"/>
              </a:rPr>
              <a:t> component. One </a:t>
            </a:r>
            <a:r>
              <a:rPr lang="fr-FR" sz="2100" dirty="0" err="1">
                <a:solidFill>
                  <a:schemeClr val="dk2"/>
                </a:solidFill>
                <a:latin typeface="Baloo 2"/>
                <a:ea typeface="Baloo 2"/>
                <a:cs typeface="Baloo 2"/>
                <a:sym typeface="Baloo 2"/>
              </a:rPr>
              <a:t>list</a:t>
            </a:r>
            <a:r>
              <a:rPr lang="fr-FR" sz="2100" dirty="0">
                <a:solidFill>
                  <a:schemeClr val="dk2"/>
                </a:solidFill>
                <a:latin typeface="Baloo 2"/>
                <a:ea typeface="Baloo 2"/>
                <a:cs typeface="Baloo 2"/>
                <a:sym typeface="Baloo 2"/>
              </a:rPr>
              <a:t> for “Monitoring” and one </a:t>
            </a:r>
            <a:r>
              <a:rPr lang="fr-FR" sz="2100" dirty="0" err="1">
                <a:solidFill>
                  <a:schemeClr val="dk2"/>
                </a:solidFill>
                <a:latin typeface="Baloo 2"/>
                <a:ea typeface="Baloo 2"/>
                <a:cs typeface="Baloo 2"/>
                <a:sym typeface="Baloo 2"/>
              </a:rPr>
              <a:t>list</a:t>
            </a:r>
            <a:r>
              <a:rPr lang="fr-FR" sz="2100" dirty="0">
                <a:solidFill>
                  <a:schemeClr val="dk2"/>
                </a:solidFill>
                <a:latin typeface="Baloo 2"/>
                <a:ea typeface="Baloo 2"/>
                <a:cs typeface="Baloo 2"/>
                <a:sym typeface="Baloo 2"/>
              </a:rPr>
              <a:t> for “Evaluation.</a:t>
            </a:r>
            <a:endParaRPr sz="2100" dirty="0">
              <a:solidFill>
                <a:schemeClr val="dk2"/>
              </a:solidFill>
              <a:latin typeface="Baloo 2"/>
              <a:ea typeface="Baloo 2"/>
              <a:cs typeface="Baloo 2"/>
              <a:sym typeface="Baloo 2"/>
            </a:endParaRPr>
          </a:p>
          <a:p>
            <a:pPr marL="0" lvl="0" indent="0" algn="l" rtl="0">
              <a:spcBef>
                <a:spcPts val="1200"/>
              </a:spcBef>
              <a:spcAft>
                <a:spcPts val="0"/>
              </a:spcAft>
              <a:buNone/>
            </a:pPr>
            <a:r>
              <a:rPr lang="fr-FR" sz="2100" dirty="0">
                <a:solidFill>
                  <a:schemeClr val="dk2"/>
                </a:solidFill>
                <a:latin typeface="Baloo 2"/>
                <a:ea typeface="Baloo 2"/>
                <a:cs typeface="Baloo 2"/>
                <a:sym typeface="Baloo 2"/>
              </a:rPr>
              <a:t>3. </a:t>
            </a:r>
            <a:r>
              <a:rPr lang="fr-FR" sz="2100" dirty="0" err="1">
                <a:solidFill>
                  <a:schemeClr val="dk2"/>
                </a:solidFill>
                <a:latin typeface="Baloo 2"/>
                <a:ea typeface="Baloo 2"/>
                <a:cs typeface="Baloo 2"/>
                <a:sym typeface="Baloo 2"/>
              </a:rPr>
              <a:t>Prepare</a:t>
            </a:r>
            <a:r>
              <a:rPr lang="fr-FR" sz="2100" dirty="0">
                <a:solidFill>
                  <a:schemeClr val="dk2"/>
                </a:solidFill>
                <a:latin typeface="Baloo 2"/>
                <a:ea typeface="Baloo 2"/>
                <a:cs typeface="Baloo 2"/>
                <a:sym typeface="Baloo 2"/>
              </a:rPr>
              <a:t> to </a:t>
            </a:r>
            <a:r>
              <a:rPr lang="fr-FR" sz="2100" dirty="0" err="1">
                <a:solidFill>
                  <a:schemeClr val="dk2"/>
                </a:solidFill>
                <a:latin typeface="Baloo 2"/>
                <a:ea typeface="Baloo 2"/>
                <a:cs typeface="Baloo 2"/>
                <a:sym typeface="Baloo 2"/>
              </a:rPr>
              <a:t>present</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during</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our</a:t>
            </a:r>
            <a:r>
              <a:rPr lang="fr-FR" sz="2100" dirty="0">
                <a:solidFill>
                  <a:schemeClr val="dk2"/>
                </a:solidFill>
                <a:latin typeface="Baloo 2"/>
                <a:ea typeface="Baloo 2"/>
                <a:cs typeface="Baloo 2"/>
                <a:sym typeface="Baloo 2"/>
              </a:rPr>
              <a:t> session on Thursday.</a:t>
            </a:r>
            <a:endParaRPr sz="900" dirty="0">
              <a:latin typeface="Montserrat"/>
              <a:ea typeface="Montserrat"/>
              <a:cs typeface="Montserrat"/>
              <a:sym typeface="Montserrat"/>
            </a:endParaRPr>
          </a:p>
          <a:p>
            <a:pPr marL="0" marR="0" lvl="0" indent="0" algn="l" rtl="0">
              <a:lnSpc>
                <a:spcPct val="100000"/>
              </a:lnSpc>
              <a:spcBef>
                <a:spcPts val="1200"/>
              </a:spcBef>
              <a:spcAft>
                <a:spcPts val="0"/>
              </a:spcAft>
              <a:buClr>
                <a:srgbClr val="000000"/>
              </a:buClr>
              <a:buSzPts val="2100"/>
              <a:buFont typeface="Arial"/>
              <a:buNone/>
            </a:pP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2100"/>
              <a:buFont typeface="Arial"/>
              <a:buNone/>
            </a:pP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Raleway"/>
                <a:ea typeface="Raleway"/>
                <a:cs typeface="Raleway"/>
                <a:sym typeface="Raleway"/>
              </a:rPr>
              <a:t>Contact :  @secours-catholique.org</a:t>
            </a:r>
            <a:endParaRPr sz="16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p:txBody>
      </p:sp>
      <p:sp>
        <p:nvSpPr>
          <p:cNvPr id="929" name="Google Shape;929;g35a43bf351d_0_12"/>
          <p:cNvSpPr txBox="1"/>
          <p:nvPr/>
        </p:nvSpPr>
        <p:spPr>
          <a:xfrm>
            <a:off x="0" y="31510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a:solidFill>
                  <a:schemeClr val="lt1"/>
                </a:solidFill>
                <a:latin typeface="Bebas Neue"/>
                <a:ea typeface="Bebas Neue"/>
                <a:cs typeface="Bebas Neue"/>
                <a:sym typeface="Bebas Neue"/>
              </a:rPr>
              <a:t>INDIVIDUAL WORK</a:t>
            </a:r>
            <a:endParaRPr sz="6300" b="1" i="0" u="none" strike="noStrike" cap="none">
              <a:solidFill>
                <a:schemeClr val="lt1"/>
              </a:solidFill>
              <a:latin typeface="Bebas Neue"/>
              <a:ea typeface="Bebas Neue"/>
              <a:cs typeface="Bebas Neue"/>
              <a:sym typeface="Bebas Neue"/>
            </a:endParaRPr>
          </a:p>
        </p:txBody>
      </p:sp>
      <p:pic>
        <p:nvPicPr>
          <p:cNvPr id="930" name="Google Shape;930;g35a43bf351d_0_12" title="outil-de-reparation.png"/>
          <p:cNvPicPr preferRelativeResize="0"/>
          <p:nvPr/>
        </p:nvPicPr>
        <p:blipFill rotWithShape="1">
          <a:blip r:embed="rId3">
            <a:alphaModFix/>
          </a:blip>
          <a:srcRect/>
          <a:stretch/>
        </p:blipFill>
        <p:spPr>
          <a:xfrm>
            <a:off x="88133" y="2187663"/>
            <a:ext cx="1707612" cy="1707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5</a:t>
            </a:fld>
            <a:endParaRPr/>
          </a:p>
        </p:txBody>
      </p:sp>
      <p:sp>
        <p:nvSpPr>
          <p:cNvPr id="154" name="Google Shape;154;p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55" name="Google Shape;155;p5"/>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This training session </a:t>
            </a:r>
            <a:r>
              <a:rPr lang="fr-FR" sz="2000" b="1" i="0" u="none" strike="noStrike" cap="none" dirty="0" err="1">
                <a:solidFill>
                  <a:srgbClr val="002060"/>
                </a:solidFill>
                <a:latin typeface="Arial Narrow"/>
                <a:ea typeface="Arial Narrow"/>
                <a:cs typeface="Arial Narrow"/>
                <a:sym typeface="Arial Narrow"/>
              </a:rPr>
              <a:t>will</a:t>
            </a:r>
            <a:r>
              <a:rPr lang="fr-FR" sz="2000" b="1" i="0" u="none" strike="noStrike" cap="none" dirty="0">
                <a:solidFill>
                  <a:srgbClr val="002060"/>
                </a:solidFill>
                <a:latin typeface="Arial Narrow"/>
                <a:ea typeface="Arial Narrow"/>
                <a:cs typeface="Arial Narrow"/>
                <a:sym typeface="Arial Narrow"/>
              </a:rPr>
              <a:t> </a:t>
            </a:r>
            <a:r>
              <a:rPr lang="fr-FR" sz="2000" b="1" i="0" u="none" strike="noStrike" cap="none" dirty="0" err="1">
                <a:solidFill>
                  <a:srgbClr val="002060"/>
                </a:solidFill>
                <a:latin typeface="Arial Narrow"/>
                <a:ea typeface="Arial Narrow"/>
                <a:cs typeface="Arial Narrow"/>
                <a:sym typeface="Arial Narrow"/>
              </a:rPr>
              <a:t>be</a:t>
            </a:r>
            <a:r>
              <a:rPr lang="fr-FR" sz="2000" b="1" i="0" u="none" strike="noStrike" cap="none" dirty="0">
                <a:solidFill>
                  <a:srgbClr val="002060"/>
                </a:solidFill>
                <a:latin typeface="Arial Narrow"/>
                <a:ea typeface="Arial Narrow"/>
                <a:cs typeface="Arial Narrow"/>
                <a:sym typeface="Arial Narrow"/>
              </a:rPr>
              <a:t> </a:t>
            </a:r>
            <a:r>
              <a:rPr lang="fr-FR" sz="2000" b="1" i="0" u="none" strike="noStrike" cap="none" dirty="0" err="1">
                <a:solidFill>
                  <a:srgbClr val="002060"/>
                </a:solidFill>
                <a:latin typeface="Arial Narrow"/>
                <a:ea typeface="Arial Narrow"/>
                <a:cs typeface="Arial Narrow"/>
                <a:sym typeface="Arial Narrow"/>
              </a:rPr>
              <a:t>led</a:t>
            </a:r>
            <a:r>
              <a:rPr lang="fr-FR" sz="2000" b="1" i="0" u="none" strike="noStrike" cap="none" dirty="0">
                <a:solidFill>
                  <a:srgbClr val="002060"/>
                </a:solidFill>
                <a:latin typeface="Arial Narrow"/>
                <a:ea typeface="Arial Narrow"/>
                <a:cs typeface="Arial Narrow"/>
                <a:sym typeface="Arial Narrow"/>
              </a:rPr>
              <a:t> by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dirty="0">
                <a:solidFill>
                  <a:schemeClr val="tx1">
                    <a:lumMod val="50000"/>
                  </a:schemeClr>
                </a:solidFill>
                <a:latin typeface="Arial Narrow"/>
                <a:sym typeface="Arial Narrow"/>
              </a:rPr>
              <a:t>Karthikeyan T</a:t>
            </a:r>
            <a:endParaRPr sz="1200" b="0" i="0" u="none" strike="noStrike" cap="none" dirty="0">
              <a:solidFill>
                <a:schemeClr val="tx1">
                  <a:lumMod val="50000"/>
                </a:schemeClr>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dirty="0">
                <a:solidFill>
                  <a:schemeClr val="tx1">
                    <a:lumMod val="50000"/>
                  </a:schemeClr>
                </a:solidFill>
                <a:latin typeface="Arial Narrow"/>
                <a:sym typeface="Arial Narrow"/>
              </a:rPr>
              <a:t>Nithin Kumar N</a:t>
            </a:r>
            <a:endParaRPr sz="1200" b="0" i="0" u="none" strike="noStrike" cap="none" dirty="0">
              <a:solidFill>
                <a:schemeClr val="tx1">
                  <a:lumMod val="50000"/>
                </a:schemeClr>
              </a:solidFill>
              <a:latin typeface="Arial"/>
              <a:ea typeface="Arial"/>
              <a:cs typeface="Arial"/>
              <a:sym typeface="Arial"/>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This course </a:t>
            </a:r>
            <a:r>
              <a:rPr lang="fr-FR" sz="2000" b="1" i="0" u="none" strike="noStrike" cap="none" dirty="0" err="1">
                <a:solidFill>
                  <a:srgbClr val="002060"/>
                </a:solidFill>
                <a:latin typeface="Arial Narrow"/>
                <a:ea typeface="Arial Narrow"/>
                <a:cs typeface="Arial Narrow"/>
                <a:sym typeface="Arial Narrow"/>
              </a:rPr>
              <a:t>was</a:t>
            </a:r>
            <a:r>
              <a:rPr lang="fr-FR" sz="2000" b="1" i="0" u="none" strike="noStrike" cap="none" dirty="0">
                <a:solidFill>
                  <a:srgbClr val="002060"/>
                </a:solidFill>
                <a:latin typeface="Arial Narrow"/>
                <a:ea typeface="Arial Narrow"/>
                <a:cs typeface="Arial Narrow"/>
                <a:sym typeface="Arial Narrow"/>
              </a:rPr>
              <a:t> </a:t>
            </a:r>
            <a:r>
              <a:rPr lang="fr-FR" sz="2000" b="1" i="0" u="none" strike="noStrike" cap="none" dirty="0" err="1">
                <a:solidFill>
                  <a:srgbClr val="002060"/>
                </a:solidFill>
                <a:latin typeface="Arial Narrow"/>
                <a:ea typeface="Arial Narrow"/>
                <a:cs typeface="Arial Narrow"/>
                <a:sym typeface="Arial Narrow"/>
              </a:rPr>
              <a:t>designed</a:t>
            </a:r>
            <a:r>
              <a:rPr lang="fr-FR" sz="2000" b="1" i="0" u="none" strike="noStrike" cap="none" dirty="0">
                <a:solidFill>
                  <a:srgbClr val="002060"/>
                </a:solidFill>
                <a:latin typeface="Arial Narrow"/>
                <a:ea typeface="Arial Narrow"/>
                <a:cs typeface="Arial Narrow"/>
                <a:sym typeface="Arial Narrow"/>
              </a:rPr>
              <a:t> by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chemeClr val="tx1">
                    <a:lumMod val="50000"/>
                  </a:schemeClr>
                </a:solidFill>
                <a:latin typeface="Arial Narrow"/>
                <a:ea typeface="Arial Narrow"/>
                <a:cs typeface="Arial Narrow"/>
                <a:sym typeface="Arial Narrow"/>
              </a:rPr>
              <a:t>Valerie</a:t>
            </a:r>
            <a:r>
              <a:rPr lang="fr-FR" sz="1600" b="0" i="0" u="none" strike="noStrike" cap="none" dirty="0">
                <a:solidFill>
                  <a:schemeClr val="tx1">
                    <a:lumMod val="50000"/>
                  </a:schemeClr>
                </a:solidFill>
                <a:latin typeface="Arial Narrow"/>
                <a:ea typeface="Arial Narrow"/>
                <a:cs typeface="Arial Narrow"/>
                <a:sym typeface="Arial Narrow"/>
              </a:rPr>
              <a:t> </a:t>
            </a:r>
            <a:endParaRPr sz="1600" b="0" i="0" u="none" strike="noStrike" cap="none" dirty="0">
              <a:solidFill>
                <a:schemeClr val="tx1">
                  <a:lumMod val="50000"/>
                </a:schemeClr>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chemeClr val="tx1">
                    <a:lumMod val="50000"/>
                  </a:schemeClr>
                </a:solidFill>
                <a:latin typeface="Arial Narrow"/>
                <a:ea typeface="Arial Narrow"/>
                <a:cs typeface="Arial Narrow"/>
                <a:sym typeface="Arial Narrow"/>
              </a:rPr>
              <a:t>Pilar </a:t>
            </a:r>
            <a:endParaRPr sz="1400" b="0" i="0" u="none" strike="noStrike" cap="none" dirty="0">
              <a:solidFill>
                <a:schemeClr val="tx1">
                  <a:lumMod val="50000"/>
                </a:schemeClr>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chemeClr val="tx1">
                    <a:lumMod val="50000"/>
                  </a:schemeClr>
                </a:solidFill>
                <a:latin typeface="Arial Narrow"/>
                <a:ea typeface="Arial Narrow"/>
                <a:cs typeface="Arial Narrow"/>
                <a:sym typeface="Arial Narrow"/>
              </a:rPr>
              <a:t>Geoffrey </a:t>
            </a:r>
            <a:endParaRPr sz="1400" b="0" i="0" u="none" strike="noStrike" cap="none" dirty="0">
              <a:solidFill>
                <a:schemeClr val="tx1">
                  <a:lumMod val="50000"/>
                </a:schemeClr>
              </a:solidFill>
              <a:latin typeface="Arial"/>
              <a:ea typeface="Arial"/>
              <a:cs typeface="Arial"/>
              <a:sym typeface="Arial"/>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
        <p:nvSpPr>
          <p:cNvPr id="156" name="Google Shape;156;p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YOUR FACILITATORS</a:t>
            </a:r>
            <a:endParaRPr sz="6300" b="1" i="0" u="none" strike="noStrike" cap="none">
              <a:solidFill>
                <a:srgbClr val="FFFFFF"/>
              </a:solidFill>
              <a:latin typeface="Bebas Neue"/>
              <a:ea typeface="Bebas Neue"/>
              <a:cs typeface="Bebas Neue"/>
              <a:sym typeface="Bebas Neue"/>
            </a:endParaRPr>
          </a:p>
        </p:txBody>
      </p:sp>
      <p:pic>
        <p:nvPicPr>
          <p:cNvPr id="157" name="Google Shape;157;p5" descr="Une image contenant noir, obscurité&#10;&#10;Description générée automatiquement"/>
          <p:cNvPicPr preferRelativeResize="0"/>
          <p:nvPr/>
        </p:nvPicPr>
        <p:blipFill rotWithShape="1">
          <a:blip r:embed="rId3">
            <a:alphaModFix/>
          </a:blip>
          <a:srcRect/>
          <a:stretch/>
        </p:blipFill>
        <p:spPr>
          <a:xfrm>
            <a:off x="2152997" y="1780572"/>
            <a:ext cx="2065751" cy="2065751"/>
          </a:xfrm>
          <a:prstGeom prst="rect">
            <a:avLst/>
          </a:prstGeom>
          <a:noFill/>
          <a:ln>
            <a:noFill/>
          </a:ln>
        </p:spPr>
      </p:pic>
      <p:sp>
        <p:nvSpPr>
          <p:cNvPr id="158" name="Google Shape;158;p5"/>
          <p:cNvSpPr txBox="1"/>
          <p:nvPr/>
        </p:nvSpPr>
        <p:spPr>
          <a:xfrm>
            <a:off x="3647163" y="5120061"/>
            <a:ext cx="4540685" cy="99617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400" b="0" i="0" u="none" strike="noStrike" cap="none" dirty="0">
                <a:solidFill>
                  <a:srgbClr val="002060"/>
                </a:solidFill>
                <a:latin typeface="Arial Narrow"/>
                <a:ea typeface="Arial Narrow"/>
                <a:cs typeface="Arial Narrow"/>
                <a:sym typeface="Arial Narrow"/>
              </a:rPr>
              <a:t>Training - </a:t>
            </a:r>
            <a:r>
              <a:rPr lang="fr-FR" sz="1400" b="0" i="0" u="none" strike="noStrike" cap="none" dirty="0" err="1">
                <a:solidFill>
                  <a:srgbClr val="002060"/>
                </a:solidFill>
                <a:latin typeface="Arial Narrow"/>
                <a:ea typeface="Arial Narrow"/>
                <a:cs typeface="Arial Narrow"/>
                <a:sym typeface="Arial Narrow"/>
              </a:rPr>
              <a:t>experimentation</a:t>
            </a:r>
            <a:r>
              <a:rPr lang="fr-FR" sz="1400" b="0" i="0" u="none" strike="noStrike" cap="none" dirty="0">
                <a:solidFill>
                  <a:srgbClr val="002060"/>
                </a:solidFill>
                <a:latin typeface="Arial Narrow"/>
                <a:ea typeface="Arial Narrow"/>
                <a:cs typeface="Arial Narrow"/>
                <a:sym typeface="Arial Narrow"/>
              </a:rPr>
              <a:t>, </a:t>
            </a:r>
            <a:r>
              <a:rPr lang="fr-FR" sz="1400" b="0" i="0" u="none" strike="noStrike" cap="none" dirty="0" err="1">
                <a:solidFill>
                  <a:srgbClr val="002060"/>
                </a:solidFill>
                <a:latin typeface="Arial Narrow"/>
                <a:ea typeface="Arial Narrow"/>
                <a:cs typeface="Arial Narrow"/>
                <a:sym typeface="Arial Narrow"/>
              </a:rPr>
              <a:t>based</a:t>
            </a:r>
            <a:r>
              <a:rPr lang="fr-FR" sz="1400" b="0" i="0" u="none" strike="noStrike" cap="none" dirty="0">
                <a:solidFill>
                  <a:srgbClr val="002060"/>
                </a:solidFill>
                <a:latin typeface="Arial Narrow"/>
                <a:ea typeface="Arial Narrow"/>
                <a:cs typeface="Arial Narrow"/>
                <a:sym typeface="Arial Narrow"/>
              </a:rPr>
              <a:t> on </a:t>
            </a:r>
            <a:r>
              <a:rPr lang="fr-FR" sz="1400" b="0" i="0" u="none" strike="noStrike" cap="none" dirty="0" err="1">
                <a:solidFill>
                  <a:srgbClr val="002060"/>
                </a:solidFill>
                <a:latin typeface="Arial Narrow"/>
                <a:ea typeface="Arial Narrow"/>
                <a:cs typeface="Arial Narrow"/>
                <a:sym typeface="Arial Narrow"/>
              </a:rPr>
              <a:t>your</a:t>
            </a:r>
            <a:r>
              <a:rPr lang="fr-FR" sz="1400" b="0" i="0" u="none" strike="noStrike" cap="none" dirty="0">
                <a:solidFill>
                  <a:srgbClr val="002060"/>
                </a:solidFill>
                <a:latin typeface="Arial Narrow"/>
                <a:ea typeface="Arial Narrow"/>
                <a:cs typeface="Arial Narrow"/>
                <a:sym typeface="Arial Narrow"/>
              </a:rPr>
              <a:t> </a:t>
            </a:r>
            <a:r>
              <a:rPr lang="fr-FR" sz="1400" b="0" i="0" u="none" strike="noStrike" cap="none" dirty="0" err="1">
                <a:solidFill>
                  <a:srgbClr val="002060"/>
                </a:solidFill>
                <a:latin typeface="Arial Narrow"/>
                <a:ea typeface="Arial Narrow"/>
                <a:cs typeface="Arial Narrow"/>
                <a:sym typeface="Arial Narrow"/>
              </a:rPr>
              <a:t>tools</a:t>
            </a:r>
            <a:r>
              <a:rPr lang="fr-FR" sz="1400" b="0" i="0" u="none" strike="noStrike" cap="none" dirty="0">
                <a:solidFill>
                  <a:srgbClr val="002060"/>
                </a:solidFill>
                <a:latin typeface="Arial Narrow"/>
                <a:ea typeface="Arial Narrow"/>
                <a:cs typeface="Arial Narrow"/>
                <a:sym typeface="Arial Narrow"/>
              </a:rPr>
              <a:t> and </a:t>
            </a:r>
            <a:r>
              <a:rPr lang="fr-FR" sz="1400" b="0" i="0" u="none" strike="noStrike" cap="none" dirty="0" err="1">
                <a:solidFill>
                  <a:srgbClr val="002060"/>
                </a:solidFill>
                <a:latin typeface="Arial Narrow"/>
                <a:ea typeface="Arial Narrow"/>
                <a:cs typeface="Arial Narrow"/>
                <a:sym typeface="Arial Narrow"/>
              </a:rPr>
              <a:t>realities</a:t>
            </a:r>
            <a:r>
              <a:rPr lang="fr-FR" sz="1400" b="0" i="0" u="none" strike="noStrike" cap="none" dirty="0">
                <a:solidFill>
                  <a:srgbClr val="002060"/>
                </a:solidFill>
                <a:latin typeface="Arial Narrow"/>
                <a:ea typeface="Arial Narrow"/>
                <a:cs typeface="Arial Narrow"/>
                <a:sym typeface="Arial Narrow"/>
              </a:rPr>
              <a:t> in the </a:t>
            </a:r>
            <a:r>
              <a:rPr lang="fr-FR" sz="1400" b="0" i="0" u="none" strike="noStrike" cap="none" dirty="0" err="1">
                <a:solidFill>
                  <a:srgbClr val="002060"/>
                </a:solidFill>
                <a:latin typeface="Arial Narrow"/>
                <a:ea typeface="Arial Narrow"/>
                <a:cs typeface="Arial Narrow"/>
                <a:sym typeface="Arial Narrow"/>
              </a:rPr>
              <a:t>field</a:t>
            </a:r>
            <a:r>
              <a:rPr lang="fr-FR" sz="14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r>
              <a:rPr lang="fr-FR" sz="1400" b="0" i="0" u="none" strike="noStrike" cap="none" dirty="0" err="1">
                <a:solidFill>
                  <a:srgbClr val="002060"/>
                </a:solidFill>
                <a:latin typeface="Arial Narrow"/>
                <a:ea typeface="Arial Narrow"/>
                <a:cs typeface="Arial Narrow"/>
                <a:sym typeface="Arial Narrow"/>
              </a:rPr>
              <a:t>Your</a:t>
            </a:r>
            <a:r>
              <a:rPr lang="fr-FR" sz="1400" b="0" i="0" u="none" strike="noStrike" cap="none" dirty="0">
                <a:solidFill>
                  <a:srgbClr val="002060"/>
                </a:solidFill>
                <a:latin typeface="Arial Narrow"/>
                <a:ea typeface="Arial Narrow"/>
                <a:cs typeface="Arial Narrow"/>
                <a:sym typeface="Arial Narrow"/>
              </a:rPr>
              <a:t> feedback </a:t>
            </a:r>
            <a:r>
              <a:rPr lang="fr-FR" sz="1400" b="0" i="0" u="none" strike="noStrike" cap="none" dirty="0" err="1">
                <a:solidFill>
                  <a:srgbClr val="002060"/>
                </a:solidFill>
                <a:latin typeface="Arial Narrow"/>
                <a:ea typeface="Arial Narrow"/>
                <a:cs typeface="Arial Narrow"/>
                <a:sym typeface="Arial Narrow"/>
              </a:rPr>
              <a:t>will</a:t>
            </a:r>
            <a:r>
              <a:rPr lang="fr-FR" sz="1400" b="0" i="0" u="none" strike="noStrike" cap="none" dirty="0">
                <a:solidFill>
                  <a:srgbClr val="002060"/>
                </a:solidFill>
                <a:latin typeface="Arial Narrow"/>
                <a:ea typeface="Arial Narrow"/>
                <a:cs typeface="Arial Narrow"/>
                <a:sym typeface="Arial Narrow"/>
              </a:rPr>
              <a:t> </a:t>
            </a:r>
            <a:r>
              <a:rPr lang="fr-FR" sz="1400" b="0" i="0" u="none" strike="noStrike" cap="none" dirty="0" err="1">
                <a:solidFill>
                  <a:srgbClr val="002060"/>
                </a:solidFill>
                <a:latin typeface="Arial Narrow"/>
                <a:ea typeface="Arial Narrow"/>
                <a:cs typeface="Arial Narrow"/>
                <a:sym typeface="Arial Narrow"/>
              </a:rPr>
              <a:t>be</a:t>
            </a:r>
            <a:r>
              <a:rPr lang="fr-FR" sz="1400" b="0" i="0" u="none" strike="noStrike" cap="none" dirty="0">
                <a:solidFill>
                  <a:srgbClr val="002060"/>
                </a:solidFill>
                <a:latin typeface="Arial Narrow"/>
                <a:ea typeface="Arial Narrow"/>
                <a:cs typeface="Arial Narrow"/>
                <a:sym typeface="Arial Narrow"/>
              </a:rPr>
              <a:t> </a:t>
            </a:r>
            <a:r>
              <a:rPr lang="fr-FR" sz="1400" b="0" i="0" u="none" strike="noStrike" cap="none" dirty="0" err="1">
                <a:solidFill>
                  <a:srgbClr val="002060"/>
                </a:solidFill>
                <a:latin typeface="Arial Narrow"/>
                <a:ea typeface="Arial Narrow"/>
                <a:cs typeface="Arial Narrow"/>
                <a:sym typeface="Arial Narrow"/>
              </a:rPr>
              <a:t>used</a:t>
            </a:r>
            <a:r>
              <a:rPr lang="fr-FR" sz="1400" b="0" i="0" u="none" strike="noStrike" cap="none" dirty="0">
                <a:solidFill>
                  <a:srgbClr val="002060"/>
                </a:solidFill>
                <a:latin typeface="Arial Narrow"/>
                <a:ea typeface="Arial Narrow"/>
                <a:cs typeface="Arial Narrow"/>
                <a:sym typeface="Arial Narrow"/>
              </a:rPr>
              <a:t> to fine-tune the </a:t>
            </a:r>
            <a:r>
              <a:rPr lang="fr-FR" sz="1400" b="0" i="0" u="none" strike="noStrike" cap="none" dirty="0" err="1">
                <a:solidFill>
                  <a:srgbClr val="002060"/>
                </a:solidFill>
                <a:latin typeface="Arial Narrow"/>
                <a:ea typeface="Arial Narrow"/>
                <a:cs typeface="Arial Narrow"/>
                <a:sym typeface="Arial Narrow"/>
              </a:rPr>
              <a:t>processes</a:t>
            </a:r>
            <a:r>
              <a:rPr lang="fr-FR" sz="1400" b="0" i="0" u="none" strike="noStrike" cap="none" dirty="0">
                <a:solidFill>
                  <a:srgbClr val="002060"/>
                </a:solidFill>
                <a:latin typeface="Arial Narrow"/>
                <a:ea typeface="Arial Narrow"/>
                <a:cs typeface="Arial Narrow"/>
                <a:sym typeface="Arial Narrow"/>
              </a:rPr>
              <a:t>, </a:t>
            </a:r>
            <a:r>
              <a:rPr lang="fr-FR" sz="1400" b="0" i="0" u="none" strike="noStrike" cap="none" dirty="0" err="1">
                <a:solidFill>
                  <a:srgbClr val="002060"/>
                </a:solidFill>
                <a:latin typeface="Arial Narrow"/>
                <a:ea typeface="Arial Narrow"/>
                <a:cs typeface="Arial Narrow"/>
                <a:sym typeface="Arial Narrow"/>
              </a:rPr>
              <a:t>tools</a:t>
            </a:r>
            <a:r>
              <a:rPr lang="fr-FR" sz="1400" b="0" i="0" u="none" strike="noStrike" cap="none" dirty="0">
                <a:solidFill>
                  <a:srgbClr val="002060"/>
                </a:solidFill>
                <a:latin typeface="Arial Narrow"/>
                <a:ea typeface="Arial Narrow"/>
                <a:cs typeface="Arial Narrow"/>
                <a:sym typeface="Arial Narrow"/>
              </a:rPr>
              <a:t> and challenges of the new monitoring-</a:t>
            </a:r>
            <a:r>
              <a:rPr lang="fr-FR" sz="1400" b="0" i="0" u="none" strike="noStrike" cap="none" dirty="0" err="1">
                <a:solidFill>
                  <a:srgbClr val="002060"/>
                </a:solidFill>
                <a:latin typeface="Arial Narrow"/>
                <a:ea typeface="Arial Narrow"/>
                <a:cs typeface="Arial Narrow"/>
                <a:sym typeface="Arial Narrow"/>
              </a:rPr>
              <a:t>evaluation</a:t>
            </a:r>
            <a:r>
              <a:rPr lang="fr-FR" sz="1400" b="0" i="0" u="none" strike="noStrike" cap="none" dirty="0">
                <a:solidFill>
                  <a:srgbClr val="002060"/>
                </a:solidFill>
                <a:latin typeface="Arial Narrow"/>
                <a:ea typeface="Arial Narrow"/>
                <a:cs typeface="Arial Narrow"/>
                <a:sym typeface="Arial Narrow"/>
              </a:rPr>
              <a:t> system.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51"/>
          <p:cNvSpPr/>
          <p:nvPr/>
        </p:nvSpPr>
        <p:spPr>
          <a:xfrm>
            <a:off x="2548689" y="4010224"/>
            <a:ext cx="4626383" cy="2711226"/>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937" name="Google Shape;937;p51"/>
          <p:cNvSpPr/>
          <p:nvPr/>
        </p:nvSpPr>
        <p:spPr>
          <a:xfrm>
            <a:off x="6547700" y="2124075"/>
            <a:ext cx="3817200" cy="2560500"/>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938" name="Google Shape;938;p5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50</a:t>
            </a:fld>
            <a:endParaRPr/>
          </a:p>
        </p:txBody>
      </p:sp>
      <p:sp>
        <p:nvSpPr>
          <p:cNvPr id="939" name="Google Shape;939;p51"/>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940" name="Google Shape;940;p51"/>
          <p:cNvSpPr/>
          <p:nvPr/>
        </p:nvSpPr>
        <p:spPr>
          <a:xfrm>
            <a:off x="2160552" y="1374058"/>
            <a:ext cx="3333019" cy="2376757"/>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E84E0F"/>
              </a:solidFill>
              <a:latin typeface="Arial"/>
              <a:ea typeface="Arial"/>
              <a:cs typeface="Arial"/>
              <a:sym typeface="Arial"/>
            </a:endParaRPr>
          </a:p>
        </p:txBody>
      </p:sp>
      <p:sp>
        <p:nvSpPr>
          <p:cNvPr id="941" name="Google Shape;941;p51"/>
          <p:cNvSpPr txBox="1"/>
          <p:nvPr/>
        </p:nvSpPr>
        <p:spPr>
          <a:xfrm>
            <a:off x="2548688" y="2280379"/>
            <a:ext cx="2520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262775"/>
                </a:solidFill>
                <a:latin typeface="Bebas Neue"/>
                <a:ea typeface="Bebas Neue"/>
                <a:cs typeface="Bebas Neue"/>
                <a:sym typeface="Bebas Neue"/>
              </a:rPr>
              <a:t>WHAT WORKS</a:t>
            </a:r>
            <a:endParaRPr sz="2500" b="0" i="0" u="none" strike="noStrike" cap="none" dirty="0">
              <a:solidFill>
                <a:srgbClr val="262775"/>
              </a:solidFill>
              <a:latin typeface="Bebas Neue"/>
              <a:ea typeface="Bebas Neue"/>
              <a:cs typeface="Bebas Neue"/>
              <a:sym typeface="Bebas Neue"/>
            </a:endParaRPr>
          </a:p>
        </p:txBody>
      </p:sp>
      <p:sp>
        <p:nvSpPr>
          <p:cNvPr id="942" name="Google Shape;942;p51"/>
          <p:cNvSpPr txBox="1"/>
          <p:nvPr/>
        </p:nvSpPr>
        <p:spPr>
          <a:xfrm>
            <a:off x="1981500" y="385253"/>
            <a:ext cx="8229000" cy="96946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262775"/>
                </a:solidFill>
                <a:latin typeface="Bebas Neue"/>
                <a:ea typeface="Bebas Neue"/>
                <a:cs typeface="Bebas Neue"/>
                <a:sym typeface="Bebas Neue"/>
              </a:rPr>
              <a:t>CLOSING SESSION 1</a:t>
            </a:r>
            <a:endParaRPr sz="5100" b="0" i="0" u="none" strike="noStrike" cap="none" dirty="0">
              <a:solidFill>
                <a:srgbClr val="262775"/>
              </a:solidFill>
              <a:latin typeface="Bebas Neue"/>
              <a:ea typeface="Bebas Neue"/>
              <a:cs typeface="Bebas Neue"/>
              <a:sym typeface="Bebas Neue"/>
            </a:endParaRPr>
          </a:p>
        </p:txBody>
      </p:sp>
      <p:sp>
        <p:nvSpPr>
          <p:cNvPr id="943" name="Google Shape;943;p51"/>
          <p:cNvSpPr txBox="1"/>
          <p:nvPr/>
        </p:nvSpPr>
        <p:spPr>
          <a:xfrm>
            <a:off x="3074779" y="5058075"/>
            <a:ext cx="3574200"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262775"/>
                </a:solidFill>
                <a:latin typeface="Bebas Neue"/>
                <a:ea typeface="Bebas Neue"/>
                <a:cs typeface="Bebas Neue"/>
                <a:sym typeface="Bebas Neue"/>
              </a:rPr>
              <a:t>THEME TO BE CLARIFIED?</a:t>
            </a:r>
            <a:endParaRPr sz="2800" b="0" i="0" u="none" strike="noStrike" cap="none">
              <a:solidFill>
                <a:srgbClr val="262775"/>
              </a:solidFill>
              <a:latin typeface="Bebas Neue"/>
              <a:ea typeface="Bebas Neue"/>
              <a:cs typeface="Bebas Neue"/>
              <a:sym typeface="Bebas Neue"/>
            </a:endParaRPr>
          </a:p>
        </p:txBody>
      </p:sp>
      <p:sp>
        <p:nvSpPr>
          <p:cNvPr id="944" name="Google Shape;944;p51"/>
          <p:cNvSpPr txBox="1"/>
          <p:nvPr/>
        </p:nvSpPr>
        <p:spPr>
          <a:xfrm>
            <a:off x="7136613" y="3062763"/>
            <a:ext cx="28260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262775"/>
                </a:solidFill>
                <a:latin typeface="Bebas Neue"/>
                <a:ea typeface="Bebas Neue"/>
                <a:cs typeface="Bebas Neue"/>
                <a:sym typeface="Bebas Neue"/>
              </a:rPr>
              <a:t>WHAT NEEDS TO CHANGE</a:t>
            </a:r>
            <a:endParaRPr sz="2800" b="0" i="0" u="none" strike="noStrike" cap="none">
              <a:solidFill>
                <a:srgbClr val="262775"/>
              </a:solidFill>
              <a:latin typeface="Bebas Neue"/>
              <a:ea typeface="Bebas Neue"/>
              <a:cs typeface="Bebas Neue"/>
              <a:sym typeface="Bebas Neue"/>
            </a:endParaRPr>
          </a:p>
        </p:txBody>
      </p:sp>
      <p:pic>
        <p:nvPicPr>
          <p:cNvPr id="945" name="Google Shape;945;p51"/>
          <p:cNvPicPr preferRelativeResize="0"/>
          <p:nvPr/>
        </p:nvPicPr>
        <p:blipFill rotWithShape="1">
          <a:blip r:embed="rId3">
            <a:alphaModFix/>
          </a:blip>
          <a:srcRect b="32541"/>
          <a:stretch/>
        </p:blipFill>
        <p:spPr>
          <a:xfrm rot="5834340">
            <a:off x="5392524" y="2394356"/>
            <a:ext cx="1338678" cy="903064"/>
          </a:xfrm>
          <a:prstGeom prst="rect">
            <a:avLst/>
          </a:prstGeom>
          <a:noFill/>
          <a:ln>
            <a:noFill/>
          </a:ln>
        </p:spPr>
      </p:pic>
      <p:pic>
        <p:nvPicPr>
          <p:cNvPr id="946" name="Google Shape;946;p51"/>
          <p:cNvPicPr preferRelativeResize="0"/>
          <p:nvPr/>
        </p:nvPicPr>
        <p:blipFill rotWithShape="1">
          <a:blip r:embed="rId3">
            <a:alphaModFix/>
          </a:blip>
          <a:srcRect b="32541"/>
          <a:stretch/>
        </p:blipFill>
        <p:spPr>
          <a:xfrm rot="-7280721">
            <a:off x="7151007" y="4768182"/>
            <a:ext cx="1456903" cy="9828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1"/>
        <p:cNvGrpSpPr/>
        <p:nvPr/>
      </p:nvGrpSpPr>
      <p:grpSpPr>
        <a:xfrm>
          <a:off x="0" y="0"/>
          <a:ext cx="0" cy="0"/>
          <a:chOff x="0" y="0"/>
          <a:chExt cx="0" cy="0"/>
        </a:xfrm>
      </p:grpSpPr>
      <p:sp>
        <p:nvSpPr>
          <p:cNvPr id="952" name="Google Shape;952;p5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51</a:t>
            </a:fld>
            <a:endParaRPr/>
          </a:p>
        </p:txBody>
      </p:sp>
      <p:sp>
        <p:nvSpPr>
          <p:cNvPr id="953" name="Google Shape;953;p52"/>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1</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954" name="Google Shape;954;p52"/>
          <p:cNvGrpSpPr/>
          <p:nvPr/>
        </p:nvGrpSpPr>
        <p:grpSpPr>
          <a:xfrm>
            <a:off x="5148045" y="4947748"/>
            <a:ext cx="1895970" cy="1773731"/>
            <a:chOff x="3137400" y="1009650"/>
            <a:chExt cx="2869204" cy="2708400"/>
          </a:xfrm>
        </p:grpSpPr>
        <p:sp>
          <p:nvSpPr>
            <p:cNvPr id="955" name="Google Shape;955;p5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956" name="Google Shape;956;p5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6</a:t>
            </a:fld>
            <a:endParaRPr/>
          </a:p>
        </p:txBody>
      </p:sp>
      <p:sp>
        <p:nvSpPr>
          <p:cNvPr id="165" name="Google Shape;165;p6"/>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66" name="Google Shape;166;p6"/>
          <p:cNvSpPr/>
          <p:nvPr/>
        </p:nvSpPr>
        <p:spPr>
          <a:xfrm>
            <a:off x="4705611" y="1703545"/>
            <a:ext cx="5505189" cy="374602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err="1">
                <a:solidFill>
                  <a:srgbClr val="002060"/>
                </a:solidFill>
                <a:latin typeface="Arial Narrow"/>
                <a:ea typeface="Arial Narrow"/>
                <a:cs typeface="Arial Narrow"/>
                <a:sym typeface="Arial Narrow"/>
              </a:rPr>
              <a:t>Introduce</a:t>
            </a:r>
            <a:r>
              <a:rPr lang="fr-FR" sz="2000" b="1" i="0" u="none" strike="noStrike" cap="none" dirty="0">
                <a:solidFill>
                  <a:srgbClr val="002060"/>
                </a:solidFill>
                <a:latin typeface="Arial Narrow"/>
                <a:ea typeface="Arial Narrow"/>
                <a:cs typeface="Arial Narrow"/>
                <a:sym typeface="Arial Narrow"/>
              </a:rPr>
              <a:t> </a:t>
            </a:r>
            <a:r>
              <a:rPr lang="fr-FR" sz="2000" b="1" i="0" u="none" strike="noStrike" cap="none" dirty="0" err="1">
                <a:solidFill>
                  <a:srgbClr val="002060"/>
                </a:solidFill>
                <a:latin typeface="Arial Narrow"/>
                <a:ea typeface="Arial Narrow"/>
                <a:cs typeface="Arial Narrow"/>
                <a:sym typeface="Arial Narrow"/>
              </a:rPr>
              <a:t>yourself</a:t>
            </a:r>
            <a:r>
              <a:rPr lang="fr-FR" sz="2000" b="1" i="0" u="none" strike="noStrike" cap="none" dirty="0">
                <a:solidFill>
                  <a:srgbClr val="002060"/>
                </a:solidFill>
                <a:latin typeface="Arial Narrow"/>
                <a:ea typeface="Arial Narrow"/>
                <a:cs typeface="Arial Narrow"/>
                <a:sym typeface="Arial Narrow"/>
              </a:rPr>
              <a:t> by </a:t>
            </a:r>
            <a:r>
              <a:rPr lang="fr-FR" sz="2000" b="1" i="0" u="none" strike="noStrike" cap="none" dirty="0" err="1">
                <a:solidFill>
                  <a:srgbClr val="002060"/>
                </a:solidFill>
                <a:latin typeface="Arial Narrow"/>
                <a:ea typeface="Arial Narrow"/>
                <a:cs typeface="Arial Narrow"/>
                <a:sym typeface="Arial Narrow"/>
              </a:rPr>
              <a:t>answering</a:t>
            </a:r>
            <a:r>
              <a:rPr lang="fr-FR" sz="2000" b="1" i="0" u="none" strike="noStrike" cap="none" dirty="0">
                <a:solidFill>
                  <a:srgbClr val="002060"/>
                </a:solidFill>
                <a:latin typeface="Arial Narrow"/>
                <a:ea typeface="Arial Narrow"/>
                <a:cs typeface="Arial Narrow"/>
                <a:sym typeface="Arial Narrow"/>
              </a:rPr>
              <a:t> the </a:t>
            </a:r>
            <a:r>
              <a:rPr lang="fr-FR" sz="2000" b="1" i="0" u="none" strike="noStrike" cap="none" dirty="0" err="1">
                <a:solidFill>
                  <a:srgbClr val="002060"/>
                </a:solidFill>
                <a:latin typeface="Arial Narrow"/>
                <a:ea typeface="Arial Narrow"/>
                <a:cs typeface="Arial Narrow"/>
                <a:sym typeface="Arial Narrow"/>
              </a:rPr>
              <a:t>following</a:t>
            </a:r>
            <a:r>
              <a:rPr lang="fr-FR" sz="2000" b="1" i="0" u="none" strike="noStrike" cap="none" dirty="0">
                <a:solidFill>
                  <a:srgbClr val="002060"/>
                </a:solidFill>
                <a:latin typeface="Arial Narrow"/>
                <a:ea typeface="Arial Narrow"/>
                <a:cs typeface="Arial Narrow"/>
                <a:sym typeface="Arial Narrow"/>
              </a:rPr>
              <a:t> q</a:t>
            </a:r>
            <a:r>
              <a:rPr lang="en-US" sz="2000" b="1" i="0" u="none" strike="noStrike" cap="none" dirty="0" err="1">
                <a:solidFill>
                  <a:srgbClr val="002060"/>
                </a:solidFill>
                <a:latin typeface="Arial Narrow"/>
                <a:ea typeface="Arial Narrow"/>
                <a:cs typeface="Arial Narrow"/>
                <a:sym typeface="Arial Narrow"/>
              </a:rPr>
              <a:t>uestions</a:t>
            </a:r>
            <a:r>
              <a:rPr lang="en-US" sz="2000" b="1" i="0" u="none" strike="noStrike" cap="none" dirty="0">
                <a:solidFill>
                  <a:srgbClr val="002060"/>
                </a:solidFill>
                <a:latin typeface="Arial Narrow"/>
                <a:ea typeface="Arial Narrow"/>
                <a:cs typeface="Arial Narrow"/>
                <a:sym typeface="Arial Narrow"/>
              </a:rPr>
              <a:t>:</a:t>
            </a:r>
            <a:endParaRPr lang="en-US"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en-US" sz="1600" b="0" i="0" u="none" strike="noStrike" cap="none" dirty="0">
                <a:solidFill>
                  <a:srgbClr val="002060"/>
                </a:solidFill>
                <a:latin typeface="Arial Narrow"/>
                <a:ea typeface="Arial Narrow"/>
                <a:cs typeface="Arial Narrow"/>
                <a:sym typeface="Arial Narrow"/>
              </a:rPr>
              <a:t>Who are you</a:t>
            </a:r>
            <a:r>
              <a:rPr lang="en-US" sz="1600" dirty="0">
                <a:solidFill>
                  <a:srgbClr val="002060"/>
                </a:solidFill>
                <a:latin typeface="Arial Narrow"/>
                <a:ea typeface="Arial Narrow"/>
                <a:cs typeface="Arial Narrow"/>
                <a:sym typeface="Arial Narrow"/>
              </a:rPr>
              <a:t>?</a:t>
            </a:r>
            <a:r>
              <a:rPr lang="en-US" sz="1600" b="0" i="0" u="none" strike="noStrike" cap="none" dirty="0">
                <a:solidFill>
                  <a:srgbClr val="002060"/>
                </a:solidFill>
                <a:latin typeface="Arial Narrow"/>
                <a:ea typeface="Arial Narrow"/>
                <a:cs typeface="Arial Narrow"/>
                <a:sym typeface="Arial Narrow"/>
              </a:rPr>
              <a:t> </a:t>
            </a:r>
            <a:endParaRPr lang="en-US" sz="12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Which</a:t>
            </a:r>
            <a:r>
              <a:rPr lang="fr-FR" sz="1600" b="0" i="0" u="none" strike="noStrike" cap="none" dirty="0">
                <a:solidFill>
                  <a:srgbClr val="002060"/>
                </a:solidFill>
                <a:latin typeface="Arial Narrow"/>
                <a:ea typeface="Arial Narrow"/>
                <a:cs typeface="Arial Narrow"/>
                <a:sym typeface="Arial Narrow"/>
              </a:rPr>
              <a:t> position </a:t>
            </a:r>
            <a:r>
              <a:rPr lang="fr-FR" sz="1600" b="0" i="0" u="none" strike="noStrike" cap="none" dirty="0" err="1">
                <a:solidFill>
                  <a:srgbClr val="002060"/>
                </a:solidFill>
                <a:latin typeface="Arial Narrow"/>
                <a:ea typeface="Arial Narrow"/>
                <a:cs typeface="Arial Narrow"/>
                <a:sym typeface="Arial Narrow"/>
              </a:rPr>
              <a:t>you</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hold</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what</a:t>
            </a:r>
            <a:r>
              <a:rPr lang="fr-FR" sz="1600" b="0" i="0" u="none" strike="noStrike" cap="none" dirty="0">
                <a:solidFill>
                  <a:srgbClr val="002060"/>
                </a:solidFill>
                <a:latin typeface="Arial Narrow"/>
                <a:ea typeface="Arial Narrow"/>
                <a:cs typeface="Arial Narrow"/>
                <a:sym typeface="Arial Narrow"/>
              </a:rPr>
              <a:t> are </a:t>
            </a:r>
            <a:r>
              <a:rPr lang="fr-FR" sz="1600" b="0" i="0" u="none" strike="noStrike" cap="none" dirty="0" err="1">
                <a:solidFill>
                  <a:srgbClr val="002060"/>
                </a:solidFill>
                <a:latin typeface="Arial Narrow"/>
                <a:ea typeface="Arial Narrow"/>
                <a:cs typeface="Arial Narrow"/>
                <a:sym typeface="Arial Narrow"/>
              </a:rPr>
              <a:t>your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broad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responsibilities</a:t>
            </a:r>
            <a:r>
              <a:rPr lang="fr-FR" sz="1600" b="0" i="0" u="none" strike="noStrike" cap="none" dirty="0">
                <a:solidFill>
                  <a:srgbClr val="002060"/>
                </a:solidFill>
                <a:latin typeface="Arial Narrow"/>
                <a:ea typeface="Arial Narrow"/>
                <a:cs typeface="Arial Narrow"/>
                <a:sym typeface="Arial Narrow"/>
              </a:rPr>
              <a:t>?</a:t>
            </a:r>
            <a:endParaRPr sz="12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What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significant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experience</a:t>
            </a:r>
            <a:r>
              <a:rPr lang="fr-FR" sz="1600" b="0" i="0" u="none" strike="noStrike" cap="none" dirty="0">
                <a:solidFill>
                  <a:srgbClr val="002060"/>
                </a:solidFill>
                <a:latin typeface="Arial Narrow"/>
                <a:ea typeface="Arial Narrow"/>
                <a:cs typeface="Arial Narrow"/>
                <a:sym typeface="Arial Narrow"/>
              </a:rPr>
              <a:t>(s) do </a:t>
            </a:r>
            <a:r>
              <a:rPr lang="fr-FR" sz="1600" b="0" i="0" u="none" strike="noStrike" cap="none" dirty="0" err="1">
                <a:solidFill>
                  <a:srgbClr val="002060"/>
                </a:solidFill>
                <a:latin typeface="Arial Narrow"/>
                <a:ea typeface="Arial Narrow"/>
                <a:cs typeface="Arial Narrow"/>
                <a:sym typeface="Arial Narrow"/>
              </a:rPr>
              <a:t>you</a:t>
            </a:r>
            <a:r>
              <a:rPr lang="fr-FR" sz="1600" b="0" i="0" u="none" strike="noStrike" cap="none" dirty="0">
                <a:solidFill>
                  <a:srgbClr val="002060"/>
                </a:solidFill>
                <a:latin typeface="Arial Narrow"/>
                <a:ea typeface="Arial Narrow"/>
                <a:cs typeface="Arial Narrow"/>
                <a:sym typeface="Arial Narrow"/>
              </a:rPr>
              <a:t> have in Monitoring &amp; Evaluation?</a:t>
            </a:r>
            <a:endParaRPr sz="12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Quickly</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present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your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project</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your</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specific</a:t>
            </a:r>
            <a:r>
              <a:rPr lang="fr-FR" sz="1600" b="0" i="0" u="none" strike="noStrike" cap="none" dirty="0">
                <a:solidFill>
                  <a:srgbClr val="002060"/>
                </a:solidFill>
                <a:latin typeface="Arial Narrow"/>
                <a:ea typeface="Arial Narrow"/>
                <a:cs typeface="Arial Narrow"/>
                <a:sym typeface="Arial Narrow"/>
              </a:rPr>
              <a:t> expectations for the training. </a:t>
            </a:r>
            <a:endParaRPr lang="en-IN"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en-IN" sz="1400" b="0" i="0" u="none" strike="noStrike" cap="none" dirty="0">
                <a:solidFill>
                  <a:srgbClr val="262775"/>
                </a:solidFill>
                <a:latin typeface="Arial"/>
                <a:ea typeface="Arial"/>
                <a:cs typeface="Arial"/>
                <a:sym typeface="Arial"/>
              </a:rPr>
            </a:br>
            <a:endParaRPr lang="en-IN" sz="1400" b="0" i="0" u="none" strike="noStrike" cap="none" dirty="0">
              <a:solidFill>
                <a:srgbClr val="262775"/>
              </a:solidFill>
              <a:latin typeface="Arial"/>
              <a:ea typeface="Arial"/>
              <a:cs typeface="Arial"/>
              <a:sym typeface="Arial"/>
            </a:endParaRPr>
          </a:p>
        </p:txBody>
      </p:sp>
      <p:sp>
        <p:nvSpPr>
          <p:cNvPr id="167" name="Google Shape;167;p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WHO TAKES PART?</a:t>
            </a:r>
            <a:endParaRPr sz="6300" b="1" i="0" u="none" strike="noStrike" cap="none">
              <a:solidFill>
                <a:srgbClr val="FFFFFF"/>
              </a:solidFill>
              <a:latin typeface="Bebas Neue"/>
              <a:ea typeface="Bebas Neue"/>
              <a:cs typeface="Bebas Neue"/>
              <a:sym typeface="Bebas Neue"/>
            </a:endParaRPr>
          </a:p>
        </p:txBody>
      </p:sp>
      <p:pic>
        <p:nvPicPr>
          <p:cNvPr id="168" name="Google Shape;168;p6" descr="Une image contenant noir, obscurité&#10;&#10;Description générée automatiquement"/>
          <p:cNvPicPr preferRelativeResize="0"/>
          <p:nvPr/>
        </p:nvPicPr>
        <p:blipFill rotWithShape="1">
          <a:blip r:embed="rId3">
            <a:alphaModFix/>
          </a:blip>
          <a:srcRect/>
          <a:stretch/>
        </p:blipFill>
        <p:spPr>
          <a:xfrm>
            <a:off x="2073664" y="2038270"/>
            <a:ext cx="2308262" cy="2308262"/>
          </a:xfrm>
          <a:prstGeom prst="rect">
            <a:avLst/>
          </a:prstGeom>
          <a:noFill/>
          <a:ln>
            <a:noFill/>
          </a:ln>
        </p:spPr>
      </p:pic>
      <p:sp>
        <p:nvSpPr>
          <p:cNvPr id="169" name="Google Shape;169;p6"/>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dirty="0" err="1">
                <a:solidFill>
                  <a:srgbClr val="002060"/>
                </a:solidFill>
                <a:latin typeface="Arial Narrow"/>
                <a:ea typeface="Arial Narrow"/>
                <a:cs typeface="Arial Narrow"/>
                <a:sym typeface="Arial Narrow"/>
              </a:rPr>
              <a:t>We</a:t>
            </a:r>
            <a:r>
              <a:rPr lang="fr-FR" sz="2000" b="1" i="0" u="none" strike="noStrike" cap="none" dirty="0">
                <a:solidFill>
                  <a:srgbClr val="002060"/>
                </a:solidFill>
                <a:latin typeface="Arial Narrow"/>
                <a:ea typeface="Arial Narrow"/>
                <a:cs typeface="Arial Narrow"/>
                <a:sym typeface="Arial Narrow"/>
              </a:rPr>
              <a:t> have 10 minutes </a:t>
            </a:r>
            <a:r>
              <a:rPr lang="fr-FR" sz="2000" b="1" dirty="0">
                <a:solidFill>
                  <a:srgbClr val="002060"/>
                </a:solidFill>
                <a:latin typeface="Arial Narrow"/>
                <a:ea typeface="Arial Narrow"/>
                <a:cs typeface="Arial Narrow"/>
                <a:sym typeface="Arial Narrow"/>
              </a:rPr>
              <a:t>for </a:t>
            </a:r>
            <a:r>
              <a:rPr lang="fr-FR" sz="2000" b="1" dirty="0" err="1">
                <a:solidFill>
                  <a:srgbClr val="002060"/>
                </a:solidFill>
                <a:latin typeface="Arial Narrow"/>
                <a:ea typeface="Arial Narrow"/>
                <a:cs typeface="Arial Narrow"/>
                <a:sym typeface="Arial Narrow"/>
              </a:rPr>
              <a:t>this</a:t>
            </a:r>
            <a:r>
              <a:rPr lang="fr-FR" sz="2000" b="1" i="0" u="none" strike="noStrike" cap="none" dirty="0">
                <a:solidFill>
                  <a:srgbClr val="002060"/>
                </a:solidFill>
                <a:latin typeface="Arial Narrow"/>
                <a:ea typeface="Arial Narrow"/>
                <a:cs typeface="Arial Narrow"/>
                <a:sym typeface="Arial Narrow"/>
              </a:rPr>
              <a:t> exchange</a:t>
            </a:r>
            <a:r>
              <a:rPr lang="fr-FR" sz="1400" b="1" i="0" u="none" strike="noStrike" cap="none" dirty="0">
                <a:solidFill>
                  <a:srgbClr val="002060"/>
                </a:solidFill>
                <a:latin typeface="Arial Narrow"/>
                <a:ea typeface="Arial Narrow"/>
                <a:cs typeface="Arial Narrow"/>
                <a:sym typeface="Arial Narrow"/>
              </a:rPr>
              <a:t>.</a:t>
            </a:r>
            <a:endParaRPr sz="1800" b="1" i="0" u="none" strike="noStrike" cap="none" dirty="0">
              <a:solidFill>
                <a:srgbClr val="000000"/>
              </a:solidFill>
              <a:latin typeface="Arial"/>
              <a:ea typeface="Arial"/>
              <a:cs typeface="Arial"/>
              <a:sym typeface="Arial"/>
            </a:endParaRPr>
          </a:p>
        </p:txBody>
      </p:sp>
      <p:pic>
        <p:nvPicPr>
          <p:cNvPr id="170" name="Google Shape;170;p6"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7</a:t>
            </a:fld>
            <a:endParaRPr/>
          </a:p>
        </p:txBody>
      </p:sp>
      <p:sp>
        <p:nvSpPr>
          <p:cNvPr id="186" name="Google Shape;186;p8"/>
          <p:cNvSpPr txBox="1"/>
          <p:nvPr/>
        </p:nvSpPr>
        <p:spPr>
          <a:xfrm>
            <a:off x="2367150" y="1825081"/>
            <a:ext cx="7457700" cy="184662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TRAINING ORGANIZATION</a:t>
            </a:r>
            <a:endParaRPr sz="5400" b="1" i="0" u="none" strike="noStrike" cap="none">
              <a:solidFill>
                <a:srgbClr val="FFFFFF"/>
              </a:solidFill>
              <a:latin typeface="Bebas Neue"/>
              <a:ea typeface="Bebas Neue"/>
              <a:cs typeface="Bebas Neue"/>
              <a:sym typeface="Bebas Neue"/>
            </a:endParaRPr>
          </a:p>
        </p:txBody>
      </p:sp>
      <p:grpSp>
        <p:nvGrpSpPr>
          <p:cNvPr id="187" name="Google Shape;187;p8"/>
          <p:cNvGrpSpPr/>
          <p:nvPr/>
        </p:nvGrpSpPr>
        <p:grpSpPr>
          <a:xfrm>
            <a:off x="5148045" y="4947748"/>
            <a:ext cx="1895970" cy="1773731"/>
            <a:chOff x="3137400" y="1009650"/>
            <a:chExt cx="2869204" cy="2708400"/>
          </a:xfrm>
        </p:grpSpPr>
        <p:sp>
          <p:nvSpPr>
            <p:cNvPr id="188" name="Google Shape;188;p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9" name="Google Shape;189;p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8</a:t>
            </a:fld>
            <a:endParaRPr/>
          </a:p>
        </p:txBody>
      </p:sp>
      <p:sp>
        <p:nvSpPr>
          <p:cNvPr id="196" name="Google Shape;196;p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197" name="Google Shape;197;p9"/>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WHY THIS COURSE?</a:t>
            </a:r>
            <a:endParaRPr sz="6300" b="1" i="0" u="none" strike="noStrike" cap="none">
              <a:solidFill>
                <a:srgbClr val="FFFFFF"/>
              </a:solidFill>
              <a:latin typeface="Bebas Neue"/>
              <a:ea typeface="Bebas Neue"/>
              <a:cs typeface="Bebas Neue"/>
              <a:sym typeface="Bebas Neue"/>
            </a:endParaRPr>
          </a:p>
        </p:txBody>
      </p:sp>
      <p:sp>
        <p:nvSpPr>
          <p:cNvPr id="198" name="Google Shape;198;p9"/>
          <p:cNvSpPr/>
          <p:nvPr/>
        </p:nvSpPr>
        <p:spPr>
          <a:xfrm>
            <a:off x="5527233" y="1946875"/>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List 5 </a:t>
            </a:r>
            <a:r>
              <a:rPr lang="fr-FR" sz="1400" b="0" i="0" u="none" strike="noStrike" cap="none" dirty="0" err="1">
                <a:solidFill>
                  <a:srgbClr val="FFFFFF"/>
                </a:solidFill>
                <a:latin typeface="Arial"/>
                <a:ea typeface="Arial"/>
                <a:cs typeface="Arial"/>
                <a:sym typeface="Arial"/>
              </a:rPr>
              <a:t>reasons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why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this</a:t>
            </a:r>
            <a:r>
              <a:rPr lang="fr-FR" sz="1400" b="0" i="0" u="none" strike="noStrike" cap="none" dirty="0">
                <a:solidFill>
                  <a:srgbClr val="FFFFFF"/>
                </a:solidFill>
                <a:latin typeface="Arial"/>
                <a:ea typeface="Arial"/>
                <a:cs typeface="Arial"/>
                <a:sym typeface="Arial"/>
              </a:rPr>
              <a:t> training </a:t>
            </a:r>
            <a:r>
              <a:rPr lang="fr-FR" sz="1400" b="0" i="0" u="none" strike="noStrike" cap="none" dirty="0" err="1">
                <a:solidFill>
                  <a:srgbClr val="FFFFFF"/>
                </a:solidFill>
                <a:latin typeface="Arial"/>
                <a:ea typeface="Arial"/>
                <a:cs typeface="Arial"/>
                <a:sym typeface="Arial"/>
              </a:rPr>
              <a:t>is</a:t>
            </a:r>
            <a:r>
              <a:rPr lang="fr-FR" sz="1400" b="0" i="0" u="none" strike="noStrike" cap="none" dirty="0">
                <a:solidFill>
                  <a:srgbClr val="FFFFFF"/>
                </a:solidFill>
                <a:latin typeface="Arial"/>
                <a:ea typeface="Arial"/>
                <a:cs typeface="Arial"/>
                <a:sym typeface="Arial"/>
              </a:rPr>
              <a:t> important for </a:t>
            </a:r>
            <a:r>
              <a:rPr lang="fr-FR" sz="1400" b="0" i="0" u="none" strike="noStrike" cap="none" dirty="0" err="1">
                <a:solidFill>
                  <a:srgbClr val="FFFFFF"/>
                </a:solidFill>
                <a:latin typeface="Arial"/>
                <a:ea typeface="Arial"/>
                <a:cs typeface="Arial"/>
                <a:sym typeface="Arial"/>
              </a:rPr>
              <a:t>you</a:t>
            </a:r>
            <a:r>
              <a:rPr lang="fr-FR" sz="1400" b="0" i="0" u="none" strike="noStrike" cap="none" dirty="0">
                <a:solidFill>
                  <a:srgbClr val="FFFFFF"/>
                </a:solidFill>
                <a:latin typeface="Arial"/>
                <a:ea typeface="Arial"/>
                <a:cs typeface="Arial"/>
                <a:sym typeface="Arial"/>
              </a:rPr>
              <a:t>, for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teams, for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partners</a:t>
            </a:r>
            <a:r>
              <a:rPr lang="fr-FR" sz="1400" b="0" i="0" u="none" strike="noStrike" cap="none" dirty="0">
                <a:solidFill>
                  <a:srgbClr val="FFFFFF"/>
                </a:solidFill>
                <a:latin typeface="Arial"/>
                <a:ea typeface="Arial"/>
                <a:cs typeface="Arial"/>
                <a:sym typeface="Arial"/>
              </a:rPr>
              <a:t>, for the </a:t>
            </a:r>
            <a:r>
              <a:rPr lang="fr-FR" sz="1400" b="0" i="0" u="none" strike="noStrike" cap="none" dirty="0" err="1">
                <a:solidFill>
                  <a:srgbClr val="FFFFFF"/>
                </a:solidFill>
                <a:latin typeface="Arial"/>
                <a:ea typeface="Arial"/>
                <a:cs typeface="Arial"/>
                <a:sym typeface="Arial"/>
              </a:rPr>
              <a:t>organization</a:t>
            </a:r>
            <a:r>
              <a:rPr lang="fr-FR" sz="1400" b="0" i="0" u="none" strike="noStrike" cap="none" dirty="0">
                <a:solidFill>
                  <a:srgbClr val="FFFFFF"/>
                </a:solidFill>
                <a:latin typeface="Arial"/>
                <a:ea typeface="Arial"/>
                <a:cs typeface="Arial"/>
                <a:sym typeface="Arial"/>
              </a:rPr>
              <a:t>?</a:t>
            </a:r>
            <a:endParaRPr sz="1400" b="0" i="0" u="none" strike="noStrike" cap="none" dirty="0">
              <a:solidFill>
                <a:srgbClr val="FFFFFF"/>
              </a:solidFill>
              <a:latin typeface="Arial"/>
              <a:ea typeface="Arial"/>
              <a:cs typeface="Arial"/>
              <a:sym typeface="Arial"/>
            </a:endParaRPr>
          </a:p>
        </p:txBody>
      </p:sp>
      <p:pic>
        <p:nvPicPr>
          <p:cNvPr id="199" name="Google Shape;199;p9" descr="Une image contenant noir, obscurité&#10;&#10;Description générée automatiquement"/>
          <p:cNvPicPr preferRelativeResize="0"/>
          <p:nvPr/>
        </p:nvPicPr>
        <p:blipFill rotWithShape="1">
          <a:blip r:embed="rId3">
            <a:alphaModFix/>
          </a:blip>
          <a:srcRect/>
          <a:stretch/>
        </p:blipFill>
        <p:spPr>
          <a:xfrm>
            <a:off x="2928692" y="2221708"/>
            <a:ext cx="1822847" cy="1822847"/>
          </a:xfrm>
          <a:prstGeom prst="rect">
            <a:avLst/>
          </a:prstGeom>
          <a:noFill/>
          <a:ln>
            <a:noFill/>
          </a:ln>
        </p:spPr>
      </p:pic>
      <p:sp>
        <p:nvSpPr>
          <p:cNvPr id="200" name="Google Shape;200;p9"/>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201" name="Google Shape;201;p9"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a:t>9</a:t>
            </a:fld>
            <a:endParaRPr/>
          </a:p>
        </p:txBody>
      </p:sp>
      <p:sp>
        <p:nvSpPr>
          <p:cNvPr id="208" name="Google Shape;208;p1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09" name="Google Shape;209;p10"/>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0" name="Google Shape;210;p1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TRAINING Objectives</a:t>
            </a:r>
            <a:endParaRPr sz="6300" b="1" i="0" u="none" strike="noStrike" cap="none">
              <a:solidFill>
                <a:srgbClr val="FFFFFF"/>
              </a:solidFill>
              <a:latin typeface="Bebas Neue"/>
              <a:ea typeface="Bebas Neue"/>
              <a:cs typeface="Bebas Neue"/>
              <a:sym typeface="Bebas Neue"/>
            </a:endParaRPr>
          </a:p>
        </p:txBody>
      </p:sp>
      <p:sp>
        <p:nvSpPr>
          <p:cNvPr id="211" name="Google Shape;211;p10"/>
          <p:cNvSpPr/>
          <p:nvPr/>
        </p:nvSpPr>
        <p:spPr>
          <a:xfrm>
            <a:off x="2152997" y="2010230"/>
            <a:ext cx="7516489"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a:solidFill>
                  <a:srgbClr val="002060"/>
                </a:solidFill>
                <a:latin typeface="Arial Narrow"/>
                <a:ea typeface="Arial Narrow"/>
                <a:cs typeface="Arial Narrow"/>
                <a:sym typeface="Arial Narrow"/>
              </a:rPr>
              <a:t>This training aims to:  </a:t>
            </a:r>
            <a:endParaRPr sz="2000" b="1" i="0" u="none" strike="noStrike" cap="none">
              <a:solidFill>
                <a:srgbClr val="002060"/>
              </a:solidFill>
              <a:latin typeface="Arial Narrow"/>
              <a:ea typeface="Arial Narrow"/>
              <a:cs typeface="Arial Narrow"/>
              <a:sym typeface="Arial Narrow"/>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Share a common vision of Monitoring and Evaluation (M&amp;E) at ACTEI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Ensure basic knowledge of monitoring and evaluation for ACTEI's operational teams</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Strengthen the skills and capacities of ACTEI teams to implement a Monitoring &amp; Evaluation system.</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Contribute to the adoption of harmonized and common M&amp;E tools at ACTEI</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Gradually support the deployment of M&amp;E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3392</Words>
  <Application>Microsoft Office PowerPoint</Application>
  <PresentationFormat>Widescreen</PresentationFormat>
  <Paragraphs>653</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Bebas Neue</vt:lpstr>
      <vt:lpstr>Montserrat</vt:lpstr>
      <vt:lpstr>Open Sans</vt:lpstr>
      <vt:lpstr>Open Sans Light</vt:lpstr>
      <vt:lpstr>Baloo 2</vt:lpstr>
      <vt:lpstr>Raleway</vt:lpstr>
      <vt:lpstr>Poppins</vt:lpstr>
      <vt:lpstr>Arial Narrow</vt:lpstr>
      <vt:lpstr>Calibri</vt:lpstr>
      <vt:lpstr>Arial</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30</cp:revision>
  <dcterms:created xsi:type="dcterms:W3CDTF">2025-04-22T09:25:11Z</dcterms:created>
  <dcterms:modified xsi:type="dcterms:W3CDTF">2025-08-12T10:04:37Z</dcterms:modified>
</cp:coreProperties>
</file>