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6858000" cx="9144000"/>
  <p:notesSz cx="9926625" cy="6797675"/>
  <p:embeddedFontLst>
    <p:embeddedFont>
      <p:font typeface="Raleway"/>
      <p:regular r:id="rId39"/>
      <p:bold r:id="rId40"/>
      <p:italic r:id="rId41"/>
      <p:boldItalic r:id="rId42"/>
    </p:embeddedFont>
    <p:embeddedFont>
      <p:font typeface="Arial Narrow"/>
      <p:regular r:id="rId43"/>
      <p:bold r:id="rId44"/>
      <p:italic r:id="rId45"/>
      <p:boldItalic r:id="rId46"/>
    </p:embeddedFont>
    <p:embeddedFont>
      <p:font typeface="Poppins"/>
      <p:regular r:id="rId47"/>
      <p:bold r:id="rId48"/>
      <p:italic r:id="rId49"/>
      <p:boldItalic r:id="rId50"/>
    </p:embeddedFont>
    <p:embeddedFont>
      <p:font typeface="Bebas Neue"/>
      <p:regular r:id="rId51"/>
    </p:embeddedFont>
    <p:embeddedFont>
      <p:font typeface="Baloo 2"/>
      <p:regular r:id="rId52"/>
      <p:bold r:id="rId53"/>
    </p:embeddedFont>
    <p:embeddedFont>
      <p:font typeface="Open Sans"/>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pos="264">
          <p15:clr>
            <a:srgbClr val="9AA0A6"/>
          </p15:clr>
        </p15:guide>
        <p15:guide id="4" orient="horz" pos="1338">
          <p15:clr>
            <a:srgbClr val="9AA0A6"/>
          </p15:clr>
        </p15:guide>
        <p15:guide id="5" pos="5472">
          <p15:clr>
            <a:srgbClr val="9AA0A6"/>
          </p15:clr>
        </p15:guide>
        <p15:guide id="6" orient="horz" pos="227">
          <p15:clr>
            <a:srgbClr val="9AA0A6"/>
          </p15:clr>
        </p15:guide>
      </p15:sldGuideLst>
    </p:ext>
    <p:ext uri="GoogleSlidesCustomDataVersion2">
      <go:slidesCustomData xmlns:go="http://customooxmlschemas.google.com/" r:id="rId58" roundtripDataSignature="AMtx7mh7J/t68jkUfkDzq1WO9I4MmRBli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4" name="Pilar CHAVE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264"/>
        <p:guide pos="1338" orient="horz"/>
        <p:guide pos="5472"/>
        <p:guide pos="22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bold.fntdata"/><Relationship Id="rId42" Type="http://schemas.openxmlformats.org/officeDocument/2006/relationships/font" Target="fonts/Raleway-boldItalic.fntdata"/><Relationship Id="rId41" Type="http://schemas.openxmlformats.org/officeDocument/2006/relationships/font" Target="fonts/Raleway-italic.fntdata"/><Relationship Id="rId44" Type="http://schemas.openxmlformats.org/officeDocument/2006/relationships/font" Target="fonts/ArialNarrow-bold.fntdata"/><Relationship Id="rId43" Type="http://schemas.openxmlformats.org/officeDocument/2006/relationships/font" Target="fonts/ArialNarrow-regular.fntdata"/><Relationship Id="rId46" Type="http://schemas.openxmlformats.org/officeDocument/2006/relationships/font" Target="fonts/ArialNarrow-boldItalic.fntdata"/><Relationship Id="rId45" Type="http://schemas.openxmlformats.org/officeDocument/2006/relationships/font" Target="fonts/ArialNarrow-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font" Target="fonts/Poppins-bold.fntdata"/><Relationship Id="rId47" Type="http://schemas.openxmlformats.org/officeDocument/2006/relationships/font" Target="fonts/Poppins-regular.fntdata"/><Relationship Id="rId49" Type="http://schemas.openxmlformats.org/officeDocument/2006/relationships/font" Target="fonts/Poppins-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Raleway-regular.fntdata"/><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BebasNeue-regular.fntdata"/><Relationship Id="rId50" Type="http://schemas.openxmlformats.org/officeDocument/2006/relationships/font" Target="fonts/Poppins-boldItalic.fntdata"/><Relationship Id="rId53" Type="http://schemas.openxmlformats.org/officeDocument/2006/relationships/font" Target="fonts/Baloo2-bold.fntdata"/><Relationship Id="rId52" Type="http://schemas.openxmlformats.org/officeDocument/2006/relationships/font" Target="fonts/Baloo2-regular.fntdata"/><Relationship Id="rId11" Type="http://schemas.openxmlformats.org/officeDocument/2006/relationships/slide" Target="slides/slide5.xml"/><Relationship Id="rId55" Type="http://schemas.openxmlformats.org/officeDocument/2006/relationships/font" Target="fonts/OpenSans-bold.fntdata"/><Relationship Id="rId10" Type="http://schemas.openxmlformats.org/officeDocument/2006/relationships/slide" Target="slides/slide4.xml"/><Relationship Id="rId54" Type="http://schemas.openxmlformats.org/officeDocument/2006/relationships/font" Target="fonts/OpenSans-regular.fntdata"/><Relationship Id="rId13" Type="http://schemas.openxmlformats.org/officeDocument/2006/relationships/slide" Target="slides/slide7.xml"/><Relationship Id="rId57" Type="http://schemas.openxmlformats.org/officeDocument/2006/relationships/font" Target="fonts/OpenSans-boldItalic.fntdata"/><Relationship Id="rId12" Type="http://schemas.openxmlformats.org/officeDocument/2006/relationships/slide" Target="slides/slide6.xml"/><Relationship Id="rId56" Type="http://schemas.openxmlformats.org/officeDocument/2006/relationships/font" Target="fonts/OpenSans-italic.fntdata"/><Relationship Id="rId15" Type="http://schemas.openxmlformats.org/officeDocument/2006/relationships/slide" Target="slides/slide9.xml"/><Relationship Id="rId14" Type="http://schemas.openxmlformats.org/officeDocument/2006/relationships/slide" Target="slides/slide8.xml"/><Relationship Id="rId58"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4-14T13:02:11.372">
    <p:pos x="728" y="2317"/>
    <p:text>VOIR SI ON COMPLETE PLUS AVEC DESIRE ET BERAI</p:text>
    <p:extLst>
      <p:ext uri="{C676402C-5697-4E1C-873F-D02D1690AC5C}">
        <p15:threadingInfo timeZoneBias="0"/>
      </p:ext>
      <p:ext uri="http://customooxmlschemas.google.com/">
        <go:slidesCustomData xmlns:go="http://customooxmlschemas.google.com/" commentPostId="AAABf5xV2Sg"/>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5-04-16T05:26:39.307">
    <p:pos x="10" y="10"/>
    <p:text>A affiner l'exemple avec Désiré et Berai</p:text>
    <p:extLst>
      <p:ext uri="{C676402C-5697-4E1C-873F-D02D1690AC5C}">
        <p15:threadingInfo timeZoneBias="0"/>
      </p:ext>
      <p:ext uri="http://customooxmlschemas.google.com/">
        <go:slidesCustomData xmlns:go="http://customooxmlschemas.google.com/" commentPostId="AAABiEka8Sc"/>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5-04-15T01:30:47.174">
    <p:pos x="10" y="10"/>
    <p:text>Ou on peut leur demander de choisir un indicateur de leur cadre logique pour le modifier et l'améliorer.</p:text>
    <p:extLst>
      <p:ext uri="{C676402C-5697-4E1C-873F-D02D1690AC5C}">
        <p15:threadingInfo timeZoneBias="0"/>
      </p:ext>
      <p:ext uri="http://customooxmlschemas.google.com/">
        <go:slidesCustomData xmlns:go="http://customooxmlschemas.google.com/" commentPostId="AAABf5xV2SQ"/>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5-04-16T05:33:25.744">
    <p:pos x="10" y="10"/>
    <p:text>A identifier entre les deux options. Proposées</p:text>
    <p:extLst>
      <p:ext uri="{C676402C-5697-4E1C-873F-D02D1690AC5C}">
        <p15:threadingInfo timeZoneBias="0"/>
      </p:ext>
      <p:ext uri="http://customooxmlschemas.google.com/">
        <go:slidesCustomData xmlns:go="http://customooxmlschemas.google.com/" commentPostId="AAABiEka8S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4301543" cy="33988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5622799" y="0"/>
            <a:ext cx="4301543" cy="339884"/>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92665" y="3228896"/>
            <a:ext cx="7941310" cy="30589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1" y="6456611"/>
            <a:ext cx="4301543" cy="33988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5622799" y="6456611"/>
            <a:ext cx="4301543" cy="339884"/>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1: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p1: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4cc478e814_0_1: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34cc478e814_0_1: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g34cc478e814_0_1: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46:notes"/>
          <p:cNvSpPr txBox="1"/>
          <p:nvPr>
            <p:ph idx="1" type="body"/>
          </p:nvPr>
        </p:nvSpPr>
        <p:spPr>
          <a:xfrm>
            <a:off x="992665" y="3228896"/>
            <a:ext cx="7941310" cy="305895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46: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47: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47: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p47: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48: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48: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p48: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49: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49: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p49: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50: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50: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p50: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51: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51: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p51: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52: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52: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 name="Google Shape;343;p52: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53: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53: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Réponse à l’exercice </a:t>
            </a:r>
            <a:endParaRPr/>
          </a:p>
        </p:txBody>
      </p:sp>
      <p:sp>
        <p:nvSpPr>
          <p:cNvPr id="359" name="Google Shape;359;p53: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54: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54: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fr-FR"/>
              <a:t>Terminology: OECD DAC definitions </a:t>
            </a:r>
            <a:endParaRPr/>
          </a:p>
          <a:p>
            <a:pPr indent="-228600" lvl="0" marL="457200" marR="0" rtl="0" algn="l">
              <a:lnSpc>
                <a:spcPct val="100000"/>
              </a:lnSpc>
              <a:spcBef>
                <a:spcPts val="0"/>
              </a:spcBef>
              <a:spcAft>
                <a:spcPts val="0"/>
              </a:spcAft>
              <a:buClr>
                <a:srgbClr val="000000"/>
              </a:buClr>
              <a:buSzPts val="1400"/>
              <a:buFont typeface="Arial"/>
              <a:buNone/>
            </a:pPr>
            <a:r>
              <a:rPr lang="fr-FR"/>
              <a:t>Three level of results: impact, effets et produits : Impact (impact)/effets (outcome)/produits (outputs (avant c’était appelé des résultats, mais cela vient de changer car nous avons également de résultats ou on peut contribuer à de résultats au niveau des effets et l’impact)/activités/inputs (intrants). </a:t>
            </a:r>
            <a:endParaRPr/>
          </a:p>
          <a:p>
            <a:pPr indent="-228600" lvl="0" marL="457200" marR="0" rtl="0" algn="l">
              <a:lnSpc>
                <a:spcPct val="100000"/>
              </a:lnSpc>
              <a:spcBef>
                <a:spcPts val="0"/>
              </a:spcBef>
              <a:spcAft>
                <a:spcPts val="0"/>
              </a:spcAft>
              <a:buClr>
                <a:srgbClr val="000000"/>
              </a:buClr>
              <a:buSzPts val="1400"/>
              <a:buFont typeface="Arial"/>
              <a:buNone/>
            </a:pPr>
            <a:r>
              <a:rPr lang="fr-FR"/>
              <a:t>1. Impact: changement à long terme, dans la communauté, dans les pays… bcp de partenaires et acteurs du contexte vont y contribuer. Ce n’est pas sous notre influence mais on doit le monitorer pour voir la cohérence avec notre projet.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fr-FR"/>
              <a:t>2. Effets, c’est des éléments de changement d’une situation mais ce ne sont pas directement dans le contrôle de notre projet. Par exemple, le changement de comportement, de nos bénéficiaires, partenaires. </a:t>
            </a:r>
            <a:endParaRPr/>
          </a:p>
          <a:p>
            <a:pPr indent="-228600" lvl="0" marL="457200" marR="0" rtl="0" algn="l">
              <a:lnSpc>
                <a:spcPct val="100000"/>
              </a:lnSpc>
              <a:spcBef>
                <a:spcPts val="0"/>
              </a:spcBef>
              <a:spcAft>
                <a:spcPts val="0"/>
              </a:spcAft>
              <a:buClr>
                <a:srgbClr val="000000"/>
              </a:buClr>
              <a:buSzPts val="1400"/>
              <a:buFont typeface="Arial"/>
              <a:buNone/>
            </a:pPr>
            <a:r>
              <a:rPr b="1" lang="fr-FR"/>
              <a:t>Mes groupes cibles ont le contrôle et avec les produits, j’essaie d’influencer comment ils se comportent.  </a:t>
            </a:r>
            <a:r>
              <a:rPr lang="fr-FR"/>
              <a:t>C’est les effets désirables du projet. L’évaluation viendra dire si nous avons eu une influence ou pas et dans quel sens. Pas dans le contrôle mais le projet est responsable de les atteindre.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fr-FR"/>
              <a:t>3. Produits: c’est vraiment ce que le projet va laisser après l’intervention. Nous devons être très à l’aise avec cela car une évaluation va se focaliser sur l’atteinte des produits ( a-t-on vraiment fait (livré, construit….) ce que nous avons dit. Et si nous n’avons pas fait, pourquoi? </a:t>
            </a:r>
            <a:endParaRPr/>
          </a:p>
          <a:p>
            <a:pPr indent="0" lvl="0" marL="0" rtl="0" algn="l">
              <a:lnSpc>
                <a:spcPct val="100000"/>
              </a:lnSpc>
              <a:spcBef>
                <a:spcPts val="0"/>
              </a:spcBef>
              <a:spcAft>
                <a:spcPts val="0"/>
              </a:spcAft>
              <a:buSzPts val="1400"/>
              <a:buNone/>
            </a:pPr>
            <a:r>
              <a:t/>
            </a:r>
            <a:endParaRPr/>
          </a:p>
        </p:txBody>
      </p:sp>
      <p:sp>
        <p:nvSpPr>
          <p:cNvPr id="370" name="Google Shape;370;p54: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6: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26: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26: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55: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55: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lang="fr-FR"/>
              <a:t>Demandez aux participants d’écrire sur le tchat : </a:t>
            </a:r>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rPr lang="fr-FR"/>
              <a:t>1/ IMPACT (EFFET)  2/ ACTIVITÉ    3 / EFFET  4 / PRODUITS</a:t>
            </a:r>
            <a:endParaRPr/>
          </a:p>
        </p:txBody>
      </p:sp>
      <p:sp>
        <p:nvSpPr>
          <p:cNvPr id="406" name="Google Shape;406;p55: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13" name="Google Shape;413;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19" name="Google Shape;41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57: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57: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6" name="Google Shape;426;p57: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58: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58: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 name="Google Shape;439;p58: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48" name="Google Shape;44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59: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p59: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5" name="Google Shape;455;p59: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60: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p60: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3" name="Google Shape;463;p60: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61: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p61: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1" name="Google Shape;471;p61: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64: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p64: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4" name="Google Shape;484;p64: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4: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p4: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65: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p65: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6" name="Google Shape;496;p65: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34cca9bb862_0_1: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g34cca9bb862_0_1: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Noter les bonnes pratiques évoquées par les participant·e·s</a:t>
            </a:r>
            <a:endParaRPr/>
          </a:p>
        </p:txBody>
      </p:sp>
      <p:sp>
        <p:nvSpPr>
          <p:cNvPr id="508" name="Google Shape;508;g34cca9bb862_0_1: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345f6121e9d_0_20: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g345f6121e9d_0_20: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8" name="Google Shape;518;g345f6121e9d_0_20: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27: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27: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27: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8: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28: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28: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29: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29: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29: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3: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43: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43: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44: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44: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 Présenter le cycle de projets chaque partie et demander aux participants de lister les activités et les outils à faire pour le suivi et pour l’évaluation. </a:t>
            </a:r>
            <a:endParaRPr/>
          </a:p>
        </p:txBody>
      </p:sp>
      <p:sp>
        <p:nvSpPr>
          <p:cNvPr id="171" name="Google Shape;171;p44: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5: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45: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45: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5" name="Shape 15"/>
        <p:cNvGrpSpPr/>
        <p:nvPr/>
      </p:nvGrpSpPr>
      <p:grpSpPr>
        <a:xfrm>
          <a:off x="0" y="0"/>
          <a:ext cx="0" cy="0"/>
          <a:chOff x="0" y="0"/>
          <a:chExt cx="0" cy="0"/>
        </a:xfrm>
      </p:grpSpPr>
      <p:sp>
        <p:nvSpPr>
          <p:cNvPr id="16" name="Google Shape;16;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 name="Google Shape;18;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71" name="Shape 71"/>
        <p:cNvGrpSpPr/>
        <p:nvPr/>
      </p:nvGrpSpPr>
      <p:grpSpPr>
        <a:xfrm>
          <a:off x="0" y="0"/>
          <a:ext cx="0" cy="0"/>
          <a:chOff x="0" y="0"/>
          <a:chExt cx="0" cy="0"/>
        </a:xfrm>
      </p:grpSpPr>
      <p:sp>
        <p:nvSpPr>
          <p:cNvPr id="72" name="Google Shape;72;p4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0"/>
          <p:cNvSpPr/>
          <p:nvPr>
            <p:ph idx="2" type="pic"/>
          </p:nvPr>
        </p:nvSpPr>
        <p:spPr>
          <a:xfrm>
            <a:off x="1792288" y="612775"/>
            <a:ext cx="5486400" cy="4114800"/>
          </a:xfrm>
          <a:prstGeom prst="rect">
            <a:avLst/>
          </a:prstGeom>
          <a:noFill/>
          <a:ln>
            <a:noFill/>
          </a:ln>
        </p:spPr>
      </p:sp>
      <p:sp>
        <p:nvSpPr>
          <p:cNvPr id="74" name="Google Shape;74;p4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5" name="Google Shape;75;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78" name="Shape 78"/>
        <p:cNvGrpSpPr/>
        <p:nvPr/>
      </p:nvGrpSpPr>
      <p:grpSpPr>
        <a:xfrm>
          <a:off x="0" y="0"/>
          <a:ext cx="0" cy="0"/>
          <a:chOff x="0" y="0"/>
          <a:chExt cx="0" cy="0"/>
        </a:xfrm>
      </p:grpSpPr>
      <p:sp>
        <p:nvSpPr>
          <p:cNvPr id="79" name="Google Shape;79;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84" name="Shape 84"/>
        <p:cNvGrpSpPr/>
        <p:nvPr/>
      </p:nvGrpSpPr>
      <p:grpSpPr>
        <a:xfrm>
          <a:off x="0" y="0"/>
          <a:ext cx="0" cy="0"/>
          <a:chOff x="0" y="0"/>
          <a:chExt cx="0" cy="0"/>
        </a:xfrm>
      </p:grpSpPr>
      <p:sp>
        <p:nvSpPr>
          <p:cNvPr id="85" name="Google Shape;85;p4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4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7" name="Google Shape;87;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21" name="Shape 21"/>
        <p:cNvGrpSpPr/>
        <p:nvPr/>
      </p:nvGrpSpPr>
      <p:grpSpPr>
        <a:xfrm>
          <a:off x="0" y="0"/>
          <a:ext cx="0" cy="0"/>
          <a:chOff x="0" y="0"/>
          <a:chExt cx="0" cy="0"/>
        </a:xfrm>
      </p:grpSpPr>
      <p:sp>
        <p:nvSpPr>
          <p:cNvPr id="22" name="Google Shape;22;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66"/>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6"/>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8" name="Google Shape;28;p66"/>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aison">
  <p:cSld name="1_Comparaison">
    <p:spTree>
      <p:nvGrpSpPr>
        <p:cNvPr id="29" name="Shape 29"/>
        <p:cNvGrpSpPr/>
        <p:nvPr/>
      </p:nvGrpSpPr>
      <p:grpSpPr>
        <a:xfrm>
          <a:off x="0" y="0"/>
          <a:ext cx="0" cy="0"/>
          <a:chOff x="0" y="0"/>
          <a:chExt cx="0" cy="0"/>
        </a:xfrm>
      </p:grpSpPr>
      <p:sp>
        <p:nvSpPr>
          <p:cNvPr id="30" name="Google Shape;30;p33"/>
          <p:cNvSpPr txBox="1"/>
          <p:nvPr>
            <p:ph idx="1" type="body"/>
          </p:nvPr>
        </p:nvSpPr>
        <p:spPr>
          <a:xfrm>
            <a:off x="457200" y="1809750"/>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rgbClr val="035A91"/>
              </a:buClr>
              <a:buSzPts val="2400"/>
              <a:buNone/>
              <a:defRPr b="1" sz="2400">
                <a:solidFill>
                  <a:srgbClr val="035A91"/>
                </a:solidFill>
              </a:defRPr>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1" name="Google Shape;31;p33"/>
          <p:cNvSpPr txBox="1"/>
          <p:nvPr>
            <p:ph idx="2" type="body"/>
          </p:nvPr>
        </p:nvSpPr>
        <p:spPr>
          <a:xfrm>
            <a:off x="457200" y="2449512"/>
            <a:ext cx="4040188" cy="3443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rgbClr val="035A91"/>
              </a:buClr>
              <a:buSzPts val="2400"/>
              <a:buChar char="•"/>
              <a:defRPr sz="2400">
                <a:solidFill>
                  <a:srgbClr val="035A91"/>
                </a:solidFill>
              </a:defRPr>
            </a:lvl1pPr>
            <a:lvl2pPr indent="-355600" lvl="1" marL="914400" algn="l">
              <a:lnSpc>
                <a:spcPct val="100000"/>
              </a:lnSpc>
              <a:spcBef>
                <a:spcPts val="400"/>
              </a:spcBef>
              <a:spcAft>
                <a:spcPts val="0"/>
              </a:spcAft>
              <a:buClr>
                <a:srgbClr val="035A91"/>
              </a:buClr>
              <a:buSzPts val="2000"/>
              <a:buChar char="–"/>
              <a:defRPr sz="2000">
                <a:solidFill>
                  <a:srgbClr val="035A91"/>
                </a:solidFill>
              </a:defRPr>
            </a:lvl2pPr>
            <a:lvl3pPr indent="-342900" lvl="2" marL="1371600" algn="l">
              <a:lnSpc>
                <a:spcPct val="100000"/>
              </a:lnSpc>
              <a:spcBef>
                <a:spcPts val="360"/>
              </a:spcBef>
              <a:spcAft>
                <a:spcPts val="0"/>
              </a:spcAft>
              <a:buClr>
                <a:srgbClr val="035A91"/>
              </a:buClr>
              <a:buSzPts val="1800"/>
              <a:buChar char="•"/>
              <a:defRPr sz="1800">
                <a:solidFill>
                  <a:srgbClr val="035A91"/>
                </a:solidFill>
              </a:defRPr>
            </a:lvl3pPr>
            <a:lvl4pPr indent="-330200" lvl="3" marL="1828800" algn="l">
              <a:lnSpc>
                <a:spcPct val="100000"/>
              </a:lnSpc>
              <a:spcBef>
                <a:spcPts val="320"/>
              </a:spcBef>
              <a:spcAft>
                <a:spcPts val="0"/>
              </a:spcAft>
              <a:buClr>
                <a:srgbClr val="035A91"/>
              </a:buClr>
              <a:buSzPts val="1600"/>
              <a:buChar char="–"/>
              <a:defRPr sz="1600">
                <a:solidFill>
                  <a:srgbClr val="035A91"/>
                </a:solidFill>
              </a:defRPr>
            </a:lvl4pPr>
            <a:lvl5pPr indent="-330200" lvl="4" marL="2286000" algn="l">
              <a:lnSpc>
                <a:spcPct val="100000"/>
              </a:lnSpc>
              <a:spcBef>
                <a:spcPts val="320"/>
              </a:spcBef>
              <a:spcAft>
                <a:spcPts val="0"/>
              </a:spcAft>
              <a:buClr>
                <a:srgbClr val="035A91"/>
              </a:buClr>
              <a:buSzPts val="1600"/>
              <a:buChar char="»"/>
              <a:defRPr sz="1600">
                <a:solidFill>
                  <a:srgbClr val="035A91"/>
                </a:solidFil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2" name="Google Shape;32;p33"/>
          <p:cNvSpPr txBox="1"/>
          <p:nvPr>
            <p:ph idx="3" type="body"/>
          </p:nvPr>
        </p:nvSpPr>
        <p:spPr>
          <a:xfrm>
            <a:off x="4645025" y="1809750"/>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rgbClr val="035A91"/>
              </a:buClr>
              <a:buSzPts val="2400"/>
              <a:buNone/>
              <a:defRPr b="1" sz="2400">
                <a:solidFill>
                  <a:srgbClr val="035A91"/>
                </a:solidFill>
              </a:defRPr>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3" name="Google Shape;33;p33"/>
          <p:cNvSpPr txBox="1"/>
          <p:nvPr>
            <p:ph idx="4" type="body"/>
          </p:nvPr>
        </p:nvSpPr>
        <p:spPr>
          <a:xfrm>
            <a:off x="4645025" y="2449512"/>
            <a:ext cx="4041775" cy="3443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rgbClr val="035A91"/>
              </a:buClr>
              <a:buSzPts val="2400"/>
              <a:buChar char="•"/>
              <a:defRPr sz="2400">
                <a:solidFill>
                  <a:srgbClr val="035A91"/>
                </a:solidFill>
              </a:defRPr>
            </a:lvl1pPr>
            <a:lvl2pPr indent="-355600" lvl="1" marL="914400" algn="l">
              <a:lnSpc>
                <a:spcPct val="100000"/>
              </a:lnSpc>
              <a:spcBef>
                <a:spcPts val="400"/>
              </a:spcBef>
              <a:spcAft>
                <a:spcPts val="0"/>
              </a:spcAft>
              <a:buClr>
                <a:srgbClr val="035A91"/>
              </a:buClr>
              <a:buSzPts val="2000"/>
              <a:buChar char="–"/>
              <a:defRPr sz="2000">
                <a:solidFill>
                  <a:srgbClr val="035A91"/>
                </a:solidFill>
              </a:defRPr>
            </a:lvl2pPr>
            <a:lvl3pPr indent="-342900" lvl="2" marL="1371600" algn="l">
              <a:lnSpc>
                <a:spcPct val="100000"/>
              </a:lnSpc>
              <a:spcBef>
                <a:spcPts val="360"/>
              </a:spcBef>
              <a:spcAft>
                <a:spcPts val="0"/>
              </a:spcAft>
              <a:buClr>
                <a:srgbClr val="035A91"/>
              </a:buClr>
              <a:buSzPts val="1800"/>
              <a:buChar char="•"/>
              <a:defRPr sz="1800">
                <a:solidFill>
                  <a:srgbClr val="035A91"/>
                </a:solidFill>
              </a:defRPr>
            </a:lvl3pPr>
            <a:lvl4pPr indent="-330200" lvl="3" marL="1828800" algn="l">
              <a:lnSpc>
                <a:spcPct val="100000"/>
              </a:lnSpc>
              <a:spcBef>
                <a:spcPts val="320"/>
              </a:spcBef>
              <a:spcAft>
                <a:spcPts val="0"/>
              </a:spcAft>
              <a:buClr>
                <a:srgbClr val="035A91"/>
              </a:buClr>
              <a:buSzPts val="1600"/>
              <a:buChar char="–"/>
              <a:defRPr sz="1600">
                <a:solidFill>
                  <a:srgbClr val="035A91"/>
                </a:solidFill>
              </a:defRPr>
            </a:lvl4pPr>
            <a:lvl5pPr indent="-330200" lvl="4" marL="2286000" algn="l">
              <a:lnSpc>
                <a:spcPct val="100000"/>
              </a:lnSpc>
              <a:spcBef>
                <a:spcPts val="320"/>
              </a:spcBef>
              <a:spcAft>
                <a:spcPts val="0"/>
              </a:spcAft>
              <a:buClr>
                <a:srgbClr val="035A91"/>
              </a:buClr>
              <a:buSzPts val="1600"/>
              <a:buChar char="»"/>
              <a:defRPr sz="1600">
                <a:solidFill>
                  <a:srgbClr val="035A91"/>
                </a:solidFil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4" name="Google Shape;34;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035A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3"/>
          <p:cNvSpPr txBox="1"/>
          <p:nvPr>
            <p:ph idx="11" type="ftr"/>
          </p:nvPr>
        </p:nvSpPr>
        <p:spPr>
          <a:xfrm>
            <a:off x="4916760" y="6309320"/>
            <a:ext cx="2895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035A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3"/>
          <p:cNvSpPr/>
          <p:nvPr/>
        </p:nvSpPr>
        <p:spPr>
          <a:xfrm>
            <a:off x="251520" y="24939"/>
            <a:ext cx="8568952" cy="1124744"/>
          </a:xfrm>
          <a:prstGeom prst="round2DiagRect">
            <a:avLst>
              <a:gd fmla="val 16667" name="adj1"/>
              <a:gd fmla="val 0" name="adj2"/>
            </a:avLst>
          </a:prstGeom>
          <a:solidFill>
            <a:srgbClr val="EA6649"/>
          </a:solidFill>
          <a:ln cap="flat" cmpd="sng" w="9525">
            <a:solidFill>
              <a:srgbClr val="EA66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37" name="Shape 37"/>
        <p:cNvGrpSpPr/>
        <p:nvPr/>
      </p:nvGrpSpPr>
      <p:grpSpPr>
        <a:xfrm>
          <a:off x="0" y="0"/>
          <a:ext cx="0" cy="0"/>
          <a:chOff x="0" y="0"/>
          <a:chExt cx="0" cy="0"/>
        </a:xfrm>
      </p:grpSpPr>
      <p:sp>
        <p:nvSpPr>
          <p:cNvPr id="38" name="Google Shape;38;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0" name="Google Shape;40;p3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1" name="Google Shape;41;p3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2" name="Google Shape;42;p3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3" name="Google Shape;43;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tête de section" type="secHead">
  <p:cSld name="SECTION_HEADER">
    <p:spTree>
      <p:nvGrpSpPr>
        <p:cNvPr id="46" name="Shape 46"/>
        <p:cNvGrpSpPr/>
        <p:nvPr/>
      </p:nvGrpSpPr>
      <p:grpSpPr>
        <a:xfrm>
          <a:off x="0" y="0"/>
          <a:ext cx="0" cy="0"/>
          <a:chOff x="0" y="0"/>
          <a:chExt cx="0" cy="0"/>
        </a:xfrm>
      </p:grpSpPr>
      <p:sp>
        <p:nvSpPr>
          <p:cNvPr id="47" name="Google Shape;47;p3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Arial"/>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49" name="Google Shape;49;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52" name="Shape 52"/>
        <p:cNvGrpSpPr/>
        <p:nvPr/>
      </p:nvGrpSpPr>
      <p:grpSpPr>
        <a:xfrm>
          <a:off x="0" y="0"/>
          <a:ext cx="0" cy="0"/>
          <a:chOff x="0" y="0"/>
          <a:chExt cx="0" cy="0"/>
        </a:xfrm>
      </p:grpSpPr>
      <p:sp>
        <p:nvSpPr>
          <p:cNvPr id="53" name="Google Shape;53;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5" name="Google Shape;55;p3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6" name="Google Shape;56;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59" name="Shape 59"/>
        <p:cNvGrpSpPr/>
        <p:nvPr/>
      </p:nvGrpSpPr>
      <p:grpSpPr>
        <a:xfrm>
          <a:off x="0" y="0"/>
          <a:ext cx="0" cy="0"/>
          <a:chOff x="0" y="0"/>
          <a:chExt cx="0" cy="0"/>
        </a:xfrm>
      </p:grpSpPr>
      <p:sp>
        <p:nvSpPr>
          <p:cNvPr id="60" name="Google Shape;60;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64" name="Shape 64"/>
        <p:cNvGrpSpPr/>
        <p:nvPr/>
      </p:nvGrpSpPr>
      <p:grpSpPr>
        <a:xfrm>
          <a:off x="0" y="0"/>
          <a:ext cx="0" cy="0"/>
          <a:chOff x="0" y="0"/>
          <a:chExt cx="0" cy="0"/>
        </a:xfrm>
      </p:grpSpPr>
      <p:sp>
        <p:nvSpPr>
          <p:cNvPr id="65" name="Google Shape;65;p3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7" name="Google Shape;67;p3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8" name="Google Shape;68;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comments" Target="../comments/commen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comments" Target="../comments/comment3.xml"/><Relationship Id="rId4" Type="http://schemas.openxmlformats.org/officeDocument/2006/relationships/image" Target="../media/image1.png"/><Relationship Id="rId5"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comments" Target="../comments/comment4.xml"/><Relationship Id="rId4" Type="http://schemas.openxmlformats.org/officeDocument/2006/relationships/image" Target="../media/image2.png"/><Relationship Id="rId5"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4" name="Shape 94"/>
        <p:cNvGrpSpPr/>
        <p:nvPr/>
      </p:nvGrpSpPr>
      <p:grpSpPr>
        <a:xfrm>
          <a:off x="0" y="0"/>
          <a:ext cx="0" cy="0"/>
          <a:chOff x="0" y="0"/>
          <a:chExt cx="0" cy="0"/>
        </a:xfrm>
      </p:grpSpPr>
      <p:sp>
        <p:nvSpPr>
          <p:cNvPr id="95" name="Google Shape;95;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96" name="Google Shape;96;p1"/>
          <p:cNvSpPr/>
          <p:nvPr/>
        </p:nvSpPr>
        <p:spPr>
          <a:xfrm>
            <a:off x="419100" y="5117250"/>
            <a:ext cx="8519700" cy="1489200"/>
          </a:xfrm>
          <a:prstGeom prst="round2DiagRect">
            <a:avLst>
              <a:gd fmla="val 16667" name="adj1"/>
              <a:gd fmla="val 0" name="adj2"/>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
          <p:cNvSpPr/>
          <p:nvPr/>
        </p:nvSpPr>
        <p:spPr>
          <a:xfrm>
            <a:off x="5656228" y="5179754"/>
            <a:ext cx="11100" cy="1382100"/>
          </a:xfrm>
          <a:prstGeom prst="rect">
            <a:avLst/>
          </a:prstGeom>
          <a:solidFill>
            <a:srgbClr val="1450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
          <p:cNvSpPr txBox="1"/>
          <p:nvPr/>
        </p:nvSpPr>
        <p:spPr>
          <a:xfrm>
            <a:off x="531028" y="5272892"/>
            <a:ext cx="51252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fr-FR" sz="4000" u="none" cap="none" strike="noStrike">
                <a:solidFill>
                  <a:srgbClr val="E84E0F"/>
                </a:solidFill>
                <a:latin typeface="Bebas Neue"/>
                <a:ea typeface="Bebas Neue"/>
                <a:cs typeface="Bebas Neue"/>
                <a:sym typeface="Bebas Neue"/>
              </a:rPr>
              <a:t>Dispositif de suivi-ÉVALUATION</a:t>
            </a:r>
            <a:endParaRPr b="1" i="0" sz="4000" u="none" cap="none" strike="noStrike">
              <a:solidFill>
                <a:srgbClr val="E84E0F"/>
              </a:solidFill>
              <a:latin typeface="Bebas Neue"/>
              <a:ea typeface="Bebas Neue"/>
              <a:cs typeface="Bebas Neue"/>
              <a:sym typeface="Bebas Neue"/>
            </a:endParaRPr>
          </a:p>
        </p:txBody>
      </p:sp>
      <p:sp>
        <p:nvSpPr>
          <p:cNvPr id="99" name="Google Shape;99;p1"/>
          <p:cNvSpPr txBox="1"/>
          <p:nvPr/>
        </p:nvSpPr>
        <p:spPr>
          <a:xfrm>
            <a:off x="4855775" y="5162800"/>
            <a:ext cx="5125200" cy="1416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fr-FR" sz="4000" u="none" cap="none" strike="noStrike">
                <a:solidFill>
                  <a:schemeClr val="dk1"/>
                </a:solidFill>
                <a:latin typeface="Bebas Neue"/>
                <a:ea typeface="Bebas Neue"/>
                <a:cs typeface="Bebas Neue"/>
                <a:sym typeface="Bebas Neue"/>
              </a:rPr>
              <a:t>Formation </a:t>
            </a:r>
            <a:endParaRPr b="1" i="0" sz="4000" u="none" cap="none" strike="noStrike">
              <a:solidFill>
                <a:schemeClr val="dk1"/>
              </a:solidFill>
              <a:latin typeface="Bebas Neue"/>
              <a:ea typeface="Bebas Neue"/>
              <a:cs typeface="Bebas Neue"/>
              <a:sym typeface="Bebas Neue"/>
            </a:endParaRPr>
          </a:p>
          <a:p>
            <a:pPr indent="0" lvl="0" marL="0" marR="0" rtl="0" algn="ctr">
              <a:lnSpc>
                <a:spcPct val="100000"/>
              </a:lnSpc>
              <a:spcBef>
                <a:spcPts val="0"/>
              </a:spcBef>
              <a:spcAft>
                <a:spcPts val="0"/>
              </a:spcAft>
              <a:buClr>
                <a:srgbClr val="000000"/>
              </a:buClr>
              <a:buSzPts val="2000"/>
              <a:buFont typeface="Arial"/>
              <a:buNone/>
            </a:pPr>
            <a:r>
              <a:rPr b="1" i="0" lang="fr-FR" sz="4000" u="none" cap="none" strike="noStrike">
                <a:solidFill>
                  <a:schemeClr val="dk1"/>
                </a:solidFill>
                <a:latin typeface="Bebas Neue"/>
                <a:ea typeface="Bebas Neue"/>
                <a:cs typeface="Bebas Neue"/>
                <a:sym typeface="Bebas Neue"/>
              </a:rPr>
              <a:t>expérientielle</a:t>
            </a:r>
            <a:endParaRPr b="1" i="0" sz="4000" u="none" cap="none" strike="noStrike">
              <a:solidFill>
                <a:schemeClr val="dk1"/>
              </a:solidFill>
              <a:latin typeface="Bebas Neue"/>
              <a:ea typeface="Bebas Neue"/>
              <a:cs typeface="Bebas Neue"/>
              <a:sym typeface="Bebas Neue"/>
            </a:endParaRPr>
          </a:p>
        </p:txBody>
      </p:sp>
      <p:grpSp>
        <p:nvGrpSpPr>
          <p:cNvPr id="100" name="Google Shape;100;p1"/>
          <p:cNvGrpSpPr/>
          <p:nvPr/>
        </p:nvGrpSpPr>
        <p:grpSpPr>
          <a:xfrm>
            <a:off x="3137400" y="1009650"/>
            <a:ext cx="2869204" cy="2708400"/>
            <a:chOff x="3137400" y="1009650"/>
            <a:chExt cx="2869204" cy="2708400"/>
          </a:xfrm>
        </p:grpSpPr>
        <p:sp>
          <p:nvSpPr>
            <p:cNvPr id="101" name="Google Shape;101;p1"/>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34cc478e814_0_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195" name="Google Shape;195;g34cc478e814_0_1"/>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QUELS ACTIVITÉS S&amp;E?</a:t>
            </a:r>
            <a:endParaRPr b="1" i="0" sz="6300" u="none" cap="none" strike="noStrike">
              <a:solidFill>
                <a:schemeClr val="lt1"/>
              </a:solidFill>
              <a:latin typeface="Bebas Neue"/>
              <a:ea typeface="Bebas Neue"/>
              <a:cs typeface="Bebas Neue"/>
              <a:sym typeface="Bebas Neue"/>
            </a:endParaRPr>
          </a:p>
        </p:txBody>
      </p:sp>
      <p:sp>
        <p:nvSpPr>
          <p:cNvPr id="196" name="Google Shape;196;g34cc478e814_0_1"/>
          <p:cNvSpPr/>
          <p:nvPr/>
        </p:nvSpPr>
        <p:spPr>
          <a:xfrm>
            <a:off x="1711487" y="2240213"/>
            <a:ext cx="293946" cy="532272"/>
          </a:xfrm>
          <a:custGeom>
            <a:rect b="b" l="l" r="r" t="t"/>
            <a:pathLst>
              <a:path extrusionOk="0" h="709696" w="391928">
                <a:moveTo>
                  <a:pt x="135550" y="0"/>
                </a:moveTo>
                <a:lnTo>
                  <a:pt x="213310" y="172002"/>
                </a:lnTo>
                <a:cubicBezTo>
                  <a:pt x="274344" y="316302"/>
                  <a:pt x="328557" y="464190"/>
                  <a:pt x="375545" y="615260"/>
                </a:cubicBezTo>
                <a:lnTo>
                  <a:pt x="391928" y="672955"/>
                </a:lnTo>
                <a:lnTo>
                  <a:pt x="335492" y="678644"/>
                </a:lnTo>
                <a:lnTo>
                  <a:pt x="235461" y="709696"/>
                </a:lnTo>
                <a:lnTo>
                  <a:pt x="222202" y="663006"/>
                </a:lnTo>
                <a:cubicBezTo>
                  <a:pt x="176778" y="516963"/>
                  <a:pt x="124370" y="373998"/>
                  <a:pt x="65367" y="234500"/>
                </a:cubicBezTo>
                <a:lnTo>
                  <a:pt x="0" y="89913"/>
                </a:lnTo>
                <a:lnTo>
                  <a:pt x="77670" y="47755"/>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chemeClr val="dk1"/>
              </a:solidFill>
              <a:latin typeface="Arial"/>
              <a:ea typeface="Arial"/>
              <a:cs typeface="Arial"/>
              <a:sym typeface="Arial"/>
            </a:endParaRPr>
          </a:p>
        </p:txBody>
      </p:sp>
      <p:sp>
        <p:nvSpPr>
          <p:cNvPr id="197" name="Google Shape;197;g34cc478e814_0_1"/>
          <p:cNvSpPr/>
          <p:nvPr/>
        </p:nvSpPr>
        <p:spPr>
          <a:xfrm>
            <a:off x="2029460" y="3567489"/>
            <a:ext cx="126362" cy="420344"/>
          </a:xfrm>
          <a:custGeom>
            <a:rect b="b" l="l" r="r" t="t"/>
            <a:pathLst>
              <a:path extrusionOk="0" h="560459" w="168482">
                <a:moveTo>
                  <a:pt x="159774" y="0"/>
                </a:moveTo>
                <a:lnTo>
                  <a:pt x="162205" y="31959"/>
                </a:lnTo>
                <a:cubicBezTo>
                  <a:pt x="166373" y="114190"/>
                  <a:pt x="168482" y="196963"/>
                  <a:pt x="168482" y="280229"/>
                </a:cubicBezTo>
                <a:cubicBezTo>
                  <a:pt x="168482" y="363495"/>
                  <a:pt x="166373" y="446269"/>
                  <a:pt x="162205" y="528499"/>
                </a:cubicBezTo>
                <a:lnTo>
                  <a:pt x="159774" y="560459"/>
                </a:lnTo>
                <a:lnTo>
                  <a:pt x="137402" y="553514"/>
                </a:lnTo>
                <a:cubicBezTo>
                  <a:pt x="100923" y="546049"/>
                  <a:pt x="63152" y="542129"/>
                  <a:pt x="24465" y="542129"/>
                </a:cubicBezTo>
                <a:lnTo>
                  <a:pt x="0" y="544595"/>
                </a:lnTo>
                <a:lnTo>
                  <a:pt x="1853" y="520237"/>
                </a:lnTo>
                <a:cubicBezTo>
                  <a:pt x="5882" y="440743"/>
                  <a:pt x="7921" y="360724"/>
                  <a:pt x="7921" y="280229"/>
                </a:cubicBezTo>
                <a:cubicBezTo>
                  <a:pt x="7921" y="199734"/>
                  <a:pt x="5882" y="119716"/>
                  <a:pt x="1853" y="40222"/>
                </a:cubicBezTo>
                <a:lnTo>
                  <a:pt x="0" y="15863"/>
                </a:lnTo>
                <a:lnTo>
                  <a:pt x="24465" y="18329"/>
                </a:lnTo>
                <a:cubicBezTo>
                  <a:pt x="63152" y="18329"/>
                  <a:pt x="100923" y="14409"/>
                  <a:pt x="137402" y="694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chemeClr val="dk1"/>
              </a:solidFill>
              <a:latin typeface="Arial"/>
              <a:ea typeface="Arial"/>
              <a:cs typeface="Arial"/>
              <a:sym typeface="Arial"/>
            </a:endParaRPr>
          </a:p>
        </p:txBody>
      </p:sp>
      <p:sp>
        <p:nvSpPr>
          <p:cNvPr id="198" name="Google Shape;198;g34cc478e814_0_1"/>
          <p:cNvSpPr/>
          <p:nvPr/>
        </p:nvSpPr>
        <p:spPr>
          <a:xfrm>
            <a:off x="1711493" y="4782836"/>
            <a:ext cx="293941" cy="531908"/>
          </a:xfrm>
          <a:custGeom>
            <a:rect b="b" l="l" r="r" t="t"/>
            <a:pathLst>
              <a:path extrusionOk="0" h="709210" w="391921">
                <a:moveTo>
                  <a:pt x="235454" y="0"/>
                </a:moveTo>
                <a:lnTo>
                  <a:pt x="335485" y="31051"/>
                </a:lnTo>
                <a:lnTo>
                  <a:pt x="391921" y="36740"/>
                </a:lnTo>
                <a:lnTo>
                  <a:pt x="375538" y="94436"/>
                </a:lnTo>
                <a:cubicBezTo>
                  <a:pt x="316803" y="283275"/>
                  <a:pt x="246779" y="467139"/>
                  <a:pt x="166256" y="645240"/>
                </a:cubicBezTo>
                <a:lnTo>
                  <a:pt x="134954" y="709210"/>
                </a:lnTo>
                <a:lnTo>
                  <a:pt x="77663" y="661940"/>
                </a:lnTo>
                <a:lnTo>
                  <a:pt x="0" y="619786"/>
                </a:lnTo>
                <a:lnTo>
                  <a:pt x="19878" y="579163"/>
                </a:lnTo>
                <a:cubicBezTo>
                  <a:pt x="97722" y="406989"/>
                  <a:pt x="165415" y="229244"/>
                  <a:pt x="222195" y="466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chemeClr val="dk1"/>
              </a:solidFill>
              <a:latin typeface="Arial"/>
              <a:ea typeface="Arial"/>
              <a:cs typeface="Arial"/>
              <a:sym typeface="Arial"/>
            </a:endParaRPr>
          </a:p>
        </p:txBody>
      </p:sp>
      <p:sp>
        <p:nvSpPr>
          <p:cNvPr id="199" name="Google Shape;199;g34cc478e814_0_1"/>
          <p:cNvSpPr/>
          <p:nvPr/>
        </p:nvSpPr>
        <p:spPr>
          <a:xfrm>
            <a:off x="900481" y="5955287"/>
            <a:ext cx="478642" cy="401063"/>
          </a:xfrm>
          <a:custGeom>
            <a:rect b="b" l="l" r="r" t="t"/>
            <a:pathLst>
              <a:path extrusionOk="0" h="534751" w="638189">
                <a:moveTo>
                  <a:pt x="498399" y="0"/>
                </a:moveTo>
                <a:lnTo>
                  <a:pt x="532378" y="28034"/>
                </a:lnTo>
                <a:cubicBezTo>
                  <a:pt x="562190" y="48175"/>
                  <a:pt x="594045" y="65523"/>
                  <a:pt x="627567" y="79701"/>
                </a:cubicBezTo>
                <a:lnTo>
                  <a:pt x="638189" y="82999"/>
                </a:lnTo>
                <a:lnTo>
                  <a:pt x="459142" y="297338"/>
                </a:lnTo>
                <a:cubicBezTo>
                  <a:pt x="395098" y="369513"/>
                  <a:pt x="328922" y="439755"/>
                  <a:pt x="260713" y="507963"/>
                </a:cubicBezTo>
                <a:lnTo>
                  <a:pt x="232616" y="534751"/>
                </a:lnTo>
                <a:lnTo>
                  <a:pt x="0" y="534751"/>
                </a:lnTo>
                <a:lnTo>
                  <a:pt x="147179" y="394429"/>
                </a:lnTo>
                <a:cubicBezTo>
                  <a:pt x="213118" y="328491"/>
                  <a:pt x="277091" y="260587"/>
                  <a:pt x="339004" y="19081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chemeClr val="dk1"/>
              </a:solidFill>
              <a:latin typeface="Arial"/>
              <a:ea typeface="Arial"/>
              <a:cs typeface="Arial"/>
              <a:sym typeface="Arial"/>
            </a:endParaRPr>
          </a:p>
        </p:txBody>
      </p:sp>
      <p:sp>
        <p:nvSpPr>
          <p:cNvPr id="200" name="Google Shape;200;g34cc478e814_0_1"/>
          <p:cNvSpPr/>
          <p:nvPr/>
        </p:nvSpPr>
        <p:spPr>
          <a:xfrm flipH="1">
            <a:off x="8136269" y="2240213"/>
            <a:ext cx="293813" cy="532272"/>
          </a:xfrm>
          <a:custGeom>
            <a:rect b="b" l="l" r="r" t="t"/>
            <a:pathLst>
              <a:path extrusionOk="0" h="709696" w="391928">
                <a:moveTo>
                  <a:pt x="135550" y="0"/>
                </a:moveTo>
                <a:lnTo>
                  <a:pt x="213310" y="172002"/>
                </a:lnTo>
                <a:cubicBezTo>
                  <a:pt x="274344" y="316302"/>
                  <a:pt x="328557" y="464190"/>
                  <a:pt x="375545" y="615260"/>
                </a:cubicBezTo>
                <a:lnTo>
                  <a:pt x="391928" y="672955"/>
                </a:lnTo>
                <a:lnTo>
                  <a:pt x="335492" y="678644"/>
                </a:lnTo>
                <a:lnTo>
                  <a:pt x="235461" y="709696"/>
                </a:lnTo>
                <a:lnTo>
                  <a:pt x="222202" y="663006"/>
                </a:lnTo>
                <a:cubicBezTo>
                  <a:pt x="176778" y="516963"/>
                  <a:pt x="124370" y="373998"/>
                  <a:pt x="65367" y="234500"/>
                </a:cubicBezTo>
                <a:lnTo>
                  <a:pt x="0" y="89913"/>
                </a:lnTo>
                <a:lnTo>
                  <a:pt x="77670" y="47755"/>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chemeClr val="dk1"/>
              </a:solidFill>
              <a:latin typeface="Arial"/>
              <a:ea typeface="Arial"/>
              <a:cs typeface="Arial"/>
              <a:sym typeface="Arial"/>
            </a:endParaRPr>
          </a:p>
        </p:txBody>
      </p:sp>
      <p:sp>
        <p:nvSpPr>
          <p:cNvPr id="201" name="Google Shape;201;g34cc478e814_0_1"/>
          <p:cNvSpPr/>
          <p:nvPr/>
        </p:nvSpPr>
        <p:spPr>
          <a:xfrm flipH="1">
            <a:off x="7985948" y="3567489"/>
            <a:ext cx="126305" cy="420344"/>
          </a:xfrm>
          <a:custGeom>
            <a:rect b="b" l="l" r="r" t="t"/>
            <a:pathLst>
              <a:path extrusionOk="0" h="560459" w="168482">
                <a:moveTo>
                  <a:pt x="159774" y="0"/>
                </a:moveTo>
                <a:lnTo>
                  <a:pt x="162205" y="31959"/>
                </a:lnTo>
                <a:cubicBezTo>
                  <a:pt x="166373" y="114190"/>
                  <a:pt x="168482" y="196963"/>
                  <a:pt x="168482" y="280229"/>
                </a:cubicBezTo>
                <a:cubicBezTo>
                  <a:pt x="168482" y="363495"/>
                  <a:pt x="166373" y="446269"/>
                  <a:pt x="162205" y="528499"/>
                </a:cubicBezTo>
                <a:lnTo>
                  <a:pt x="159774" y="560459"/>
                </a:lnTo>
                <a:lnTo>
                  <a:pt x="137402" y="553514"/>
                </a:lnTo>
                <a:cubicBezTo>
                  <a:pt x="100923" y="546049"/>
                  <a:pt x="63152" y="542129"/>
                  <a:pt x="24465" y="542129"/>
                </a:cubicBezTo>
                <a:lnTo>
                  <a:pt x="0" y="544595"/>
                </a:lnTo>
                <a:lnTo>
                  <a:pt x="1853" y="520237"/>
                </a:lnTo>
                <a:cubicBezTo>
                  <a:pt x="5882" y="440743"/>
                  <a:pt x="7921" y="360724"/>
                  <a:pt x="7921" y="280229"/>
                </a:cubicBezTo>
                <a:cubicBezTo>
                  <a:pt x="7921" y="199734"/>
                  <a:pt x="5882" y="119716"/>
                  <a:pt x="1853" y="40222"/>
                </a:cubicBezTo>
                <a:lnTo>
                  <a:pt x="0" y="15863"/>
                </a:lnTo>
                <a:lnTo>
                  <a:pt x="24465" y="18329"/>
                </a:lnTo>
                <a:cubicBezTo>
                  <a:pt x="63152" y="18329"/>
                  <a:pt x="100923" y="14409"/>
                  <a:pt x="137402" y="694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chemeClr val="dk1"/>
              </a:solidFill>
              <a:latin typeface="Arial"/>
              <a:ea typeface="Arial"/>
              <a:cs typeface="Arial"/>
              <a:sym typeface="Arial"/>
            </a:endParaRPr>
          </a:p>
        </p:txBody>
      </p:sp>
      <p:sp>
        <p:nvSpPr>
          <p:cNvPr id="202" name="Google Shape;202;g34cc478e814_0_1"/>
          <p:cNvSpPr/>
          <p:nvPr/>
        </p:nvSpPr>
        <p:spPr>
          <a:xfrm flipH="1">
            <a:off x="8136267" y="4782836"/>
            <a:ext cx="293808" cy="531908"/>
          </a:xfrm>
          <a:custGeom>
            <a:rect b="b" l="l" r="r" t="t"/>
            <a:pathLst>
              <a:path extrusionOk="0" h="709210" w="391921">
                <a:moveTo>
                  <a:pt x="235454" y="0"/>
                </a:moveTo>
                <a:lnTo>
                  <a:pt x="335485" y="31051"/>
                </a:lnTo>
                <a:lnTo>
                  <a:pt x="391921" y="36740"/>
                </a:lnTo>
                <a:lnTo>
                  <a:pt x="375538" y="94436"/>
                </a:lnTo>
                <a:cubicBezTo>
                  <a:pt x="316803" y="283275"/>
                  <a:pt x="246779" y="467139"/>
                  <a:pt x="166256" y="645240"/>
                </a:cubicBezTo>
                <a:lnTo>
                  <a:pt x="134954" y="709210"/>
                </a:lnTo>
                <a:lnTo>
                  <a:pt x="77663" y="661940"/>
                </a:lnTo>
                <a:lnTo>
                  <a:pt x="0" y="619786"/>
                </a:lnTo>
                <a:lnTo>
                  <a:pt x="19878" y="579163"/>
                </a:lnTo>
                <a:cubicBezTo>
                  <a:pt x="97722" y="406989"/>
                  <a:pt x="165415" y="229244"/>
                  <a:pt x="222195" y="466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chemeClr val="dk1"/>
              </a:solidFill>
              <a:latin typeface="Arial"/>
              <a:ea typeface="Arial"/>
              <a:cs typeface="Arial"/>
              <a:sym typeface="Arial"/>
            </a:endParaRPr>
          </a:p>
        </p:txBody>
      </p:sp>
      <p:sp>
        <p:nvSpPr>
          <p:cNvPr id="203" name="Google Shape;203;g34cc478e814_0_1"/>
          <p:cNvSpPr/>
          <p:nvPr/>
        </p:nvSpPr>
        <p:spPr>
          <a:xfrm flipH="1">
            <a:off x="8762296" y="5955287"/>
            <a:ext cx="478426" cy="401063"/>
          </a:xfrm>
          <a:custGeom>
            <a:rect b="b" l="l" r="r" t="t"/>
            <a:pathLst>
              <a:path extrusionOk="0" h="534751" w="638189">
                <a:moveTo>
                  <a:pt x="498399" y="0"/>
                </a:moveTo>
                <a:lnTo>
                  <a:pt x="532378" y="28034"/>
                </a:lnTo>
                <a:cubicBezTo>
                  <a:pt x="562190" y="48175"/>
                  <a:pt x="594045" y="65523"/>
                  <a:pt x="627567" y="79701"/>
                </a:cubicBezTo>
                <a:lnTo>
                  <a:pt x="638189" y="82999"/>
                </a:lnTo>
                <a:lnTo>
                  <a:pt x="459142" y="297338"/>
                </a:lnTo>
                <a:cubicBezTo>
                  <a:pt x="395098" y="369513"/>
                  <a:pt x="328922" y="439755"/>
                  <a:pt x="260713" y="507963"/>
                </a:cubicBezTo>
                <a:lnTo>
                  <a:pt x="232616" y="534751"/>
                </a:lnTo>
                <a:lnTo>
                  <a:pt x="0" y="534751"/>
                </a:lnTo>
                <a:lnTo>
                  <a:pt x="147179" y="394429"/>
                </a:lnTo>
                <a:cubicBezTo>
                  <a:pt x="213118" y="328491"/>
                  <a:pt x="277091" y="260587"/>
                  <a:pt x="339004" y="19081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chemeClr val="dk1"/>
              </a:solidFill>
              <a:latin typeface="Arial"/>
              <a:ea typeface="Arial"/>
              <a:cs typeface="Arial"/>
              <a:sym typeface="Arial"/>
            </a:endParaRPr>
          </a:p>
        </p:txBody>
      </p:sp>
      <p:sp>
        <p:nvSpPr>
          <p:cNvPr id="204" name="Google Shape;204;g34cc478e814_0_1"/>
          <p:cNvSpPr/>
          <p:nvPr/>
        </p:nvSpPr>
        <p:spPr>
          <a:xfrm>
            <a:off x="1021695" y="1414462"/>
            <a:ext cx="1026114" cy="1026114"/>
          </a:xfrm>
          <a:prstGeom prst="ellipse">
            <a:avLst/>
          </a:prstGeom>
          <a:solidFill>
            <a:srgbClr val="E84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05" name="Google Shape;205;g34cc478e814_0_1"/>
          <p:cNvSpPr/>
          <p:nvPr/>
        </p:nvSpPr>
        <p:spPr>
          <a:xfrm>
            <a:off x="1534752" y="2647889"/>
            <a:ext cx="1026114" cy="1026114"/>
          </a:xfrm>
          <a:prstGeom prst="ellipse">
            <a:avLst/>
          </a:prstGeom>
          <a:solidFill>
            <a:srgbClr val="E84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06" name="Google Shape;206;g34cc478e814_0_1"/>
          <p:cNvSpPr/>
          <p:nvPr/>
        </p:nvSpPr>
        <p:spPr>
          <a:xfrm>
            <a:off x="1534752" y="3881317"/>
            <a:ext cx="1026114" cy="1026114"/>
          </a:xfrm>
          <a:prstGeom prst="ellipse">
            <a:avLst/>
          </a:prstGeom>
          <a:solidFill>
            <a:srgbClr val="E84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chemeClr val="lt1"/>
              </a:solidFill>
              <a:latin typeface="Arial"/>
              <a:ea typeface="Arial"/>
              <a:cs typeface="Arial"/>
              <a:sym typeface="Arial"/>
            </a:endParaRPr>
          </a:p>
        </p:txBody>
      </p:sp>
      <p:grpSp>
        <p:nvGrpSpPr>
          <p:cNvPr id="207" name="Google Shape;207;g34cc478e814_0_1"/>
          <p:cNvGrpSpPr/>
          <p:nvPr/>
        </p:nvGrpSpPr>
        <p:grpSpPr>
          <a:xfrm>
            <a:off x="2211881" y="1543064"/>
            <a:ext cx="2246396" cy="923330"/>
            <a:chOff x="4655840" y="219323"/>
            <a:chExt cx="2995195" cy="1231106"/>
          </a:xfrm>
        </p:grpSpPr>
        <p:sp>
          <p:nvSpPr>
            <p:cNvPr id="208" name="Google Shape;208;g34cc478e814_0_1"/>
            <p:cNvSpPr txBox="1"/>
            <p:nvPr/>
          </p:nvSpPr>
          <p:spPr>
            <a:xfrm>
              <a:off x="4655840" y="219323"/>
              <a:ext cx="2586607" cy="5334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2000" u="none" cap="none" strike="noStrike">
                  <a:solidFill>
                    <a:srgbClr val="E84525"/>
                  </a:solidFill>
                  <a:latin typeface="Arial"/>
                  <a:ea typeface="Arial"/>
                  <a:cs typeface="Arial"/>
                  <a:sym typeface="Arial"/>
                </a:rPr>
                <a:t>DÉMARRAGE </a:t>
              </a:r>
              <a:endParaRPr/>
            </a:p>
          </p:txBody>
        </p:sp>
        <p:sp>
          <p:nvSpPr>
            <p:cNvPr id="209" name="Google Shape;209;g34cc478e814_0_1"/>
            <p:cNvSpPr txBox="1"/>
            <p:nvPr/>
          </p:nvSpPr>
          <p:spPr>
            <a:xfrm>
              <a:off x="4655840" y="588655"/>
              <a:ext cx="2995195" cy="86177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fr-FR" sz="1200" u="none" cap="none" strike="noStrike">
                  <a:solidFill>
                    <a:srgbClr val="000000"/>
                  </a:solidFill>
                  <a:latin typeface="Arial"/>
                  <a:ea typeface="Arial"/>
                  <a:cs typeface="Arial"/>
                  <a:sym typeface="Arial"/>
                </a:rPr>
                <a:t>Réunion de demarrage</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fr-FR" sz="1200" u="none" cap="none" strike="noStrike">
                  <a:solidFill>
                    <a:srgbClr val="000000"/>
                  </a:solidFill>
                  <a:latin typeface="Arial"/>
                  <a:ea typeface="Arial"/>
                  <a:cs typeface="Arial"/>
                  <a:sym typeface="Arial"/>
                </a:rPr>
                <a:t>Documents de présentation du projet.</a:t>
              </a:r>
              <a:endParaRPr/>
            </a:p>
          </p:txBody>
        </p:sp>
      </p:grpSp>
      <p:grpSp>
        <p:nvGrpSpPr>
          <p:cNvPr id="210" name="Google Shape;210;g34cc478e814_0_1"/>
          <p:cNvGrpSpPr/>
          <p:nvPr/>
        </p:nvGrpSpPr>
        <p:grpSpPr>
          <a:xfrm>
            <a:off x="2577834" y="2633302"/>
            <a:ext cx="2713659" cy="1477328"/>
            <a:chOff x="4655840" y="219323"/>
            <a:chExt cx="3067203" cy="1969770"/>
          </a:xfrm>
        </p:grpSpPr>
        <p:sp>
          <p:nvSpPr>
            <p:cNvPr id="211" name="Google Shape;211;g34cc478e814_0_1"/>
            <p:cNvSpPr txBox="1"/>
            <p:nvPr/>
          </p:nvSpPr>
          <p:spPr>
            <a:xfrm>
              <a:off x="4655840" y="219323"/>
              <a:ext cx="1327713" cy="5334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2000" u="none" cap="none" strike="noStrike">
                  <a:solidFill>
                    <a:srgbClr val="E84525"/>
                  </a:solidFill>
                  <a:latin typeface="Arial"/>
                  <a:ea typeface="Arial"/>
                  <a:cs typeface="Arial"/>
                  <a:sym typeface="Arial"/>
                </a:rPr>
                <a:t>SUIVI  </a:t>
              </a:r>
              <a:endParaRPr/>
            </a:p>
          </p:txBody>
        </p:sp>
        <p:sp>
          <p:nvSpPr>
            <p:cNvPr id="212" name="Google Shape;212;g34cc478e814_0_1"/>
            <p:cNvSpPr txBox="1"/>
            <p:nvPr/>
          </p:nvSpPr>
          <p:spPr>
            <a:xfrm>
              <a:off x="4655840" y="588655"/>
              <a:ext cx="3067203" cy="160043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fr-FR" sz="1200" u="none" cap="none" strike="noStrike">
                  <a:solidFill>
                    <a:srgbClr val="000000"/>
                  </a:solidFill>
                  <a:latin typeface="Arial"/>
                  <a:ea typeface="Arial"/>
                  <a:cs typeface="Arial"/>
                  <a:sym typeface="Arial"/>
                </a:rPr>
                <a:t>Mise en place du dispositif de suivi </a:t>
              </a:r>
              <a:endParaRPr/>
            </a:p>
            <a:p>
              <a:pPr indent="0" lvl="0" marL="0" marR="0" rtl="0" algn="just">
                <a:lnSpc>
                  <a:spcPct val="100000"/>
                </a:lnSpc>
                <a:spcBef>
                  <a:spcPts val="0"/>
                </a:spcBef>
                <a:spcAft>
                  <a:spcPts val="0"/>
                </a:spcAft>
                <a:buNone/>
              </a:pPr>
              <a:r>
                <a:rPr b="0" i="0" lang="fr-FR" sz="1200" u="none" cap="none" strike="noStrike">
                  <a:solidFill>
                    <a:srgbClr val="000000"/>
                  </a:solidFill>
                  <a:latin typeface="Arial"/>
                  <a:ea typeface="Arial"/>
                  <a:cs typeface="Arial"/>
                  <a:sym typeface="Arial"/>
                </a:rPr>
                <a:t>Préparation de la boite à outils pour le suivi du projet.</a:t>
              </a:r>
              <a:endParaRPr/>
            </a:p>
            <a:p>
              <a:pPr indent="0" lvl="0" marL="0" marR="0" rtl="0" algn="just">
                <a:lnSpc>
                  <a:spcPct val="100000"/>
                </a:lnSpc>
                <a:spcBef>
                  <a:spcPts val="0"/>
                </a:spcBef>
                <a:spcAft>
                  <a:spcPts val="0"/>
                </a:spcAft>
                <a:buNone/>
              </a:pPr>
              <a:r>
                <a:rPr b="0" i="0" lang="fr-FR" sz="1200" u="none" cap="none" strike="noStrike">
                  <a:solidFill>
                    <a:srgbClr val="000000"/>
                  </a:solidFill>
                  <a:latin typeface="Arial"/>
                  <a:ea typeface="Arial"/>
                  <a:cs typeface="Arial"/>
                  <a:sym typeface="Arial"/>
                </a:rPr>
                <a:t>Formation des équipes au dispositive de suivi </a:t>
              </a:r>
              <a:endParaRPr/>
            </a:p>
          </p:txBody>
        </p:sp>
      </p:grpSp>
      <p:sp>
        <p:nvSpPr>
          <p:cNvPr id="213" name="Google Shape;213;g34cc478e814_0_1"/>
          <p:cNvSpPr/>
          <p:nvPr/>
        </p:nvSpPr>
        <p:spPr>
          <a:xfrm flipH="1">
            <a:off x="8093913" y="1432047"/>
            <a:ext cx="1025651" cy="1026114"/>
          </a:xfrm>
          <a:prstGeom prst="ellipse">
            <a:avLst/>
          </a:prstGeom>
          <a:solidFill>
            <a:srgbClr val="E84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14" name="Google Shape;214;g34cc478e814_0_1"/>
          <p:cNvSpPr/>
          <p:nvPr/>
        </p:nvSpPr>
        <p:spPr>
          <a:xfrm flipH="1">
            <a:off x="7581087" y="2647889"/>
            <a:ext cx="1025651" cy="1026114"/>
          </a:xfrm>
          <a:prstGeom prst="ellipse">
            <a:avLst/>
          </a:prstGeom>
          <a:solidFill>
            <a:srgbClr val="E84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15" name="Google Shape;215;g34cc478e814_0_1"/>
          <p:cNvSpPr/>
          <p:nvPr/>
        </p:nvSpPr>
        <p:spPr>
          <a:xfrm flipH="1">
            <a:off x="7581087" y="3881317"/>
            <a:ext cx="1025651" cy="1026114"/>
          </a:xfrm>
          <a:prstGeom prst="ellipse">
            <a:avLst/>
          </a:prstGeom>
          <a:solidFill>
            <a:srgbClr val="E84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chemeClr val="lt1"/>
              </a:solidFill>
              <a:latin typeface="Arial"/>
              <a:ea typeface="Arial"/>
              <a:cs typeface="Arial"/>
              <a:sym typeface="Arial"/>
            </a:endParaRPr>
          </a:p>
        </p:txBody>
      </p:sp>
      <p:grpSp>
        <p:nvGrpSpPr>
          <p:cNvPr id="216" name="Google Shape;216;g34cc478e814_0_1"/>
          <p:cNvGrpSpPr/>
          <p:nvPr/>
        </p:nvGrpSpPr>
        <p:grpSpPr>
          <a:xfrm>
            <a:off x="5618058" y="1543064"/>
            <a:ext cx="2246396" cy="923330"/>
            <a:chOff x="4655840" y="219323"/>
            <a:chExt cx="2995195" cy="1231106"/>
          </a:xfrm>
        </p:grpSpPr>
        <p:sp>
          <p:nvSpPr>
            <p:cNvPr id="217" name="Google Shape;217;g34cc478e814_0_1"/>
            <p:cNvSpPr txBox="1"/>
            <p:nvPr/>
          </p:nvSpPr>
          <p:spPr>
            <a:xfrm>
              <a:off x="4655840" y="219323"/>
              <a:ext cx="2704159" cy="5334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2000" u="none" cap="none" strike="noStrike">
                  <a:solidFill>
                    <a:srgbClr val="000000"/>
                  </a:solidFill>
                  <a:latin typeface="Arial"/>
                  <a:ea typeface="Arial"/>
                  <a:cs typeface="Arial"/>
                  <a:sym typeface="Arial"/>
                </a:rPr>
                <a:t>PARTENAIRES</a:t>
              </a:r>
              <a:endParaRPr b="1" i="0" sz="2000" u="none" cap="none" strike="noStrike">
                <a:solidFill>
                  <a:srgbClr val="000000"/>
                </a:solidFill>
                <a:latin typeface="Arial"/>
                <a:ea typeface="Arial"/>
                <a:cs typeface="Arial"/>
                <a:sym typeface="Arial"/>
              </a:endParaRPr>
            </a:p>
          </p:txBody>
        </p:sp>
        <p:sp>
          <p:nvSpPr>
            <p:cNvPr id="218" name="Google Shape;218;g34cc478e814_0_1"/>
            <p:cNvSpPr txBox="1"/>
            <p:nvPr/>
          </p:nvSpPr>
          <p:spPr>
            <a:xfrm>
              <a:off x="4655840" y="588655"/>
              <a:ext cx="2995195" cy="86177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fr-FR" sz="1200" u="none" cap="none" strike="noStrike">
                  <a:solidFill>
                    <a:srgbClr val="000000"/>
                  </a:solidFill>
                  <a:latin typeface="Arial"/>
                  <a:ea typeface="Arial"/>
                  <a:cs typeface="Arial"/>
                  <a:sym typeface="Arial"/>
                </a:rPr>
                <a:t>Formalisation des partenariats</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fr-FR" sz="1200" u="none" cap="none" strike="noStrike">
                  <a:solidFill>
                    <a:srgbClr val="000000"/>
                  </a:solidFill>
                  <a:latin typeface="Arial"/>
                  <a:ea typeface="Arial"/>
                  <a:cs typeface="Arial"/>
                  <a:sym typeface="Arial"/>
                </a:rPr>
                <a:t>Formation des partenaires Suivi</a:t>
              </a:r>
              <a:endParaRPr b="0" i="0" sz="1200" u="none" cap="none" strike="noStrike">
                <a:solidFill>
                  <a:srgbClr val="000000"/>
                </a:solidFill>
                <a:latin typeface="Arial"/>
                <a:ea typeface="Arial"/>
                <a:cs typeface="Arial"/>
                <a:sym typeface="Arial"/>
              </a:endParaRPr>
            </a:p>
          </p:txBody>
        </p:sp>
      </p:grpSp>
      <p:grpSp>
        <p:nvGrpSpPr>
          <p:cNvPr id="219" name="Google Shape;219;g34cc478e814_0_1"/>
          <p:cNvGrpSpPr/>
          <p:nvPr/>
        </p:nvGrpSpPr>
        <p:grpSpPr>
          <a:xfrm>
            <a:off x="2577834" y="4081289"/>
            <a:ext cx="2246396" cy="923330"/>
            <a:chOff x="4655840" y="219323"/>
            <a:chExt cx="2995195" cy="1231106"/>
          </a:xfrm>
        </p:grpSpPr>
        <p:sp>
          <p:nvSpPr>
            <p:cNvPr id="220" name="Google Shape;220;g34cc478e814_0_1"/>
            <p:cNvSpPr txBox="1"/>
            <p:nvPr/>
          </p:nvSpPr>
          <p:spPr>
            <a:xfrm>
              <a:off x="4655840" y="219323"/>
              <a:ext cx="2473327" cy="5334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2000" u="none" cap="none" strike="noStrike">
                  <a:solidFill>
                    <a:srgbClr val="E84525"/>
                  </a:solidFill>
                  <a:latin typeface="Arial"/>
                  <a:ea typeface="Arial"/>
                  <a:cs typeface="Arial"/>
                  <a:sym typeface="Arial"/>
                </a:rPr>
                <a:t>EVALUATION</a:t>
              </a:r>
              <a:endParaRPr/>
            </a:p>
          </p:txBody>
        </p:sp>
        <p:sp>
          <p:nvSpPr>
            <p:cNvPr id="221" name="Google Shape;221;g34cc478e814_0_1"/>
            <p:cNvSpPr txBox="1"/>
            <p:nvPr/>
          </p:nvSpPr>
          <p:spPr>
            <a:xfrm>
              <a:off x="4655840" y="588655"/>
              <a:ext cx="2995195" cy="86177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fr-FR" sz="1200" u="none" cap="none" strike="noStrike">
                  <a:solidFill>
                    <a:srgbClr val="000000"/>
                  </a:solidFill>
                  <a:latin typeface="Arial"/>
                  <a:ea typeface="Arial"/>
                  <a:cs typeface="Arial"/>
                  <a:sym typeface="Arial"/>
                </a:rPr>
                <a:t>Identification des indicateurs qui seront informés par l’évaluation</a:t>
              </a:r>
              <a:endParaRPr/>
            </a:p>
          </p:txBody>
        </p:sp>
      </p:grpSp>
      <p:grpSp>
        <p:nvGrpSpPr>
          <p:cNvPr id="222" name="Google Shape;222;g34cc478e814_0_1"/>
          <p:cNvGrpSpPr/>
          <p:nvPr/>
        </p:nvGrpSpPr>
        <p:grpSpPr>
          <a:xfrm>
            <a:off x="5291493" y="2595019"/>
            <a:ext cx="2909517" cy="1422985"/>
            <a:chOff x="4638220" y="86530"/>
            <a:chExt cx="3879358" cy="1897312"/>
          </a:xfrm>
        </p:grpSpPr>
        <p:sp>
          <p:nvSpPr>
            <p:cNvPr id="223" name="Google Shape;223;g34cc478e814_0_1"/>
            <p:cNvSpPr txBox="1"/>
            <p:nvPr/>
          </p:nvSpPr>
          <p:spPr>
            <a:xfrm>
              <a:off x="4638220" y="86530"/>
              <a:ext cx="3879358" cy="9438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2000" u="none" cap="none" strike="noStrike">
                  <a:solidFill>
                    <a:srgbClr val="000000"/>
                  </a:solidFill>
                  <a:latin typeface="Arial"/>
                  <a:ea typeface="Arial"/>
                  <a:cs typeface="Arial"/>
                  <a:sym typeface="Arial"/>
                </a:rPr>
                <a:t>RESSOURCES </a:t>
              </a:r>
              <a:endParaRPr/>
            </a:p>
            <a:p>
              <a:pPr indent="0" lvl="0" marL="0" marR="0" rtl="0" algn="l">
                <a:lnSpc>
                  <a:spcPct val="100000"/>
                </a:lnSpc>
                <a:spcBef>
                  <a:spcPts val="0"/>
                </a:spcBef>
                <a:spcAft>
                  <a:spcPts val="0"/>
                </a:spcAft>
                <a:buNone/>
              </a:pPr>
              <a:r>
                <a:rPr b="1" i="0" lang="fr-FR" sz="2000" u="none" cap="none" strike="noStrike">
                  <a:solidFill>
                    <a:srgbClr val="000000"/>
                  </a:solidFill>
                  <a:latin typeface="Arial"/>
                  <a:ea typeface="Arial"/>
                  <a:cs typeface="Arial"/>
                  <a:sym typeface="Arial"/>
                </a:rPr>
                <a:t>HUMAINES</a:t>
              </a:r>
              <a:endParaRPr b="1" i="0" sz="2000" u="none" cap="none" strike="noStrike">
                <a:solidFill>
                  <a:srgbClr val="000000"/>
                </a:solidFill>
                <a:latin typeface="Arial"/>
                <a:ea typeface="Arial"/>
                <a:cs typeface="Arial"/>
                <a:sym typeface="Arial"/>
              </a:endParaRPr>
            </a:p>
          </p:txBody>
        </p:sp>
        <p:sp>
          <p:nvSpPr>
            <p:cNvPr id="224" name="Google Shape;224;g34cc478e814_0_1"/>
            <p:cNvSpPr txBox="1"/>
            <p:nvPr/>
          </p:nvSpPr>
          <p:spPr>
            <a:xfrm>
              <a:off x="4638220" y="957921"/>
              <a:ext cx="3067204" cy="10259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100" u="none" cap="none" strike="noStrike">
                  <a:solidFill>
                    <a:srgbClr val="000000"/>
                  </a:solidFill>
                  <a:latin typeface="Arial"/>
                  <a:ea typeface="Arial"/>
                  <a:cs typeface="Arial"/>
                  <a:sym typeface="Arial"/>
                </a:rPr>
                <a:t>Recrutement, formation, briefing des équipes</a:t>
              </a:r>
              <a:br>
                <a:rPr b="0" i="0" lang="fr-FR" sz="1100" u="none" cap="none" strike="noStrike">
                  <a:solidFill>
                    <a:srgbClr val="000000"/>
                  </a:solidFill>
                  <a:latin typeface="Arial"/>
                  <a:ea typeface="Arial"/>
                  <a:cs typeface="Arial"/>
                  <a:sym typeface="Arial"/>
                </a:rPr>
              </a:br>
              <a:r>
                <a:rPr b="0" i="0" lang="fr-FR" sz="1100" u="none" cap="none" strike="noStrike">
                  <a:solidFill>
                    <a:srgbClr val="000000"/>
                  </a:solidFill>
                  <a:latin typeface="Arial"/>
                  <a:ea typeface="Arial"/>
                  <a:cs typeface="Arial"/>
                  <a:sym typeface="Arial"/>
                </a:rPr>
                <a:t>Élaboration d’un plan de ressources humaines </a:t>
              </a:r>
              <a:endParaRPr/>
            </a:p>
          </p:txBody>
        </p:sp>
      </p:grpSp>
      <p:grpSp>
        <p:nvGrpSpPr>
          <p:cNvPr id="225" name="Google Shape;225;g34cc478e814_0_1"/>
          <p:cNvGrpSpPr/>
          <p:nvPr/>
        </p:nvGrpSpPr>
        <p:grpSpPr>
          <a:xfrm>
            <a:off x="5324157" y="4089431"/>
            <a:ext cx="2300402" cy="738664"/>
            <a:chOff x="4655840" y="219323"/>
            <a:chExt cx="3067203" cy="984885"/>
          </a:xfrm>
        </p:grpSpPr>
        <p:sp>
          <p:nvSpPr>
            <p:cNvPr id="226" name="Google Shape;226;g34cc478e814_0_1"/>
            <p:cNvSpPr txBox="1"/>
            <p:nvPr/>
          </p:nvSpPr>
          <p:spPr>
            <a:xfrm>
              <a:off x="4655840" y="219323"/>
              <a:ext cx="2353636" cy="5334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2000" u="none" cap="none" strike="noStrike">
                  <a:solidFill>
                    <a:srgbClr val="000000"/>
                  </a:solidFill>
                  <a:latin typeface="Arial"/>
                  <a:ea typeface="Arial"/>
                  <a:cs typeface="Arial"/>
                  <a:sym typeface="Arial"/>
                </a:rPr>
                <a:t>LOGISTIQUE</a:t>
              </a:r>
              <a:endParaRPr/>
            </a:p>
          </p:txBody>
        </p:sp>
        <p:sp>
          <p:nvSpPr>
            <p:cNvPr id="227" name="Google Shape;227;g34cc478e814_0_1"/>
            <p:cNvSpPr txBox="1"/>
            <p:nvPr/>
          </p:nvSpPr>
          <p:spPr>
            <a:xfrm>
              <a:off x="4655840" y="588655"/>
              <a:ext cx="3067203"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200" u="none" cap="none" strike="noStrike">
                  <a:solidFill>
                    <a:srgbClr val="000000"/>
                  </a:solidFill>
                  <a:latin typeface="Arial"/>
                  <a:ea typeface="Arial"/>
                  <a:cs typeface="Arial"/>
                  <a:sym typeface="Arial"/>
                </a:rPr>
                <a:t>S’assurer des aspects logiques du Suivi (tablettes ou autres)</a:t>
              </a:r>
              <a:endParaRPr b="0" i="0" sz="1200" u="none" cap="none" strike="noStrike">
                <a:solidFill>
                  <a:srgbClr val="000000"/>
                </a:solidFill>
                <a:latin typeface="Arial"/>
                <a:ea typeface="Arial"/>
                <a:cs typeface="Arial"/>
                <a:sym typeface="Arial"/>
              </a:endParaRPr>
            </a:p>
          </p:txBody>
        </p:sp>
      </p:grpSp>
      <p:sp>
        <p:nvSpPr>
          <p:cNvPr id="228" name="Google Shape;228;g34cc478e814_0_1"/>
          <p:cNvSpPr/>
          <p:nvPr/>
        </p:nvSpPr>
        <p:spPr>
          <a:xfrm>
            <a:off x="1150297" y="1543065"/>
            <a:ext cx="768911" cy="768911"/>
          </a:xfrm>
          <a:prstGeom prst="ellipse">
            <a:avLst/>
          </a:prstGeom>
          <a:solidFill>
            <a:srgbClr val="DBDB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29" name="Google Shape;229;g34cc478e814_0_1"/>
          <p:cNvSpPr/>
          <p:nvPr/>
        </p:nvSpPr>
        <p:spPr>
          <a:xfrm>
            <a:off x="1663355" y="2780728"/>
            <a:ext cx="768911" cy="768911"/>
          </a:xfrm>
          <a:prstGeom prst="ellipse">
            <a:avLst/>
          </a:prstGeom>
          <a:solidFill>
            <a:srgbClr val="DBDB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30" name="Google Shape;230;g34cc478e814_0_1"/>
          <p:cNvSpPr/>
          <p:nvPr/>
        </p:nvSpPr>
        <p:spPr>
          <a:xfrm>
            <a:off x="1663355" y="4005685"/>
            <a:ext cx="768911" cy="768911"/>
          </a:xfrm>
          <a:prstGeom prst="ellipse">
            <a:avLst/>
          </a:prstGeom>
          <a:solidFill>
            <a:srgbClr val="DBDB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31" name="Google Shape;231;g34cc478e814_0_1"/>
          <p:cNvSpPr/>
          <p:nvPr/>
        </p:nvSpPr>
        <p:spPr>
          <a:xfrm>
            <a:off x="7709456" y="2774713"/>
            <a:ext cx="768911" cy="768911"/>
          </a:xfrm>
          <a:prstGeom prst="ellipse">
            <a:avLst/>
          </a:prstGeom>
          <a:solidFill>
            <a:srgbClr val="DBDB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32" name="Google Shape;232;g34cc478e814_0_1"/>
          <p:cNvSpPr/>
          <p:nvPr/>
        </p:nvSpPr>
        <p:spPr>
          <a:xfrm>
            <a:off x="7709457" y="4012039"/>
            <a:ext cx="768911" cy="768911"/>
          </a:xfrm>
          <a:prstGeom prst="ellipse">
            <a:avLst/>
          </a:prstGeom>
          <a:solidFill>
            <a:srgbClr val="DBDB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33" name="Google Shape;233;g34cc478e814_0_1"/>
          <p:cNvSpPr/>
          <p:nvPr/>
        </p:nvSpPr>
        <p:spPr>
          <a:xfrm>
            <a:off x="8219156" y="1543065"/>
            <a:ext cx="768911" cy="768911"/>
          </a:xfrm>
          <a:prstGeom prst="ellipse">
            <a:avLst/>
          </a:prstGeom>
          <a:solidFill>
            <a:srgbClr val="DBDB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34" name="Google Shape;234;g34cc478e814_0_1"/>
          <p:cNvSpPr/>
          <p:nvPr/>
        </p:nvSpPr>
        <p:spPr>
          <a:xfrm>
            <a:off x="1362649" y="1775124"/>
            <a:ext cx="348839" cy="348839"/>
          </a:xfrm>
          <a:custGeom>
            <a:rect b="b" l="l" r="r" t="t"/>
            <a:pathLst>
              <a:path extrusionOk="0" h="21600" w="2160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53585F"/>
          </a:solidFill>
          <a:ln>
            <a:noFill/>
          </a:ln>
        </p:spPr>
        <p:txBody>
          <a:bodyPr anchorCtr="0" anchor="ctr" bIns="14275" lIns="14275" spcFirstLastPara="1" rIns="14275" wrap="square" tIns="14275">
            <a:noAutofit/>
          </a:bodyPr>
          <a:lstStyle/>
          <a:p>
            <a:pPr indent="0" lvl="0" marL="0" marR="0" rtl="0" algn="l">
              <a:lnSpc>
                <a:spcPct val="100000"/>
              </a:lnSpc>
              <a:spcBef>
                <a:spcPts val="0"/>
              </a:spcBef>
              <a:spcAft>
                <a:spcPts val="0"/>
              </a:spcAft>
              <a:buNone/>
            </a:pPr>
            <a:r>
              <a:t/>
            </a:r>
            <a:endParaRPr b="0" i="0" sz="1125" u="none" cap="none" strike="noStrike">
              <a:solidFill>
                <a:srgbClr val="000000"/>
              </a:solidFill>
              <a:latin typeface="Arial"/>
              <a:ea typeface="Arial"/>
              <a:cs typeface="Arial"/>
              <a:sym typeface="Arial"/>
            </a:endParaRPr>
          </a:p>
        </p:txBody>
      </p:sp>
      <p:sp>
        <p:nvSpPr>
          <p:cNvPr id="235" name="Google Shape;235;g34cc478e814_0_1"/>
          <p:cNvSpPr/>
          <p:nvPr/>
        </p:nvSpPr>
        <p:spPr>
          <a:xfrm>
            <a:off x="1835010" y="2946368"/>
            <a:ext cx="425598" cy="425598"/>
          </a:xfrm>
          <a:custGeom>
            <a:rect b="b" l="l" r="r" t="t"/>
            <a:pathLst>
              <a:path extrusionOk="0" h="21600" w="2160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rgbClr val="53585F"/>
          </a:solidFill>
          <a:ln>
            <a:noFill/>
          </a:ln>
        </p:spPr>
        <p:txBody>
          <a:bodyPr anchorCtr="0" anchor="ctr" bIns="14275" lIns="14275" spcFirstLastPara="1" rIns="14275" wrap="square" tIns="14275">
            <a:noAutofit/>
          </a:bodyPr>
          <a:lstStyle/>
          <a:p>
            <a:pPr indent="0" lvl="0" marL="0" marR="0" rtl="0" algn="l">
              <a:lnSpc>
                <a:spcPct val="100000"/>
              </a:lnSpc>
              <a:spcBef>
                <a:spcPts val="0"/>
              </a:spcBef>
              <a:spcAft>
                <a:spcPts val="0"/>
              </a:spcAft>
              <a:buNone/>
            </a:pPr>
            <a:r>
              <a:t/>
            </a:r>
            <a:endParaRPr b="0" i="0" sz="1125" u="none" cap="none" strike="noStrike">
              <a:solidFill>
                <a:srgbClr val="000000"/>
              </a:solidFill>
              <a:latin typeface="Arial"/>
              <a:ea typeface="Arial"/>
              <a:cs typeface="Arial"/>
              <a:sym typeface="Arial"/>
            </a:endParaRPr>
          </a:p>
        </p:txBody>
      </p:sp>
      <p:sp>
        <p:nvSpPr>
          <p:cNvPr id="236" name="Google Shape;236;g34cc478e814_0_1"/>
          <p:cNvSpPr/>
          <p:nvPr/>
        </p:nvSpPr>
        <p:spPr>
          <a:xfrm>
            <a:off x="1858518" y="4233205"/>
            <a:ext cx="378583" cy="309749"/>
          </a:xfrm>
          <a:custGeom>
            <a:rect b="b" l="l" r="r" t="t"/>
            <a:pathLst>
              <a:path extrusionOk="0" h="21600" w="2160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rgbClr val="53585F"/>
          </a:solidFill>
          <a:ln>
            <a:noFill/>
          </a:ln>
        </p:spPr>
        <p:txBody>
          <a:bodyPr anchorCtr="0" anchor="ctr" bIns="14275" lIns="14275" spcFirstLastPara="1" rIns="14275" wrap="square" tIns="14275">
            <a:noAutofit/>
          </a:bodyPr>
          <a:lstStyle/>
          <a:p>
            <a:pPr indent="0" lvl="0" marL="0" marR="0" rtl="0" algn="l">
              <a:lnSpc>
                <a:spcPct val="100000"/>
              </a:lnSpc>
              <a:spcBef>
                <a:spcPts val="0"/>
              </a:spcBef>
              <a:spcAft>
                <a:spcPts val="0"/>
              </a:spcAft>
              <a:buNone/>
            </a:pPr>
            <a:r>
              <a:t/>
            </a:r>
            <a:endParaRPr b="0" i="0" sz="1125" u="none" cap="none" strike="noStrike">
              <a:solidFill>
                <a:srgbClr val="000000"/>
              </a:solidFill>
              <a:latin typeface="Arial"/>
              <a:ea typeface="Arial"/>
              <a:cs typeface="Arial"/>
              <a:sym typeface="Arial"/>
            </a:endParaRPr>
          </a:p>
        </p:txBody>
      </p:sp>
      <p:sp>
        <p:nvSpPr>
          <p:cNvPr id="237" name="Google Shape;237;g34cc478e814_0_1"/>
          <p:cNvSpPr/>
          <p:nvPr/>
        </p:nvSpPr>
        <p:spPr>
          <a:xfrm>
            <a:off x="7852133" y="2979798"/>
            <a:ext cx="483554" cy="395678"/>
          </a:xfrm>
          <a:custGeom>
            <a:rect b="b" l="l" r="r" t="t"/>
            <a:pathLst>
              <a:path extrusionOk="0" h="21600" w="2160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53585F"/>
          </a:solidFill>
          <a:ln>
            <a:noFill/>
          </a:ln>
        </p:spPr>
        <p:txBody>
          <a:bodyPr anchorCtr="0" anchor="ctr" bIns="14275" lIns="14275" spcFirstLastPara="1" rIns="14275" wrap="square" tIns="14275">
            <a:noAutofit/>
          </a:bodyPr>
          <a:lstStyle/>
          <a:p>
            <a:pPr indent="0" lvl="0" marL="0" marR="0" rtl="0" algn="l">
              <a:lnSpc>
                <a:spcPct val="100000"/>
              </a:lnSpc>
              <a:spcBef>
                <a:spcPts val="0"/>
              </a:spcBef>
              <a:spcAft>
                <a:spcPts val="0"/>
              </a:spcAft>
              <a:buNone/>
            </a:pPr>
            <a:r>
              <a:t/>
            </a:r>
            <a:endParaRPr b="0" i="0" sz="1125" u="none" cap="none" strike="noStrike">
              <a:solidFill>
                <a:srgbClr val="000000"/>
              </a:solidFill>
              <a:latin typeface="Arial"/>
              <a:ea typeface="Arial"/>
              <a:cs typeface="Arial"/>
              <a:sym typeface="Arial"/>
            </a:endParaRPr>
          </a:p>
        </p:txBody>
      </p:sp>
      <p:sp>
        <p:nvSpPr>
          <p:cNvPr id="238" name="Google Shape;238;g34cc478e814_0_1"/>
          <p:cNvSpPr/>
          <p:nvPr/>
        </p:nvSpPr>
        <p:spPr>
          <a:xfrm>
            <a:off x="8419748" y="1726510"/>
            <a:ext cx="367718" cy="367718"/>
          </a:xfrm>
          <a:custGeom>
            <a:rect b="b" l="l" r="r" t="t"/>
            <a:pathLst>
              <a:path extrusionOk="0" h="21600" w="2160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53585F"/>
          </a:solidFill>
          <a:ln>
            <a:noFill/>
          </a:ln>
        </p:spPr>
        <p:txBody>
          <a:bodyPr anchorCtr="0" anchor="ctr" bIns="14275" lIns="14275" spcFirstLastPara="1" rIns="14275" wrap="square" tIns="14275">
            <a:noAutofit/>
          </a:bodyPr>
          <a:lstStyle/>
          <a:p>
            <a:pPr indent="0" lvl="0" marL="0" marR="0" rtl="0" algn="l">
              <a:lnSpc>
                <a:spcPct val="100000"/>
              </a:lnSpc>
              <a:spcBef>
                <a:spcPts val="0"/>
              </a:spcBef>
              <a:spcAft>
                <a:spcPts val="0"/>
              </a:spcAft>
              <a:buNone/>
            </a:pPr>
            <a:r>
              <a:t/>
            </a:r>
            <a:endParaRPr b="0" i="0" sz="1125" u="none" cap="none" strike="noStrike">
              <a:solidFill>
                <a:srgbClr val="000000"/>
              </a:solidFill>
              <a:latin typeface="Arial"/>
              <a:ea typeface="Arial"/>
              <a:cs typeface="Arial"/>
              <a:sym typeface="Arial"/>
            </a:endParaRPr>
          </a:p>
        </p:txBody>
      </p:sp>
      <p:sp>
        <p:nvSpPr>
          <p:cNvPr id="239" name="Google Shape;239;g34cc478e814_0_1"/>
          <p:cNvSpPr/>
          <p:nvPr/>
        </p:nvSpPr>
        <p:spPr>
          <a:xfrm>
            <a:off x="7902149" y="4182306"/>
            <a:ext cx="379231" cy="379231"/>
          </a:xfrm>
          <a:custGeom>
            <a:rect b="b" l="l" r="r" t="t"/>
            <a:pathLst>
              <a:path extrusionOk="0" h="21600" w="2160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1" y="18613"/>
                </a:cubicBezTo>
                <a:cubicBezTo>
                  <a:pt x="19479" y="18552"/>
                  <a:pt x="19581" y="18430"/>
                  <a:pt x="19619" y="18282"/>
                </a:cubicBezTo>
                <a:moveTo>
                  <a:pt x="12907" y="7711"/>
                </a:moveTo>
                <a:cubicBezTo>
                  <a:pt x="12996" y="7800"/>
                  <a:pt x="13119" y="7855"/>
                  <a:pt x="13255" y="7855"/>
                </a:cubicBezTo>
                <a:cubicBezTo>
                  <a:pt x="13390" y="7855"/>
                  <a:pt x="13513" y="7800"/>
                  <a:pt x="13602" y="7711"/>
                </a:cubicBezTo>
                <a:lnTo>
                  <a:pt x="15565" y="5747"/>
                </a:lnTo>
                <a:cubicBezTo>
                  <a:pt x="15654" y="5658"/>
                  <a:pt x="15709" y="5536"/>
                  <a:pt x="15709" y="5400"/>
                </a:cubicBezTo>
                <a:cubicBezTo>
                  <a:pt x="15709" y="5129"/>
                  <a:pt x="15490" y="4910"/>
                  <a:pt x="15218" y="4910"/>
                </a:cubicBezTo>
                <a:cubicBezTo>
                  <a:pt x="15083" y="4910"/>
                  <a:pt x="14960" y="4964"/>
                  <a:pt x="14871" y="5053"/>
                </a:cubicBezTo>
                <a:lnTo>
                  <a:pt x="13745" y="6179"/>
                </a:lnTo>
                <a:lnTo>
                  <a:pt x="13745" y="491"/>
                </a:lnTo>
                <a:lnTo>
                  <a:pt x="13745" y="491"/>
                </a:lnTo>
                <a:cubicBezTo>
                  <a:pt x="13745" y="220"/>
                  <a:pt x="13526" y="0"/>
                  <a:pt x="13255" y="0"/>
                </a:cubicBezTo>
                <a:cubicBezTo>
                  <a:pt x="12983" y="0"/>
                  <a:pt x="12764" y="220"/>
                  <a:pt x="12764" y="491"/>
                </a:cubicBezTo>
                <a:lnTo>
                  <a:pt x="12764" y="6179"/>
                </a:lnTo>
                <a:lnTo>
                  <a:pt x="11638" y="5053"/>
                </a:lnTo>
                <a:cubicBezTo>
                  <a:pt x="11549" y="4964"/>
                  <a:pt x="11427" y="4910"/>
                  <a:pt x="11291" y="4910"/>
                </a:cubicBezTo>
                <a:cubicBezTo>
                  <a:pt x="11020" y="4910"/>
                  <a:pt x="10800" y="5129"/>
                  <a:pt x="10800" y="5400"/>
                </a:cubicBezTo>
                <a:cubicBezTo>
                  <a:pt x="10800" y="5536"/>
                  <a:pt x="10855" y="5658"/>
                  <a:pt x="10944" y="5747"/>
                </a:cubicBezTo>
                <a:cubicBezTo>
                  <a:pt x="10944" y="5747"/>
                  <a:pt x="12907" y="7711"/>
                  <a:pt x="12907" y="7711"/>
                </a:cubicBezTo>
                <a:close/>
              </a:path>
            </a:pathLst>
          </a:custGeom>
          <a:solidFill>
            <a:srgbClr val="53585F"/>
          </a:solidFill>
          <a:ln>
            <a:noFill/>
          </a:ln>
        </p:spPr>
        <p:txBody>
          <a:bodyPr anchorCtr="0" anchor="ctr" bIns="14275" lIns="14275" spcFirstLastPara="1" rIns="14275" wrap="square" tIns="14275">
            <a:noAutofit/>
          </a:bodyPr>
          <a:lstStyle/>
          <a:p>
            <a:pPr indent="0" lvl="0" marL="0" marR="0" rtl="0" algn="l">
              <a:lnSpc>
                <a:spcPct val="100000"/>
              </a:lnSpc>
              <a:spcBef>
                <a:spcPts val="0"/>
              </a:spcBef>
              <a:spcAft>
                <a:spcPts val="0"/>
              </a:spcAft>
              <a:buNone/>
            </a:pPr>
            <a:r>
              <a:t/>
            </a:r>
            <a:endParaRPr b="0" i="0" sz="1125"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grpSp>
        <p:nvGrpSpPr>
          <p:cNvPr id="244" name="Google Shape;244;p46"/>
          <p:cNvGrpSpPr/>
          <p:nvPr/>
        </p:nvGrpSpPr>
        <p:grpSpPr>
          <a:xfrm>
            <a:off x="4222738" y="2962094"/>
            <a:ext cx="364598" cy="644516"/>
            <a:chOff x="0" y="-38100"/>
            <a:chExt cx="513736" cy="908153"/>
          </a:xfrm>
        </p:grpSpPr>
        <p:sp>
          <p:nvSpPr>
            <p:cNvPr id="245" name="Google Shape;245;p46"/>
            <p:cNvSpPr/>
            <p:nvPr/>
          </p:nvSpPr>
          <p:spPr>
            <a:xfrm>
              <a:off x="0" y="0"/>
              <a:ext cx="513736" cy="870053"/>
            </a:xfrm>
            <a:custGeom>
              <a:rect b="b" l="l" r="r" t="t"/>
              <a:pathLst>
                <a:path extrusionOk="0" h="870053" w="513736">
                  <a:moveTo>
                    <a:pt x="256868" y="870053"/>
                  </a:moveTo>
                  <a:lnTo>
                    <a:pt x="0" y="463653"/>
                  </a:lnTo>
                  <a:lnTo>
                    <a:pt x="203200" y="463653"/>
                  </a:lnTo>
                  <a:lnTo>
                    <a:pt x="203200" y="0"/>
                  </a:lnTo>
                  <a:lnTo>
                    <a:pt x="310536" y="0"/>
                  </a:lnTo>
                  <a:lnTo>
                    <a:pt x="310536" y="463653"/>
                  </a:lnTo>
                  <a:lnTo>
                    <a:pt x="513736" y="463653"/>
                  </a:lnTo>
                  <a:lnTo>
                    <a:pt x="256868" y="870053"/>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46" name="Google Shape;246;p46"/>
            <p:cNvSpPr txBox="1"/>
            <p:nvPr/>
          </p:nvSpPr>
          <p:spPr>
            <a:xfrm>
              <a:off x="203200" y="-38100"/>
              <a:ext cx="107336" cy="806553"/>
            </a:xfrm>
            <a:prstGeom prst="rect">
              <a:avLst/>
            </a:prstGeom>
            <a:noFill/>
            <a:ln>
              <a:noFill/>
            </a:ln>
          </p:spPr>
          <p:txBody>
            <a:bodyPr anchorCtr="0" anchor="ctr" bIns="25400" lIns="25400" spcFirstLastPara="1" rIns="25400" wrap="square" tIns="25400">
              <a:noAutofit/>
            </a:bodyPr>
            <a:lstStyle/>
            <a:p>
              <a:pPr indent="0" lvl="0" marL="0" marR="0" rtl="0" algn="ctr">
                <a:lnSpc>
                  <a:spcPct val="19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247" name="Google Shape;247;p46"/>
          <p:cNvGrpSpPr/>
          <p:nvPr/>
        </p:nvGrpSpPr>
        <p:grpSpPr>
          <a:xfrm>
            <a:off x="4191690" y="1559067"/>
            <a:ext cx="364598" cy="776136"/>
            <a:chOff x="0" y="-38100"/>
            <a:chExt cx="513736" cy="1093612"/>
          </a:xfrm>
        </p:grpSpPr>
        <p:sp>
          <p:nvSpPr>
            <p:cNvPr id="248" name="Google Shape;248;p46"/>
            <p:cNvSpPr/>
            <p:nvPr/>
          </p:nvSpPr>
          <p:spPr>
            <a:xfrm>
              <a:off x="0" y="0"/>
              <a:ext cx="513736" cy="1055512"/>
            </a:xfrm>
            <a:custGeom>
              <a:rect b="b" l="l" r="r" t="t"/>
              <a:pathLst>
                <a:path extrusionOk="0" h="1055512" w="513736">
                  <a:moveTo>
                    <a:pt x="256868" y="1055512"/>
                  </a:moveTo>
                  <a:lnTo>
                    <a:pt x="0" y="649112"/>
                  </a:lnTo>
                  <a:lnTo>
                    <a:pt x="203200" y="649112"/>
                  </a:lnTo>
                  <a:lnTo>
                    <a:pt x="203200" y="0"/>
                  </a:lnTo>
                  <a:lnTo>
                    <a:pt x="310536" y="0"/>
                  </a:lnTo>
                  <a:lnTo>
                    <a:pt x="310536" y="649112"/>
                  </a:lnTo>
                  <a:lnTo>
                    <a:pt x="513736" y="649112"/>
                  </a:lnTo>
                  <a:lnTo>
                    <a:pt x="256868" y="1055512"/>
                  </a:lnTo>
                  <a:close/>
                </a:path>
              </a:pathLst>
            </a:custGeom>
            <a:solidFill>
              <a:srgbClr val="CA4F1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49" name="Google Shape;249;p46"/>
            <p:cNvSpPr txBox="1"/>
            <p:nvPr/>
          </p:nvSpPr>
          <p:spPr>
            <a:xfrm>
              <a:off x="203200" y="-38100"/>
              <a:ext cx="107336" cy="992012"/>
            </a:xfrm>
            <a:prstGeom prst="rect">
              <a:avLst/>
            </a:prstGeom>
            <a:noFill/>
            <a:ln>
              <a:noFill/>
            </a:ln>
          </p:spPr>
          <p:txBody>
            <a:bodyPr anchorCtr="0" anchor="ctr" bIns="25400" lIns="25400" spcFirstLastPara="1" rIns="25400" wrap="square" tIns="25400">
              <a:noAutofit/>
            </a:bodyPr>
            <a:lstStyle/>
            <a:p>
              <a:pPr indent="0" lvl="0" marL="0" marR="0" rtl="0" algn="ctr">
                <a:lnSpc>
                  <a:spcPct val="19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250" name="Google Shape;250;p46"/>
          <p:cNvGrpSpPr/>
          <p:nvPr/>
        </p:nvGrpSpPr>
        <p:grpSpPr>
          <a:xfrm>
            <a:off x="3389401" y="1435108"/>
            <a:ext cx="2014085" cy="735370"/>
            <a:chOff x="0" y="-57150"/>
            <a:chExt cx="1060938" cy="387363"/>
          </a:xfrm>
        </p:grpSpPr>
        <p:sp>
          <p:nvSpPr>
            <p:cNvPr id="251" name="Google Shape;251;p46"/>
            <p:cNvSpPr/>
            <p:nvPr/>
          </p:nvSpPr>
          <p:spPr>
            <a:xfrm>
              <a:off x="0" y="0"/>
              <a:ext cx="1060938" cy="330213"/>
            </a:xfrm>
            <a:custGeom>
              <a:rect b="b" l="l" r="r" t="t"/>
              <a:pathLst>
                <a:path extrusionOk="0" h="330213" w="1060938">
                  <a:moveTo>
                    <a:pt x="0" y="0"/>
                  </a:moveTo>
                  <a:lnTo>
                    <a:pt x="1060938" y="0"/>
                  </a:lnTo>
                  <a:lnTo>
                    <a:pt x="1060938" y="330213"/>
                  </a:lnTo>
                  <a:lnTo>
                    <a:pt x="0" y="330213"/>
                  </a:lnTo>
                  <a:close/>
                </a:path>
              </a:pathLst>
            </a:custGeom>
            <a:solidFill>
              <a:srgbClr val="CA4F1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52" name="Google Shape;252;p46"/>
            <p:cNvSpPr txBox="1"/>
            <p:nvPr/>
          </p:nvSpPr>
          <p:spPr>
            <a:xfrm>
              <a:off x="0" y="-57150"/>
              <a:ext cx="1060938" cy="387363"/>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1350"/>
                <a:buFont typeface="Arial"/>
                <a:buNone/>
              </a:pPr>
              <a:r>
                <a:rPr b="1" i="0" lang="fr-FR" sz="1350" u="none" cap="none" strike="noStrike">
                  <a:solidFill>
                    <a:srgbClr val="FFFFFF"/>
                  </a:solidFill>
                  <a:latin typeface="Open Sans"/>
                  <a:ea typeface="Open Sans"/>
                  <a:cs typeface="Open Sans"/>
                  <a:sym typeface="Open Sans"/>
                </a:rPr>
                <a:t>DÉMARRAGE</a:t>
              </a:r>
              <a:endParaRPr b="0" i="0" sz="1400" u="none" cap="none" strike="noStrike">
                <a:solidFill>
                  <a:srgbClr val="000000"/>
                </a:solidFill>
                <a:latin typeface="Arial"/>
                <a:ea typeface="Arial"/>
                <a:cs typeface="Arial"/>
                <a:sym typeface="Arial"/>
              </a:endParaRPr>
            </a:p>
          </p:txBody>
        </p:sp>
      </p:grpSp>
      <p:grpSp>
        <p:nvGrpSpPr>
          <p:cNvPr id="253" name="Google Shape;253;p46"/>
          <p:cNvGrpSpPr/>
          <p:nvPr/>
        </p:nvGrpSpPr>
        <p:grpSpPr>
          <a:xfrm>
            <a:off x="5579846" y="3758380"/>
            <a:ext cx="685759" cy="613433"/>
            <a:chOff x="0" y="-28575"/>
            <a:chExt cx="812800" cy="727075"/>
          </a:xfrm>
        </p:grpSpPr>
        <p:sp>
          <p:nvSpPr>
            <p:cNvPr id="254" name="Google Shape;254;p46"/>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55" name="Google Shape;255;p46"/>
            <p:cNvSpPr txBox="1"/>
            <p:nvPr/>
          </p:nvSpPr>
          <p:spPr>
            <a:xfrm>
              <a:off x="114300" y="-28575"/>
              <a:ext cx="584200" cy="727075"/>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500"/>
                <a:buFont typeface="Arial"/>
                <a:buNone/>
              </a:pPr>
              <a:r>
                <a:rPr b="1" i="0" lang="fr-FR" sz="500" u="none" cap="none" strike="noStrike">
                  <a:solidFill>
                    <a:srgbClr val="FFFFFF"/>
                  </a:solidFill>
                  <a:latin typeface="Open Sans"/>
                  <a:ea typeface="Open Sans"/>
                  <a:cs typeface="Open Sans"/>
                  <a:sym typeface="Open Sans"/>
                </a:rPr>
                <a:t>RACI</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500"/>
                <a:buFont typeface="Arial"/>
                <a:buNone/>
              </a:pPr>
              <a:r>
                <a:rPr b="1" i="0" lang="fr-FR" sz="500" u="none" cap="none" strike="noStrike">
                  <a:solidFill>
                    <a:srgbClr val="FFFFFF"/>
                  </a:solidFill>
                  <a:latin typeface="Open Sans"/>
                  <a:ea typeface="Open Sans"/>
                  <a:cs typeface="Open Sans"/>
                  <a:sym typeface="Open Sans"/>
                </a:rPr>
                <a:t>PLAN S&amp;E</a:t>
              </a:r>
              <a:endParaRPr b="0" i="0" sz="1400" u="none" cap="none" strike="noStrike">
                <a:solidFill>
                  <a:srgbClr val="000000"/>
                </a:solidFill>
                <a:latin typeface="Arial"/>
                <a:ea typeface="Arial"/>
                <a:cs typeface="Arial"/>
                <a:sym typeface="Arial"/>
              </a:endParaRPr>
            </a:p>
          </p:txBody>
        </p:sp>
      </p:grpSp>
      <p:cxnSp>
        <p:nvCxnSpPr>
          <p:cNvPr id="256" name="Google Shape;256;p46"/>
          <p:cNvCxnSpPr/>
          <p:nvPr/>
        </p:nvCxnSpPr>
        <p:spPr>
          <a:xfrm>
            <a:off x="4637973" y="3240634"/>
            <a:ext cx="927600" cy="0"/>
          </a:xfrm>
          <a:prstGeom prst="straightConnector1">
            <a:avLst/>
          </a:prstGeom>
          <a:noFill/>
          <a:ln cap="flat" cmpd="sng" w="38100">
            <a:solidFill>
              <a:srgbClr val="CA4F1C"/>
            </a:solidFill>
            <a:prstDash val="dot"/>
            <a:round/>
            <a:headEnd len="sm" w="sm" type="none"/>
            <a:tailEnd len="med" w="med" type="stealth"/>
          </a:ln>
        </p:spPr>
      </p:cxnSp>
      <p:grpSp>
        <p:nvGrpSpPr>
          <p:cNvPr id="257" name="Google Shape;257;p46"/>
          <p:cNvGrpSpPr/>
          <p:nvPr/>
        </p:nvGrpSpPr>
        <p:grpSpPr>
          <a:xfrm>
            <a:off x="3389402" y="2885690"/>
            <a:ext cx="2014085" cy="569247"/>
            <a:chOff x="0" y="-28575"/>
            <a:chExt cx="1060938" cy="299856"/>
          </a:xfrm>
        </p:grpSpPr>
        <p:sp>
          <p:nvSpPr>
            <p:cNvPr id="258" name="Google Shape;258;p46"/>
            <p:cNvSpPr/>
            <p:nvPr/>
          </p:nvSpPr>
          <p:spPr>
            <a:xfrm>
              <a:off x="0" y="0"/>
              <a:ext cx="1060938" cy="271281"/>
            </a:xfrm>
            <a:custGeom>
              <a:rect b="b" l="l" r="r" t="t"/>
              <a:pathLst>
                <a:path extrusionOk="0" h="271281" w="1060938">
                  <a:moveTo>
                    <a:pt x="0" y="0"/>
                  </a:moveTo>
                  <a:lnTo>
                    <a:pt x="1060938" y="0"/>
                  </a:lnTo>
                  <a:lnTo>
                    <a:pt x="1060938" y="271281"/>
                  </a:lnTo>
                  <a:lnTo>
                    <a:pt x="0" y="271281"/>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59" name="Google Shape;259;p46"/>
            <p:cNvSpPr txBox="1"/>
            <p:nvPr/>
          </p:nvSpPr>
          <p:spPr>
            <a:xfrm>
              <a:off x="0" y="-28575"/>
              <a:ext cx="1060938" cy="299856"/>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FINALISATION DU PLAN S&amp;E</a:t>
              </a:r>
              <a:endParaRPr b="0" i="0" sz="1400" u="none" cap="none" strike="noStrike">
                <a:solidFill>
                  <a:srgbClr val="000000"/>
                </a:solidFill>
                <a:latin typeface="Arial"/>
                <a:ea typeface="Arial"/>
                <a:cs typeface="Arial"/>
                <a:sym typeface="Arial"/>
              </a:endParaRPr>
            </a:p>
          </p:txBody>
        </p:sp>
      </p:grpSp>
      <p:grpSp>
        <p:nvGrpSpPr>
          <p:cNvPr id="260" name="Google Shape;260;p46"/>
          <p:cNvGrpSpPr/>
          <p:nvPr/>
        </p:nvGrpSpPr>
        <p:grpSpPr>
          <a:xfrm>
            <a:off x="5579845" y="2300968"/>
            <a:ext cx="685759" cy="605397"/>
            <a:chOff x="0" y="-19050"/>
            <a:chExt cx="812800" cy="717550"/>
          </a:xfrm>
        </p:grpSpPr>
        <p:sp>
          <p:nvSpPr>
            <p:cNvPr id="261" name="Google Shape;261;p46"/>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62" name="Google Shape;262;p46"/>
            <p:cNvSpPr txBox="1"/>
            <p:nvPr/>
          </p:nvSpPr>
          <p:spPr>
            <a:xfrm>
              <a:off x="114300" y="-19050"/>
              <a:ext cx="584200" cy="71755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450"/>
                <a:buFont typeface="Arial"/>
                <a:buNone/>
              </a:pPr>
              <a:r>
                <a:rPr b="1" i="0" lang="fr-FR" sz="450" u="none" cap="none" strike="noStrike">
                  <a:solidFill>
                    <a:srgbClr val="FFFFFF"/>
                  </a:solidFill>
                  <a:latin typeface="Open Sans"/>
                  <a:ea typeface="Open Sans"/>
                  <a:cs typeface="Open Sans"/>
                  <a:sym typeface="Open Sans"/>
                </a:rPr>
                <a:t>CANEVAS DE PLAN OPERATIONNEL</a:t>
              </a:r>
              <a:endParaRPr b="0" i="0" sz="1400" u="none" cap="none" strike="noStrike">
                <a:solidFill>
                  <a:srgbClr val="000000"/>
                </a:solidFill>
                <a:latin typeface="Arial"/>
                <a:ea typeface="Arial"/>
                <a:cs typeface="Arial"/>
                <a:sym typeface="Arial"/>
              </a:endParaRPr>
            </a:p>
          </p:txBody>
        </p:sp>
      </p:grpSp>
      <p:cxnSp>
        <p:nvCxnSpPr>
          <p:cNvPr id="263" name="Google Shape;263;p46"/>
          <p:cNvCxnSpPr/>
          <p:nvPr/>
        </p:nvCxnSpPr>
        <p:spPr>
          <a:xfrm>
            <a:off x="5913185" y="3347146"/>
            <a:ext cx="0" cy="409500"/>
          </a:xfrm>
          <a:prstGeom prst="straightConnector1">
            <a:avLst/>
          </a:prstGeom>
          <a:noFill/>
          <a:ln cap="flat" cmpd="sng" w="38100">
            <a:solidFill>
              <a:srgbClr val="CA4F1C"/>
            </a:solidFill>
            <a:prstDash val="dot"/>
            <a:round/>
            <a:headEnd len="sm" w="sm" type="none"/>
            <a:tailEnd len="med" w="med" type="stealth"/>
          </a:ln>
        </p:spPr>
      </p:cxnSp>
      <p:grpSp>
        <p:nvGrpSpPr>
          <p:cNvPr id="264" name="Google Shape;264;p46"/>
          <p:cNvGrpSpPr/>
          <p:nvPr/>
        </p:nvGrpSpPr>
        <p:grpSpPr>
          <a:xfrm>
            <a:off x="5579845" y="2924419"/>
            <a:ext cx="685759" cy="613433"/>
            <a:chOff x="0" y="-28575"/>
            <a:chExt cx="812800" cy="727075"/>
          </a:xfrm>
        </p:grpSpPr>
        <p:sp>
          <p:nvSpPr>
            <p:cNvPr id="265" name="Google Shape;265;p46"/>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66" name="Google Shape;266;p46"/>
            <p:cNvSpPr txBox="1"/>
            <p:nvPr/>
          </p:nvSpPr>
          <p:spPr>
            <a:xfrm>
              <a:off x="114300" y="-28575"/>
              <a:ext cx="584200" cy="727075"/>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500"/>
                <a:buFont typeface="Arial"/>
                <a:buNone/>
              </a:pPr>
              <a:r>
                <a:rPr b="1" i="0" lang="fr-FR" sz="500" u="none" cap="none" strike="noStrike">
                  <a:solidFill>
                    <a:srgbClr val="FFFFFF"/>
                  </a:solidFill>
                  <a:latin typeface="Open Sans"/>
                  <a:ea typeface="Open Sans"/>
                  <a:cs typeface="Open Sans"/>
                  <a:sym typeface="Open Sans"/>
                </a:rPr>
                <a:t>TRAME </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500"/>
                <a:buFont typeface="Arial"/>
                <a:buNone/>
              </a:pPr>
              <a:r>
                <a:rPr b="1" i="0" lang="fr-FR" sz="500" u="none" cap="none" strike="noStrike">
                  <a:solidFill>
                    <a:srgbClr val="FFFFFF"/>
                  </a:solidFill>
                  <a:latin typeface="Open Sans"/>
                  <a:ea typeface="Open Sans"/>
                  <a:cs typeface="Open Sans"/>
                  <a:sym typeface="Open Sans"/>
                </a:rPr>
                <a:t>PLAN S&amp;E</a:t>
              </a:r>
              <a:endParaRPr b="0" i="0" sz="1400" u="none" cap="none" strike="noStrike">
                <a:solidFill>
                  <a:srgbClr val="000000"/>
                </a:solidFill>
                <a:latin typeface="Arial"/>
                <a:ea typeface="Arial"/>
                <a:cs typeface="Arial"/>
                <a:sym typeface="Arial"/>
              </a:endParaRPr>
            </a:p>
          </p:txBody>
        </p:sp>
      </p:grpSp>
      <p:cxnSp>
        <p:nvCxnSpPr>
          <p:cNvPr id="267" name="Google Shape;267;p46"/>
          <p:cNvCxnSpPr/>
          <p:nvPr/>
        </p:nvCxnSpPr>
        <p:spPr>
          <a:xfrm>
            <a:off x="4637974" y="2626146"/>
            <a:ext cx="927600" cy="0"/>
          </a:xfrm>
          <a:prstGeom prst="straightConnector1">
            <a:avLst/>
          </a:prstGeom>
          <a:noFill/>
          <a:ln cap="flat" cmpd="sng" w="38100">
            <a:solidFill>
              <a:srgbClr val="CA4F1C"/>
            </a:solidFill>
            <a:prstDash val="dot"/>
            <a:round/>
            <a:headEnd len="sm" w="sm" type="none"/>
            <a:tailEnd len="med" w="med" type="stealth"/>
          </a:ln>
        </p:spPr>
      </p:cxnSp>
      <p:grpSp>
        <p:nvGrpSpPr>
          <p:cNvPr id="268" name="Google Shape;268;p46"/>
          <p:cNvGrpSpPr/>
          <p:nvPr/>
        </p:nvGrpSpPr>
        <p:grpSpPr>
          <a:xfrm>
            <a:off x="3389402" y="2290671"/>
            <a:ext cx="2014085" cy="569247"/>
            <a:chOff x="0" y="-28575"/>
            <a:chExt cx="1060938" cy="299856"/>
          </a:xfrm>
        </p:grpSpPr>
        <p:sp>
          <p:nvSpPr>
            <p:cNvPr id="269" name="Google Shape;269;p46"/>
            <p:cNvSpPr/>
            <p:nvPr/>
          </p:nvSpPr>
          <p:spPr>
            <a:xfrm>
              <a:off x="0" y="0"/>
              <a:ext cx="1060938" cy="271281"/>
            </a:xfrm>
            <a:custGeom>
              <a:rect b="b" l="l" r="r" t="t"/>
              <a:pathLst>
                <a:path extrusionOk="0" h="271281" w="1060938">
                  <a:moveTo>
                    <a:pt x="0" y="0"/>
                  </a:moveTo>
                  <a:lnTo>
                    <a:pt x="1060938" y="0"/>
                  </a:lnTo>
                  <a:lnTo>
                    <a:pt x="1060938" y="271281"/>
                  </a:lnTo>
                  <a:lnTo>
                    <a:pt x="0" y="271281"/>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70" name="Google Shape;270;p46"/>
            <p:cNvSpPr txBox="1"/>
            <p:nvPr/>
          </p:nvSpPr>
          <p:spPr>
            <a:xfrm>
              <a:off x="0" y="-28575"/>
              <a:ext cx="1060938" cy="299856"/>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00"/>
                <a:buFont typeface="Arial"/>
                <a:buNone/>
              </a:pPr>
              <a:r>
                <a:rPr b="1" i="0" lang="fr-FR" sz="800" u="none" cap="none" strike="noStrike">
                  <a:solidFill>
                    <a:srgbClr val="2B2B72"/>
                  </a:solidFill>
                  <a:latin typeface="Open Sans"/>
                  <a:ea typeface="Open Sans"/>
                  <a:cs typeface="Open Sans"/>
                  <a:sym typeface="Open Sans"/>
                </a:rPr>
                <a:t>RÉUNION DE PLANIFICATION OPÉRATIONNELLE BUDGÉTISÉE DU PROJET ET PRÉSENTATION DU PLAN SE </a:t>
              </a:r>
              <a:endParaRPr b="0" i="0" sz="1400" u="none" cap="none" strike="noStrike">
                <a:solidFill>
                  <a:srgbClr val="000000"/>
                </a:solidFill>
                <a:latin typeface="Arial"/>
                <a:ea typeface="Arial"/>
                <a:cs typeface="Arial"/>
                <a:sym typeface="Arial"/>
              </a:endParaRPr>
            </a:p>
          </p:txBody>
        </p:sp>
      </p:grpSp>
      <p:cxnSp>
        <p:nvCxnSpPr>
          <p:cNvPr id="271" name="Google Shape;271;p46"/>
          <p:cNvCxnSpPr/>
          <p:nvPr/>
        </p:nvCxnSpPr>
        <p:spPr>
          <a:xfrm>
            <a:off x="4652263" y="5562878"/>
            <a:ext cx="927600" cy="0"/>
          </a:xfrm>
          <a:prstGeom prst="straightConnector1">
            <a:avLst/>
          </a:prstGeom>
          <a:noFill/>
          <a:ln cap="flat" cmpd="sng" w="38100">
            <a:solidFill>
              <a:srgbClr val="CA4F1C"/>
            </a:solidFill>
            <a:prstDash val="dot"/>
            <a:round/>
            <a:headEnd len="sm" w="sm" type="none"/>
            <a:tailEnd len="med" w="med" type="stealth"/>
          </a:ln>
        </p:spPr>
      </p:cxnSp>
      <p:grpSp>
        <p:nvGrpSpPr>
          <p:cNvPr id="272" name="Google Shape;272;p46"/>
          <p:cNvGrpSpPr/>
          <p:nvPr/>
        </p:nvGrpSpPr>
        <p:grpSpPr>
          <a:xfrm>
            <a:off x="5579846" y="5223829"/>
            <a:ext cx="685759" cy="613433"/>
            <a:chOff x="0" y="-28575"/>
            <a:chExt cx="812800" cy="727075"/>
          </a:xfrm>
        </p:grpSpPr>
        <p:sp>
          <p:nvSpPr>
            <p:cNvPr id="273" name="Google Shape;273;p46"/>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74" name="Google Shape;274;p46"/>
            <p:cNvSpPr txBox="1"/>
            <p:nvPr/>
          </p:nvSpPr>
          <p:spPr>
            <a:xfrm>
              <a:off x="114300" y="-28575"/>
              <a:ext cx="584200" cy="727075"/>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500"/>
                <a:buFont typeface="Arial"/>
                <a:buNone/>
              </a:pPr>
              <a:r>
                <a:rPr b="1" i="0" lang="fr-FR" sz="500" u="none" cap="none" strike="noStrike">
                  <a:solidFill>
                    <a:srgbClr val="FFFFFF"/>
                  </a:solidFill>
                  <a:latin typeface="Open Sans"/>
                  <a:ea typeface="Open Sans"/>
                  <a:cs typeface="Open Sans"/>
                  <a:sym typeface="Open Sans"/>
                </a:rPr>
                <a:t>TRAME DU TABLEAU DE BOARD</a:t>
              </a:r>
              <a:endParaRPr b="0" i="0" sz="1400" u="none" cap="none" strike="noStrike">
                <a:solidFill>
                  <a:srgbClr val="000000"/>
                </a:solidFill>
                <a:latin typeface="Arial"/>
                <a:ea typeface="Arial"/>
                <a:cs typeface="Arial"/>
                <a:sym typeface="Arial"/>
              </a:endParaRPr>
            </a:p>
          </p:txBody>
        </p:sp>
      </p:grpSp>
      <p:grpSp>
        <p:nvGrpSpPr>
          <p:cNvPr id="275" name="Google Shape;275;p46"/>
          <p:cNvGrpSpPr/>
          <p:nvPr/>
        </p:nvGrpSpPr>
        <p:grpSpPr>
          <a:xfrm>
            <a:off x="3387317" y="3569389"/>
            <a:ext cx="2014085" cy="569247"/>
            <a:chOff x="0" y="-28575"/>
            <a:chExt cx="1060938" cy="299856"/>
          </a:xfrm>
        </p:grpSpPr>
        <p:sp>
          <p:nvSpPr>
            <p:cNvPr id="276" name="Google Shape;276;p46"/>
            <p:cNvSpPr/>
            <p:nvPr/>
          </p:nvSpPr>
          <p:spPr>
            <a:xfrm>
              <a:off x="0" y="0"/>
              <a:ext cx="1060938" cy="271281"/>
            </a:xfrm>
            <a:custGeom>
              <a:rect b="b" l="l" r="r" t="t"/>
              <a:pathLst>
                <a:path extrusionOk="0" h="271281" w="1060938">
                  <a:moveTo>
                    <a:pt x="0" y="0"/>
                  </a:moveTo>
                  <a:lnTo>
                    <a:pt x="1060938" y="0"/>
                  </a:lnTo>
                  <a:lnTo>
                    <a:pt x="1060938" y="271281"/>
                  </a:lnTo>
                  <a:lnTo>
                    <a:pt x="0" y="271281"/>
                  </a:lnTo>
                  <a:close/>
                </a:path>
              </a:pathLst>
            </a:custGeom>
            <a:solidFill>
              <a:srgbClr val="707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77" name="Google Shape;277;p46"/>
            <p:cNvSpPr txBox="1"/>
            <p:nvPr/>
          </p:nvSpPr>
          <p:spPr>
            <a:xfrm>
              <a:off x="0" y="-28575"/>
              <a:ext cx="1060938" cy="299856"/>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DÉFINITION DES RÔLES ET RESPONSABILITÉS DANS S&amp;E (RACI)</a:t>
              </a:r>
              <a:endParaRPr b="0" i="0" sz="1400" u="none" cap="none" strike="noStrike">
                <a:solidFill>
                  <a:srgbClr val="000000"/>
                </a:solidFill>
                <a:latin typeface="Arial"/>
                <a:ea typeface="Arial"/>
                <a:cs typeface="Arial"/>
                <a:sym typeface="Arial"/>
              </a:endParaRPr>
            </a:p>
          </p:txBody>
        </p:sp>
      </p:grpSp>
      <p:grpSp>
        <p:nvGrpSpPr>
          <p:cNvPr id="278" name="Google Shape;278;p46"/>
          <p:cNvGrpSpPr/>
          <p:nvPr/>
        </p:nvGrpSpPr>
        <p:grpSpPr>
          <a:xfrm>
            <a:off x="3389402" y="4157219"/>
            <a:ext cx="2014085" cy="569247"/>
            <a:chOff x="0" y="-28575"/>
            <a:chExt cx="1060938" cy="299856"/>
          </a:xfrm>
        </p:grpSpPr>
        <p:sp>
          <p:nvSpPr>
            <p:cNvPr id="279" name="Google Shape;279;p46"/>
            <p:cNvSpPr/>
            <p:nvPr/>
          </p:nvSpPr>
          <p:spPr>
            <a:xfrm>
              <a:off x="0" y="0"/>
              <a:ext cx="1060938" cy="271281"/>
            </a:xfrm>
            <a:custGeom>
              <a:rect b="b" l="l" r="r" t="t"/>
              <a:pathLst>
                <a:path extrusionOk="0" h="271281" w="1060938">
                  <a:moveTo>
                    <a:pt x="0" y="0"/>
                  </a:moveTo>
                  <a:lnTo>
                    <a:pt x="1060938" y="0"/>
                  </a:lnTo>
                  <a:lnTo>
                    <a:pt x="1060938" y="271281"/>
                  </a:lnTo>
                  <a:lnTo>
                    <a:pt x="0" y="271281"/>
                  </a:lnTo>
                  <a:close/>
                </a:path>
              </a:pathLst>
            </a:custGeom>
            <a:solidFill>
              <a:srgbClr val="707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80" name="Google Shape;280;p46"/>
            <p:cNvSpPr txBox="1"/>
            <p:nvPr/>
          </p:nvSpPr>
          <p:spPr>
            <a:xfrm>
              <a:off x="0" y="-28575"/>
              <a:ext cx="1060938" cy="299856"/>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DÉFINITION DES OUTILS DE COLLECTES ET SOURCES DE VÉRIFICATION (SOV)</a:t>
              </a:r>
              <a:endParaRPr b="0" i="0" sz="1400" u="none" cap="none" strike="noStrike">
                <a:solidFill>
                  <a:srgbClr val="000000"/>
                </a:solidFill>
                <a:latin typeface="Arial"/>
                <a:ea typeface="Arial"/>
                <a:cs typeface="Arial"/>
                <a:sym typeface="Arial"/>
              </a:endParaRPr>
            </a:p>
          </p:txBody>
        </p:sp>
      </p:grpSp>
      <p:grpSp>
        <p:nvGrpSpPr>
          <p:cNvPr id="281" name="Google Shape;281;p46"/>
          <p:cNvGrpSpPr/>
          <p:nvPr/>
        </p:nvGrpSpPr>
        <p:grpSpPr>
          <a:xfrm>
            <a:off x="3394271" y="5274653"/>
            <a:ext cx="2014085" cy="569247"/>
            <a:chOff x="0" y="-28575"/>
            <a:chExt cx="1060938" cy="299856"/>
          </a:xfrm>
        </p:grpSpPr>
        <p:sp>
          <p:nvSpPr>
            <p:cNvPr id="282" name="Google Shape;282;p46"/>
            <p:cNvSpPr/>
            <p:nvPr/>
          </p:nvSpPr>
          <p:spPr>
            <a:xfrm>
              <a:off x="0" y="0"/>
              <a:ext cx="1060938" cy="271281"/>
            </a:xfrm>
            <a:custGeom>
              <a:rect b="b" l="l" r="r" t="t"/>
              <a:pathLst>
                <a:path extrusionOk="0" h="271281" w="1060938">
                  <a:moveTo>
                    <a:pt x="0" y="0"/>
                  </a:moveTo>
                  <a:lnTo>
                    <a:pt x="1060938" y="0"/>
                  </a:lnTo>
                  <a:lnTo>
                    <a:pt x="1060938" y="271281"/>
                  </a:lnTo>
                  <a:lnTo>
                    <a:pt x="0" y="271281"/>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83" name="Google Shape;283;p46"/>
            <p:cNvSpPr txBox="1"/>
            <p:nvPr/>
          </p:nvSpPr>
          <p:spPr>
            <a:xfrm>
              <a:off x="0" y="-28575"/>
              <a:ext cx="1060938" cy="299856"/>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PARAMÉTRAGE TABLEAU DE BORD</a:t>
              </a:r>
              <a:endParaRPr b="0" i="0" sz="1400" u="none" cap="none" strike="noStrike">
                <a:solidFill>
                  <a:srgbClr val="000000"/>
                </a:solidFill>
                <a:latin typeface="Arial"/>
                <a:ea typeface="Arial"/>
                <a:cs typeface="Arial"/>
                <a:sym typeface="Arial"/>
              </a:endParaRPr>
            </a:p>
          </p:txBody>
        </p:sp>
      </p:grpSp>
      <p:grpSp>
        <p:nvGrpSpPr>
          <p:cNvPr id="284" name="Google Shape;284;p46"/>
          <p:cNvGrpSpPr/>
          <p:nvPr/>
        </p:nvGrpSpPr>
        <p:grpSpPr>
          <a:xfrm>
            <a:off x="3394271" y="4715091"/>
            <a:ext cx="2014085" cy="569247"/>
            <a:chOff x="0" y="-28575"/>
            <a:chExt cx="1060938" cy="299856"/>
          </a:xfrm>
        </p:grpSpPr>
        <p:sp>
          <p:nvSpPr>
            <p:cNvPr id="285" name="Google Shape;285;p46"/>
            <p:cNvSpPr/>
            <p:nvPr/>
          </p:nvSpPr>
          <p:spPr>
            <a:xfrm>
              <a:off x="0" y="0"/>
              <a:ext cx="1060938" cy="271281"/>
            </a:xfrm>
            <a:custGeom>
              <a:rect b="b" l="l" r="r" t="t"/>
              <a:pathLst>
                <a:path extrusionOk="0" h="271281" w="1060938">
                  <a:moveTo>
                    <a:pt x="0" y="0"/>
                  </a:moveTo>
                  <a:lnTo>
                    <a:pt x="1060938" y="0"/>
                  </a:lnTo>
                  <a:lnTo>
                    <a:pt x="1060938" y="271281"/>
                  </a:lnTo>
                  <a:lnTo>
                    <a:pt x="0" y="271281"/>
                  </a:lnTo>
                  <a:close/>
                </a:path>
              </a:pathLst>
            </a:custGeom>
            <a:solidFill>
              <a:srgbClr val="707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86" name="Google Shape;286;p46"/>
            <p:cNvSpPr txBox="1"/>
            <p:nvPr/>
          </p:nvSpPr>
          <p:spPr>
            <a:xfrm>
              <a:off x="0" y="-28575"/>
              <a:ext cx="1060938" cy="299856"/>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PLAN DE RENFORCEMENT DES CAPACITÉS S&amp;E (ÉQUIPE INTERNE ET PARTENAIRES)</a:t>
              </a:r>
              <a:endParaRPr b="0" i="0" sz="1400" u="none" cap="none" strike="noStrike">
                <a:solidFill>
                  <a:srgbClr val="000000"/>
                </a:solidFill>
                <a:latin typeface="Arial"/>
                <a:ea typeface="Arial"/>
                <a:cs typeface="Arial"/>
                <a:sym typeface="Arial"/>
              </a:endParaRPr>
            </a:p>
          </p:txBody>
        </p:sp>
      </p:grpSp>
      <p:grpSp>
        <p:nvGrpSpPr>
          <p:cNvPr id="287" name="Google Shape;287;p46"/>
          <p:cNvGrpSpPr/>
          <p:nvPr/>
        </p:nvGrpSpPr>
        <p:grpSpPr>
          <a:xfrm>
            <a:off x="3389401" y="5826807"/>
            <a:ext cx="2014085" cy="569247"/>
            <a:chOff x="0" y="-28575"/>
            <a:chExt cx="1060938" cy="299856"/>
          </a:xfrm>
        </p:grpSpPr>
        <p:sp>
          <p:nvSpPr>
            <p:cNvPr id="288" name="Google Shape;288;p46"/>
            <p:cNvSpPr/>
            <p:nvPr/>
          </p:nvSpPr>
          <p:spPr>
            <a:xfrm>
              <a:off x="0" y="0"/>
              <a:ext cx="1060938" cy="271281"/>
            </a:xfrm>
            <a:custGeom>
              <a:rect b="b" l="l" r="r" t="t"/>
              <a:pathLst>
                <a:path extrusionOk="0" h="271281" w="1060938">
                  <a:moveTo>
                    <a:pt x="0" y="0"/>
                  </a:moveTo>
                  <a:lnTo>
                    <a:pt x="1060938" y="0"/>
                  </a:lnTo>
                  <a:lnTo>
                    <a:pt x="1060938" y="271281"/>
                  </a:lnTo>
                  <a:lnTo>
                    <a:pt x="0" y="271281"/>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89" name="Google Shape;289;p46"/>
            <p:cNvSpPr txBox="1"/>
            <p:nvPr/>
          </p:nvSpPr>
          <p:spPr>
            <a:xfrm>
              <a:off x="0" y="-28575"/>
              <a:ext cx="1060938" cy="299856"/>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LANCEMENT DE L'ÉTUDE DE BASE / BASELINE</a:t>
              </a:r>
              <a:endParaRPr b="0" i="0" sz="1400" u="none" cap="none" strike="noStrike">
                <a:solidFill>
                  <a:srgbClr val="000000"/>
                </a:solidFill>
                <a:latin typeface="Arial"/>
                <a:ea typeface="Arial"/>
                <a:cs typeface="Arial"/>
                <a:sym typeface="Arial"/>
              </a:endParaRPr>
            </a:p>
          </p:txBody>
        </p:sp>
      </p:grpSp>
      <p:sp>
        <p:nvSpPr>
          <p:cNvPr id="290" name="Google Shape;290;p46"/>
          <p:cNvSpPr txBox="1"/>
          <p:nvPr/>
        </p:nvSpPr>
        <p:spPr>
          <a:xfrm>
            <a:off x="0" y="315100"/>
            <a:ext cx="9144000" cy="969466"/>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LA PHASE DE MISE EN ŒUVRE</a:t>
            </a:r>
            <a:endParaRPr b="1" i="0" sz="6300" u="none" cap="none" strike="noStrike">
              <a:solidFill>
                <a:schemeClr val="lt1"/>
              </a:solidFill>
              <a:latin typeface="Bebas Neue"/>
              <a:ea typeface="Bebas Neue"/>
              <a:cs typeface="Bebas Neue"/>
              <a:sym typeface="Bebas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297" name="Google Shape;297;p47"/>
          <p:cNvSpPr/>
          <p:nvPr/>
        </p:nvSpPr>
        <p:spPr>
          <a:xfrm>
            <a:off x="628996" y="2290227"/>
            <a:ext cx="6991004"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298" name="Google Shape;298;p47"/>
          <p:cNvSpPr txBox="1"/>
          <p:nvPr/>
        </p:nvSpPr>
        <p:spPr>
          <a:xfrm>
            <a:off x="0" y="315100"/>
            <a:ext cx="9144000" cy="969466"/>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LA PHASE DE MISE EN ŒUVRE</a:t>
            </a:r>
            <a:endParaRPr b="1" i="0" sz="6300" u="none" cap="none" strike="noStrike">
              <a:solidFill>
                <a:schemeClr val="lt1"/>
              </a:solidFill>
              <a:latin typeface="Bebas Neue"/>
              <a:ea typeface="Bebas Neue"/>
              <a:cs typeface="Bebas Neue"/>
              <a:sym typeface="Bebas Neue"/>
            </a:endParaRPr>
          </a:p>
        </p:txBody>
      </p:sp>
      <p:sp>
        <p:nvSpPr>
          <p:cNvPr id="299" name="Google Shape;299;p47"/>
          <p:cNvSpPr txBox="1"/>
          <p:nvPr/>
        </p:nvSpPr>
        <p:spPr>
          <a:xfrm>
            <a:off x="390392" y="1438034"/>
            <a:ext cx="8296408" cy="4741943"/>
          </a:xfrm>
          <a:prstGeom prst="rect">
            <a:avLst/>
          </a:prstGeom>
          <a:noFill/>
          <a:ln>
            <a:noFill/>
          </a:ln>
        </p:spPr>
        <p:txBody>
          <a:bodyPr anchorCtr="0" anchor="t" bIns="39100" lIns="67875" spcFirstLastPara="1" rIns="67875" wrap="square" tIns="39100">
            <a:noAutofit/>
          </a:bodyPr>
          <a:lstStyle/>
          <a:p>
            <a:pPr indent="0" lvl="0" marL="0" marR="0" rtl="0" algn="just">
              <a:lnSpc>
                <a:spcPct val="100000"/>
              </a:lnSpc>
              <a:spcBef>
                <a:spcPts val="0"/>
              </a:spcBef>
              <a:spcAft>
                <a:spcPts val="0"/>
              </a:spcAft>
              <a:buClr>
                <a:srgbClr val="000000"/>
              </a:buClr>
              <a:buSzPts val="1400"/>
              <a:buFont typeface="Arial"/>
              <a:buNone/>
            </a:pPr>
            <a:r>
              <a:rPr b="0" i="0" lang="fr-FR" sz="2052" u="none" cap="none" strike="noStrike">
                <a:solidFill>
                  <a:srgbClr val="002060"/>
                </a:solidFill>
                <a:latin typeface="Arial"/>
                <a:ea typeface="Arial"/>
                <a:cs typeface="Arial"/>
                <a:sym typeface="Arial"/>
              </a:rPr>
              <a:t>Etapes SERA obligatoires dans le cycle de projet liées à cette politique: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2052" u="none" cap="none" strike="noStrike">
              <a:solidFill>
                <a:srgbClr val="002060"/>
              </a:solidFill>
              <a:latin typeface="Arial"/>
              <a:ea typeface="Arial"/>
              <a:cs typeface="Arial"/>
              <a:sym typeface="Arial"/>
            </a:endParaRPr>
          </a:p>
          <a:p>
            <a:pPr indent="-342900" lvl="0" marL="342900" marR="0" rtl="0" algn="l">
              <a:lnSpc>
                <a:spcPct val="107000"/>
              </a:lnSpc>
              <a:spcBef>
                <a:spcPts val="0"/>
              </a:spcBef>
              <a:spcAft>
                <a:spcPts val="0"/>
              </a:spcAft>
              <a:buClr>
                <a:srgbClr val="000000"/>
              </a:buClr>
              <a:buSzPts val="1400"/>
              <a:buFont typeface="Arial"/>
              <a:buChar char="•"/>
            </a:pPr>
            <a:r>
              <a:rPr b="0" i="0" lang="fr-FR" sz="2052" u="none" cap="none" strike="noStrike">
                <a:solidFill>
                  <a:srgbClr val="002060"/>
                </a:solidFill>
                <a:latin typeface="Arial"/>
                <a:ea typeface="Arial"/>
                <a:cs typeface="Arial"/>
                <a:sym typeface="Arial"/>
              </a:rPr>
              <a:t>Tout projet doit intégrer une phase d’induction de 1 à 3 mois selon la durée des projets. </a:t>
            </a:r>
            <a:endParaRPr b="0" i="0" sz="1400" u="none" cap="none" strike="noStrike">
              <a:solidFill>
                <a:srgbClr val="000000"/>
              </a:solidFill>
              <a:latin typeface="Arial"/>
              <a:ea typeface="Arial"/>
              <a:cs typeface="Arial"/>
              <a:sym typeface="Arial"/>
            </a:endParaRPr>
          </a:p>
          <a:p>
            <a:pPr indent="-342900" lvl="0" marL="342900" marR="0" rtl="0" algn="l">
              <a:lnSpc>
                <a:spcPct val="107000"/>
              </a:lnSpc>
              <a:spcBef>
                <a:spcPts val="800"/>
              </a:spcBef>
              <a:spcAft>
                <a:spcPts val="0"/>
              </a:spcAft>
              <a:buClr>
                <a:srgbClr val="000000"/>
              </a:buClr>
              <a:buSzPts val="1400"/>
              <a:buFont typeface="Arial"/>
              <a:buChar char="•"/>
            </a:pPr>
            <a:r>
              <a:rPr b="0" i="0" lang="fr-FR" sz="2052" u="none" cap="none" strike="noStrike">
                <a:solidFill>
                  <a:srgbClr val="002060"/>
                </a:solidFill>
                <a:latin typeface="Arial"/>
                <a:ea typeface="Arial"/>
                <a:cs typeface="Arial"/>
                <a:sym typeface="Arial"/>
              </a:rPr>
              <a:t>Cette phase d’induction doit permettre de mener les recrutements nécessaires s’ils n’ont pas pu être anticipés; </a:t>
            </a:r>
            <a:endParaRPr b="0" i="0" sz="1400" u="none" cap="none" strike="noStrike">
              <a:solidFill>
                <a:srgbClr val="000000"/>
              </a:solidFill>
              <a:latin typeface="Arial"/>
              <a:ea typeface="Arial"/>
              <a:cs typeface="Arial"/>
              <a:sym typeface="Arial"/>
            </a:endParaRPr>
          </a:p>
          <a:p>
            <a:pPr indent="-342900" lvl="0" marL="342900" marR="0" rtl="0" algn="l">
              <a:lnSpc>
                <a:spcPct val="107000"/>
              </a:lnSpc>
              <a:spcBef>
                <a:spcPts val="800"/>
              </a:spcBef>
              <a:spcAft>
                <a:spcPts val="0"/>
              </a:spcAft>
              <a:buClr>
                <a:srgbClr val="000000"/>
              </a:buClr>
              <a:buSzPts val="1400"/>
              <a:buFont typeface="Arial"/>
              <a:buChar char="•"/>
            </a:pPr>
            <a:r>
              <a:rPr b="0" i="0" lang="fr-FR" sz="2052" u="none" cap="none" strike="noStrike">
                <a:solidFill>
                  <a:srgbClr val="002060"/>
                </a:solidFill>
                <a:latin typeface="Arial"/>
                <a:ea typeface="Arial"/>
                <a:cs typeface="Arial"/>
                <a:sym typeface="Arial"/>
              </a:rPr>
              <a:t>Définir les outils de pilotage du projet et organiser une phase de lancement inclusive avec les parties prenantes du projet permettant une planification détaillée de la mise en œuvre des activités, et des modalités de suivi, évaluation et apprentissage du projet</a:t>
            </a:r>
            <a:endParaRPr b="0" i="0" sz="1400" u="none" cap="none" strike="noStrike">
              <a:solidFill>
                <a:srgbClr val="000000"/>
              </a:solidFill>
              <a:latin typeface="Arial"/>
              <a:ea typeface="Arial"/>
              <a:cs typeface="Arial"/>
              <a:sym typeface="Arial"/>
            </a:endParaRPr>
          </a:p>
          <a:p>
            <a:pPr indent="-254000" lvl="0" marL="342900" marR="0" rtl="0" algn="l">
              <a:lnSpc>
                <a:spcPct val="107000"/>
              </a:lnSpc>
              <a:spcBef>
                <a:spcPts val="800"/>
              </a:spcBef>
              <a:spcAft>
                <a:spcPts val="0"/>
              </a:spcAft>
              <a:buClr>
                <a:srgbClr val="000000"/>
              </a:buClr>
              <a:buSzPts val="1400"/>
              <a:buFont typeface="Arial"/>
              <a:buNone/>
            </a:pPr>
            <a:r>
              <a:t/>
            </a:r>
            <a:endParaRPr b="0" i="0" sz="2052" u="none" cap="none" strike="noStrike">
              <a:solidFill>
                <a:srgbClr val="002060"/>
              </a:solidFill>
              <a:latin typeface="Arial"/>
              <a:ea typeface="Arial"/>
              <a:cs typeface="Arial"/>
              <a:sym typeface="Arial"/>
            </a:endParaRPr>
          </a:p>
          <a:p>
            <a:pPr indent="0" lvl="0" marL="0" marR="0" rtl="0" algn="just">
              <a:lnSpc>
                <a:spcPct val="100000"/>
              </a:lnSpc>
              <a:spcBef>
                <a:spcPts val="800"/>
              </a:spcBef>
              <a:spcAft>
                <a:spcPts val="0"/>
              </a:spcAft>
              <a:buClr>
                <a:srgbClr val="000000"/>
              </a:buClr>
              <a:buSzPts val="1400"/>
              <a:buFont typeface="Arial"/>
              <a:buNone/>
            </a:pPr>
            <a:r>
              <a:rPr b="0" i="0" lang="fr-FR" sz="3600" u="none" cap="none" strike="noStrike">
                <a:solidFill>
                  <a:srgbClr val="888888"/>
                </a:solidFill>
                <a:latin typeface="Arial"/>
                <a:ea typeface="Arial"/>
                <a:cs typeface="Arial"/>
                <a:sym typeface="Arial"/>
              </a:rPr>
              <a:t> </a:t>
            </a:r>
            <a:endParaRPr b="1" i="0" sz="2052" u="none" cap="none" strike="noStrike">
              <a:solidFill>
                <a:srgbClr val="00206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1" i="0" lang="fr-FR" sz="2052" u="none" cap="none" strike="noStrike">
                <a:solidFill>
                  <a:srgbClr val="002060"/>
                </a:solidFill>
                <a:latin typeface="Arial"/>
                <a:ea typeface="Arial"/>
                <a:cs typeface="Arial"/>
                <a:sym typeface="Arial"/>
              </a:rPr>
              <a:t> </a:t>
            </a:r>
            <a:endParaRPr b="0" i="0" sz="12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1" i="0" sz="2052" u="none" cap="none" strike="noStrike">
              <a:solidFill>
                <a:srgbClr val="00206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1" i="0" sz="2052" u="none" cap="none" strike="noStrike">
              <a:solidFill>
                <a:srgbClr val="00206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04" name="Shape 304"/>
        <p:cNvGrpSpPr/>
        <p:nvPr/>
      </p:nvGrpSpPr>
      <p:grpSpPr>
        <a:xfrm>
          <a:off x="0" y="0"/>
          <a:ext cx="0" cy="0"/>
          <a:chOff x="0" y="0"/>
          <a:chExt cx="0" cy="0"/>
        </a:xfrm>
      </p:grpSpPr>
      <p:sp>
        <p:nvSpPr>
          <p:cNvPr id="305" name="Google Shape;305;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306" name="Google Shape;306;p48"/>
          <p:cNvSpPr txBox="1"/>
          <p:nvPr/>
        </p:nvSpPr>
        <p:spPr>
          <a:xfrm>
            <a:off x="843150" y="1825080"/>
            <a:ext cx="7457700" cy="184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400"/>
              <a:buFont typeface="Arial"/>
              <a:buNone/>
            </a:pPr>
            <a:r>
              <a:rPr b="1" i="0" lang="fr-FR" sz="5400" u="none" cap="none" strike="noStrike">
                <a:solidFill>
                  <a:srgbClr val="FFFFFF"/>
                </a:solidFill>
                <a:latin typeface="Bebas Neue"/>
                <a:ea typeface="Bebas Neue"/>
                <a:cs typeface="Bebas Neue"/>
                <a:sym typeface="Bebas Neue"/>
              </a:rPr>
              <a:t>III. Le démarrage du S&amp;E – la qualité des indicateurs</a:t>
            </a:r>
            <a:endParaRPr b="0" i="0" sz="1400" u="none" cap="none" strike="noStrike">
              <a:solidFill>
                <a:srgbClr val="000000"/>
              </a:solidFill>
              <a:latin typeface="Arial"/>
              <a:ea typeface="Arial"/>
              <a:cs typeface="Arial"/>
              <a:sym typeface="Arial"/>
            </a:endParaRPr>
          </a:p>
        </p:txBody>
      </p:sp>
      <p:grpSp>
        <p:nvGrpSpPr>
          <p:cNvPr id="307" name="Google Shape;307;p48"/>
          <p:cNvGrpSpPr/>
          <p:nvPr/>
        </p:nvGrpSpPr>
        <p:grpSpPr>
          <a:xfrm>
            <a:off x="3624045" y="4947747"/>
            <a:ext cx="1895970" cy="1773731"/>
            <a:chOff x="3137400" y="1009650"/>
            <a:chExt cx="2869204" cy="2708400"/>
          </a:xfrm>
        </p:grpSpPr>
        <p:sp>
          <p:nvSpPr>
            <p:cNvPr id="308" name="Google Shape;308;p48"/>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62775"/>
                </a:solidFill>
                <a:latin typeface="Arial"/>
                <a:ea typeface="Arial"/>
                <a:cs typeface="Arial"/>
                <a:sym typeface="Arial"/>
              </a:endParaRPr>
            </a:p>
          </p:txBody>
        </p:sp>
        <p:pic>
          <p:nvPicPr>
            <p:cNvPr id="309" name="Google Shape;309;p48"/>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316" name="Google Shape;316;p49"/>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LES INDICATEURS</a:t>
            </a:r>
            <a:endParaRPr b="1" i="0" sz="6300" u="none" cap="none" strike="noStrike">
              <a:solidFill>
                <a:schemeClr val="lt1"/>
              </a:solidFill>
              <a:latin typeface="Bebas Neue"/>
              <a:ea typeface="Bebas Neue"/>
              <a:cs typeface="Bebas Neue"/>
              <a:sym typeface="Bebas Neue"/>
            </a:endParaRPr>
          </a:p>
        </p:txBody>
      </p:sp>
      <p:sp>
        <p:nvSpPr>
          <p:cNvPr id="317" name="Google Shape;317;p49"/>
          <p:cNvSpPr/>
          <p:nvPr/>
        </p:nvSpPr>
        <p:spPr>
          <a:xfrm>
            <a:off x="704539" y="1498994"/>
            <a:ext cx="8154648" cy="3290197"/>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Clr>
                <a:srgbClr val="000000"/>
              </a:buClr>
              <a:buSzPts val="2000"/>
              <a:buFont typeface="Arial"/>
              <a:buNone/>
            </a:pPr>
            <a:r>
              <a:rPr b="1" i="0" lang="fr-FR" sz="2000" u="none" cap="none" strike="noStrike">
                <a:solidFill>
                  <a:schemeClr val="dk2"/>
                </a:solidFill>
                <a:highlight>
                  <a:srgbClr val="FFFFFF"/>
                </a:highlight>
                <a:latin typeface="Arial Narrow"/>
                <a:ea typeface="Arial Narrow"/>
                <a:cs typeface="Arial Narrow"/>
                <a:sym typeface="Arial Narrow"/>
              </a:rPr>
              <a:t>Les indicateurs sont au cœur d’un système de suivi -évaluation. </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000000"/>
              </a:buClr>
              <a:buSzPts val="2000"/>
              <a:buFont typeface="Arial"/>
              <a:buNone/>
            </a:pPr>
            <a:r>
              <a:t/>
            </a:r>
            <a:endParaRPr b="0" i="0" sz="2000" u="none" cap="none" strike="noStrike">
              <a:solidFill>
                <a:schemeClr val="dk1"/>
              </a:solidFill>
              <a:highlight>
                <a:srgbClr val="FFFFFF"/>
              </a:highlight>
              <a:latin typeface="Arial Narrow"/>
              <a:ea typeface="Arial Narrow"/>
              <a:cs typeface="Arial Narrow"/>
              <a:sym typeface="Arial Narrow"/>
            </a:endParaRPr>
          </a:p>
          <a:p>
            <a:pPr indent="0" lvl="0" marL="0" marR="0" rtl="0" algn="just">
              <a:lnSpc>
                <a:spcPct val="90000"/>
              </a:lnSpc>
              <a:spcBef>
                <a:spcPts val="1000"/>
              </a:spcBef>
              <a:spcAft>
                <a:spcPts val="0"/>
              </a:spcAft>
              <a:buClr>
                <a:srgbClr val="000000"/>
              </a:buClr>
              <a:buSzPts val="2000"/>
              <a:buFont typeface="Arial"/>
              <a:buNone/>
            </a:pPr>
            <a:r>
              <a:rPr b="0" i="0" lang="fr-FR" sz="2000" u="none" cap="none" strike="noStrike">
                <a:solidFill>
                  <a:schemeClr val="dk1"/>
                </a:solidFill>
                <a:highlight>
                  <a:srgbClr val="FFFFFF"/>
                </a:highlight>
                <a:latin typeface="Arial Narrow"/>
                <a:ea typeface="Arial Narrow"/>
                <a:cs typeface="Arial Narrow"/>
                <a:sym typeface="Arial Narrow"/>
              </a:rPr>
              <a:t>Un indicateur est un </a:t>
            </a:r>
            <a:r>
              <a:rPr b="1" i="0" lang="fr-FR" sz="2000" u="none" cap="none" strike="noStrike">
                <a:solidFill>
                  <a:schemeClr val="dk2"/>
                </a:solidFill>
                <a:highlight>
                  <a:srgbClr val="FFFFFF"/>
                </a:highlight>
                <a:latin typeface="Arial Narrow"/>
                <a:ea typeface="Arial Narrow"/>
                <a:cs typeface="Arial Narrow"/>
                <a:sym typeface="Arial Narrow"/>
              </a:rPr>
              <a:t>facteur</a:t>
            </a:r>
            <a:r>
              <a:rPr b="0" i="0" lang="fr-FR" sz="2000" u="none" cap="none" strike="noStrike">
                <a:solidFill>
                  <a:schemeClr val="dk1"/>
                </a:solidFill>
                <a:highlight>
                  <a:srgbClr val="FFFFFF"/>
                </a:highlight>
                <a:latin typeface="Arial Narrow"/>
                <a:ea typeface="Arial Narrow"/>
                <a:cs typeface="Arial Narrow"/>
                <a:sym typeface="Arial Narrow"/>
              </a:rPr>
              <a:t> ou une </a:t>
            </a:r>
            <a:r>
              <a:rPr b="1" i="0" lang="fr-FR" sz="2000" u="none" cap="none" strike="noStrike">
                <a:solidFill>
                  <a:schemeClr val="dk2"/>
                </a:solidFill>
                <a:highlight>
                  <a:srgbClr val="FFFFFF"/>
                </a:highlight>
                <a:latin typeface="Arial Narrow"/>
                <a:ea typeface="Arial Narrow"/>
                <a:cs typeface="Arial Narrow"/>
                <a:sym typeface="Arial Narrow"/>
              </a:rPr>
              <a:t>variable</a:t>
            </a:r>
            <a:r>
              <a:rPr b="0" i="0" lang="fr-FR" sz="2000" u="none" cap="none" strike="noStrike">
                <a:solidFill>
                  <a:schemeClr val="dk1"/>
                </a:solidFill>
                <a:highlight>
                  <a:srgbClr val="FFFFFF"/>
                </a:highlight>
                <a:latin typeface="Arial Narrow"/>
                <a:ea typeface="Arial Narrow"/>
                <a:cs typeface="Arial Narrow"/>
                <a:sym typeface="Arial Narrow"/>
              </a:rPr>
              <a:t> par laquelle on mesure : </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000000"/>
              </a:buClr>
              <a:buSzPts val="2000"/>
              <a:buFont typeface="Arial"/>
              <a:buNone/>
            </a:pPr>
            <a:r>
              <a:t/>
            </a:r>
            <a:endParaRPr b="0" i="0" sz="2000" u="none" cap="none" strike="noStrike">
              <a:solidFill>
                <a:schemeClr val="dk1"/>
              </a:solidFill>
              <a:highlight>
                <a:srgbClr val="FFFFFF"/>
              </a:highlight>
              <a:latin typeface="Arial Narrow"/>
              <a:ea typeface="Arial Narrow"/>
              <a:cs typeface="Arial Narrow"/>
              <a:sym typeface="Arial Narrow"/>
            </a:endParaRPr>
          </a:p>
          <a:p>
            <a:pPr indent="-342900" lvl="0" marL="342900" marR="0" rtl="0" algn="just">
              <a:lnSpc>
                <a:spcPct val="90000"/>
              </a:lnSpc>
              <a:spcBef>
                <a:spcPts val="1000"/>
              </a:spcBef>
              <a:spcAft>
                <a:spcPts val="0"/>
              </a:spcAft>
              <a:buClr>
                <a:srgbClr val="002060"/>
              </a:buClr>
              <a:buSzPts val="2800"/>
              <a:buFont typeface="Arial"/>
              <a:buChar char="•"/>
            </a:pPr>
            <a:r>
              <a:rPr b="0" i="0" lang="fr-FR" sz="2000" u="none" cap="none" strike="noStrike">
                <a:solidFill>
                  <a:schemeClr val="dk1"/>
                </a:solidFill>
                <a:highlight>
                  <a:srgbClr val="FFFFFF"/>
                </a:highlight>
                <a:latin typeface="Arial Narrow"/>
                <a:ea typeface="Arial Narrow"/>
                <a:cs typeface="Arial Narrow"/>
                <a:sym typeface="Arial Narrow"/>
              </a:rPr>
              <a:t>La progression d’un projet, </a:t>
            </a:r>
            <a:endParaRPr b="0" i="0" sz="1400" u="none" cap="none" strike="noStrike">
              <a:solidFill>
                <a:srgbClr val="000000"/>
              </a:solidFill>
              <a:latin typeface="Arial"/>
              <a:ea typeface="Arial"/>
              <a:cs typeface="Arial"/>
              <a:sym typeface="Arial"/>
            </a:endParaRPr>
          </a:p>
          <a:p>
            <a:pPr indent="-342900" lvl="0" marL="342900" marR="0" rtl="0" algn="just">
              <a:lnSpc>
                <a:spcPct val="90000"/>
              </a:lnSpc>
              <a:spcBef>
                <a:spcPts val="1000"/>
              </a:spcBef>
              <a:spcAft>
                <a:spcPts val="0"/>
              </a:spcAft>
              <a:buClr>
                <a:srgbClr val="002060"/>
              </a:buClr>
              <a:buSzPts val="2800"/>
              <a:buFont typeface="Arial"/>
              <a:buChar char="•"/>
            </a:pPr>
            <a:r>
              <a:rPr b="0" i="0" lang="fr-FR" sz="2000" u="none" cap="none" strike="noStrike">
                <a:solidFill>
                  <a:schemeClr val="dk1"/>
                </a:solidFill>
                <a:highlight>
                  <a:srgbClr val="FFFFFF"/>
                </a:highlight>
                <a:latin typeface="Arial Narrow"/>
                <a:ea typeface="Arial Narrow"/>
                <a:cs typeface="Arial Narrow"/>
                <a:sym typeface="Arial Narrow"/>
              </a:rPr>
              <a:t>L’atteinte des résultats et des objectifs. </a:t>
            </a:r>
            <a:endParaRPr b="0" i="0" sz="1400" u="none" cap="none" strike="noStrike">
              <a:solidFill>
                <a:srgbClr val="000000"/>
              </a:solidFill>
              <a:latin typeface="Arial"/>
              <a:ea typeface="Arial"/>
              <a:cs typeface="Arial"/>
              <a:sym typeface="Arial"/>
            </a:endParaRPr>
          </a:p>
          <a:p>
            <a:pPr indent="-342900" lvl="0" marL="342900" marR="0" rtl="0" algn="just">
              <a:lnSpc>
                <a:spcPct val="90000"/>
              </a:lnSpc>
              <a:spcBef>
                <a:spcPts val="1000"/>
              </a:spcBef>
              <a:spcAft>
                <a:spcPts val="0"/>
              </a:spcAft>
              <a:buClr>
                <a:srgbClr val="002060"/>
              </a:buClr>
              <a:buSzPts val="2800"/>
              <a:buFont typeface="Arial"/>
              <a:buChar char="•"/>
            </a:pPr>
            <a:r>
              <a:rPr b="0" i="0" lang="fr-FR" sz="2000" u="none" cap="none" strike="noStrike">
                <a:solidFill>
                  <a:schemeClr val="dk1"/>
                </a:solidFill>
                <a:highlight>
                  <a:srgbClr val="FFFFFF"/>
                </a:highlight>
                <a:latin typeface="Arial Narrow"/>
                <a:ea typeface="Arial Narrow"/>
                <a:cs typeface="Arial Narrow"/>
                <a:sym typeface="Arial Narrow"/>
              </a:rPr>
              <a:t>Mesurer le changement entre une situation de départ (baseline) et une situation cible (endline). </a:t>
            </a:r>
            <a:endParaRPr b="0" i="0" sz="1400" u="none" cap="none" strike="noStrike">
              <a:solidFill>
                <a:srgbClr val="000000"/>
              </a:solidFill>
              <a:latin typeface="Arial"/>
              <a:ea typeface="Arial"/>
              <a:cs typeface="Arial"/>
              <a:sym typeface="Arial"/>
            </a:endParaRPr>
          </a:p>
          <a:p>
            <a:pPr indent="-165100" lvl="0" marL="342900" marR="0" rtl="0" algn="just">
              <a:lnSpc>
                <a:spcPct val="90000"/>
              </a:lnSpc>
              <a:spcBef>
                <a:spcPts val="1000"/>
              </a:spcBef>
              <a:spcAft>
                <a:spcPts val="0"/>
              </a:spcAft>
              <a:buClr>
                <a:srgbClr val="002060"/>
              </a:buClr>
              <a:buSzPts val="2800"/>
              <a:buFont typeface="Arial"/>
              <a:buNone/>
            </a:pPr>
            <a:r>
              <a:t/>
            </a:r>
            <a:endParaRPr b="0" i="0" sz="2000" u="none" cap="none" strike="noStrike">
              <a:solidFill>
                <a:schemeClr val="dk1"/>
              </a:solidFill>
              <a:highlight>
                <a:srgbClr val="FFFFFF"/>
              </a:highlight>
              <a:latin typeface="Arial Narrow"/>
              <a:ea typeface="Arial Narrow"/>
              <a:cs typeface="Arial Narrow"/>
              <a:sym typeface="Arial Narrow"/>
            </a:endParaRPr>
          </a:p>
          <a:p>
            <a:pPr indent="0" lvl="0" marL="0" marR="0" rtl="0" algn="just">
              <a:lnSpc>
                <a:spcPct val="90000"/>
              </a:lnSpc>
              <a:spcBef>
                <a:spcPts val="1000"/>
              </a:spcBef>
              <a:spcAft>
                <a:spcPts val="0"/>
              </a:spcAft>
              <a:buClr>
                <a:srgbClr val="000000"/>
              </a:buClr>
              <a:buSzPts val="2000"/>
              <a:buFont typeface="Arial"/>
              <a:buNone/>
            </a:pPr>
            <a:r>
              <a:t/>
            </a:r>
            <a:endParaRPr b="0" i="0" sz="2000" u="none" cap="none" strike="noStrike">
              <a:solidFill>
                <a:schemeClr val="dk1"/>
              </a:solidFill>
              <a:highlight>
                <a:srgbClr val="FFFFFF"/>
              </a:highlight>
              <a:latin typeface="Arial Narrow"/>
              <a:ea typeface="Arial Narrow"/>
              <a:cs typeface="Arial Narrow"/>
              <a:sym typeface="Arial Narrow"/>
            </a:endParaRPr>
          </a:p>
          <a:p>
            <a:pPr indent="0" lvl="0" marL="0" marR="0" rtl="0" algn="just">
              <a:lnSpc>
                <a:spcPct val="90000"/>
              </a:lnSpc>
              <a:spcBef>
                <a:spcPts val="1000"/>
              </a:spcBef>
              <a:spcAft>
                <a:spcPts val="0"/>
              </a:spcAft>
              <a:buClr>
                <a:srgbClr val="000000"/>
              </a:buClr>
              <a:buSzPts val="2000"/>
              <a:buFont typeface="Arial"/>
              <a:buNone/>
            </a:pPr>
            <a:r>
              <a:rPr b="0" i="0" lang="fr-FR" sz="2000" u="none" cap="none" strike="noStrike">
                <a:solidFill>
                  <a:schemeClr val="dk1"/>
                </a:solidFill>
                <a:highlight>
                  <a:srgbClr val="FFFFFF"/>
                </a:highlight>
                <a:latin typeface="Arial Narrow"/>
                <a:ea typeface="Arial Narrow"/>
                <a:cs typeface="Arial Narrow"/>
                <a:sym typeface="Arial Narrow"/>
              </a:rPr>
              <a:t>Le choix de l’indicateur dépend aussi </a:t>
            </a:r>
            <a:r>
              <a:rPr b="1" i="0" lang="fr-FR" sz="2000" u="none" cap="none" strike="noStrike">
                <a:solidFill>
                  <a:schemeClr val="dk2"/>
                </a:solidFill>
                <a:highlight>
                  <a:srgbClr val="FFFFFF"/>
                </a:highlight>
                <a:latin typeface="Arial Narrow"/>
                <a:ea typeface="Arial Narrow"/>
                <a:cs typeface="Arial Narrow"/>
                <a:sym typeface="Arial Narrow"/>
              </a:rPr>
              <a:t>des moyens </a:t>
            </a:r>
            <a:r>
              <a:rPr b="0" i="0" lang="fr-FR" sz="2000" u="none" cap="none" strike="noStrike">
                <a:solidFill>
                  <a:schemeClr val="dk1"/>
                </a:solidFill>
                <a:highlight>
                  <a:srgbClr val="FFFFFF"/>
                </a:highlight>
                <a:latin typeface="Arial Narrow"/>
                <a:ea typeface="Arial Narrow"/>
                <a:cs typeface="Arial Narrow"/>
                <a:sym typeface="Arial Narrow"/>
              </a:rPr>
              <a:t>qui sont alloués au système de suivi, qui doivent être appropriés </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000000"/>
              </a:buClr>
              <a:buSzPts val="2000"/>
              <a:buFont typeface="Arial"/>
              <a:buNone/>
            </a:pPr>
            <a:r>
              <a:t/>
            </a:r>
            <a:endParaRPr b="0" i="0" sz="2000" u="none" cap="none" strike="noStrike">
              <a:solidFill>
                <a:schemeClr val="dk1"/>
              </a:solidFill>
              <a:highlight>
                <a:srgbClr val="FFFFFF"/>
              </a:highlight>
              <a:latin typeface="Arial Narrow"/>
              <a:ea typeface="Arial Narrow"/>
              <a:cs typeface="Arial Narrow"/>
              <a:sym typeface="Arial Narrow"/>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324" name="Google Shape;324;p50"/>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QUANTITATIVE OU QUALITATIVE</a:t>
            </a:r>
            <a:endParaRPr b="1" i="0" sz="6300" u="none" cap="none" strike="noStrike">
              <a:solidFill>
                <a:schemeClr val="lt1"/>
              </a:solidFill>
              <a:latin typeface="Bebas Neue"/>
              <a:ea typeface="Bebas Neue"/>
              <a:cs typeface="Bebas Neue"/>
              <a:sym typeface="Bebas Neue"/>
            </a:endParaRPr>
          </a:p>
        </p:txBody>
      </p:sp>
      <p:sp>
        <p:nvSpPr>
          <p:cNvPr id="325" name="Google Shape;325;p50"/>
          <p:cNvSpPr/>
          <p:nvPr/>
        </p:nvSpPr>
        <p:spPr>
          <a:xfrm>
            <a:off x="704539" y="1498994"/>
            <a:ext cx="8154648" cy="3290197"/>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Clr>
                <a:srgbClr val="000000"/>
              </a:buClr>
              <a:buSzPts val="2000"/>
              <a:buFont typeface="Arial"/>
              <a:buNone/>
            </a:pPr>
            <a:r>
              <a:rPr b="0" i="0" lang="fr-FR" sz="2000" u="none" cap="none" strike="noStrike">
                <a:solidFill>
                  <a:schemeClr val="dk1"/>
                </a:solidFill>
                <a:highlight>
                  <a:srgbClr val="FFFFFF"/>
                </a:highlight>
                <a:latin typeface="Arial Narrow"/>
                <a:ea typeface="Arial Narrow"/>
                <a:cs typeface="Arial Narrow"/>
                <a:sym typeface="Arial Narrow"/>
              </a:rPr>
              <a:t>Il exprime une donnée</a:t>
            </a:r>
            <a:r>
              <a:rPr b="1" i="0" lang="fr-FR" sz="2000" u="none" cap="none" strike="noStrike">
                <a:solidFill>
                  <a:schemeClr val="dk2"/>
                </a:solidFill>
                <a:highlight>
                  <a:srgbClr val="FFFFFF"/>
                </a:highlight>
                <a:latin typeface="Arial Narrow"/>
                <a:ea typeface="Arial Narrow"/>
                <a:cs typeface="Arial Narrow"/>
                <a:sym typeface="Arial Narrow"/>
              </a:rPr>
              <a:t> quantitative </a:t>
            </a:r>
            <a:r>
              <a:rPr b="0" i="0" lang="fr-FR" sz="2000" u="none" cap="none" strike="noStrike">
                <a:solidFill>
                  <a:schemeClr val="dk1"/>
                </a:solidFill>
                <a:highlight>
                  <a:srgbClr val="FFFFFF"/>
                </a:highlight>
                <a:latin typeface="Arial Narrow"/>
                <a:ea typeface="Arial Narrow"/>
                <a:cs typeface="Arial Narrow"/>
                <a:sym typeface="Arial Narrow"/>
              </a:rPr>
              <a:t>ou </a:t>
            </a:r>
            <a:r>
              <a:rPr b="1" i="0" lang="fr-FR" sz="2000" u="none" cap="none" strike="noStrike">
                <a:solidFill>
                  <a:schemeClr val="dk2"/>
                </a:solidFill>
                <a:highlight>
                  <a:srgbClr val="FFFFFF"/>
                </a:highlight>
                <a:latin typeface="Arial Narrow"/>
                <a:ea typeface="Arial Narrow"/>
                <a:cs typeface="Arial Narrow"/>
                <a:sym typeface="Arial Narrow"/>
              </a:rPr>
              <a:t>qualitative</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000000"/>
              </a:buClr>
              <a:buSzPts val="2000"/>
              <a:buFont typeface="Arial"/>
              <a:buNone/>
            </a:pPr>
            <a:r>
              <a:t/>
            </a:r>
            <a:endParaRPr b="1" i="0" sz="2000" u="none" cap="none" strike="noStrike">
              <a:solidFill>
                <a:schemeClr val="dk2"/>
              </a:solidFill>
              <a:highlight>
                <a:srgbClr val="FFFFFF"/>
              </a:highlight>
              <a:latin typeface="Arial Narrow"/>
              <a:ea typeface="Arial Narrow"/>
              <a:cs typeface="Arial Narrow"/>
              <a:sym typeface="Arial Narrow"/>
            </a:endParaRPr>
          </a:p>
          <a:p>
            <a:pPr indent="0" lvl="0" marL="0" marR="0" rtl="0" algn="just">
              <a:lnSpc>
                <a:spcPct val="90000"/>
              </a:lnSpc>
              <a:spcBef>
                <a:spcPts val="1000"/>
              </a:spcBef>
              <a:spcAft>
                <a:spcPts val="0"/>
              </a:spcAft>
              <a:buClr>
                <a:srgbClr val="000000"/>
              </a:buClr>
              <a:buSzPts val="2000"/>
              <a:buFont typeface="Arial"/>
              <a:buNone/>
            </a:pPr>
            <a:r>
              <a:t/>
            </a:r>
            <a:endParaRPr b="0" i="0" sz="2000" u="none" cap="none" strike="noStrike">
              <a:solidFill>
                <a:schemeClr val="dk1"/>
              </a:solidFill>
              <a:highlight>
                <a:srgbClr val="FFFFFF"/>
              </a:highlight>
              <a:latin typeface="Arial Narrow"/>
              <a:ea typeface="Arial Narrow"/>
              <a:cs typeface="Arial Narrow"/>
              <a:sym typeface="Arial Narrow"/>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p:txBody>
      </p:sp>
      <p:sp>
        <p:nvSpPr>
          <p:cNvPr id="326" name="Google Shape;326;p50"/>
          <p:cNvSpPr txBox="1"/>
          <p:nvPr/>
        </p:nvSpPr>
        <p:spPr>
          <a:xfrm>
            <a:off x="457200" y="2139821"/>
            <a:ext cx="3897443" cy="1754286"/>
          </a:xfrm>
          <a:prstGeom prst="rect">
            <a:avLst/>
          </a:prstGeom>
          <a:solidFill>
            <a:schemeClr val="accent2"/>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Arial"/>
              <a:buNone/>
            </a:pPr>
            <a:r>
              <a:rPr b="0" i="0" lang="fr-FR" sz="1800" u="none" cap="none" strike="noStrike">
                <a:solidFill>
                  <a:srgbClr val="FFFFFF"/>
                </a:solidFill>
                <a:latin typeface="Poppins"/>
                <a:ea typeface="Poppins"/>
                <a:cs typeface="Poppins"/>
                <a:sym typeface="Poppins"/>
              </a:rPr>
              <a:t>1.Observables(existence ou absence) </a:t>
            </a:r>
            <a:endParaRPr b="0" i="0" sz="14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Poppins"/>
              <a:ea typeface="Poppins"/>
              <a:cs typeface="Poppins"/>
              <a:sym typeface="Poppins"/>
            </a:endParaRPr>
          </a:p>
          <a:p>
            <a:pPr indent="0" lvl="0" marL="0" marR="0" rtl="0" algn="l">
              <a:lnSpc>
                <a:spcPct val="100000"/>
              </a:lnSpc>
              <a:spcBef>
                <a:spcPts val="0"/>
              </a:spcBef>
              <a:spcAft>
                <a:spcPts val="0"/>
              </a:spcAft>
              <a:buClr>
                <a:srgbClr val="FFFFFF"/>
              </a:buClr>
              <a:buSzPts val="1800"/>
              <a:buFont typeface="Arial"/>
              <a:buNone/>
            </a:pPr>
            <a:r>
              <a:rPr b="0" i="0" lang="fr-FR" sz="1800" u="none" cap="none" strike="noStrike">
                <a:solidFill>
                  <a:srgbClr val="FFFFFF"/>
                </a:solidFill>
                <a:latin typeface="Poppins"/>
                <a:ea typeface="Poppins"/>
                <a:cs typeface="Poppins"/>
                <a:sym typeface="Poppins"/>
              </a:rPr>
              <a:t>2. Mesurables (valeur, quantité)</a:t>
            </a:r>
            <a:endParaRPr b="0" i="0" sz="14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Poppins"/>
              <a:ea typeface="Poppins"/>
              <a:cs typeface="Poppins"/>
              <a:sym typeface="Poppins"/>
            </a:endParaRPr>
          </a:p>
          <a:p>
            <a:pPr indent="0" lvl="0" marL="0" marR="0" rtl="0" algn="l">
              <a:lnSpc>
                <a:spcPct val="100000"/>
              </a:lnSpc>
              <a:spcBef>
                <a:spcPts val="0"/>
              </a:spcBef>
              <a:spcAft>
                <a:spcPts val="0"/>
              </a:spcAft>
              <a:buClr>
                <a:srgbClr val="FFFFFF"/>
              </a:buClr>
              <a:buSzPts val="1800"/>
              <a:buFont typeface="Arial"/>
              <a:buNone/>
            </a:pPr>
            <a:r>
              <a:rPr b="0" i="0" lang="fr-FR" sz="1800" u="none" cap="none" strike="noStrike">
                <a:solidFill>
                  <a:schemeClr val="dk1"/>
                </a:solidFill>
                <a:latin typeface="Poppins"/>
                <a:ea typeface="Poppins"/>
                <a:cs typeface="Poppins"/>
                <a:sym typeface="Poppins"/>
              </a:rPr>
              <a:t>Permettent la comparaison</a:t>
            </a:r>
            <a:endParaRPr b="0" i="0" sz="1800" u="none" cap="none" strike="noStrike">
              <a:solidFill>
                <a:schemeClr val="dk1"/>
              </a:solidFill>
              <a:latin typeface="Poppins"/>
              <a:ea typeface="Poppins"/>
              <a:cs typeface="Poppins"/>
              <a:sym typeface="Poppins"/>
            </a:endParaRPr>
          </a:p>
        </p:txBody>
      </p:sp>
      <p:sp>
        <p:nvSpPr>
          <p:cNvPr id="327" name="Google Shape;327;p50"/>
          <p:cNvSpPr txBox="1"/>
          <p:nvPr/>
        </p:nvSpPr>
        <p:spPr>
          <a:xfrm>
            <a:off x="4781863" y="2139821"/>
            <a:ext cx="3897443" cy="1754700"/>
          </a:xfrm>
          <a:prstGeom prst="rect">
            <a:avLst/>
          </a:prstGeom>
          <a:solidFill>
            <a:schemeClr val="accent2"/>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Arial"/>
              <a:buNone/>
            </a:pPr>
            <a:r>
              <a:rPr b="0" i="0" lang="fr-FR" sz="1800" u="none" cap="none" strike="noStrike">
                <a:solidFill>
                  <a:srgbClr val="FFFFFF"/>
                </a:solidFill>
                <a:latin typeface="Poppins"/>
                <a:ea typeface="Poppins"/>
                <a:cs typeface="Poppins"/>
                <a:sym typeface="Poppins"/>
              </a:rPr>
              <a:t>1. Échelle de valeur</a:t>
            </a:r>
            <a:endParaRPr b="0" i="0" sz="14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Poppins"/>
              <a:ea typeface="Poppins"/>
              <a:cs typeface="Poppins"/>
              <a:sym typeface="Poppins"/>
            </a:endParaRPr>
          </a:p>
          <a:p>
            <a:pPr indent="0" lvl="0" marL="0" marR="0" rtl="0" algn="l">
              <a:lnSpc>
                <a:spcPct val="100000"/>
              </a:lnSpc>
              <a:spcBef>
                <a:spcPts val="0"/>
              </a:spcBef>
              <a:spcAft>
                <a:spcPts val="0"/>
              </a:spcAft>
              <a:buClr>
                <a:srgbClr val="FFFFFF"/>
              </a:buClr>
              <a:buSzPts val="1800"/>
              <a:buFont typeface="Arial"/>
              <a:buNone/>
            </a:pPr>
            <a:r>
              <a:rPr b="0" i="0" lang="fr-FR" sz="1800" u="none" cap="none" strike="noStrike">
                <a:solidFill>
                  <a:srgbClr val="FFFFFF"/>
                </a:solidFill>
                <a:latin typeface="Poppins"/>
                <a:ea typeface="Poppins"/>
                <a:cs typeface="Poppins"/>
                <a:sym typeface="Poppins"/>
              </a:rPr>
              <a:t>2. Perceptions de la population  </a:t>
            </a:r>
            <a:endParaRPr b="0" i="0" sz="14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Poppins"/>
              <a:ea typeface="Poppins"/>
              <a:cs typeface="Poppins"/>
              <a:sym typeface="Poppins"/>
            </a:endParaRPr>
          </a:p>
          <a:p>
            <a:pPr indent="0" lvl="0" marL="0" marR="0" rtl="0" algn="l">
              <a:lnSpc>
                <a:spcPct val="100000"/>
              </a:lnSpc>
              <a:spcBef>
                <a:spcPts val="0"/>
              </a:spcBef>
              <a:spcAft>
                <a:spcPts val="0"/>
              </a:spcAft>
              <a:buClr>
                <a:srgbClr val="FFFFFF"/>
              </a:buClr>
              <a:buSzPts val="1800"/>
              <a:buFont typeface="Arial"/>
              <a:buNone/>
            </a:pPr>
            <a:r>
              <a:rPr b="0" i="0" lang="fr-FR" sz="1800" u="none" cap="none" strike="noStrike">
                <a:solidFill>
                  <a:schemeClr val="dk1"/>
                </a:solidFill>
                <a:latin typeface="Poppins"/>
                <a:ea typeface="Poppins"/>
                <a:cs typeface="Poppins"/>
                <a:sym typeface="Poppins"/>
              </a:rPr>
              <a:t>Permettent une compréhension du ressentie</a:t>
            </a:r>
            <a:endParaRPr b="0" i="0" sz="1400" u="none" cap="none" strike="noStrike">
              <a:solidFill>
                <a:schemeClr val="dk1"/>
              </a:solidFill>
              <a:latin typeface="Poppins"/>
              <a:ea typeface="Poppins"/>
              <a:cs typeface="Poppins"/>
              <a:sym typeface="Poppins"/>
            </a:endParaRPr>
          </a:p>
        </p:txBody>
      </p:sp>
      <p:sp>
        <p:nvSpPr>
          <p:cNvPr id="328" name="Google Shape;328;p50"/>
          <p:cNvSpPr/>
          <p:nvPr/>
        </p:nvSpPr>
        <p:spPr>
          <a:xfrm>
            <a:off x="2083633" y="4377128"/>
            <a:ext cx="659567" cy="944380"/>
          </a:xfrm>
          <a:prstGeom prst="downArrow">
            <a:avLst>
              <a:gd fmla="val 50000" name="adj1"/>
              <a:gd fmla="val 50000" name="adj2"/>
            </a:avLst>
          </a:prstGeom>
          <a:solidFill>
            <a:schemeClr val="accent1"/>
          </a:solidFill>
          <a:ln cap="flat" cmpd="sng" w="25400">
            <a:solidFill>
              <a:srgbClr val="10103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9" name="Google Shape;329;p50"/>
          <p:cNvSpPr/>
          <p:nvPr/>
        </p:nvSpPr>
        <p:spPr>
          <a:xfrm>
            <a:off x="6400802" y="4292146"/>
            <a:ext cx="659567" cy="944380"/>
          </a:xfrm>
          <a:prstGeom prst="downArrow">
            <a:avLst>
              <a:gd fmla="val 50000" name="adj1"/>
              <a:gd fmla="val 50000" name="adj2"/>
            </a:avLst>
          </a:prstGeom>
          <a:solidFill>
            <a:schemeClr val="accent1"/>
          </a:solidFill>
          <a:ln cap="flat" cmpd="sng" w="25400">
            <a:solidFill>
              <a:srgbClr val="10103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0" name="Google Shape;330;p50"/>
          <p:cNvSpPr txBox="1"/>
          <p:nvPr/>
        </p:nvSpPr>
        <p:spPr>
          <a:xfrm>
            <a:off x="941281" y="5461266"/>
            <a:ext cx="3299039" cy="1008225"/>
          </a:xfrm>
          <a:prstGeom prst="rect">
            <a:avLst/>
          </a:prstGeom>
          <a:solidFill>
            <a:schemeClr val="accent2"/>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88" u="none" cap="none" strike="noStrike">
                <a:solidFill>
                  <a:schemeClr val="lt1"/>
                </a:solidFill>
                <a:latin typeface="Arial"/>
                <a:ea typeface="Arial"/>
                <a:cs typeface="Arial"/>
                <a:sym typeface="Arial"/>
              </a:rPr>
              <a:t>Nombre de professeurs disponibles pour 1000 habitants dans la zone d’intervention. </a:t>
            </a:r>
            <a:endParaRPr/>
          </a:p>
          <a:p>
            <a:pPr indent="0" lvl="0" marL="0" marR="0" rtl="0" algn="l">
              <a:lnSpc>
                <a:spcPct val="100000"/>
              </a:lnSpc>
              <a:spcBef>
                <a:spcPts val="0"/>
              </a:spcBef>
              <a:spcAft>
                <a:spcPts val="0"/>
              </a:spcAft>
              <a:buNone/>
            </a:pPr>
            <a:r>
              <a:rPr b="0" i="0" lang="fr-FR" sz="1488" u="none" cap="none" strike="noStrike">
                <a:solidFill>
                  <a:schemeClr val="lt1"/>
                </a:solidFill>
                <a:latin typeface="Arial"/>
                <a:ea typeface="Arial"/>
                <a:cs typeface="Arial"/>
                <a:sym typeface="Arial"/>
              </a:rPr>
              <a:t> </a:t>
            </a:r>
            <a:endParaRPr/>
          </a:p>
        </p:txBody>
      </p:sp>
      <p:sp>
        <p:nvSpPr>
          <p:cNvPr id="331" name="Google Shape;331;p50"/>
          <p:cNvSpPr txBox="1"/>
          <p:nvPr/>
        </p:nvSpPr>
        <p:spPr>
          <a:xfrm>
            <a:off x="5302971" y="5430018"/>
            <a:ext cx="3187728" cy="1008225"/>
          </a:xfrm>
          <a:prstGeom prst="rect">
            <a:avLst/>
          </a:prstGeom>
          <a:solidFill>
            <a:schemeClr val="accent2"/>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88" u="none" cap="none" strike="noStrike">
                <a:solidFill>
                  <a:schemeClr val="lt1"/>
                </a:solidFill>
                <a:latin typeface="Arial"/>
                <a:ea typeface="Arial"/>
                <a:cs typeface="Arial"/>
                <a:sym typeface="Arial"/>
              </a:rPr>
              <a:t>% de la population de la zone d’intervention qui considèrent les services d’éducation suffisantes</a:t>
            </a:r>
            <a:endParaRPr/>
          </a:p>
          <a:p>
            <a:pPr indent="0" lvl="0" marL="0" marR="0" rtl="0" algn="l">
              <a:lnSpc>
                <a:spcPct val="100000"/>
              </a:lnSpc>
              <a:spcBef>
                <a:spcPts val="0"/>
              </a:spcBef>
              <a:spcAft>
                <a:spcPts val="0"/>
              </a:spcAft>
              <a:buNone/>
            </a:pPr>
            <a:r>
              <a:rPr b="0" i="0" lang="fr-FR" sz="1488" u="none" cap="none" strike="noStrike">
                <a:solidFill>
                  <a:schemeClr val="lt1"/>
                </a:solidFill>
                <a:latin typeface="Arial"/>
                <a:ea typeface="Arial"/>
                <a:cs typeface="Arial"/>
                <a:sym typeface="Arial"/>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338" name="Google Shape;338;p51"/>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SMART</a:t>
            </a:r>
            <a:endParaRPr b="1" i="0" sz="6300" u="none" cap="none" strike="noStrike">
              <a:solidFill>
                <a:schemeClr val="lt1"/>
              </a:solidFill>
              <a:latin typeface="Bebas Neue"/>
              <a:ea typeface="Bebas Neue"/>
              <a:cs typeface="Bebas Neue"/>
              <a:sym typeface="Bebas Neue"/>
            </a:endParaRPr>
          </a:p>
        </p:txBody>
      </p:sp>
      <p:pic>
        <p:nvPicPr>
          <p:cNvPr descr="Une image contenant texte, capture d’écran, Police, conception&#10;&#10;Description générée automatiquement" id="339" name="Google Shape;339;p51"/>
          <p:cNvPicPr preferRelativeResize="0"/>
          <p:nvPr/>
        </p:nvPicPr>
        <p:blipFill rotWithShape="1">
          <a:blip r:embed="rId3">
            <a:alphaModFix/>
          </a:blip>
          <a:srcRect b="0" l="0" r="0" t="0"/>
          <a:stretch/>
        </p:blipFill>
        <p:spPr>
          <a:xfrm>
            <a:off x="2101642" y="1666029"/>
            <a:ext cx="5518358" cy="487288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346" name="Google Shape;346;p52"/>
          <p:cNvSpPr/>
          <p:nvPr/>
        </p:nvSpPr>
        <p:spPr>
          <a:xfrm>
            <a:off x="628996" y="2290227"/>
            <a:ext cx="6991004"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347" name="Google Shape;347;p52"/>
          <p:cNvSpPr txBox="1"/>
          <p:nvPr/>
        </p:nvSpPr>
        <p:spPr>
          <a:xfrm>
            <a:off x="0" y="315100"/>
            <a:ext cx="9144000" cy="969466"/>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INDICATEURS SMART</a:t>
            </a:r>
            <a:endParaRPr b="1" i="0" sz="6300" u="none" cap="none" strike="noStrike">
              <a:solidFill>
                <a:schemeClr val="lt1"/>
              </a:solidFill>
              <a:latin typeface="Bebas Neue"/>
              <a:ea typeface="Bebas Neue"/>
              <a:cs typeface="Bebas Neue"/>
              <a:sym typeface="Bebas Neue"/>
            </a:endParaRPr>
          </a:p>
        </p:txBody>
      </p:sp>
      <p:sp>
        <p:nvSpPr>
          <p:cNvPr id="348" name="Google Shape;348;p52"/>
          <p:cNvSpPr/>
          <p:nvPr/>
        </p:nvSpPr>
        <p:spPr>
          <a:xfrm>
            <a:off x="5425858" y="2463697"/>
            <a:ext cx="3718141" cy="1975800"/>
          </a:xfrm>
          <a:prstGeom prst="wedgeEllipseCallout">
            <a:avLst>
              <a:gd fmla="val -23244" name="adj1"/>
              <a:gd fmla="val 61232"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En groupe,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TRANSFORMEZ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 Nombre de personnes formées » </a:t>
            </a:r>
            <a:endParaRPr b="0" i="0" sz="1400" u="none" cap="none" strike="noStrike">
              <a:solidFill>
                <a:srgbClr val="000000"/>
              </a:solidFill>
              <a:latin typeface="Arial"/>
              <a:ea typeface="Arial"/>
              <a:cs typeface="Arial"/>
              <a:sym typeface="Arial"/>
            </a:endParaRPr>
          </a:p>
        </p:txBody>
      </p:sp>
      <p:pic>
        <p:nvPicPr>
          <p:cNvPr descr="Une image contenant noir, obscurité&#10;&#10;Description générée automatiquement" id="349" name="Google Shape;349;p52"/>
          <p:cNvPicPr preferRelativeResize="0"/>
          <p:nvPr/>
        </p:nvPicPr>
        <p:blipFill rotWithShape="1">
          <a:blip r:embed="rId4">
            <a:alphaModFix/>
          </a:blip>
          <a:srcRect b="0" l="0" r="0" t="0"/>
          <a:stretch/>
        </p:blipFill>
        <p:spPr>
          <a:xfrm>
            <a:off x="3739132" y="2680224"/>
            <a:ext cx="1527135" cy="1527135"/>
          </a:xfrm>
          <a:prstGeom prst="rect">
            <a:avLst/>
          </a:prstGeom>
          <a:noFill/>
          <a:ln>
            <a:noFill/>
          </a:ln>
        </p:spPr>
      </p:pic>
      <p:sp>
        <p:nvSpPr>
          <p:cNvPr id="350" name="Google Shape;350;p52"/>
          <p:cNvSpPr txBox="1"/>
          <p:nvPr/>
        </p:nvSpPr>
        <p:spPr>
          <a:xfrm>
            <a:off x="4356970" y="5762356"/>
            <a:ext cx="244466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000"/>
              <a:buFont typeface="Arial"/>
              <a:buNone/>
            </a:pPr>
            <a:r>
              <a:rPr b="1" i="0" lang="fr-FR" sz="2000" u="none" cap="none" strike="noStrike">
                <a:solidFill>
                  <a:srgbClr val="002060"/>
                </a:solidFill>
                <a:latin typeface="Arial Narrow"/>
                <a:ea typeface="Arial Narrow"/>
                <a:cs typeface="Arial Narrow"/>
                <a:sym typeface="Arial Narrow"/>
              </a:rPr>
              <a:t>Vous avez 15 mins pour échanger</a:t>
            </a:r>
            <a:r>
              <a:rPr b="1" i="0" lang="fr-FR" sz="1400" u="none" cap="none" strike="noStrike">
                <a:solidFill>
                  <a:srgbClr val="002060"/>
                </a:solidFill>
                <a:latin typeface="Arial Narrow"/>
                <a:ea typeface="Arial Narrow"/>
                <a:cs typeface="Arial Narrow"/>
                <a:sym typeface="Arial Narrow"/>
              </a:rPr>
              <a:t>.</a:t>
            </a:r>
            <a:endParaRPr b="1" i="0" sz="1800" u="none" cap="none" strike="noStrike">
              <a:solidFill>
                <a:srgbClr val="000000"/>
              </a:solidFill>
              <a:latin typeface="Arial"/>
              <a:ea typeface="Arial"/>
              <a:cs typeface="Arial"/>
              <a:sym typeface="Arial"/>
            </a:endParaRPr>
          </a:p>
        </p:txBody>
      </p:sp>
      <p:pic>
        <p:nvPicPr>
          <p:cNvPr descr="Une image contenant noir, obscurité&#10;&#10;Description générée automatiquement" id="351" name="Google Shape;351;p52"/>
          <p:cNvPicPr preferRelativeResize="0"/>
          <p:nvPr/>
        </p:nvPicPr>
        <p:blipFill rotWithShape="1">
          <a:blip r:embed="rId5">
            <a:alphaModFix/>
          </a:blip>
          <a:srcRect b="0" l="0" r="0" t="0"/>
          <a:stretch/>
        </p:blipFill>
        <p:spPr>
          <a:xfrm>
            <a:off x="6910193" y="5762356"/>
            <a:ext cx="697282" cy="697282"/>
          </a:xfrm>
          <a:prstGeom prst="rect">
            <a:avLst/>
          </a:prstGeom>
          <a:noFill/>
          <a:ln>
            <a:noFill/>
          </a:ln>
        </p:spPr>
      </p:pic>
      <p:sp>
        <p:nvSpPr>
          <p:cNvPr id="352" name="Google Shape;352;p52"/>
          <p:cNvSpPr txBox="1"/>
          <p:nvPr/>
        </p:nvSpPr>
        <p:spPr>
          <a:xfrm>
            <a:off x="762714" y="1936314"/>
            <a:ext cx="2056363" cy="61552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2800" u="none" cap="none" strike="noStrike">
                <a:solidFill>
                  <a:schemeClr val="dk2"/>
                </a:solidFill>
                <a:latin typeface="Bebas Neue"/>
                <a:ea typeface="Bebas Neue"/>
                <a:cs typeface="Bebas Neue"/>
                <a:sym typeface="Bebas Neue"/>
              </a:rPr>
              <a:t>GROUPE 1</a:t>
            </a:r>
            <a:endParaRPr b="0" i="0" sz="2800" u="none" cap="none" strike="noStrike">
              <a:solidFill>
                <a:schemeClr val="dk2"/>
              </a:solidFill>
              <a:latin typeface="Bebas Neue"/>
              <a:ea typeface="Bebas Neue"/>
              <a:cs typeface="Bebas Neue"/>
              <a:sym typeface="Bebas Neue"/>
            </a:endParaRPr>
          </a:p>
        </p:txBody>
      </p:sp>
      <p:sp>
        <p:nvSpPr>
          <p:cNvPr id="353" name="Google Shape;353;p52"/>
          <p:cNvSpPr/>
          <p:nvPr/>
        </p:nvSpPr>
        <p:spPr>
          <a:xfrm>
            <a:off x="1" y="2475361"/>
            <a:ext cx="3579540" cy="1975800"/>
          </a:xfrm>
          <a:prstGeom prst="wedgeEllipseCallout">
            <a:avLst>
              <a:gd fmla="val 16537" name="adj1"/>
              <a:gd fmla="val 625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En groupe,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TRANSFORMEZ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fr-FR" sz="1400" u="none" cap="none" strike="noStrike">
                <a:solidFill>
                  <a:schemeClr val="lt1"/>
                </a:solidFill>
                <a:latin typeface="Arial"/>
                <a:ea typeface="Arial"/>
                <a:cs typeface="Arial"/>
                <a:sym typeface="Arial"/>
              </a:rPr>
              <a:t>« Renforcement de la voix de la société civile sur les questions liées à l’éducation»</a:t>
            </a:r>
            <a:endParaRPr b="0" i="0" sz="1400" u="none" cap="none" strike="noStrike">
              <a:solidFill>
                <a:schemeClr val="lt1"/>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54" name="Google Shape;354;p52"/>
          <p:cNvSpPr txBox="1"/>
          <p:nvPr/>
        </p:nvSpPr>
        <p:spPr>
          <a:xfrm>
            <a:off x="6247721" y="1936314"/>
            <a:ext cx="2056363" cy="61552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2800" u="none" cap="none" strike="noStrike">
                <a:solidFill>
                  <a:schemeClr val="dk2"/>
                </a:solidFill>
                <a:latin typeface="Bebas Neue"/>
                <a:ea typeface="Bebas Neue"/>
                <a:cs typeface="Bebas Neue"/>
                <a:sym typeface="Bebas Neue"/>
              </a:rPr>
              <a:t>GROUPE 2</a:t>
            </a:r>
            <a:endParaRPr b="0" i="0" sz="2800" u="none" cap="none" strike="noStrike">
              <a:solidFill>
                <a:schemeClr val="dk2"/>
              </a:solidFill>
              <a:latin typeface="Bebas Neue"/>
              <a:ea typeface="Bebas Neue"/>
              <a:cs typeface="Bebas Neue"/>
              <a:sym typeface="Bebas Neue"/>
            </a:endParaRPr>
          </a:p>
        </p:txBody>
      </p:sp>
      <p:sp>
        <p:nvSpPr>
          <p:cNvPr id="355" name="Google Shape;355;p52"/>
          <p:cNvSpPr txBox="1"/>
          <p:nvPr/>
        </p:nvSpPr>
        <p:spPr>
          <a:xfrm>
            <a:off x="2323203" y="1589288"/>
            <a:ext cx="4586990" cy="608372"/>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rgbClr val="000000"/>
              </a:buClr>
              <a:buSzPts val="1400"/>
              <a:buFont typeface="Arial"/>
              <a:buNone/>
            </a:pPr>
            <a:r>
              <a:rPr b="1" i="0" lang="fr-FR" sz="1400" u="none" cap="none" strike="noStrike">
                <a:solidFill>
                  <a:schemeClr val="dk1"/>
                </a:solidFill>
                <a:latin typeface="Arial Narrow"/>
                <a:ea typeface="Arial Narrow"/>
                <a:cs typeface="Arial Narrow"/>
                <a:sym typeface="Arial Narrow"/>
              </a:rPr>
              <a:t>TRANSFORMEZ L’INDICATEUR EN SMART </a:t>
            </a:r>
            <a:endParaRPr b="1" i="0" sz="1400" u="none" cap="none" strike="noStrike">
              <a:solidFill>
                <a:schemeClr val="dk2"/>
              </a:solidFill>
              <a:latin typeface="Arial Narrow"/>
              <a:ea typeface="Arial Narrow"/>
              <a:cs typeface="Arial Narrow"/>
              <a:sym typeface="Arial Narrow"/>
            </a:endParaRPr>
          </a:p>
          <a:p>
            <a:pPr indent="0" lvl="0" marL="0" marR="0" rtl="0" algn="just">
              <a:lnSpc>
                <a:spcPct val="90000"/>
              </a:lnSpc>
              <a:spcBef>
                <a:spcPts val="1000"/>
              </a:spcBef>
              <a:spcAft>
                <a:spcPts val="0"/>
              </a:spcAft>
              <a:buClr>
                <a:srgbClr val="000000"/>
              </a:buClr>
              <a:buSzPts val="1400"/>
              <a:buFont typeface="Arial"/>
              <a:buNone/>
            </a:pPr>
            <a:r>
              <a:t/>
            </a:r>
            <a:endParaRPr b="1" i="0" sz="1400" u="none" cap="none" strike="noStrike">
              <a:solidFill>
                <a:schemeClr val="dk2"/>
              </a:solidFill>
              <a:highlight>
                <a:srgbClr val="FFFFFF"/>
              </a:highlight>
              <a:latin typeface="Arial Narrow"/>
              <a:ea typeface="Arial Narrow"/>
              <a:cs typeface="Arial Narrow"/>
              <a:sym typeface="Arial Narrow"/>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362" name="Google Shape;362;p53"/>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SMART</a:t>
            </a:r>
            <a:endParaRPr b="1" i="0" sz="6300" u="none" cap="none" strike="noStrike">
              <a:solidFill>
                <a:schemeClr val="lt1"/>
              </a:solidFill>
              <a:latin typeface="Bebas Neue"/>
              <a:ea typeface="Bebas Neue"/>
              <a:cs typeface="Bebas Neue"/>
              <a:sym typeface="Bebas Neue"/>
            </a:endParaRPr>
          </a:p>
        </p:txBody>
      </p:sp>
      <p:sp>
        <p:nvSpPr>
          <p:cNvPr id="363" name="Google Shape;363;p53"/>
          <p:cNvSpPr txBox="1"/>
          <p:nvPr/>
        </p:nvSpPr>
        <p:spPr>
          <a:xfrm>
            <a:off x="519830" y="3262742"/>
            <a:ext cx="3187874" cy="1425455"/>
          </a:xfrm>
          <a:prstGeom prst="rect">
            <a:avLst/>
          </a:prstGeom>
          <a:noFill/>
          <a:ln>
            <a:noFill/>
          </a:ln>
        </p:spPr>
        <p:txBody>
          <a:bodyPr anchorCtr="0" anchor="t" bIns="45700" lIns="91425" spcFirstLastPara="1" rIns="91425" wrap="square" tIns="45700">
            <a:spAutoFit/>
          </a:bodyPr>
          <a:lstStyle/>
          <a:p>
            <a:pPr indent="0" lvl="0" marL="141605" marR="21590" rtl="0" algn="l">
              <a:lnSpc>
                <a:spcPct val="114999"/>
              </a:lnSpc>
              <a:spcBef>
                <a:spcPts val="0"/>
              </a:spcBef>
              <a:spcAft>
                <a:spcPts val="0"/>
              </a:spcAft>
              <a:buNone/>
            </a:pPr>
            <a:r>
              <a:rPr b="0" i="0" lang="fr-FR" sz="1400" u="none" cap="none" strike="noStrike">
                <a:solidFill>
                  <a:srgbClr val="000000"/>
                </a:solidFill>
                <a:latin typeface="Arial"/>
                <a:ea typeface="Arial"/>
                <a:cs typeface="Arial"/>
                <a:sym typeface="Arial"/>
              </a:rPr>
              <a:t>Nombre d’individus adhérents à des associations, collectifs &amp; ONG sur le thème de l’éducation.</a:t>
            </a:r>
            <a:endParaRPr b="0" i="0" sz="1100" u="none" cap="none" strike="noStrike">
              <a:solidFill>
                <a:srgbClr val="000000"/>
              </a:solidFill>
              <a:latin typeface="Arial"/>
              <a:ea typeface="Arial"/>
              <a:cs typeface="Arial"/>
              <a:sym typeface="Arial"/>
            </a:endParaRPr>
          </a:p>
          <a:p>
            <a:pPr indent="0" lvl="0" marL="141605" marR="21590" rtl="0" algn="l">
              <a:lnSpc>
                <a:spcPct val="114999"/>
              </a:lnSpc>
              <a:spcBef>
                <a:spcPts val="900"/>
              </a:spcBef>
              <a:spcAft>
                <a:spcPts val="0"/>
              </a:spcAft>
              <a:buNone/>
            </a:pPr>
            <a:r>
              <a:rPr b="0" i="0" lang="fr-FR" sz="1400" u="none" cap="none" strike="noStrike">
                <a:solidFill>
                  <a:srgbClr val="000000"/>
                </a:solidFill>
                <a:latin typeface="Arial"/>
                <a:ea typeface="Arial"/>
                <a:cs typeface="Arial"/>
                <a:sym typeface="Arial"/>
              </a:rPr>
              <a:t>Budget annuel de ces organisations sur le thème de l’éducation. </a:t>
            </a:r>
            <a:endParaRPr b="0" i="0" sz="1400" u="none" cap="none" strike="noStrike">
              <a:solidFill>
                <a:srgbClr val="000000"/>
              </a:solidFill>
              <a:latin typeface="Cambria"/>
              <a:ea typeface="Cambria"/>
              <a:cs typeface="Cambria"/>
              <a:sym typeface="Cambria"/>
            </a:endParaRPr>
          </a:p>
        </p:txBody>
      </p:sp>
      <p:sp>
        <p:nvSpPr>
          <p:cNvPr id="364" name="Google Shape;364;p53"/>
          <p:cNvSpPr txBox="1"/>
          <p:nvPr/>
        </p:nvSpPr>
        <p:spPr>
          <a:xfrm>
            <a:off x="762714" y="1936314"/>
            <a:ext cx="2056363" cy="61552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2800" u="none" cap="none" strike="noStrike">
                <a:solidFill>
                  <a:schemeClr val="dk2"/>
                </a:solidFill>
                <a:latin typeface="Bebas Neue"/>
                <a:ea typeface="Bebas Neue"/>
                <a:cs typeface="Bebas Neue"/>
                <a:sym typeface="Bebas Neue"/>
              </a:rPr>
              <a:t>GROUPE 1</a:t>
            </a:r>
            <a:endParaRPr b="0" i="0" sz="2800" u="none" cap="none" strike="noStrike">
              <a:solidFill>
                <a:schemeClr val="dk2"/>
              </a:solidFill>
              <a:latin typeface="Bebas Neue"/>
              <a:ea typeface="Bebas Neue"/>
              <a:cs typeface="Bebas Neue"/>
              <a:sym typeface="Bebas Neue"/>
            </a:endParaRPr>
          </a:p>
        </p:txBody>
      </p:sp>
      <p:sp>
        <p:nvSpPr>
          <p:cNvPr id="365" name="Google Shape;365;p53"/>
          <p:cNvSpPr txBox="1"/>
          <p:nvPr/>
        </p:nvSpPr>
        <p:spPr>
          <a:xfrm>
            <a:off x="5702144" y="1976478"/>
            <a:ext cx="2056363" cy="61552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2800" u="none" cap="none" strike="noStrike">
                <a:solidFill>
                  <a:schemeClr val="dk2"/>
                </a:solidFill>
                <a:latin typeface="Bebas Neue"/>
                <a:ea typeface="Bebas Neue"/>
                <a:cs typeface="Bebas Neue"/>
                <a:sym typeface="Bebas Neue"/>
              </a:rPr>
              <a:t>GROUPE 2</a:t>
            </a:r>
            <a:endParaRPr b="0" i="0" sz="2800" u="none" cap="none" strike="noStrike">
              <a:solidFill>
                <a:schemeClr val="dk2"/>
              </a:solidFill>
              <a:latin typeface="Bebas Neue"/>
              <a:ea typeface="Bebas Neue"/>
              <a:cs typeface="Bebas Neue"/>
              <a:sym typeface="Bebas Neue"/>
            </a:endParaRPr>
          </a:p>
        </p:txBody>
      </p:sp>
      <p:sp>
        <p:nvSpPr>
          <p:cNvPr id="366" name="Google Shape;366;p53"/>
          <p:cNvSpPr txBox="1"/>
          <p:nvPr/>
        </p:nvSpPr>
        <p:spPr>
          <a:xfrm>
            <a:off x="5501014" y="3429000"/>
            <a:ext cx="3187874" cy="566758"/>
          </a:xfrm>
          <a:prstGeom prst="rect">
            <a:avLst/>
          </a:prstGeom>
          <a:noFill/>
          <a:ln>
            <a:noFill/>
          </a:ln>
        </p:spPr>
        <p:txBody>
          <a:bodyPr anchorCtr="0" anchor="t" bIns="45700" lIns="91425" spcFirstLastPara="1" rIns="91425" wrap="square" tIns="45700">
            <a:spAutoFit/>
          </a:bodyPr>
          <a:lstStyle/>
          <a:p>
            <a:pPr indent="0" lvl="0" marL="141605" marR="21590" rtl="0" algn="just">
              <a:lnSpc>
                <a:spcPct val="114999"/>
              </a:lnSpc>
              <a:spcBef>
                <a:spcPts val="0"/>
              </a:spcBef>
              <a:spcAft>
                <a:spcPts val="0"/>
              </a:spcAft>
              <a:buNone/>
            </a:pPr>
            <a:r>
              <a:rPr b="0" i="0" lang="fr-FR" sz="1400" u="none" cap="none" strike="noStrike">
                <a:solidFill>
                  <a:srgbClr val="000000"/>
                </a:solidFill>
                <a:latin typeface="Arial"/>
                <a:ea typeface="Arial"/>
                <a:cs typeface="Arial"/>
                <a:sym typeface="Arial"/>
              </a:rPr>
              <a:t>Nombre de responsables de services ayant validé la formation. </a:t>
            </a:r>
            <a:endParaRPr b="0" i="0" sz="1400" u="none" cap="none" strike="noStrike">
              <a:solidFill>
                <a:srgbClr val="000000"/>
              </a:solidFill>
              <a:latin typeface="Cambria"/>
              <a:ea typeface="Cambria"/>
              <a:cs typeface="Cambria"/>
              <a:sym typeface="Cambri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373" name="Google Shape;373;p54"/>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Le niveau des INDICATEURS</a:t>
            </a:r>
            <a:endParaRPr b="1" i="0" sz="6300" u="none" cap="none" strike="noStrike">
              <a:solidFill>
                <a:schemeClr val="lt1"/>
              </a:solidFill>
              <a:latin typeface="Bebas Neue"/>
              <a:ea typeface="Bebas Neue"/>
              <a:cs typeface="Bebas Neue"/>
              <a:sym typeface="Bebas Neue"/>
            </a:endParaRPr>
          </a:p>
        </p:txBody>
      </p:sp>
      <p:grpSp>
        <p:nvGrpSpPr>
          <p:cNvPr id="374" name="Google Shape;374;p54"/>
          <p:cNvGrpSpPr/>
          <p:nvPr/>
        </p:nvGrpSpPr>
        <p:grpSpPr>
          <a:xfrm>
            <a:off x="696887" y="2258258"/>
            <a:ext cx="4092542" cy="3442500"/>
            <a:chOff x="0" y="37888"/>
            <a:chExt cx="4092542" cy="3442500"/>
          </a:xfrm>
        </p:grpSpPr>
        <p:sp>
          <p:nvSpPr>
            <p:cNvPr id="375" name="Google Shape;375;p54"/>
            <p:cNvSpPr/>
            <p:nvPr/>
          </p:nvSpPr>
          <p:spPr>
            <a:xfrm>
              <a:off x="0" y="185488"/>
              <a:ext cx="4092542" cy="551250"/>
            </a:xfrm>
            <a:prstGeom prst="rect">
              <a:avLst/>
            </a:prstGeom>
            <a:solidFill>
              <a:schemeClr val="lt1">
                <a:alpha val="89411"/>
              </a:schemeClr>
            </a:solidFill>
            <a:ln cap="flat" cmpd="sng" w="25400">
              <a:solidFill>
                <a:srgbClr val="E84E0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54"/>
            <p:cNvSpPr txBox="1"/>
            <p:nvPr/>
          </p:nvSpPr>
          <p:spPr>
            <a:xfrm>
              <a:off x="0" y="185488"/>
              <a:ext cx="4092542" cy="551250"/>
            </a:xfrm>
            <a:prstGeom prst="rect">
              <a:avLst/>
            </a:prstGeom>
            <a:noFill/>
            <a:ln>
              <a:noFill/>
            </a:ln>
          </p:spPr>
          <p:txBody>
            <a:bodyPr anchorCtr="0" anchor="t" bIns="71100" lIns="317625" spcFirstLastPara="1" rIns="317625" wrap="square" tIns="208275">
              <a:noAutofit/>
            </a:bodyPr>
            <a:lstStyle/>
            <a:p>
              <a:pPr indent="-57150" lvl="1" marL="57150" marR="0" rtl="0" algn="l">
                <a:lnSpc>
                  <a:spcPct val="90000"/>
                </a:lnSpc>
                <a:spcBef>
                  <a:spcPts val="0"/>
                </a:spcBef>
                <a:spcAft>
                  <a:spcPts val="0"/>
                </a:spcAft>
                <a:buClr>
                  <a:srgbClr val="000000"/>
                </a:buClr>
                <a:buSzPts val="1000"/>
                <a:buFont typeface="Arial"/>
                <a:buChar char="•"/>
              </a:pPr>
              <a:r>
                <a:rPr b="0" i="0" lang="fr-FR" sz="1000" u="none" cap="none" strike="noStrike">
                  <a:solidFill>
                    <a:srgbClr val="000000"/>
                  </a:solidFill>
                  <a:latin typeface="Arial"/>
                  <a:ea typeface="Arial"/>
                  <a:cs typeface="Arial"/>
                  <a:sym typeface="Arial"/>
                </a:rPr>
                <a:t>Les changements à </a:t>
              </a:r>
              <a:r>
                <a:rPr b="1" i="0" lang="fr-FR" sz="1000" u="none" cap="none" strike="noStrike">
                  <a:solidFill>
                    <a:srgbClr val="000000"/>
                  </a:solidFill>
                  <a:latin typeface="Arial"/>
                  <a:ea typeface="Arial"/>
                  <a:cs typeface="Arial"/>
                  <a:sym typeface="Arial"/>
                </a:rPr>
                <a:t>long-terme</a:t>
              </a:r>
              <a:r>
                <a:rPr b="0" i="0" lang="fr-FR" sz="1000" u="none" cap="none" strike="noStrike">
                  <a:solidFill>
                    <a:srgbClr val="000000"/>
                  </a:solidFill>
                  <a:latin typeface="Arial"/>
                  <a:ea typeface="Arial"/>
                  <a:cs typeface="Arial"/>
                  <a:sym typeface="Arial"/>
                </a:rPr>
                <a:t> auxquels le projet a contribué. </a:t>
              </a:r>
              <a:endParaRPr b="0" i="0" sz="1000" u="none" cap="none" strike="noStrike">
                <a:solidFill>
                  <a:srgbClr val="000000"/>
                </a:solidFill>
                <a:latin typeface="Arial"/>
                <a:ea typeface="Arial"/>
                <a:cs typeface="Arial"/>
                <a:sym typeface="Arial"/>
              </a:endParaRPr>
            </a:p>
          </p:txBody>
        </p:sp>
        <p:sp>
          <p:nvSpPr>
            <p:cNvPr id="377" name="Google Shape;377;p54"/>
            <p:cNvSpPr/>
            <p:nvPr/>
          </p:nvSpPr>
          <p:spPr>
            <a:xfrm>
              <a:off x="204627" y="37888"/>
              <a:ext cx="2864779" cy="295199"/>
            </a:xfrm>
            <a:prstGeom prst="roundRect">
              <a:avLst>
                <a:gd fmla="val 16667" name="adj"/>
              </a:avLst>
            </a:prstGeom>
            <a:solidFill>
              <a:srgbClr val="E84E0C"/>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54"/>
            <p:cNvSpPr txBox="1"/>
            <p:nvPr/>
          </p:nvSpPr>
          <p:spPr>
            <a:xfrm>
              <a:off x="219037" y="52298"/>
              <a:ext cx="2835959" cy="266379"/>
            </a:xfrm>
            <a:prstGeom prst="rect">
              <a:avLst/>
            </a:prstGeom>
            <a:noFill/>
            <a:ln>
              <a:noFill/>
            </a:ln>
          </p:spPr>
          <p:txBody>
            <a:bodyPr anchorCtr="0" anchor="ctr" bIns="0" lIns="108275" spcFirstLastPara="1" rIns="108275" wrap="square" tIns="0">
              <a:noAutofit/>
            </a:bodyPr>
            <a:lstStyle/>
            <a:p>
              <a:pPr indent="0" lvl="0" marL="0" marR="0" rtl="0" algn="l">
                <a:lnSpc>
                  <a:spcPct val="90000"/>
                </a:lnSpc>
                <a:spcBef>
                  <a:spcPts val="0"/>
                </a:spcBef>
                <a:spcAft>
                  <a:spcPts val="0"/>
                </a:spcAft>
                <a:buClr>
                  <a:srgbClr val="000000"/>
                </a:buClr>
                <a:buSzPts val="1000"/>
                <a:buFont typeface="Arial"/>
                <a:buNone/>
              </a:pPr>
              <a:r>
                <a:rPr b="0" i="0" lang="fr-FR" sz="1000" u="none" cap="none" strike="noStrike">
                  <a:solidFill>
                    <a:schemeClr val="lt1"/>
                  </a:solidFill>
                  <a:latin typeface="Arial"/>
                  <a:ea typeface="Arial"/>
                  <a:cs typeface="Arial"/>
                  <a:sym typeface="Arial"/>
                </a:rPr>
                <a:t>L’IMPACT </a:t>
              </a:r>
              <a:endParaRPr b="0" i="0" sz="1400" u="none" cap="none" strike="noStrike">
                <a:solidFill>
                  <a:srgbClr val="000000"/>
                </a:solidFill>
                <a:latin typeface="Arial"/>
                <a:ea typeface="Arial"/>
                <a:cs typeface="Arial"/>
                <a:sym typeface="Arial"/>
              </a:endParaRPr>
            </a:p>
          </p:txBody>
        </p:sp>
        <p:sp>
          <p:nvSpPr>
            <p:cNvPr id="379" name="Google Shape;379;p54"/>
            <p:cNvSpPr/>
            <p:nvPr/>
          </p:nvSpPr>
          <p:spPr>
            <a:xfrm>
              <a:off x="0" y="938338"/>
              <a:ext cx="4092542" cy="551250"/>
            </a:xfrm>
            <a:prstGeom prst="rect">
              <a:avLst/>
            </a:prstGeom>
            <a:solidFill>
              <a:schemeClr val="lt1">
                <a:alpha val="89411"/>
              </a:schemeClr>
            </a:solidFill>
            <a:ln cap="flat" cmpd="sng" w="25400">
              <a:solidFill>
                <a:srgbClr val="E84E0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54"/>
            <p:cNvSpPr txBox="1"/>
            <p:nvPr/>
          </p:nvSpPr>
          <p:spPr>
            <a:xfrm>
              <a:off x="0" y="938338"/>
              <a:ext cx="4092542" cy="551250"/>
            </a:xfrm>
            <a:prstGeom prst="rect">
              <a:avLst/>
            </a:prstGeom>
            <a:noFill/>
            <a:ln>
              <a:noFill/>
            </a:ln>
          </p:spPr>
          <p:txBody>
            <a:bodyPr anchorCtr="0" anchor="t" bIns="71100" lIns="317625" spcFirstLastPara="1" rIns="317625" wrap="square" tIns="208275">
              <a:noAutofit/>
            </a:bodyPr>
            <a:lstStyle/>
            <a:p>
              <a:pPr indent="-57150" lvl="1" marL="57150" marR="0" rtl="0" algn="l">
                <a:lnSpc>
                  <a:spcPct val="90000"/>
                </a:lnSpc>
                <a:spcBef>
                  <a:spcPts val="0"/>
                </a:spcBef>
                <a:spcAft>
                  <a:spcPts val="0"/>
                </a:spcAft>
                <a:buClr>
                  <a:srgbClr val="000000"/>
                </a:buClr>
                <a:buSzPts val="1000"/>
                <a:buFont typeface="Arial"/>
                <a:buChar char="•"/>
              </a:pPr>
              <a:r>
                <a:rPr b="0" i="0" lang="fr-FR" sz="1000" u="none" cap="none" strike="noStrike">
                  <a:solidFill>
                    <a:srgbClr val="000000"/>
                  </a:solidFill>
                  <a:latin typeface="Arial"/>
                  <a:ea typeface="Arial"/>
                  <a:cs typeface="Arial"/>
                  <a:sym typeface="Arial"/>
                </a:rPr>
                <a:t>De produits du projet </a:t>
              </a:r>
              <a:r>
                <a:rPr b="1" i="0" lang="fr-FR" sz="1000" u="none" cap="none" strike="noStrike">
                  <a:solidFill>
                    <a:srgbClr val="000000"/>
                  </a:solidFill>
                  <a:latin typeface="Arial"/>
                  <a:ea typeface="Arial"/>
                  <a:cs typeface="Arial"/>
                  <a:sym typeface="Arial"/>
                </a:rPr>
                <a:t>à court et à moyen terme</a:t>
              </a:r>
              <a:r>
                <a:rPr b="0" i="0" lang="fr-FR" sz="1000" u="none" cap="none" strike="noStrike">
                  <a:solidFill>
                    <a:srgbClr val="000000"/>
                  </a:solidFill>
                  <a:latin typeface="Arial"/>
                  <a:ea typeface="Arial"/>
                  <a:cs typeface="Arial"/>
                  <a:sym typeface="Arial"/>
                </a:rPr>
                <a:t>. Les changements dans les conditions du développement. </a:t>
              </a:r>
              <a:endParaRPr b="0" i="0" sz="1000" u="none" cap="none" strike="noStrike">
                <a:solidFill>
                  <a:srgbClr val="000000"/>
                </a:solidFill>
                <a:latin typeface="Arial"/>
                <a:ea typeface="Arial"/>
                <a:cs typeface="Arial"/>
                <a:sym typeface="Arial"/>
              </a:endParaRPr>
            </a:p>
          </p:txBody>
        </p:sp>
        <p:sp>
          <p:nvSpPr>
            <p:cNvPr id="381" name="Google Shape;381;p54"/>
            <p:cNvSpPr/>
            <p:nvPr/>
          </p:nvSpPr>
          <p:spPr>
            <a:xfrm>
              <a:off x="204627" y="790738"/>
              <a:ext cx="2864779" cy="295199"/>
            </a:xfrm>
            <a:prstGeom prst="roundRect">
              <a:avLst>
                <a:gd fmla="val 16667" name="adj"/>
              </a:avLst>
            </a:prstGeom>
            <a:solidFill>
              <a:srgbClr val="E84E0C"/>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54"/>
            <p:cNvSpPr txBox="1"/>
            <p:nvPr/>
          </p:nvSpPr>
          <p:spPr>
            <a:xfrm>
              <a:off x="219037" y="805148"/>
              <a:ext cx="2835959" cy="266379"/>
            </a:xfrm>
            <a:prstGeom prst="rect">
              <a:avLst/>
            </a:prstGeom>
            <a:noFill/>
            <a:ln>
              <a:noFill/>
            </a:ln>
          </p:spPr>
          <p:txBody>
            <a:bodyPr anchorCtr="0" anchor="ctr" bIns="0" lIns="108275" spcFirstLastPara="1" rIns="108275" wrap="square" tIns="0">
              <a:noAutofit/>
            </a:bodyPr>
            <a:lstStyle/>
            <a:p>
              <a:pPr indent="0" lvl="0" marL="0" marR="0" rtl="0" algn="l">
                <a:lnSpc>
                  <a:spcPct val="90000"/>
                </a:lnSpc>
                <a:spcBef>
                  <a:spcPts val="0"/>
                </a:spcBef>
                <a:spcAft>
                  <a:spcPts val="0"/>
                </a:spcAft>
                <a:buClr>
                  <a:srgbClr val="000000"/>
                </a:buClr>
                <a:buSzPts val="1000"/>
                <a:buFont typeface="Arial"/>
                <a:buNone/>
              </a:pPr>
              <a:r>
                <a:rPr b="0" i="0" lang="fr-FR" sz="1000" u="none" cap="none" strike="noStrike">
                  <a:solidFill>
                    <a:schemeClr val="lt1"/>
                  </a:solidFill>
                  <a:latin typeface="Arial"/>
                  <a:ea typeface="Arial"/>
                  <a:cs typeface="Arial"/>
                  <a:sym typeface="Arial"/>
                </a:rPr>
                <a:t>LES EFFETS </a:t>
              </a:r>
              <a:endParaRPr b="0" i="0" sz="1400" u="none" cap="none" strike="noStrike">
                <a:solidFill>
                  <a:srgbClr val="000000"/>
                </a:solidFill>
                <a:latin typeface="Arial"/>
                <a:ea typeface="Arial"/>
                <a:cs typeface="Arial"/>
                <a:sym typeface="Arial"/>
              </a:endParaRPr>
            </a:p>
          </p:txBody>
        </p:sp>
        <p:sp>
          <p:nvSpPr>
            <p:cNvPr id="383" name="Google Shape;383;p54"/>
            <p:cNvSpPr/>
            <p:nvPr/>
          </p:nvSpPr>
          <p:spPr>
            <a:xfrm>
              <a:off x="0" y="1691188"/>
              <a:ext cx="4092542" cy="417375"/>
            </a:xfrm>
            <a:prstGeom prst="rect">
              <a:avLst/>
            </a:prstGeom>
            <a:solidFill>
              <a:schemeClr val="lt1">
                <a:alpha val="89411"/>
              </a:schemeClr>
            </a:solidFill>
            <a:ln cap="flat" cmpd="sng" w="25400">
              <a:solidFill>
                <a:srgbClr val="E84E0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54"/>
            <p:cNvSpPr txBox="1"/>
            <p:nvPr/>
          </p:nvSpPr>
          <p:spPr>
            <a:xfrm>
              <a:off x="0" y="1691188"/>
              <a:ext cx="4092542" cy="417375"/>
            </a:xfrm>
            <a:prstGeom prst="rect">
              <a:avLst/>
            </a:prstGeom>
            <a:noFill/>
            <a:ln>
              <a:noFill/>
            </a:ln>
          </p:spPr>
          <p:txBody>
            <a:bodyPr anchorCtr="0" anchor="t" bIns="71100" lIns="317625" spcFirstLastPara="1" rIns="317625" wrap="square" tIns="208275">
              <a:noAutofit/>
            </a:bodyPr>
            <a:lstStyle/>
            <a:p>
              <a:pPr indent="-57150" lvl="1" marL="57150" marR="0" rtl="0" algn="l">
                <a:lnSpc>
                  <a:spcPct val="90000"/>
                </a:lnSpc>
                <a:spcBef>
                  <a:spcPts val="0"/>
                </a:spcBef>
                <a:spcAft>
                  <a:spcPts val="0"/>
                </a:spcAft>
                <a:buClr>
                  <a:srgbClr val="000000"/>
                </a:buClr>
                <a:buSzPts val="1000"/>
                <a:buFont typeface="Arial"/>
                <a:buChar char="•"/>
              </a:pPr>
              <a:r>
                <a:rPr b="1" i="0" lang="fr-FR" sz="1000" u="none" cap="none" strike="noStrike">
                  <a:solidFill>
                    <a:srgbClr val="000000"/>
                  </a:solidFill>
                  <a:latin typeface="Arial"/>
                  <a:ea typeface="Arial"/>
                  <a:cs typeface="Arial"/>
                  <a:sym typeface="Arial"/>
                </a:rPr>
                <a:t>Biens, équipements ou services </a:t>
              </a:r>
              <a:r>
                <a:rPr b="0" i="0" lang="fr-FR" sz="1000" u="none" cap="none" strike="noStrike">
                  <a:solidFill>
                    <a:srgbClr val="000000"/>
                  </a:solidFill>
                  <a:latin typeface="Arial"/>
                  <a:ea typeface="Arial"/>
                  <a:cs typeface="Arial"/>
                  <a:sym typeface="Arial"/>
                </a:rPr>
                <a:t>qui résultent du projet</a:t>
              </a:r>
              <a:endParaRPr b="0" i="0" sz="1000" u="none" cap="none" strike="noStrike">
                <a:solidFill>
                  <a:srgbClr val="000000"/>
                </a:solidFill>
                <a:latin typeface="Arial"/>
                <a:ea typeface="Arial"/>
                <a:cs typeface="Arial"/>
                <a:sym typeface="Arial"/>
              </a:endParaRPr>
            </a:p>
          </p:txBody>
        </p:sp>
        <p:sp>
          <p:nvSpPr>
            <p:cNvPr id="385" name="Google Shape;385;p54"/>
            <p:cNvSpPr/>
            <p:nvPr/>
          </p:nvSpPr>
          <p:spPr>
            <a:xfrm>
              <a:off x="204627" y="1543588"/>
              <a:ext cx="2864779" cy="295199"/>
            </a:xfrm>
            <a:prstGeom prst="roundRect">
              <a:avLst>
                <a:gd fmla="val 16667" name="adj"/>
              </a:avLst>
            </a:prstGeom>
            <a:solidFill>
              <a:srgbClr val="E84E0C"/>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54"/>
            <p:cNvSpPr txBox="1"/>
            <p:nvPr/>
          </p:nvSpPr>
          <p:spPr>
            <a:xfrm>
              <a:off x="219037" y="1557998"/>
              <a:ext cx="2835959" cy="266379"/>
            </a:xfrm>
            <a:prstGeom prst="rect">
              <a:avLst/>
            </a:prstGeom>
            <a:noFill/>
            <a:ln>
              <a:noFill/>
            </a:ln>
          </p:spPr>
          <p:txBody>
            <a:bodyPr anchorCtr="0" anchor="ctr" bIns="0" lIns="108275" spcFirstLastPara="1" rIns="108275" wrap="square" tIns="0">
              <a:noAutofit/>
            </a:bodyPr>
            <a:lstStyle/>
            <a:p>
              <a:pPr indent="0" lvl="0" marL="0" marR="0" rtl="0" algn="l">
                <a:lnSpc>
                  <a:spcPct val="90000"/>
                </a:lnSpc>
                <a:spcBef>
                  <a:spcPts val="0"/>
                </a:spcBef>
                <a:spcAft>
                  <a:spcPts val="0"/>
                </a:spcAft>
                <a:buClr>
                  <a:srgbClr val="000000"/>
                </a:buClr>
                <a:buSzPts val="1000"/>
                <a:buFont typeface="Arial"/>
                <a:buNone/>
              </a:pPr>
              <a:r>
                <a:rPr b="0" i="0" lang="fr-FR" sz="1000" u="none" cap="none" strike="noStrike">
                  <a:solidFill>
                    <a:schemeClr val="lt1"/>
                  </a:solidFill>
                  <a:latin typeface="Arial"/>
                  <a:ea typeface="Arial"/>
                  <a:cs typeface="Arial"/>
                  <a:sym typeface="Arial"/>
                </a:rPr>
                <a:t>LES PRODUITS </a:t>
              </a:r>
              <a:endParaRPr b="0" i="0" sz="1400" u="none" cap="none" strike="noStrike">
                <a:solidFill>
                  <a:srgbClr val="000000"/>
                </a:solidFill>
                <a:latin typeface="Arial"/>
                <a:ea typeface="Arial"/>
                <a:cs typeface="Arial"/>
                <a:sym typeface="Arial"/>
              </a:endParaRPr>
            </a:p>
          </p:txBody>
        </p:sp>
        <p:sp>
          <p:nvSpPr>
            <p:cNvPr id="387" name="Google Shape;387;p54"/>
            <p:cNvSpPr/>
            <p:nvPr/>
          </p:nvSpPr>
          <p:spPr>
            <a:xfrm>
              <a:off x="0" y="2310163"/>
              <a:ext cx="4092542" cy="551250"/>
            </a:xfrm>
            <a:prstGeom prst="rect">
              <a:avLst/>
            </a:prstGeom>
            <a:solidFill>
              <a:schemeClr val="lt1">
                <a:alpha val="89411"/>
              </a:schemeClr>
            </a:solidFill>
            <a:ln cap="flat" cmpd="sng" w="25400">
              <a:solidFill>
                <a:srgbClr val="E84E0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54"/>
            <p:cNvSpPr txBox="1"/>
            <p:nvPr/>
          </p:nvSpPr>
          <p:spPr>
            <a:xfrm>
              <a:off x="0" y="2310163"/>
              <a:ext cx="4092542" cy="551250"/>
            </a:xfrm>
            <a:prstGeom prst="rect">
              <a:avLst/>
            </a:prstGeom>
            <a:noFill/>
            <a:ln>
              <a:noFill/>
            </a:ln>
          </p:spPr>
          <p:txBody>
            <a:bodyPr anchorCtr="0" anchor="t" bIns="71100" lIns="317625" spcFirstLastPara="1" rIns="317625" wrap="square" tIns="208275">
              <a:noAutofit/>
            </a:bodyPr>
            <a:lstStyle/>
            <a:p>
              <a:pPr indent="-57150" lvl="1" marL="57150" marR="0" rtl="0" algn="l">
                <a:lnSpc>
                  <a:spcPct val="90000"/>
                </a:lnSpc>
                <a:spcBef>
                  <a:spcPts val="0"/>
                </a:spcBef>
                <a:spcAft>
                  <a:spcPts val="0"/>
                </a:spcAft>
                <a:buClr>
                  <a:srgbClr val="000000"/>
                </a:buClr>
                <a:buSzPts val="1000"/>
                <a:buFont typeface="Arial"/>
                <a:buChar char="•"/>
              </a:pPr>
              <a:r>
                <a:rPr b="1" i="0" lang="fr-FR" sz="1000" u="none" cap="none" strike="noStrike">
                  <a:solidFill>
                    <a:srgbClr val="000000"/>
                  </a:solidFill>
                  <a:latin typeface="Arial"/>
                  <a:ea typeface="Arial"/>
                  <a:cs typeface="Arial"/>
                  <a:sym typeface="Arial"/>
                </a:rPr>
                <a:t>Actions entreprises </a:t>
              </a:r>
              <a:r>
                <a:rPr b="0" i="0" lang="fr-FR" sz="1000" u="none" cap="none" strike="noStrike">
                  <a:solidFill>
                    <a:srgbClr val="000000"/>
                  </a:solidFill>
                  <a:latin typeface="Arial"/>
                  <a:ea typeface="Arial"/>
                  <a:cs typeface="Arial"/>
                  <a:sym typeface="Arial"/>
                </a:rPr>
                <a:t>qui mobilisent les ressources pour obtenir des produits</a:t>
              </a:r>
              <a:endParaRPr b="0" i="0" sz="1000" u="none" cap="none" strike="noStrike">
                <a:solidFill>
                  <a:srgbClr val="000000"/>
                </a:solidFill>
                <a:latin typeface="Arial"/>
                <a:ea typeface="Arial"/>
                <a:cs typeface="Arial"/>
                <a:sym typeface="Arial"/>
              </a:endParaRPr>
            </a:p>
          </p:txBody>
        </p:sp>
        <p:sp>
          <p:nvSpPr>
            <p:cNvPr id="389" name="Google Shape;389;p54"/>
            <p:cNvSpPr/>
            <p:nvPr/>
          </p:nvSpPr>
          <p:spPr>
            <a:xfrm>
              <a:off x="204627" y="2162563"/>
              <a:ext cx="2864779" cy="295199"/>
            </a:xfrm>
            <a:prstGeom prst="roundRect">
              <a:avLst>
                <a:gd fmla="val 16667" name="adj"/>
              </a:avLst>
            </a:prstGeom>
            <a:solidFill>
              <a:srgbClr val="E84E0C"/>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54"/>
            <p:cNvSpPr txBox="1"/>
            <p:nvPr/>
          </p:nvSpPr>
          <p:spPr>
            <a:xfrm>
              <a:off x="219037" y="2176973"/>
              <a:ext cx="2835959" cy="266379"/>
            </a:xfrm>
            <a:prstGeom prst="rect">
              <a:avLst/>
            </a:prstGeom>
            <a:noFill/>
            <a:ln>
              <a:noFill/>
            </a:ln>
          </p:spPr>
          <p:txBody>
            <a:bodyPr anchorCtr="0" anchor="ctr" bIns="0" lIns="108275" spcFirstLastPara="1" rIns="108275" wrap="square" tIns="0">
              <a:noAutofit/>
            </a:bodyPr>
            <a:lstStyle/>
            <a:p>
              <a:pPr indent="0" lvl="0" marL="0" marR="0" rtl="0" algn="l">
                <a:lnSpc>
                  <a:spcPct val="90000"/>
                </a:lnSpc>
                <a:spcBef>
                  <a:spcPts val="0"/>
                </a:spcBef>
                <a:spcAft>
                  <a:spcPts val="0"/>
                </a:spcAft>
                <a:buClr>
                  <a:srgbClr val="000000"/>
                </a:buClr>
                <a:buSzPts val="1000"/>
                <a:buFont typeface="Arial"/>
                <a:buNone/>
              </a:pPr>
              <a:r>
                <a:rPr b="0" i="0" lang="fr-FR" sz="1000" u="none" cap="none" strike="noStrike">
                  <a:solidFill>
                    <a:schemeClr val="lt1"/>
                  </a:solidFill>
                  <a:latin typeface="Arial"/>
                  <a:ea typeface="Arial"/>
                  <a:cs typeface="Arial"/>
                  <a:sym typeface="Arial"/>
                </a:rPr>
                <a:t>LES ACTIVITES</a:t>
              </a:r>
              <a:endParaRPr b="0" i="0" sz="1400" u="none" cap="none" strike="noStrike">
                <a:solidFill>
                  <a:srgbClr val="000000"/>
                </a:solidFill>
                <a:latin typeface="Arial"/>
                <a:ea typeface="Arial"/>
                <a:cs typeface="Arial"/>
                <a:sym typeface="Arial"/>
              </a:endParaRPr>
            </a:p>
          </p:txBody>
        </p:sp>
        <p:sp>
          <p:nvSpPr>
            <p:cNvPr id="391" name="Google Shape;391;p54"/>
            <p:cNvSpPr/>
            <p:nvPr/>
          </p:nvSpPr>
          <p:spPr>
            <a:xfrm>
              <a:off x="0" y="3063013"/>
              <a:ext cx="4092542" cy="417375"/>
            </a:xfrm>
            <a:prstGeom prst="rect">
              <a:avLst/>
            </a:prstGeom>
            <a:solidFill>
              <a:schemeClr val="lt1">
                <a:alpha val="89411"/>
              </a:schemeClr>
            </a:solidFill>
            <a:ln cap="flat" cmpd="sng" w="25400">
              <a:solidFill>
                <a:srgbClr val="E84E0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54"/>
            <p:cNvSpPr txBox="1"/>
            <p:nvPr/>
          </p:nvSpPr>
          <p:spPr>
            <a:xfrm>
              <a:off x="0" y="3063013"/>
              <a:ext cx="4092542" cy="417375"/>
            </a:xfrm>
            <a:prstGeom prst="rect">
              <a:avLst/>
            </a:prstGeom>
            <a:noFill/>
            <a:ln>
              <a:noFill/>
            </a:ln>
          </p:spPr>
          <p:txBody>
            <a:bodyPr anchorCtr="0" anchor="t" bIns="71100" lIns="317625" spcFirstLastPara="1" rIns="317625" wrap="square" tIns="208275">
              <a:noAutofit/>
            </a:bodyPr>
            <a:lstStyle/>
            <a:p>
              <a:pPr indent="-57150" lvl="1" marL="57150" marR="0" rtl="0" algn="l">
                <a:lnSpc>
                  <a:spcPct val="90000"/>
                </a:lnSpc>
                <a:spcBef>
                  <a:spcPts val="0"/>
                </a:spcBef>
                <a:spcAft>
                  <a:spcPts val="0"/>
                </a:spcAft>
                <a:buClr>
                  <a:srgbClr val="000000"/>
                </a:buClr>
                <a:buSzPts val="1000"/>
                <a:buFont typeface="Arial"/>
                <a:buChar char="•"/>
              </a:pPr>
              <a:r>
                <a:rPr b="1" i="0" lang="fr-FR" sz="1000" u="none" cap="none" strike="noStrike">
                  <a:solidFill>
                    <a:srgbClr val="000000"/>
                  </a:solidFill>
                  <a:latin typeface="Arial"/>
                  <a:ea typeface="Arial"/>
                  <a:cs typeface="Arial"/>
                  <a:sym typeface="Arial"/>
                </a:rPr>
                <a:t>Ressources</a:t>
              </a:r>
              <a:r>
                <a:rPr b="0" i="0" lang="fr-FR" sz="1000" u="none" cap="none" strike="noStrike">
                  <a:solidFill>
                    <a:srgbClr val="000000"/>
                  </a:solidFill>
                  <a:latin typeface="Arial"/>
                  <a:ea typeface="Arial"/>
                  <a:cs typeface="Arial"/>
                  <a:sym typeface="Arial"/>
                </a:rPr>
                <a:t> financiers, logistiques, humains. </a:t>
              </a:r>
              <a:endParaRPr b="0" i="0" sz="1400" u="none" cap="none" strike="noStrike">
                <a:solidFill>
                  <a:srgbClr val="000000"/>
                </a:solidFill>
                <a:latin typeface="Arial"/>
                <a:ea typeface="Arial"/>
                <a:cs typeface="Arial"/>
                <a:sym typeface="Arial"/>
              </a:endParaRPr>
            </a:p>
          </p:txBody>
        </p:sp>
        <p:sp>
          <p:nvSpPr>
            <p:cNvPr id="393" name="Google Shape;393;p54"/>
            <p:cNvSpPr/>
            <p:nvPr/>
          </p:nvSpPr>
          <p:spPr>
            <a:xfrm>
              <a:off x="204627" y="2915413"/>
              <a:ext cx="2864779" cy="295199"/>
            </a:xfrm>
            <a:prstGeom prst="roundRect">
              <a:avLst>
                <a:gd fmla="val 16667" name="adj"/>
              </a:avLst>
            </a:prstGeom>
            <a:solidFill>
              <a:srgbClr val="E84E0C"/>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54"/>
            <p:cNvSpPr txBox="1"/>
            <p:nvPr/>
          </p:nvSpPr>
          <p:spPr>
            <a:xfrm>
              <a:off x="219037" y="2929823"/>
              <a:ext cx="2835959" cy="266379"/>
            </a:xfrm>
            <a:prstGeom prst="rect">
              <a:avLst/>
            </a:prstGeom>
            <a:noFill/>
            <a:ln>
              <a:noFill/>
            </a:ln>
          </p:spPr>
          <p:txBody>
            <a:bodyPr anchorCtr="0" anchor="ctr" bIns="0" lIns="108275" spcFirstLastPara="1" rIns="108275" wrap="square" tIns="0">
              <a:noAutofit/>
            </a:bodyPr>
            <a:lstStyle/>
            <a:p>
              <a:pPr indent="0" lvl="0" marL="0" marR="0" rtl="0" algn="l">
                <a:lnSpc>
                  <a:spcPct val="90000"/>
                </a:lnSpc>
                <a:spcBef>
                  <a:spcPts val="0"/>
                </a:spcBef>
                <a:spcAft>
                  <a:spcPts val="0"/>
                </a:spcAft>
                <a:buClr>
                  <a:srgbClr val="000000"/>
                </a:buClr>
                <a:buSzPts val="1000"/>
                <a:buFont typeface="Arial"/>
                <a:buNone/>
              </a:pPr>
              <a:r>
                <a:rPr b="0" i="0" lang="fr-FR" sz="1000" u="none" cap="none" strike="noStrike">
                  <a:solidFill>
                    <a:schemeClr val="lt1"/>
                  </a:solidFill>
                  <a:latin typeface="Arial"/>
                  <a:ea typeface="Arial"/>
                  <a:cs typeface="Arial"/>
                  <a:sym typeface="Arial"/>
                </a:rPr>
                <a:t>LES INTRANTS </a:t>
              </a:r>
              <a:endParaRPr b="0" i="0" sz="1400" u="none" cap="none" strike="noStrike">
                <a:solidFill>
                  <a:srgbClr val="000000"/>
                </a:solidFill>
                <a:latin typeface="Arial"/>
                <a:ea typeface="Arial"/>
                <a:cs typeface="Arial"/>
                <a:sym typeface="Arial"/>
              </a:endParaRPr>
            </a:p>
          </p:txBody>
        </p:sp>
      </p:grpSp>
      <p:sp>
        <p:nvSpPr>
          <p:cNvPr id="395" name="Google Shape;395;p54"/>
          <p:cNvSpPr txBox="1"/>
          <p:nvPr>
            <p:ph type="title"/>
          </p:nvPr>
        </p:nvSpPr>
        <p:spPr>
          <a:xfrm>
            <a:off x="4882413" y="1529859"/>
            <a:ext cx="4092542" cy="46366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b="1" lang="fr-FR" sz="2100">
                <a:solidFill>
                  <a:schemeClr val="dk2"/>
                </a:solidFill>
                <a:latin typeface="Bebas Neue"/>
                <a:ea typeface="Bebas Neue"/>
                <a:cs typeface="Bebas Neue"/>
                <a:sym typeface="Bebas Neue"/>
              </a:rPr>
              <a:t>LE NIVEAU DES INDICATEURS</a:t>
            </a:r>
            <a:endParaRPr/>
          </a:p>
        </p:txBody>
      </p:sp>
      <p:sp>
        <p:nvSpPr>
          <p:cNvPr id="396" name="Google Shape;396;p54"/>
          <p:cNvSpPr/>
          <p:nvPr/>
        </p:nvSpPr>
        <p:spPr>
          <a:xfrm rot="-5400002">
            <a:off x="3347456" y="3743939"/>
            <a:ext cx="3518275" cy="483335"/>
          </a:xfrm>
          <a:prstGeom prst="notchedRightArrow">
            <a:avLst>
              <a:gd fmla="val 50000" name="adj1"/>
              <a:gd fmla="val 50000" name="adj2"/>
            </a:avLst>
          </a:prstGeom>
          <a:solidFill>
            <a:schemeClr val="dk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61"/>
              <a:buFont typeface="Arial"/>
              <a:buNone/>
            </a:pPr>
            <a:r>
              <a:t/>
            </a:r>
            <a:endParaRPr b="0" i="0" sz="1361" u="none" cap="none" strike="noStrike">
              <a:solidFill>
                <a:schemeClr val="lt1"/>
              </a:solidFill>
              <a:latin typeface="Arial"/>
              <a:ea typeface="Arial"/>
              <a:cs typeface="Arial"/>
              <a:sym typeface="Arial"/>
            </a:endParaRPr>
          </a:p>
        </p:txBody>
      </p:sp>
      <p:sp>
        <p:nvSpPr>
          <p:cNvPr id="397" name="Google Shape;397;p54"/>
          <p:cNvSpPr txBox="1"/>
          <p:nvPr/>
        </p:nvSpPr>
        <p:spPr>
          <a:xfrm>
            <a:off x="5372325" y="4991996"/>
            <a:ext cx="3689289" cy="710259"/>
          </a:xfrm>
          <a:prstGeom prst="rect">
            <a:avLst/>
          </a:prstGeom>
          <a:noFill/>
          <a:ln>
            <a:noFill/>
          </a:ln>
        </p:spPr>
        <p:txBody>
          <a:bodyPr anchorCtr="0" anchor="t" bIns="0" lIns="0" spcFirstLastPara="1" rIns="0" wrap="square" tIns="0">
            <a:spAutoFit/>
          </a:bodyPr>
          <a:lstStyle/>
          <a:p>
            <a:pPr indent="0" lvl="0" marL="0" marR="0" rtl="0" algn="l">
              <a:lnSpc>
                <a:spcPct val="107000"/>
              </a:lnSpc>
              <a:spcBef>
                <a:spcPts val="0"/>
              </a:spcBef>
              <a:spcAft>
                <a:spcPts val="0"/>
              </a:spcAft>
              <a:buClr>
                <a:srgbClr val="000000"/>
              </a:buClr>
              <a:buSzPts val="1191"/>
              <a:buFont typeface="Arial"/>
              <a:buNone/>
            </a:pPr>
            <a:r>
              <a:rPr b="1" i="0" lang="fr-FR" sz="1191" u="none" cap="none" strike="noStrike">
                <a:solidFill>
                  <a:srgbClr val="000000"/>
                </a:solidFill>
                <a:latin typeface="Open Sans"/>
                <a:ea typeface="Open Sans"/>
                <a:cs typeface="Open Sans"/>
                <a:sym typeface="Open Sans"/>
              </a:rPr>
              <a:t>Activités</a:t>
            </a:r>
            <a:endParaRPr b="0" i="0" sz="1361" u="none" cap="none" strike="noStrike">
              <a:solidFill>
                <a:srgbClr val="000000"/>
              </a:solidFill>
              <a:latin typeface="Arial"/>
              <a:ea typeface="Arial"/>
              <a:cs typeface="Arial"/>
              <a:sym typeface="Arial"/>
            </a:endParaRPr>
          </a:p>
          <a:p>
            <a:pPr indent="0" lvl="0" marL="0" marR="0" rtl="0" algn="l">
              <a:lnSpc>
                <a:spcPct val="107000"/>
              </a:lnSpc>
              <a:spcBef>
                <a:spcPts val="600"/>
              </a:spcBef>
              <a:spcAft>
                <a:spcPts val="0"/>
              </a:spcAft>
              <a:buClr>
                <a:srgbClr val="000000"/>
              </a:buClr>
              <a:buSzPts val="1361"/>
              <a:buFont typeface="Arial"/>
              <a:buNone/>
            </a:pPr>
            <a:r>
              <a:rPr b="0" i="1" lang="fr-FR" sz="1361" u="none" cap="none" strike="noStrike">
                <a:solidFill>
                  <a:srgbClr val="000000"/>
                </a:solidFill>
                <a:latin typeface="Open Sans"/>
                <a:ea typeface="Open Sans"/>
                <a:cs typeface="Open Sans"/>
                <a:sym typeface="Open Sans"/>
              </a:rPr>
              <a:t>Signes lies à l’exécution des plans de travail (gestion de projet)</a:t>
            </a:r>
            <a:endParaRPr b="0" i="0" sz="1400" u="none" cap="none" strike="noStrike">
              <a:solidFill>
                <a:srgbClr val="000000"/>
              </a:solidFill>
              <a:latin typeface="Arial"/>
              <a:ea typeface="Arial"/>
              <a:cs typeface="Arial"/>
              <a:sym typeface="Arial"/>
            </a:endParaRPr>
          </a:p>
        </p:txBody>
      </p:sp>
      <p:sp>
        <p:nvSpPr>
          <p:cNvPr id="398" name="Google Shape;398;p54"/>
          <p:cNvSpPr txBox="1"/>
          <p:nvPr/>
        </p:nvSpPr>
        <p:spPr>
          <a:xfrm>
            <a:off x="5372325" y="4172379"/>
            <a:ext cx="3537203" cy="6790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91"/>
              <a:buFont typeface="Arial"/>
              <a:buNone/>
            </a:pPr>
            <a:r>
              <a:rPr b="1" i="0" lang="fr-FR" sz="1191" u="none" cap="none" strike="noStrike">
                <a:solidFill>
                  <a:srgbClr val="000000"/>
                </a:solidFill>
                <a:latin typeface="Open Sans"/>
                <a:ea typeface="Open Sans"/>
                <a:cs typeface="Open Sans"/>
                <a:sym typeface="Open Sans"/>
              </a:rPr>
              <a:t>Produits</a:t>
            </a:r>
            <a:endParaRPr b="0" i="0" sz="1361"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361"/>
              <a:buFont typeface="Arial"/>
              <a:buNone/>
            </a:pPr>
            <a:r>
              <a:rPr b="0" i="1" lang="fr-FR" sz="1361" u="none" cap="none" strike="noStrike">
                <a:solidFill>
                  <a:srgbClr val="000000"/>
                </a:solidFill>
                <a:latin typeface="Open Sans"/>
                <a:ea typeface="Open Sans"/>
                <a:cs typeface="Open Sans"/>
                <a:sym typeface="Open Sans"/>
              </a:rPr>
              <a:t>Signes qui montrent la quantité et la qualité des produits </a:t>
            </a:r>
            <a:endParaRPr b="0" i="0" sz="1400" u="none" cap="none" strike="noStrike">
              <a:solidFill>
                <a:srgbClr val="000000"/>
              </a:solidFill>
              <a:latin typeface="Arial"/>
              <a:ea typeface="Arial"/>
              <a:cs typeface="Arial"/>
              <a:sym typeface="Arial"/>
            </a:endParaRPr>
          </a:p>
        </p:txBody>
      </p:sp>
      <p:sp>
        <p:nvSpPr>
          <p:cNvPr id="399" name="Google Shape;399;p54"/>
          <p:cNvSpPr txBox="1"/>
          <p:nvPr/>
        </p:nvSpPr>
        <p:spPr>
          <a:xfrm>
            <a:off x="5372325" y="3166025"/>
            <a:ext cx="3689290" cy="88844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91"/>
              <a:buFont typeface="Arial"/>
              <a:buNone/>
            </a:pPr>
            <a:r>
              <a:rPr b="1" i="0" lang="fr-FR" sz="1191" u="none" cap="none" strike="noStrike">
                <a:solidFill>
                  <a:srgbClr val="000000"/>
                </a:solidFill>
                <a:latin typeface="Open Sans"/>
                <a:ea typeface="Open Sans"/>
                <a:cs typeface="Open Sans"/>
                <a:sym typeface="Open Sans"/>
              </a:rPr>
              <a:t>Effets</a:t>
            </a:r>
            <a:endParaRPr b="0" i="0" sz="1361"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361"/>
              <a:buFont typeface="Arial"/>
              <a:buNone/>
            </a:pPr>
            <a:r>
              <a:rPr b="0" i="1" lang="fr-FR" sz="1361" u="none" cap="none" strike="noStrike">
                <a:solidFill>
                  <a:srgbClr val="000000"/>
                </a:solidFill>
                <a:latin typeface="Open Sans"/>
                <a:ea typeface="Open Sans"/>
                <a:cs typeface="Open Sans"/>
                <a:sym typeface="Open Sans"/>
              </a:rPr>
              <a:t>Signes que les bénéficiaires finaux sont satisfaits (utilisent) les produits pour arriver à modifier leur comportement/ compétences</a:t>
            </a:r>
            <a:endParaRPr b="0" i="0" sz="1400" u="none" cap="none" strike="noStrike">
              <a:solidFill>
                <a:srgbClr val="000000"/>
              </a:solidFill>
              <a:latin typeface="Arial"/>
              <a:ea typeface="Arial"/>
              <a:cs typeface="Arial"/>
              <a:sym typeface="Arial"/>
            </a:endParaRPr>
          </a:p>
        </p:txBody>
      </p:sp>
      <p:sp>
        <p:nvSpPr>
          <p:cNvPr id="400" name="Google Shape;400;p54"/>
          <p:cNvSpPr txBox="1"/>
          <p:nvPr/>
        </p:nvSpPr>
        <p:spPr>
          <a:xfrm>
            <a:off x="5372325" y="2346408"/>
            <a:ext cx="3689290" cy="6790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91"/>
              <a:buFont typeface="Arial"/>
              <a:buNone/>
            </a:pPr>
            <a:r>
              <a:rPr b="1" i="0" lang="fr-FR" sz="1191" u="none" cap="none" strike="noStrike">
                <a:solidFill>
                  <a:srgbClr val="000000"/>
                </a:solidFill>
                <a:latin typeface="Open Sans"/>
                <a:ea typeface="Open Sans"/>
                <a:cs typeface="Open Sans"/>
                <a:sym typeface="Open Sans"/>
              </a:rPr>
              <a:t>Impact</a:t>
            </a:r>
            <a:endParaRPr b="0" i="0" sz="1361"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361"/>
              <a:buFont typeface="Arial"/>
              <a:buNone/>
            </a:pPr>
            <a:r>
              <a:rPr b="0" i="1" lang="fr-FR" sz="1361" u="none" cap="none" strike="noStrike">
                <a:solidFill>
                  <a:srgbClr val="000000"/>
                </a:solidFill>
                <a:latin typeface="Open Sans"/>
                <a:ea typeface="Open Sans"/>
                <a:cs typeface="Open Sans"/>
                <a:sym typeface="Open Sans"/>
              </a:rPr>
              <a:t>Indication à la fin du projet qu’une dynamique est déclenché </a:t>
            </a:r>
            <a:endParaRPr b="0" i="0" sz="1361" u="none" cap="none" strike="noStrike">
              <a:solidFill>
                <a:srgbClr val="000000"/>
              </a:solidFill>
              <a:latin typeface="Arial"/>
              <a:ea typeface="Arial"/>
              <a:cs typeface="Arial"/>
              <a:sym typeface="Arial"/>
            </a:endParaRPr>
          </a:p>
        </p:txBody>
      </p:sp>
      <p:sp>
        <p:nvSpPr>
          <p:cNvPr id="401" name="Google Shape;401;p54"/>
          <p:cNvSpPr txBox="1"/>
          <p:nvPr/>
        </p:nvSpPr>
        <p:spPr>
          <a:xfrm>
            <a:off x="479458" y="1529859"/>
            <a:ext cx="4092542" cy="463669"/>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800"/>
              <a:buFont typeface="Arial"/>
              <a:buNone/>
            </a:pPr>
            <a:r>
              <a:rPr b="1" i="0" lang="fr-FR" sz="2100" u="none" cap="none" strike="noStrike">
                <a:solidFill>
                  <a:schemeClr val="dk1"/>
                </a:solidFill>
                <a:latin typeface="Bebas Neue"/>
                <a:ea typeface="Bebas Neue"/>
                <a:cs typeface="Bebas Neue"/>
                <a:sym typeface="Bebas Neue"/>
              </a:rPr>
              <a:t>LA CHAINE DE RESULTATS</a:t>
            </a:r>
            <a:r>
              <a:rPr b="1" i="0" lang="fr-FR" sz="2100" u="none" cap="none" strike="noStrike">
                <a:solidFill>
                  <a:schemeClr val="dk2"/>
                </a:solidFill>
                <a:latin typeface="Bebas Neue"/>
                <a:ea typeface="Bebas Neue"/>
                <a:cs typeface="Bebas Neue"/>
                <a:sym typeface="Bebas Neue"/>
              </a:rPr>
              <a:t> </a:t>
            </a:r>
            <a:endParaRPr b="0" i="0" sz="1400" u="none" cap="none" strike="noStrike">
              <a:solidFill>
                <a:srgbClr val="000000"/>
              </a:solidFill>
              <a:latin typeface="Arial"/>
              <a:ea typeface="Arial"/>
              <a:cs typeface="Arial"/>
              <a:sym typeface="Arial"/>
            </a:endParaRPr>
          </a:p>
        </p:txBody>
      </p:sp>
      <p:sp>
        <p:nvSpPr>
          <p:cNvPr id="402" name="Google Shape;402;p54"/>
          <p:cNvSpPr txBox="1"/>
          <p:nvPr/>
        </p:nvSpPr>
        <p:spPr>
          <a:xfrm>
            <a:off x="1952413" y="6149662"/>
            <a:ext cx="6308360" cy="286232"/>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rgbClr val="000000"/>
              </a:buClr>
              <a:buSzPts val="1400"/>
              <a:buFont typeface="Arial"/>
              <a:buNone/>
            </a:pPr>
            <a:r>
              <a:rPr b="1" i="0" lang="fr-FR" sz="1400" u="none" cap="none" strike="noStrike">
                <a:solidFill>
                  <a:schemeClr val="dk2"/>
                </a:solidFill>
                <a:highlight>
                  <a:srgbClr val="FFFFFF"/>
                </a:highlight>
                <a:latin typeface="Arial Narrow"/>
                <a:ea typeface="Arial Narrow"/>
                <a:cs typeface="Arial Narrow"/>
                <a:sym typeface="Arial Narrow"/>
              </a:rPr>
              <a:t>Bonne pratique : </a:t>
            </a:r>
            <a:r>
              <a:rPr b="0" i="0" lang="fr-FR" sz="1400" u="none" cap="none" strike="noStrike">
                <a:solidFill>
                  <a:schemeClr val="dk1"/>
                </a:solidFill>
                <a:highlight>
                  <a:srgbClr val="FFFFFF"/>
                </a:highlight>
                <a:latin typeface="Arial Narrow"/>
                <a:ea typeface="Arial Narrow"/>
                <a:cs typeface="Arial Narrow"/>
                <a:sym typeface="Arial Narrow"/>
              </a:rPr>
              <a:t>3 indicateurs maximum par case de la chaîne de résultats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7" name="Shape 107"/>
        <p:cNvGrpSpPr/>
        <p:nvPr/>
      </p:nvGrpSpPr>
      <p:grpSpPr>
        <a:xfrm>
          <a:off x="0" y="0"/>
          <a:ext cx="0" cy="0"/>
          <a:chOff x="0" y="0"/>
          <a:chExt cx="0" cy="0"/>
        </a:xfrm>
      </p:grpSpPr>
      <p:sp>
        <p:nvSpPr>
          <p:cNvPr id="108" name="Google Shape;108;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109" name="Google Shape;109;p26"/>
          <p:cNvSpPr txBox="1"/>
          <p:nvPr/>
        </p:nvSpPr>
        <p:spPr>
          <a:xfrm>
            <a:off x="843150" y="1825080"/>
            <a:ext cx="7457700" cy="184662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400" u="none" cap="none" strike="noStrike">
                <a:solidFill>
                  <a:srgbClr val="FFFFFF"/>
                </a:solidFill>
                <a:latin typeface="Bebas Neue"/>
                <a:ea typeface="Bebas Neue"/>
                <a:cs typeface="Bebas Neue"/>
                <a:sym typeface="Bebas Neue"/>
              </a:rPr>
              <a:t>La phase de mise en œuvre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rPr b="1" i="0" lang="fr-FR" sz="5400" u="none" cap="none" strike="noStrike">
                <a:solidFill>
                  <a:srgbClr val="FFFFFF"/>
                </a:solidFill>
                <a:latin typeface="Bebas Neue"/>
                <a:ea typeface="Bebas Neue"/>
                <a:cs typeface="Bebas Neue"/>
                <a:sym typeface="Bebas Neue"/>
              </a:rPr>
              <a:t>Et le s&amp;e</a:t>
            </a:r>
            <a:endParaRPr b="1" i="0" sz="5400" u="none" cap="none" strike="noStrike">
              <a:solidFill>
                <a:srgbClr val="FFFFFF"/>
              </a:solidFill>
              <a:latin typeface="Bebas Neue"/>
              <a:ea typeface="Bebas Neue"/>
              <a:cs typeface="Bebas Neue"/>
              <a:sym typeface="Bebas Neue"/>
            </a:endParaRPr>
          </a:p>
        </p:txBody>
      </p:sp>
      <p:sp>
        <p:nvSpPr>
          <p:cNvPr id="110" name="Google Shape;110;p26"/>
          <p:cNvSpPr/>
          <p:nvPr/>
        </p:nvSpPr>
        <p:spPr>
          <a:xfrm>
            <a:off x="1575180" y="4260141"/>
            <a:ext cx="5993700" cy="8667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1200"/>
              </a:spcBef>
              <a:spcAft>
                <a:spcPts val="0"/>
              </a:spcAft>
              <a:buClr>
                <a:srgbClr val="000000"/>
              </a:buClr>
              <a:buSzPts val="2300"/>
              <a:buFont typeface="Arial"/>
              <a:buNone/>
            </a:pPr>
            <a:r>
              <a:rPr b="1" i="0" lang="fr-FR" sz="2300" u="none" cap="none" strike="noStrike">
                <a:solidFill>
                  <a:srgbClr val="FFFFFF"/>
                </a:solidFill>
                <a:latin typeface="Arial"/>
                <a:ea typeface="Arial"/>
                <a:cs typeface="Arial"/>
                <a:sym typeface="Arial"/>
              </a:rPr>
              <a:t>MODULE 3</a:t>
            </a:r>
            <a:endParaRPr b="0" i="0" sz="2300" u="none" cap="none" strike="noStrike">
              <a:solidFill>
                <a:srgbClr val="FFFFFF"/>
              </a:solidFill>
              <a:latin typeface="Arial"/>
              <a:ea typeface="Arial"/>
              <a:cs typeface="Arial"/>
              <a:sym typeface="Arial"/>
            </a:endParaRPr>
          </a:p>
          <a:p>
            <a:pPr indent="0" lvl="0" marL="0" marR="0" rtl="0" algn="ctr">
              <a:lnSpc>
                <a:spcPct val="100000"/>
              </a:lnSpc>
              <a:spcBef>
                <a:spcPts val="1200"/>
              </a:spcBef>
              <a:spcAft>
                <a:spcPts val="0"/>
              </a:spcAft>
              <a:buClr>
                <a:srgbClr val="262775"/>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br>
              <a:rPr b="0" i="0" lang="fr-FR" sz="1200" u="none" cap="none" strike="noStrike">
                <a:solidFill>
                  <a:srgbClr val="FFFFFF"/>
                </a:solidFill>
                <a:latin typeface="Arial"/>
                <a:ea typeface="Arial"/>
                <a:cs typeface="Arial"/>
                <a:sym typeface="Arial"/>
              </a:rPr>
            </a:br>
            <a:endParaRPr b="0" i="0" sz="1200" u="none" cap="none" strike="noStrike">
              <a:solidFill>
                <a:srgbClr val="FFFFFF"/>
              </a:solidFill>
              <a:latin typeface="Arial"/>
              <a:ea typeface="Arial"/>
              <a:cs typeface="Arial"/>
              <a:sym typeface="Arial"/>
            </a:endParaRPr>
          </a:p>
        </p:txBody>
      </p:sp>
      <p:grpSp>
        <p:nvGrpSpPr>
          <p:cNvPr id="111" name="Google Shape;111;p26"/>
          <p:cNvGrpSpPr/>
          <p:nvPr/>
        </p:nvGrpSpPr>
        <p:grpSpPr>
          <a:xfrm>
            <a:off x="3624045" y="4947747"/>
            <a:ext cx="1895970" cy="1773731"/>
            <a:chOff x="3137400" y="1009650"/>
            <a:chExt cx="2869204" cy="2708400"/>
          </a:xfrm>
        </p:grpSpPr>
        <p:sp>
          <p:nvSpPr>
            <p:cNvPr id="112" name="Google Shape;112;p26"/>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62775"/>
                </a:solidFill>
                <a:latin typeface="Arial"/>
                <a:ea typeface="Arial"/>
                <a:cs typeface="Arial"/>
                <a:sym typeface="Arial"/>
              </a:endParaRPr>
            </a:p>
          </p:txBody>
        </p:sp>
        <p:pic>
          <p:nvPicPr>
            <p:cNvPr id="113" name="Google Shape;113;p26"/>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409" name="Google Shape;409;p55"/>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Le niveau des INDICATEURS</a:t>
            </a:r>
            <a:endParaRPr b="1" i="0" sz="6300" u="none" cap="none" strike="noStrike">
              <a:solidFill>
                <a:schemeClr val="lt1"/>
              </a:solidFill>
              <a:latin typeface="Bebas Neue"/>
              <a:ea typeface="Bebas Neue"/>
              <a:cs typeface="Bebas Neue"/>
              <a:sym typeface="Bebas Neue"/>
            </a:endParaRPr>
          </a:p>
        </p:txBody>
      </p:sp>
      <p:sp>
        <p:nvSpPr>
          <p:cNvPr id="410" name="Google Shape;410;p55"/>
          <p:cNvSpPr txBox="1"/>
          <p:nvPr/>
        </p:nvSpPr>
        <p:spPr>
          <a:xfrm>
            <a:off x="557920" y="1599404"/>
            <a:ext cx="8028160" cy="4442242"/>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rgbClr val="000000"/>
              </a:buClr>
              <a:buSzPts val="2000"/>
              <a:buFont typeface="Arial"/>
              <a:buNone/>
            </a:pPr>
            <a:r>
              <a:rPr b="0" i="0" lang="fr-FR" sz="2000" u="none" cap="none" strike="noStrike">
                <a:solidFill>
                  <a:schemeClr val="dk1"/>
                </a:solidFill>
                <a:highlight>
                  <a:srgbClr val="FFFFFF"/>
                </a:highlight>
                <a:latin typeface="Arial Narrow"/>
                <a:ea typeface="Arial Narrow"/>
                <a:cs typeface="Arial Narrow"/>
                <a:sym typeface="Arial Narrow"/>
              </a:rPr>
              <a:t>Pour chaque indicateur ci-dessous, veuillez indiquer s'il s'agit d'un indicateur </a:t>
            </a:r>
            <a:r>
              <a:rPr b="1" i="0" lang="fr-FR" sz="2000" u="none" cap="none" strike="noStrike">
                <a:solidFill>
                  <a:schemeClr val="dk2"/>
                </a:solidFill>
                <a:highlight>
                  <a:srgbClr val="FFFFFF"/>
                </a:highlight>
                <a:latin typeface="Arial Narrow"/>
                <a:ea typeface="Arial Narrow"/>
                <a:cs typeface="Arial Narrow"/>
                <a:sym typeface="Arial Narrow"/>
              </a:rPr>
              <a:t>d'activité</a:t>
            </a:r>
            <a:r>
              <a:rPr b="0" i="0" lang="fr-FR" sz="2000" u="none" cap="none" strike="noStrike">
                <a:solidFill>
                  <a:schemeClr val="dk1"/>
                </a:solidFill>
                <a:highlight>
                  <a:srgbClr val="FFFFFF"/>
                </a:highlight>
                <a:latin typeface="Arial Narrow"/>
                <a:ea typeface="Arial Narrow"/>
                <a:cs typeface="Arial Narrow"/>
                <a:sym typeface="Arial Narrow"/>
              </a:rPr>
              <a:t>, </a:t>
            </a:r>
            <a:r>
              <a:rPr b="1" i="0" lang="fr-FR" sz="2000" u="none" cap="none" strike="noStrike">
                <a:solidFill>
                  <a:schemeClr val="dk2"/>
                </a:solidFill>
                <a:highlight>
                  <a:srgbClr val="FFFFFF"/>
                </a:highlight>
                <a:latin typeface="Arial Narrow"/>
                <a:ea typeface="Arial Narrow"/>
                <a:cs typeface="Arial Narrow"/>
                <a:sym typeface="Arial Narrow"/>
              </a:rPr>
              <a:t>de réalisation</a:t>
            </a:r>
            <a:r>
              <a:rPr b="0" i="0" lang="fr-FR" sz="2000" u="none" cap="none" strike="noStrike">
                <a:solidFill>
                  <a:schemeClr val="dk1"/>
                </a:solidFill>
                <a:highlight>
                  <a:srgbClr val="FFFFFF"/>
                </a:highlight>
                <a:latin typeface="Arial Narrow"/>
                <a:ea typeface="Arial Narrow"/>
                <a:cs typeface="Arial Narrow"/>
                <a:sym typeface="Arial Narrow"/>
              </a:rPr>
              <a:t>, </a:t>
            </a:r>
            <a:r>
              <a:rPr b="1" i="0" lang="fr-FR" sz="2000" u="none" cap="none" strike="noStrike">
                <a:solidFill>
                  <a:schemeClr val="dk2"/>
                </a:solidFill>
                <a:highlight>
                  <a:srgbClr val="FFFFFF"/>
                </a:highlight>
                <a:latin typeface="Arial Narrow"/>
                <a:ea typeface="Arial Narrow"/>
                <a:cs typeface="Arial Narrow"/>
                <a:sym typeface="Arial Narrow"/>
              </a:rPr>
              <a:t>d’effet</a:t>
            </a:r>
            <a:r>
              <a:rPr b="0" i="0" lang="fr-FR" sz="2000" u="none" cap="none" strike="noStrike">
                <a:solidFill>
                  <a:schemeClr val="dk1"/>
                </a:solidFill>
                <a:highlight>
                  <a:srgbClr val="FFFFFF"/>
                </a:highlight>
                <a:latin typeface="Arial Narrow"/>
                <a:ea typeface="Arial Narrow"/>
                <a:cs typeface="Arial Narrow"/>
                <a:sym typeface="Arial Narrow"/>
              </a:rPr>
              <a:t>, ou </a:t>
            </a:r>
            <a:r>
              <a:rPr b="1" i="0" lang="fr-FR" sz="2000" u="none" cap="none" strike="noStrike">
                <a:solidFill>
                  <a:schemeClr val="dk2"/>
                </a:solidFill>
                <a:highlight>
                  <a:srgbClr val="FFFFFF"/>
                </a:highlight>
                <a:latin typeface="Arial Narrow"/>
                <a:ea typeface="Arial Narrow"/>
                <a:cs typeface="Arial Narrow"/>
                <a:sym typeface="Arial Narrow"/>
              </a:rPr>
              <a:t>d'impact</a:t>
            </a:r>
            <a:r>
              <a:rPr b="0" i="0" lang="fr-FR" sz="2000" u="none" cap="none" strike="noStrike">
                <a:solidFill>
                  <a:schemeClr val="dk1"/>
                </a:solidFill>
                <a:highlight>
                  <a:srgbClr val="FFFFFF"/>
                </a:highlight>
                <a:latin typeface="Arial Narrow"/>
                <a:ea typeface="Arial Narrow"/>
                <a:cs typeface="Arial Narrow"/>
                <a:sym typeface="Arial Narrow"/>
              </a:rPr>
              <a:t> :</a:t>
            </a:r>
            <a:endParaRPr b="0" i="0" sz="1400" u="none" cap="none" strike="noStrike">
              <a:solidFill>
                <a:srgbClr val="000000"/>
              </a:solidFill>
              <a:latin typeface="Arial"/>
              <a:ea typeface="Arial"/>
              <a:cs typeface="Arial"/>
              <a:sym typeface="Arial"/>
            </a:endParaRPr>
          </a:p>
          <a:p>
            <a:pPr indent="-165100" lvl="0" marL="342900" marR="0" rtl="0" algn="just">
              <a:lnSpc>
                <a:spcPct val="90000"/>
              </a:lnSpc>
              <a:spcBef>
                <a:spcPts val="1000"/>
              </a:spcBef>
              <a:spcAft>
                <a:spcPts val="0"/>
              </a:spcAft>
              <a:buClr>
                <a:srgbClr val="002060"/>
              </a:buClr>
              <a:buSzPts val="2800"/>
              <a:buFont typeface="Arial"/>
              <a:buNone/>
            </a:pPr>
            <a:r>
              <a:t/>
            </a:r>
            <a:endParaRPr b="0" i="0" sz="2000" u="none" cap="none" strike="noStrike">
              <a:solidFill>
                <a:schemeClr val="dk1"/>
              </a:solidFill>
              <a:highlight>
                <a:srgbClr val="FFFFFF"/>
              </a:highlight>
              <a:latin typeface="Arial Narrow"/>
              <a:ea typeface="Arial Narrow"/>
              <a:cs typeface="Arial Narrow"/>
              <a:sym typeface="Arial Narrow"/>
            </a:endParaRPr>
          </a:p>
          <a:p>
            <a:pPr indent="-342900" lvl="0" marL="342900" marR="0" rtl="0" algn="just">
              <a:lnSpc>
                <a:spcPct val="90000"/>
              </a:lnSpc>
              <a:spcBef>
                <a:spcPts val="1000"/>
              </a:spcBef>
              <a:spcAft>
                <a:spcPts val="0"/>
              </a:spcAft>
              <a:buClr>
                <a:srgbClr val="002060"/>
              </a:buClr>
              <a:buSzPts val="2800"/>
              <a:buFont typeface="Arial"/>
              <a:buChar char="•"/>
            </a:pPr>
            <a:r>
              <a:rPr b="0" i="0" lang="fr-FR" sz="2000" u="none" cap="none" strike="noStrike">
                <a:solidFill>
                  <a:schemeClr val="dk1"/>
                </a:solidFill>
                <a:highlight>
                  <a:srgbClr val="FFFFFF"/>
                </a:highlight>
                <a:latin typeface="Arial Narrow"/>
                <a:ea typeface="Arial Narrow"/>
                <a:cs typeface="Arial Narrow"/>
                <a:sym typeface="Arial Narrow"/>
              </a:rPr>
              <a:t>Augmentation du taux d'inscription des enfants à l'école </a:t>
            </a:r>
            <a:endParaRPr b="0" i="0" sz="2000" u="none" cap="none" strike="noStrike">
              <a:solidFill>
                <a:schemeClr val="dk1"/>
              </a:solidFill>
              <a:highlight>
                <a:srgbClr val="FFFFFF"/>
              </a:highlight>
              <a:latin typeface="Arial Narrow"/>
              <a:ea typeface="Arial Narrow"/>
              <a:cs typeface="Arial Narrow"/>
              <a:sym typeface="Arial Narrow"/>
            </a:endParaRPr>
          </a:p>
          <a:p>
            <a:pPr indent="-165100" lvl="0" marL="342900" marR="0" rtl="0" algn="just">
              <a:lnSpc>
                <a:spcPct val="90000"/>
              </a:lnSpc>
              <a:spcBef>
                <a:spcPts val="1000"/>
              </a:spcBef>
              <a:spcAft>
                <a:spcPts val="0"/>
              </a:spcAft>
              <a:buClr>
                <a:srgbClr val="002060"/>
              </a:buClr>
              <a:buSzPts val="2800"/>
              <a:buFont typeface="Arial"/>
              <a:buNone/>
            </a:pPr>
            <a:r>
              <a:t/>
            </a:r>
            <a:endParaRPr b="0" i="0" sz="2000" u="none" cap="none" strike="noStrike">
              <a:solidFill>
                <a:schemeClr val="dk1"/>
              </a:solidFill>
              <a:highlight>
                <a:srgbClr val="FFFFFF"/>
              </a:highlight>
              <a:latin typeface="Arial Narrow"/>
              <a:ea typeface="Arial Narrow"/>
              <a:cs typeface="Arial Narrow"/>
              <a:sym typeface="Arial Narrow"/>
            </a:endParaRPr>
          </a:p>
          <a:p>
            <a:pPr indent="-342900" lvl="0" marL="342900" marR="0" rtl="0" algn="just">
              <a:lnSpc>
                <a:spcPct val="90000"/>
              </a:lnSpc>
              <a:spcBef>
                <a:spcPts val="1000"/>
              </a:spcBef>
              <a:spcAft>
                <a:spcPts val="0"/>
              </a:spcAft>
              <a:buClr>
                <a:srgbClr val="002060"/>
              </a:buClr>
              <a:buSzPts val="2800"/>
              <a:buFont typeface="Arial"/>
              <a:buChar char="•"/>
            </a:pPr>
            <a:r>
              <a:rPr b="0" i="0" lang="fr-FR" sz="2000" u="none" cap="none" strike="noStrike">
                <a:solidFill>
                  <a:schemeClr val="dk1"/>
                </a:solidFill>
                <a:highlight>
                  <a:srgbClr val="FFFFFF"/>
                </a:highlight>
                <a:latin typeface="Arial Narrow"/>
                <a:ea typeface="Arial Narrow"/>
                <a:cs typeface="Arial Narrow"/>
                <a:sym typeface="Arial Narrow"/>
              </a:rPr>
              <a:t>Nombre de formations dispensées aux enseignants</a:t>
            </a:r>
            <a:endParaRPr b="0" i="0" sz="2000" u="none" cap="none" strike="noStrike">
              <a:solidFill>
                <a:schemeClr val="dk1"/>
              </a:solidFill>
              <a:highlight>
                <a:srgbClr val="FFFFFF"/>
              </a:highlight>
              <a:latin typeface="Arial Narrow"/>
              <a:ea typeface="Arial Narrow"/>
              <a:cs typeface="Arial Narrow"/>
              <a:sym typeface="Arial Narrow"/>
            </a:endParaRPr>
          </a:p>
          <a:p>
            <a:pPr indent="-165100" lvl="0" marL="342900" marR="0" rtl="0" algn="just">
              <a:lnSpc>
                <a:spcPct val="90000"/>
              </a:lnSpc>
              <a:spcBef>
                <a:spcPts val="1000"/>
              </a:spcBef>
              <a:spcAft>
                <a:spcPts val="0"/>
              </a:spcAft>
              <a:buClr>
                <a:srgbClr val="002060"/>
              </a:buClr>
              <a:buSzPts val="2800"/>
              <a:buFont typeface="Arial"/>
              <a:buNone/>
            </a:pPr>
            <a:r>
              <a:t/>
            </a:r>
            <a:endParaRPr b="0" i="0" sz="2000" u="none" cap="none" strike="noStrike">
              <a:solidFill>
                <a:schemeClr val="dk1"/>
              </a:solidFill>
              <a:highlight>
                <a:srgbClr val="FFFFFF"/>
              </a:highlight>
              <a:latin typeface="Arial Narrow"/>
              <a:ea typeface="Arial Narrow"/>
              <a:cs typeface="Arial Narrow"/>
              <a:sym typeface="Arial Narrow"/>
            </a:endParaRPr>
          </a:p>
          <a:p>
            <a:pPr indent="-342900" lvl="0" marL="342900" marR="0" rtl="0" algn="just">
              <a:lnSpc>
                <a:spcPct val="90000"/>
              </a:lnSpc>
              <a:spcBef>
                <a:spcPts val="1000"/>
              </a:spcBef>
              <a:spcAft>
                <a:spcPts val="0"/>
              </a:spcAft>
              <a:buClr>
                <a:srgbClr val="002060"/>
              </a:buClr>
              <a:buSzPts val="2800"/>
              <a:buFont typeface="Arial"/>
              <a:buChar char="•"/>
            </a:pPr>
            <a:r>
              <a:rPr b="0" i="0" lang="fr-FR" sz="2000" u="none" cap="none" strike="noStrike">
                <a:solidFill>
                  <a:schemeClr val="dk1"/>
                </a:solidFill>
                <a:highlight>
                  <a:srgbClr val="FFFFFF"/>
                </a:highlight>
                <a:latin typeface="Arial Narrow"/>
                <a:ea typeface="Arial Narrow"/>
                <a:cs typeface="Arial Narrow"/>
                <a:sym typeface="Arial Narrow"/>
              </a:rPr>
              <a:t>% de personnes ayant bénéficié du renforcement des capacités qui ont trouvé une opportunité d'emploi dans les trois mois suivant le soutien reçu</a:t>
            </a:r>
            <a:endParaRPr b="0" i="0" sz="2000" u="none" cap="none" strike="noStrike">
              <a:solidFill>
                <a:schemeClr val="dk1"/>
              </a:solidFill>
              <a:highlight>
                <a:srgbClr val="FFFFFF"/>
              </a:highlight>
              <a:latin typeface="Arial Narrow"/>
              <a:ea typeface="Arial Narrow"/>
              <a:cs typeface="Arial Narrow"/>
              <a:sym typeface="Arial Narrow"/>
            </a:endParaRPr>
          </a:p>
          <a:p>
            <a:pPr indent="-165100" lvl="0" marL="342900" marR="0" rtl="0" algn="just">
              <a:lnSpc>
                <a:spcPct val="90000"/>
              </a:lnSpc>
              <a:spcBef>
                <a:spcPts val="1000"/>
              </a:spcBef>
              <a:spcAft>
                <a:spcPts val="0"/>
              </a:spcAft>
              <a:buClr>
                <a:srgbClr val="002060"/>
              </a:buClr>
              <a:buSzPts val="2800"/>
              <a:buFont typeface="Arial"/>
              <a:buNone/>
            </a:pPr>
            <a:r>
              <a:t/>
            </a:r>
            <a:endParaRPr b="0" i="0" sz="2000" u="none" cap="none" strike="noStrike">
              <a:solidFill>
                <a:schemeClr val="dk1"/>
              </a:solidFill>
              <a:highlight>
                <a:srgbClr val="FFFFFF"/>
              </a:highlight>
              <a:latin typeface="Arial Narrow"/>
              <a:ea typeface="Arial Narrow"/>
              <a:cs typeface="Arial Narrow"/>
              <a:sym typeface="Arial Narrow"/>
            </a:endParaRPr>
          </a:p>
          <a:p>
            <a:pPr indent="-342900" lvl="0" marL="342900" marR="0" rtl="0" algn="just">
              <a:lnSpc>
                <a:spcPct val="90000"/>
              </a:lnSpc>
              <a:spcBef>
                <a:spcPts val="1000"/>
              </a:spcBef>
              <a:spcAft>
                <a:spcPts val="0"/>
              </a:spcAft>
              <a:buClr>
                <a:srgbClr val="002060"/>
              </a:buClr>
              <a:buSzPts val="2800"/>
              <a:buFont typeface="Arial"/>
              <a:buChar char="•"/>
            </a:pPr>
            <a:r>
              <a:rPr b="0" i="0" lang="fr-FR" sz="2000" u="none" cap="none" strike="noStrike">
                <a:solidFill>
                  <a:schemeClr val="dk1"/>
                </a:solidFill>
                <a:highlight>
                  <a:srgbClr val="FFFFFF"/>
                </a:highlight>
                <a:latin typeface="Arial Narrow"/>
                <a:ea typeface="Arial Narrow"/>
                <a:cs typeface="Arial Narrow"/>
                <a:sym typeface="Arial Narrow"/>
              </a:rPr>
              <a:t>Nombre de personnes ayant bénéficié d’une formation qui montrent une amélioration dans leurs pratiques.</a:t>
            </a:r>
            <a:endParaRPr b="0" i="0" sz="2000" u="none" cap="none" strike="noStrike">
              <a:solidFill>
                <a:schemeClr val="dk1"/>
              </a:solidFill>
              <a:highlight>
                <a:srgbClr val="FFFFFF"/>
              </a:highlight>
              <a:latin typeface="Arial Narrow"/>
              <a:ea typeface="Arial Narrow"/>
              <a:cs typeface="Arial Narrow"/>
              <a:sym typeface="Arial Narrow"/>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6"/>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Méthode de calcul </a:t>
            </a:r>
            <a:endParaRPr b="1" i="0" sz="6300" u="none" cap="none" strike="noStrike">
              <a:solidFill>
                <a:schemeClr val="lt1"/>
              </a:solidFill>
              <a:latin typeface="Bebas Neue"/>
              <a:ea typeface="Bebas Neue"/>
              <a:cs typeface="Bebas Neue"/>
              <a:sym typeface="Bebas Neue"/>
            </a:endParaRPr>
          </a:p>
        </p:txBody>
      </p:sp>
      <p:sp>
        <p:nvSpPr>
          <p:cNvPr id="416" name="Google Shape;416;p56"/>
          <p:cNvSpPr txBox="1"/>
          <p:nvPr/>
        </p:nvSpPr>
        <p:spPr>
          <a:xfrm>
            <a:off x="628650" y="2742446"/>
            <a:ext cx="7886700" cy="17403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2000" u="none" cap="none" strike="noStrike">
                <a:solidFill>
                  <a:schemeClr val="dk1"/>
                </a:solidFill>
                <a:highlight>
                  <a:srgbClr val="FFFFFF"/>
                </a:highlight>
                <a:latin typeface="Arial Narrow"/>
                <a:ea typeface="Arial Narrow"/>
                <a:cs typeface="Arial Narrow"/>
                <a:sym typeface="Arial Narrow"/>
              </a:rPr>
              <a:t>Explique comment la valeur de l’indicateur est obtenue, en détaillant les étapes de calcul ou les formules.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3"/>
          <p:cNvSpPr txBox="1"/>
          <p:nvPr>
            <p:ph idx="1" type="body"/>
          </p:nvPr>
        </p:nvSpPr>
        <p:spPr>
          <a:xfrm>
            <a:off x="533400" y="1528996"/>
            <a:ext cx="8081481" cy="5013903"/>
          </a:xfrm>
          <a:prstGeom prst="rect">
            <a:avLst/>
          </a:prstGeom>
          <a:noFill/>
          <a:ln>
            <a:noFill/>
          </a:ln>
        </p:spPr>
        <p:txBody>
          <a:bodyPr anchorCtr="0" anchor="t" bIns="34275" lIns="68550" spcFirstLastPara="1" rIns="68550" wrap="square" tIns="34275">
            <a:normAutofit/>
          </a:bodyPr>
          <a:lstStyle/>
          <a:p>
            <a:pPr indent="-266700" lvl="0" marL="266700" rtl="0" algn="l">
              <a:lnSpc>
                <a:spcPct val="90000"/>
              </a:lnSpc>
              <a:spcBef>
                <a:spcPts val="1350"/>
              </a:spcBef>
              <a:spcAft>
                <a:spcPts val="0"/>
              </a:spcAft>
              <a:buClr>
                <a:srgbClr val="000000"/>
              </a:buClr>
              <a:buSzPts val="1800"/>
              <a:buFont typeface="Noto Sans Symbols"/>
              <a:buAutoNum type="arabicPeriod"/>
            </a:pPr>
            <a:r>
              <a:rPr lang="fr-FR" sz="1350">
                <a:solidFill>
                  <a:srgbClr val="000000"/>
                </a:solidFill>
              </a:rPr>
              <a:t>Indicateurs – </a:t>
            </a:r>
            <a:r>
              <a:rPr i="1" lang="fr-FR" sz="1350">
                <a:solidFill>
                  <a:srgbClr val="E84525"/>
                </a:solidFill>
              </a:rPr>
              <a:t>quoi : Nom ou intitulé de l’indicateur. Il résume en quelques mots l’objectif ou la dimension mesurée.</a:t>
            </a:r>
            <a:endParaRPr sz="1350">
              <a:solidFill>
                <a:srgbClr val="E84525"/>
              </a:solidFill>
            </a:endParaRPr>
          </a:p>
          <a:p>
            <a:pPr indent="-266700" lvl="0" marL="266700" rtl="0" algn="l">
              <a:lnSpc>
                <a:spcPct val="90000"/>
              </a:lnSpc>
              <a:spcBef>
                <a:spcPts val="1800"/>
              </a:spcBef>
              <a:spcAft>
                <a:spcPts val="0"/>
              </a:spcAft>
              <a:buClr>
                <a:srgbClr val="000000"/>
              </a:buClr>
              <a:buSzPts val="1800"/>
              <a:buFont typeface="Noto Sans Symbols"/>
              <a:buAutoNum type="arabicPeriod"/>
            </a:pPr>
            <a:r>
              <a:rPr lang="fr-FR" sz="1350">
                <a:solidFill>
                  <a:srgbClr val="000000"/>
                </a:solidFill>
              </a:rPr>
              <a:t>Définition de l’indicateur et unité de mesure – </a:t>
            </a:r>
            <a:r>
              <a:rPr i="1" lang="fr-FR" sz="1350">
                <a:solidFill>
                  <a:srgbClr val="E84525"/>
                </a:solidFill>
              </a:rPr>
              <a:t>quoi +++: Fournit une explication détaillée et précise de l’indicateur, clarifiant ses composantes, son périmètre et son objectif.</a:t>
            </a:r>
            <a:endParaRPr sz="1350">
              <a:solidFill>
                <a:srgbClr val="E84525"/>
              </a:solidFill>
            </a:endParaRPr>
          </a:p>
          <a:p>
            <a:pPr indent="-266700" lvl="0" marL="266700" rtl="0" algn="l">
              <a:lnSpc>
                <a:spcPct val="90000"/>
              </a:lnSpc>
              <a:spcBef>
                <a:spcPts val="1800"/>
              </a:spcBef>
              <a:spcAft>
                <a:spcPts val="0"/>
              </a:spcAft>
              <a:buClr>
                <a:srgbClr val="000000"/>
              </a:buClr>
              <a:buSzPts val="1800"/>
              <a:buFont typeface="Noto Sans Symbols"/>
              <a:buAutoNum type="arabicPeriod"/>
            </a:pPr>
            <a:r>
              <a:rPr lang="fr-FR" sz="1350">
                <a:solidFill>
                  <a:srgbClr val="000000"/>
                </a:solidFill>
              </a:rPr>
              <a:t>Cumulable ACTEI :  </a:t>
            </a:r>
            <a:r>
              <a:rPr i="1" lang="fr-FR" sz="1300">
                <a:solidFill>
                  <a:srgbClr val="E84525"/>
                </a:solidFill>
              </a:rPr>
              <a:t>indique si un indicateur peut être cumulé dans le cadre des différents projets d’ACTEI. Cela signifie que les données collectées pour cet indicateur peuvent être additionnées sur plusieurs périodes de temps ou entre plusieurs projets pour obtenir un total global pertinent.</a:t>
            </a:r>
            <a:endParaRPr/>
          </a:p>
          <a:p>
            <a:pPr indent="-266700" lvl="0" marL="266700" rtl="0" algn="l">
              <a:lnSpc>
                <a:spcPct val="90000"/>
              </a:lnSpc>
              <a:spcBef>
                <a:spcPts val="1800"/>
              </a:spcBef>
              <a:spcAft>
                <a:spcPts val="0"/>
              </a:spcAft>
              <a:buClr>
                <a:srgbClr val="000000"/>
              </a:buClr>
              <a:buSzPts val="1800"/>
              <a:buFont typeface="Noto Sans Symbols"/>
              <a:buAutoNum type="arabicPeriod"/>
            </a:pPr>
            <a:r>
              <a:rPr lang="fr-FR" sz="1350">
                <a:solidFill>
                  <a:srgbClr val="000000"/>
                </a:solidFill>
              </a:rPr>
              <a:t>Type d’indicateur : </a:t>
            </a:r>
            <a:r>
              <a:rPr i="1" lang="fr-FR" sz="1300">
                <a:solidFill>
                  <a:srgbClr val="E84525"/>
                </a:solidFill>
              </a:rPr>
              <a:t>Spécifie la nature de la donnée collectée.</a:t>
            </a:r>
            <a:endParaRPr/>
          </a:p>
          <a:p>
            <a:pPr indent="-266700" lvl="0" marL="266700" rtl="0" algn="l">
              <a:lnSpc>
                <a:spcPct val="90000"/>
              </a:lnSpc>
              <a:spcBef>
                <a:spcPts val="1800"/>
              </a:spcBef>
              <a:spcAft>
                <a:spcPts val="0"/>
              </a:spcAft>
              <a:buClr>
                <a:srgbClr val="000000"/>
              </a:buClr>
              <a:buSzPts val="1800"/>
              <a:buFont typeface="Noto Sans Symbols"/>
              <a:buAutoNum type="arabicPeriod"/>
            </a:pPr>
            <a:r>
              <a:rPr lang="fr-FR" sz="1350">
                <a:solidFill>
                  <a:srgbClr val="000000"/>
                </a:solidFill>
              </a:rPr>
              <a:t>Désagrégations : </a:t>
            </a:r>
            <a:r>
              <a:rPr i="1" lang="fr-FR" sz="1300">
                <a:solidFill>
                  <a:srgbClr val="E84525"/>
                </a:solidFill>
              </a:rPr>
              <a:t>Niveaux ou catégories selon lesquels les données peuvent être ventilées pour une analyse plus fine. Exemple : Genre, tranche d'âge, zone géographique</a:t>
            </a:r>
            <a:endParaRPr/>
          </a:p>
          <a:p>
            <a:pPr indent="-266700" lvl="0" marL="266700" rtl="0" algn="l">
              <a:lnSpc>
                <a:spcPct val="90000"/>
              </a:lnSpc>
              <a:spcBef>
                <a:spcPts val="1800"/>
              </a:spcBef>
              <a:spcAft>
                <a:spcPts val="0"/>
              </a:spcAft>
              <a:buClr>
                <a:srgbClr val="000000"/>
              </a:buClr>
              <a:buSzPts val="1800"/>
              <a:buFont typeface="Noto Sans Symbols"/>
              <a:buAutoNum type="arabicPeriod"/>
            </a:pPr>
            <a:r>
              <a:rPr lang="fr-FR" sz="1350">
                <a:solidFill>
                  <a:srgbClr val="000000"/>
                </a:solidFill>
              </a:rPr>
              <a:t>Outils et méthodes de collecte des données – </a:t>
            </a:r>
            <a:r>
              <a:rPr i="1" lang="fr-FR" sz="1350">
                <a:solidFill>
                  <a:srgbClr val="E84525"/>
                </a:solidFill>
              </a:rPr>
              <a:t>comment : Explique comment la valeur de l’indicateur est obtenue, en détaillant les étapes de calcul ou les formules.</a:t>
            </a:r>
            <a:endParaRPr/>
          </a:p>
          <a:p>
            <a:pPr indent="-266700" lvl="0" marL="266700" rtl="0" algn="l">
              <a:lnSpc>
                <a:spcPct val="90000"/>
              </a:lnSpc>
              <a:spcBef>
                <a:spcPts val="1800"/>
              </a:spcBef>
              <a:spcAft>
                <a:spcPts val="0"/>
              </a:spcAft>
              <a:buClr>
                <a:srgbClr val="000000"/>
              </a:buClr>
              <a:buSzPts val="1800"/>
              <a:buFont typeface="Noto Sans Symbols"/>
              <a:buAutoNum type="arabicPeriod"/>
            </a:pPr>
            <a:r>
              <a:rPr lang="fr-FR" sz="1350">
                <a:solidFill>
                  <a:srgbClr val="000000"/>
                </a:solidFill>
              </a:rPr>
              <a:t>Fréquence et calendrier – </a:t>
            </a:r>
            <a:r>
              <a:rPr i="1" lang="fr-FR" sz="1350">
                <a:solidFill>
                  <a:srgbClr val="E84525"/>
                </a:solidFill>
              </a:rPr>
              <a:t>quand : A quelle fréquence ou quand la formation doit être collectée?</a:t>
            </a:r>
            <a:endParaRPr sz="1350">
              <a:solidFill>
                <a:srgbClr val="E84525"/>
              </a:solidFill>
            </a:endParaRPr>
          </a:p>
          <a:p>
            <a:pPr indent="-266700" lvl="0" marL="266700" rtl="0" algn="l">
              <a:lnSpc>
                <a:spcPct val="90000"/>
              </a:lnSpc>
              <a:spcBef>
                <a:spcPts val="1800"/>
              </a:spcBef>
              <a:spcAft>
                <a:spcPts val="0"/>
              </a:spcAft>
              <a:buClr>
                <a:srgbClr val="000000"/>
              </a:buClr>
              <a:buSzPts val="1800"/>
              <a:buFont typeface="Noto Sans Symbols"/>
              <a:buAutoNum type="arabicPeriod"/>
            </a:pPr>
            <a:r>
              <a:rPr lang="fr-FR" sz="1350">
                <a:solidFill>
                  <a:srgbClr val="000000"/>
                </a:solidFill>
              </a:rPr>
              <a:t>Personnes responsables – </a:t>
            </a:r>
            <a:r>
              <a:rPr i="1" lang="fr-FR" sz="1350">
                <a:solidFill>
                  <a:srgbClr val="E84525"/>
                </a:solidFill>
              </a:rPr>
              <a:t>qui (qui collecte, qui détient l’information) : Préciser auprès de qui l'information va être collectée, qui est la source de l'information, qui la détient?, qui analyse. </a:t>
            </a:r>
            <a:endParaRPr sz="1350">
              <a:solidFill>
                <a:srgbClr val="E84525"/>
              </a:solidFill>
            </a:endParaRPr>
          </a:p>
        </p:txBody>
      </p:sp>
      <p:sp>
        <p:nvSpPr>
          <p:cNvPr id="422" name="Google Shape;422;p3"/>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Le tableau de bord</a:t>
            </a:r>
            <a:endParaRPr b="1" i="0" sz="6300" u="none" cap="none" strike="noStrike">
              <a:solidFill>
                <a:schemeClr val="lt1"/>
              </a:solidFill>
              <a:latin typeface="Bebas Neue"/>
              <a:ea typeface="Bebas Neue"/>
              <a:cs typeface="Bebas Neue"/>
              <a:sym typeface="Bebas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429" name="Google Shape;429;p57"/>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LA définition Des INDICATEURS </a:t>
            </a:r>
            <a:endParaRPr b="1" i="0" sz="6300" u="none" cap="none" strike="noStrike">
              <a:solidFill>
                <a:schemeClr val="lt1"/>
              </a:solidFill>
              <a:latin typeface="Bebas Neue"/>
              <a:ea typeface="Bebas Neue"/>
              <a:cs typeface="Bebas Neue"/>
              <a:sym typeface="Bebas Neue"/>
            </a:endParaRPr>
          </a:p>
        </p:txBody>
      </p:sp>
      <p:sp>
        <p:nvSpPr>
          <p:cNvPr id="430" name="Google Shape;430;p57"/>
          <p:cNvSpPr txBox="1"/>
          <p:nvPr/>
        </p:nvSpPr>
        <p:spPr>
          <a:xfrm>
            <a:off x="4356970" y="5762356"/>
            <a:ext cx="2444663" cy="36933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000"/>
              <a:buFont typeface="Arial"/>
              <a:buNone/>
            </a:pPr>
            <a:r>
              <a:rPr b="1" i="0" lang="fr-FR" sz="2000" u="none" cap="none" strike="noStrike">
                <a:solidFill>
                  <a:srgbClr val="002060"/>
                </a:solidFill>
                <a:latin typeface="Arial Narrow"/>
                <a:ea typeface="Arial Narrow"/>
                <a:cs typeface="Arial Narrow"/>
                <a:sym typeface="Arial Narrow"/>
              </a:rPr>
              <a:t>Vous avez 20 mins.</a:t>
            </a:r>
            <a:endParaRPr b="1" i="0" sz="1800" u="none" cap="none" strike="noStrike">
              <a:solidFill>
                <a:srgbClr val="000000"/>
              </a:solidFill>
              <a:latin typeface="Arial"/>
              <a:ea typeface="Arial"/>
              <a:cs typeface="Arial"/>
              <a:sym typeface="Arial"/>
            </a:endParaRPr>
          </a:p>
        </p:txBody>
      </p:sp>
      <p:pic>
        <p:nvPicPr>
          <p:cNvPr descr="Une image contenant noir, obscurité&#10;&#10;Description générée automatiquement" id="431" name="Google Shape;431;p57"/>
          <p:cNvPicPr preferRelativeResize="0"/>
          <p:nvPr/>
        </p:nvPicPr>
        <p:blipFill rotWithShape="1">
          <a:blip r:embed="rId4">
            <a:alphaModFix/>
          </a:blip>
          <a:srcRect b="0" l="0" r="0" t="0"/>
          <a:stretch/>
        </p:blipFill>
        <p:spPr>
          <a:xfrm>
            <a:off x="6910193" y="5762356"/>
            <a:ext cx="697282" cy="697282"/>
          </a:xfrm>
          <a:prstGeom prst="rect">
            <a:avLst/>
          </a:prstGeom>
          <a:noFill/>
          <a:ln>
            <a:noFill/>
          </a:ln>
        </p:spPr>
      </p:pic>
      <p:sp>
        <p:nvSpPr>
          <p:cNvPr id="432" name="Google Shape;432;p57"/>
          <p:cNvSpPr txBox="1"/>
          <p:nvPr/>
        </p:nvSpPr>
        <p:spPr>
          <a:xfrm>
            <a:off x="1239678" y="1881113"/>
            <a:ext cx="2655043" cy="61552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2800" u="none" cap="none" strike="noStrike">
                <a:solidFill>
                  <a:schemeClr val="dk2"/>
                </a:solidFill>
                <a:latin typeface="Bebas Neue"/>
                <a:ea typeface="Bebas Neue"/>
                <a:cs typeface="Bebas Neue"/>
                <a:sym typeface="Bebas Neue"/>
              </a:rPr>
              <a:t>INDIVIDUELLEMENT</a:t>
            </a:r>
            <a:endParaRPr b="0" i="0" sz="2800" u="none" cap="none" strike="noStrike">
              <a:solidFill>
                <a:schemeClr val="dk2"/>
              </a:solidFill>
              <a:latin typeface="Bebas Neue"/>
              <a:ea typeface="Bebas Neue"/>
              <a:cs typeface="Bebas Neue"/>
              <a:sym typeface="Bebas Neue"/>
            </a:endParaRPr>
          </a:p>
        </p:txBody>
      </p:sp>
      <p:sp>
        <p:nvSpPr>
          <p:cNvPr id="433" name="Google Shape;433;p57"/>
          <p:cNvSpPr/>
          <p:nvPr/>
        </p:nvSpPr>
        <p:spPr>
          <a:xfrm>
            <a:off x="777430" y="2535628"/>
            <a:ext cx="3579540" cy="1975800"/>
          </a:xfrm>
          <a:prstGeom prst="wedgeEllipseCallout">
            <a:avLst>
              <a:gd fmla="val 16537" name="adj1"/>
              <a:gd fmla="val 625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Analyser le cadre logique de son projet et choisir </a:t>
            </a:r>
            <a:r>
              <a:rPr lang="fr-FR">
                <a:solidFill>
                  <a:schemeClr val="lt1"/>
                </a:solidFill>
              </a:rPr>
              <a:t>UN </a:t>
            </a:r>
            <a:r>
              <a:rPr b="0" i="0" lang="fr-FR" sz="1400" u="none" cap="none" strike="noStrike">
                <a:solidFill>
                  <a:schemeClr val="lt1"/>
                </a:solidFill>
                <a:latin typeface="Arial"/>
                <a:ea typeface="Arial"/>
                <a:cs typeface="Arial"/>
                <a:sym typeface="Arial"/>
              </a:rPr>
              <a:t>indicateur pour remplir le plan S&amp;E – la dé</a:t>
            </a:r>
            <a:r>
              <a:rPr lang="fr-FR">
                <a:solidFill>
                  <a:schemeClr val="lt1"/>
                </a:solidFill>
              </a:rPr>
              <a:t>finition et la</a:t>
            </a:r>
            <a:r>
              <a:rPr b="0" i="0" lang="fr-FR" sz="1400" u="none" cap="none" strike="noStrike">
                <a:solidFill>
                  <a:schemeClr val="lt1"/>
                </a:solidFill>
                <a:latin typeface="Arial"/>
                <a:ea typeface="Arial"/>
                <a:cs typeface="Arial"/>
                <a:sym typeface="Arial"/>
              </a:rPr>
              <a:t> méthode de calcul. </a:t>
            </a:r>
            <a:endParaRPr b="0" i="0" sz="1400" u="none" cap="none" strike="noStrike">
              <a:solidFill>
                <a:schemeClr val="lt1"/>
              </a:solidFill>
              <a:latin typeface="Arial"/>
              <a:ea typeface="Arial"/>
              <a:cs typeface="Arial"/>
              <a:sym typeface="Arial"/>
            </a:endParaRPr>
          </a:p>
        </p:txBody>
      </p:sp>
      <p:pic>
        <p:nvPicPr>
          <p:cNvPr descr="Une image contenant noir, obscurité&#10;&#10;Description générée automatiquement" id="434" name="Google Shape;434;p57"/>
          <p:cNvPicPr preferRelativeResize="0"/>
          <p:nvPr/>
        </p:nvPicPr>
        <p:blipFill rotWithShape="1">
          <a:blip r:embed="rId5">
            <a:alphaModFix/>
          </a:blip>
          <a:srcRect b="0" l="0" r="0" t="0"/>
          <a:stretch/>
        </p:blipFill>
        <p:spPr>
          <a:xfrm>
            <a:off x="4924728" y="2188875"/>
            <a:ext cx="2322226" cy="2322226"/>
          </a:xfrm>
          <a:prstGeom prst="rect">
            <a:avLst/>
          </a:prstGeom>
          <a:noFill/>
          <a:ln>
            <a:noFill/>
          </a:ln>
        </p:spPr>
      </p:pic>
      <p:sp>
        <p:nvSpPr>
          <p:cNvPr id="435" name="Google Shape;435;p57"/>
          <p:cNvSpPr txBox="1"/>
          <p:nvPr/>
        </p:nvSpPr>
        <p:spPr>
          <a:xfrm>
            <a:off x="209003" y="5762356"/>
            <a:ext cx="3685718" cy="104641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2800" u="none" cap="none" strike="noStrike">
                <a:solidFill>
                  <a:schemeClr val="dk2"/>
                </a:solidFill>
                <a:latin typeface="Bebas Neue"/>
                <a:ea typeface="Bebas Neue"/>
                <a:cs typeface="Bebas Neue"/>
                <a:sym typeface="Bebas Neue"/>
              </a:rPr>
              <a:t>LAISSEZ-vous guider par la ligne 4 de l’onglet 4.1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40" name="Shape 440"/>
        <p:cNvGrpSpPr/>
        <p:nvPr/>
      </p:nvGrpSpPr>
      <p:grpSpPr>
        <a:xfrm>
          <a:off x="0" y="0"/>
          <a:ext cx="0" cy="0"/>
          <a:chOff x="0" y="0"/>
          <a:chExt cx="0" cy="0"/>
        </a:xfrm>
      </p:grpSpPr>
      <p:sp>
        <p:nvSpPr>
          <p:cNvPr id="441" name="Google Shape;441;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442" name="Google Shape;442;p58"/>
          <p:cNvSpPr txBox="1"/>
          <p:nvPr/>
        </p:nvSpPr>
        <p:spPr>
          <a:xfrm>
            <a:off x="667265" y="1837437"/>
            <a:ext cx="7633500" cy="1015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400"/>
              <a:buFont typeface="Arial"/>
              <a:buNone/>
            </a:pPr>
            <a:r>
              <a:rPr b="1" i="0" lang="fr-FR" sz="5400" u="none" cap="none" strike="noStrike">
                <a:solidFill>
                  <a:srgbClr val="FFFFFF"/>
                </a:solidFill>
                <a:latin typeface="Bebas Neue"/>
                <a:ea typeface="Bebas Neue"/>
                <a:cs typeface="Bebas Neue"/>
                <a:sym typeface="Bebas Neue"/>
              </a:rPr>
              <a:t>IV. Le tableau de bord</a:t>
            </a:r>
            <a:endParaRPr b="1" i="0" sz="5400" u="none" cap="none" strike="noStrike">
              <a:solidFill>
                <a:srgbClr val="FFFFFF"/>
              </a:solidFill>
              <a:latin typeface="Bebas Neue"/>
              <a:ea typeface="Bebas Neue"/>
              <a:cs typeface="Bebas Neue"/>
              <a:sym typeface="Bebas Neue"/>
            </a:endParaRPr>
          </a:p>
        </p:txBody>
      </p:sp>
      <p:grpSp>
        <p:nvGrpSpPr>
          <p:cNvPr id="443" name="Google Shape;443;p58"/>
          <p:cNvGrpSpPr/>
          <p:nvPr/>
        </p:nvGrpSpPr>
        <p:grpSpPr>
          <a:xfrm>
            <a:off x="3624045" y="4947747"/>
            <a:ext cx="1895970" cy="1773731"/>
            <a:chOff x="3137400" y="1009650"/>
            <a:chExt cx="2869204" cy="2708400"/>
          </a:xfrm>
        </p:grpSpPr>
        <p:sp>
          <p:nvSpPr>
            <p:cNvPr id="444" name="Google Shape;444;p58"/>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62775"/>
                </a:solidFill>
                <a:latin typeface="Arial"/>
                <a:ea typeface="Arial"/>
                <a:cs typeface="Arial"/>
                <a:sym typeface="Arial"/>
              </a:endParaRPr>
            </a:p>
          </p:txBody>
        </p:sp>
        <p:pic>
          <p:nvPicPr>
            <p:cNvPr id="445" name="Google Shape;445;p58"/>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9"/>
          <p:cNvSpPr txBox="1"/>
          <p:nvPr>
            <p:ph idx="1" type="body"/>
          </p:nvPr>
        </p:nvSpPr>
        <p:spPr>
          <a:xfrm>
            <a:off x="533400" y="2043915"/>
            <a:ext cx="7886700" cy="3459823"/>
          </a:xfrm>
          <a:prstGeom prst="rect">
            <a:avLst/>
          </a:prstGeom>
          <a:noFill/>
          <a:ln>
            <a:noFill/>
          </a:ln>
        </p:spPr>
        <p:txBody>
          <a:bodyPr anchorCtr="0" anchor="t" bIns="34275" lIns="68550" spcFirstLastPara="1" rIns="68550" wrap="square" tIns="34275">
            <a:normAutofit fontScale="85000" lnSpcReduction="20000"/>
          </a:bodyPr>
          <a:lstStyle/>
          <a:p>
            <a:pPr indent="0" lvl="0" marL="0" rtl="0" algn="l">
              <a:lnSpc>
                <a:spcPct val="90000"/>
              </a:lnSpc>
              <a:spcBef>
                <a:spcPts val="0"/>
              </a:spcBef>
              <a:spcAft>
                <a:spcPts val="0"/>
              </a:spcAft>
              <a:buSzPct val="100840"/>
              <a:buNone/>
            </a:pPr>
            <a:r>
              <a:rPr lang="fr-FR" sz="2100"/>
              <a:t>Pendant la phase de mise en œuvre, nous allons collecter des données, afin de suivre le projet. </a:t>
            </a:r>
            <a:endParaRPr sz="2100"/>
          </a:p>
          <a:p>
            <a:pPr indent="0" lvl="0" marL="171450" rtl="0" algn="l">
              <a:lnSpc>
                <a:spcPct val="90000"/>
              </a:lnSpc>
              <a:spcBef>
                <a:spcPts val="0"/>
              </a:spcBef>
              <a:spcAft>
                <a:spcPts val="0"/>
              </a:spcAft>
              <a:buSzPct val="100840"/>
              <a:buNone/>
            </a:pPr>
            <a:r>
              <a:t/>
            </a:r>
            <a:endParaRPr sz="2100"/>
          </a:p>
          <a:p>
            <a:pPr indent="0" lvl="0" marL="0" rtl="0" algn="l">
              <a:lnSpc>
                <a:spcPct val="90000"/>
              </a:lnSpc>
              <a:spcBef>
                <a:spcPts val="0"/>
              </a:spcBef>
              <a:spcAft>
                <a:spcPts val="0"/>
              </a:spcAft>
              <a:buSzPct val="100840"/>
              <a:buNone/>
            </a:pPr>
            <a:r>
              <a:t/>
            </a:r>
            <a:endParaRPr sz="2100"/>
          </a:p>
          <a:p>
            <a:pPr indent="0" lvl="0" marL="0" rtl="0" algn="l">
              <a:lnSpc>
                <a:spcPct val="90000"/>
              </a:lnSpc>
              <a:spcBef>
                <a:spcPts val="0"/>
              </a:spcBef>
              <a:spcAft>
                <a:spcPts val="0"/>
              </a:spcAft>
              <a:buSzPct val="100840"/>
              <a:buNone/>
            </a:pPr>
            <a:r>
              <a:rPr lang="fr-FR" sz="2100"/>
              <a:t> Pour planifier cette collecte des données, il est utile de préciser ce qui devra être suivi. </a:t>
            </a:r>
            <a:endParaRPr/>
          </a:p>
          <a:p>
            <a:pPr indent="0" lvl="0" marL="0" rtl="0" algn="l">
              <a:lnSpc>
                <a:spcPct val="90000"/>
              </a:lnSpc>
              <a:spcBef>
                <a:spcPts val="0"/>
              </a:spcBef>
              <a:spcAft>
                <a:spcPts val="0"/>
              </a:spcAft>
              <a:buSzPct val="100840"/>
              <a:buNone/>
            </a:pPr>
            <a:r>
              <a:t/>
            </a:r>
            <a:endParaRPr sz="2100"/>
          </a:p>
          <a:p>
            <a:pPr indent="0" lvl="0" marL="0" rtl="0" algn="l">
              <a:lnSpc>
                <a:spcPct val="90000"/>
              </a:lnSpc>
              <a:spcBef>
                <a:spcPts val="0"/>
              </a:spcBef>
              <a:spcAft>
                <a:spcPts val="0"/>
              </a:spcAft>
              <a:buSzPct val="100840"/>
              <a:buNone/>
            </a:pPr>
            <a:r>
              <a:rPr lang="fr-FR" sz="2100"/>
              <a:t>Découvrons l’outil : </a:t>
            </a:r>
            <a:r>
              <a:rPr lang="fr-FR" sz="2100">
                <a:solidFill>
                  <a:srgbClr val="E84324"/>
                </a:solidFill>
              </a:rPr>
              <a:t>tableau de bord  </a:t>
            </a:r>
            <a:endParaRPr>
              <a:solidFill>
                <a:srgbClr val="E84324"/>
              </a:solidFill>
            </a:endParaRPr>
          </a:p>
          <a:p>
            <a:pPr indent="-247174" lvl="1" marL="514350" rtl="0" algn="l">
              <a:lnSpc>
                <a:spcPct val="90000"/>
              </a:lnSpc>
              <a:spcBef>
                <a:spcPts val="1725"/>
              </a:spcBef>
              <a:spcAft>
                <a:spcPts val="0"/>
              </a:spcAft>
              <a:buSzPct val="100000"/>
              <a:buFont typeface="Noto Sans Symbols"/>
              <a:buChar char="✔"/>
            </a:pPr>
            <a:r>
              <a:rPr lang="fr-FR" sz="2100"/>
              <a:t>Il explique le </a:t>
            </a:r>
            <a:r>
              <a:rPr lang="fr-FR" sz="2100">
                <a:solidFill>
                  <a:srgbClr val="E84525"/>
                </a:solidFill>
              </a:rPr>
              <a:t>processus de collecte des données </a:t>
            </a:r>
            <a:r>
              <a:rPr lang="fr-FR" sz="2100"/>
              <a:t>et des indicateurs qui prouveront le bon déroulement du projet.</a:t>
            </a:r>
            <a:endParaRPr/>
          </a:p>
          <a:p>
            <a:pPr indent="-247174" lvl="1" marL="514350" rtl="0" algn="l">
              <a:lnSpc>
                <a:spcPct val="90000"/>
              </a:lnSpc>
              <a:spcBef>
                <a:spcPts val="1725"/>
              </a:spcBef>
              <a:spcAft>
                <a:spcPts val="0"/>
              </a:spcAft>
              <a:buSzPct val="100000"/>
              <a:buFont typeface="Noto Sans Symbols"/>
              <a:buChar char="✔"/>
            </a:pPr>
            <a:r>
              <a:rPr lang="fr-FR" sz="2100"/>
              <a:t>Il sert comme outil d’analyse de données et de pilotage autour des résultats du projet. </a:t>
            </a:r>
            <a:endParaRPr sz="2100"/>
          </a:p>
          <a:p>
            <a:pPr indent="-247174" lvl="1" marL="514350" rtl="0" algn="l">
              <a:lnSpc>
                <a:spcPct val="90000"/>
              </a:lnSpc>
              <a:spcBef>
                <a:spcPts val="1725"/>
              </a:spcBef>
              <a:spcAft>
                <a:spcPts val="0"/>
              </a:spcAft>
              <a:buSzPct val="100000"/>
              <a:buChar char="✔"/>
            </a:pPr>
            <a:r>
              <a:rPr lang="fr-FR" sz="2100"/>
              <a:t>Il permettra un partage des informations avec l’ensemble des acteurs du projets (interne, mais aussi partenaires si besoin)</a:t>
            </a:r>
            <a:endParaRPr sz="2100"/>
          </a:p>
          <a:p>
            <a:pPr indent="-68103" lvl="0" marL="171450" rtl="0" algn="l">
              <a:lnSpc>
                <a:spcPct val="90000"/>
              </a:lnSpc>
              <a:spcBef>
                <a:spcPts val="2100"/>
              </a:spcBef>
              <a:spcAft>
                <a:spcPts val="0"/>
              </a:spcAft>
              <a:buSzPct val="100000"/>
              <a:buNone/>
            </a:pPr>
            <a:r>
              <a:t/>
            </a:r>
            <a:endParaRPr sz="2100"/>
          </a:p>
          <a:p>
            <a:pPr indent="-146447" lvl="0" marL="257175" rtl="0" algn="l">
              <a:lnSpc>
                <a:spcPct val="90000"/>
              </a:lnSpc>
              <a:spcBef>
                <a:spcPts val="2100"/>
              </a:spcBef>
              <a:spcAft>
                <a:spcPts val="0"/>
              </a:spcAft>
              <a:buSzPct val="100000"/>
              <a:buNone/>
            </a:pPr>
            <a:r>
              <a:t/>
            </a:r>
            <a:endParaRPr/>
          </a:p>
          <a:p>
            <a:pPr indent="-164925" lvl="1" marL="514350" rtl="0" algn="l">
              <a:lnSpc>
                <a:spcPct val="90000"/>
              </a:lnSpc>
              <a:spcBef>
                <a:spcPts val="375"/>
              </a:spcBef>
              <a:spcAft>
                <a:spcPts val="0"/>
              </a:spcAft>
              <a:buSzPct val="100000"/>
              <a:buNone/>
            </a:pPr>
            <a:r>
              <a:t/>
            </a:r>
            <a:endParaRPr/>
          </a:p>
        </p:txBody>
      </p:sp>
      <p:sp>
        <p:nvSpPr>
          <p:cNvPr id="451" name="Google Shape;451;p9"/>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Le tableau de bord</a:t>
            </a:r>
            <a:endParaRPr b="1" i="0" sz="6300" u="none" cap="none" strike="noStrike">
              <a:solidFill>
                <a:schemeClr val="lt1"/>
              </a:solidFill>
              <a:latin typeface="Bebas Neue"/>
              <a:ea typeface="Bebas Neue"/>
              <a:cs typeface="Bebas Neue"/>
              <a:sym typeface="Bebas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458" name="Google Shape;458;p59"/>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Le tableau de bord</a:t>
            </a:r>
            <a:endParaRPr b="1" i="0" sz="6300" u="none" cap="none" strike="noStrike">
              <a:solidFill>
                <a:schemeClr val="lt1"/>
              </a:solidFill>
              <a:latin typeface="Bebas Neue"/>
              <a:ea typeface="Bebas Neue"/>
              <a:cs typeface="Bebas Neue"/>
              <a:sym typeface="Bebas Neue"/>
            </a:endParaRPr>
          </a:p>
        </p:txBody>
      </p:sp>
      <p:sp>
        <p:nvSpPr>
          <p:cNvPr id="459" name="Google Shape;459;p59"/>
          <p:cNvSpPr txBox="1"/>
          <p:nvPr/>
        </p:nvSpPr>
        <p:spPr>
          <a:xfrm>
            <a:off x="628650" y="2742446"/>
            <a:ext cx="7886700" cy="17403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2000" u="none" cap="none" strike="noStrike">
                <a:solidFill>
                  <a:schemeClr val="dk1"/>
                </a:solidFill>
                <a:highlight>
                  <a:srgbClr val="FFFFFF"/>
                </a:highlight>
                <a:latin typeface="Arial Narrow"/>
                <a:ea typeface="Arial Narrow"/>
                <a:cs typeface="Arial Narrow"/>
                <a:sym typeface="Arial Narrow"/>
              </a:rPr>
              <a:t>la composition du tableau de bord.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chemeClr val="dk1"/>
              </a:solidFill>
              <a:highlight>
                <a:srgbClr val="FFFFFF"/>
              </a:highlight>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400"/>
              <a:buFont typeface="Arial"/>
              <a:buNone/>
            </a:pPr>
            <a:r>
              <a:rPr b="0" i="0" lang="fr-FR" sz="2000" u="none" cap="none" strike="noStrike">
                <a:solidFill>
                  <a:schemeClr val="dk1"/>
                </a:solidFill>
                <a:highlight>
                  <a:srgbClr val="FFFFFF"/>
                </a:highlight>
                <a:latin typeface="Arial Narrow"/>
                <a:ea typeface="Arial Narrow"/>
                <a:cs typeface="Arial Narrow"/>
                <a:sym typeface="Arial Narrow"/>
              </a:rPr>
              <a:t>Un outil à 5 onglets : lesquels !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466" name="Google Shape;466;p60"/>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Le tableau de bord</a:t>
            </a:r>
            <a:endParaRPr b="1" i="0" sz="6300" u="none" cap="none" strike="noStrike">
              <a:solidFill>
                <a:schemeClr val="lt1"/>
              </a:solidFill>
              <a:latin typeface="Bebas Neue"/>
              <a:ea typeface="Bebas Neue"/>
              <a:cs typeface="Bebas Neue"/>
              <a:sym typeface="Bebas Neue"/>
            </a:endParaRPr>
          </a:p>
        </p:txBody>
      </p:sp>
      <p:sp>
        <p:nvSpPr>
          <p:cNvPr id="467" name="Google Shape;467;p60"/>
          <p:cNvSpPr txBox="1"/>
          <p:nvPr/>
        </p:nvSpPr>
        <p:spPr>
          <a:xfrm>
            <a:off x="628650" y="1622047"/>
            <a:ext cx="7886700" cy="492085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2000" u="none" cap="none" strike="noStrike">
                <a:solidFill>
                  <a:schemeClr val="dk1"/>
                </a:solidFill>
                <a:highlight>
                  <a:srgbClr val="FFFFFF"/>
                </a:highlight>
                <a:latin typeface="Arial Narrow"/>
                <a:ea typeface="Arial Narrow"/>
                <a:cs typeface="Arial Narrow"/>
                <a:sym typeface="Arial Narrow"/>
              </a:rPr>
              <a:t>Onglet 1 - Informations projets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chemeClr val="dk1"/>
              </a:solidFill>
              <a:highlight>
                <a:srgbClr val="FFFFFF"/>
              </a:highlight>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400"/>
              <a:buFont typeface="Arial"/>
              <a:buNone/>
            </a:pPr>
            <a:r>
              <a:rPr b="0" i="0" lang="fr-FR" sz="2000" u="none" cap="none" strike="noStrike">
                <a:solidFill>
                  <a:schemeClr val="dk1"/>
                </a:solidFill>
                <a:highlight>
                  <a:srgbClr val="FFFFFF"/>
                </a:highlight>
                <a:latin typeface="Arial Narrow"/>
                <a:ea typeface="Arial Narrow"/>
                <a:cs typeface="Arial Narrow"/>
                <a:sym typeface="Arial Narrow"/>
              </a:rPr>
              <a:t>Onglet 2 - Bilan et analyse du projet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chemeClr val="dk1"/>
              </a:solidFill>
              <a:highlight>
                <a:srgbClr val="FFFFFF"/>
              </a:highlight>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400"/>
              <a:buFont typeface="Arial"/>
              <a:buNone/>
            </a:pPr>
            <a:r>
              <a:rPr b="0" i="0" lang="fr-FR" sz="2000" u="none" cap="none" strike="noStrike">
                <a:solidFill>
                  <a:schemeClr val="dk1"/>
                </a:solidFill>
                <a:highlight>
                  <a:srgbClr val="FFFFFF"/>
                </a:highlight>
                <a:latin typeface="Arial Narrow"/>
                <a:ea typeface="Arial Narrow"/>
                <a:cs typeface="Arial Narrow"/>
                <a:sym typeface="Arial Narrow"/>
              </a:rPr>
              <a:t>Onglet 3 - Plan d'action /Chronogramme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chemeClr val="dk1"/>
              </a:solidFill>
              <a:highlight>
                <a:srgbClr val="FFFFFF"/>
              </a:highlight>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400"/>
              <a:buFont typeface="Arial"/>
              <a:buNone/>
            </a:pPr>
            <a:r>
              <a:rPr b="0" i="0" lang="fr-FR" sz="2000" u="none" cap="none" strike="noStrike">
                <a:solidFill>
                  <a:schemeClr val="dk1"/>
                </a:solidFill>
                <a:highlight>
                  <a:srgbClr val="FFFFFF"/>
                </a:highlight>
                <a:latin typeface="Arial Narrow"/>
                <a:ea typeface="Arial Narrow"/>
                <a:cs typeface="Arial Narrow"/>
                <a:sym typeface="Arial Narrow"/>
              </a:rPr>
              <a:t>Onglet 4.1 – Plan de Suivi &amp; Évaluation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chemeClr val="dk1"/>
              </a:solidFill>
              <a:highlight>
                <a:srgbClr val="FFFFFF"/>
              </a:highlight>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400"/>
              <a:buFont typeface="Arial"/>
              <a:buNone/>
            </a:pPr>
            <a:r>
              <a:rPr b="0" i="0" lang="fr-FR" sz="2000" u="none" cap="none" strike="noStrike">
                <a:solidFill>
                  <a:schemeClr val="dk1"/>
                </a:solidFill>
                <a:highlight>
                  <a:srgbClr val="FFFFFF"/>
                </a:highlight>
                <a:latin typeface="Arial Narrow"/>
                <a:ea typeface="Arial Narrow"/>
                <a:cs typeface="Arial Narrow"/>
                <a:sym typeface="Arial Narrow"/>
              </a:rPr>
              <a:t>Onglet 4.2 - Suivi des indicateurs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chemeClr val="dk1"/>
              </a:solidFill>
              <a:highlight>
                <a:srgbClr val="FFFFFF"/>
              </a:highlight>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400"/>
              <a:buFont typeface="Arial"/>
              <a:buNone/>
            </a:pPr>
            <a:r>
              <a:rPr b="0" i="0" lang="fr-FR" sz="2000" u="none" cap="none" strike="noStrike">
                <a:solidFill>
                  <a:schemeClr val="dk1"/>
                </a:solidFill>
                <a:highlight>
                  <a:srgbClr val="FFFFFF"/>
                </a:highlight>
                <a:latin typeface="Arial Narrow"/>
                <a:ea typeface="Arial Narrow"/>
                <a:cs typeface="Arial Narrow"/>
                <a:sym typeface="Arial Narrow"/>
              </a:rPr>
              <a:t>Onglet 4.3 - Suivi des bénéficiaires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chemeClr val="dk1"/>
              </a:solidFill>
              <a:highlight>
                <a:srgbClr val="FFFFFF"/>
              </a:highlight>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400"/>
              <a:buFont typeface="Arial"/>
              <a:buNone/>
            </a:pPr>
            <a:r>
              <a:rPr b="0" i="0" lang="fr-FR" sz="2000" u="none" cap="none" strike="noStrike">
                <a:solidFill>
                  <a:schemeClr val="dk1"/>
                </a:solidFill>
                <a:highlight>
                  <a:srgbClr val="FFFFFF"/>
                </a:highlight>
                <a:latin typeface="Arial Narrow"/>
                <a:ea typeface="Arial Narrow"/>
                <a:cs typeface="Arial Narrow"/>
                <a:sym typeface="Arial Narrow"/>
              </a:rPr>
              <a:t>Onglet  5 - Suivi des réalisations budgétaires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chemeClr val="dk1"/>
              </a:solidFill>
              <a:highlight>
                <a:srgbClr val="FFFFFF"/>
              </a:highlight>
              <a:latin typeface="Arial Narrow"/>
              <a:ea typeface="Arial Narrow"/>
              <a:cs typeface="Arial Narrow"/>
              <a:sym typeface="Arial Narrow"/>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474" name="Google Shape;474;p61"/>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Le tableau de bord</a:t>
            </a:r>
            <a:endParaRPr b="1" i="0" sz="6300" u="none" cap="none" strike="noStrike">
              <a:solidFill>
                <a:schemeClr val="lt1"/>
              </a:solidFill>
              <a:latin typeface="Bebas Neue"/>
              <a:ea typeface="Bebas Neue"/>
              <a:cs typeface="Bebas Neue"/>
              <a:sym typeface="Bebas Neue"/>
            </a:endParaRPr>
          </a:p>
        </p:txBody>
      </p:sp>
      <p:sp>
        <p:nvSpPr>
          <p:cNvPr id="475" name="Google Shape;475;p61"/>
          <p:cNvSpPr txBox="1"/>
          <p:nvPr/>
        </p:nvSpPr>
        <p:spPr>
          <a:xfrm>
            <a:off x="4356970" y="5987018"/>
            <a:ext cx="2444663" cy="36933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000"/>
              <a:buFont typeface="Arial"/>
              <a:buNone/>
            </a:pPr>
            <a:r>
              <a:rPr b="1" i="0" lang="fr-FR" sz="2000" u="none" cap="none" strike="noStrike">
                <a:solidFill>
                  <a:srgbClr val="002060"/>
                </a:solidFill>
                <a:latin typeface="Arial Narrow"/>
                <a:ea typeface="Arial Narrow"/>
                <a:cs typeface="Arial Narrow"/>
                <a:sym typeface="Arial Narrow"/>
              </a:rPr>
              <a:t>Vous avez 15 mins.</a:t>
            </a:r>
            <a:endParaRPr b="1" i="0" sz="1800" u="none" cap="none" strike="noStrike">
              <a:solidFill>
                <a:srgbClr val="000000"/>
              </a:solidFill>
              <a:latin typeface="Arial"/>
              <a:ea typeface="Arial"/>
              <a:cs typeface="Arial"/>
              <a:sym typeface="Arial"/>
            </a:endParaRPr>
          </a:p>
        </p:txBody>
      </p:sp>
      <p:pic>
        <p:nvPicPr>
          <p:cNvPr descr="Une image contenant noir, obscurité&#10;&#10;Description générée automatiquement" id="476" name="Google Shape;476;p61"/>
          <p:cNvPicPr preferRelativeResize="0"/>
          <p:nvPr/>
        </p:nvPicPr>
        <p:blipFill rotWithShape="1">
          <a:blip r:embed="rId3">
            <a:alphaModFix/>
          </a:blip>
          <a:srcRect b="0" l="0" r="0" t="0"/>
          <a:stretch/>
        </p:blipFill>
        <p:spPr>
          <a:xfrm>
            <a:off x="6910193" y="5762356"/>
            <a:ext cx="697282" cy="697282"/>
          </a:xfrm>
          <a:prstGeom prst="rect">
            <a:avLst/>
          </a:prstGeom>
          <a:noFill/>
          <a:ln>
            <a:noFill/>
          </a:ln>
        </p:spPr>
      </p:pic>
      <p:sp>
        <p:nvSpPr>
          <p:cNvPr id="477" name="Google Shape;477;p61"/>
          <p:cNvSpPr txBox="1"/>
          <p:nvPr/>
        </p:nvSpPr>
        <p:spPr>
          <a:xfrm>
            <a:off x="1239678" y="1881113"/>
            <a:ext cx="2655043" cy="61552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2800" u="none" cap="none" strike="noStrike">
                <a:solidFill>
                  <a:schemeClr val="dk2"/>
                </a:solidFill>
                <a:latin typeface="Bebas Neue"/>
                <a:ea typeface="Bebas Neue"/>
                <a:cs typeface="Bebas Neue"/>
                <a:sym typeface="Bebas Neue"/>
              </a:rPr>
              <a:t>INDIVIDUELLEMENT</a:t>
            </a:r>
            <a:endParaRPr b="0" i="0" sz="2800" u="none" cap="none" strike="noStrike">
              <a:solidFill>
                <a:schemeClr val="dk2"/>
              </a:solidFill>
              <a:latin typeface="Bebas Neue"/>
              <a:ea typeface="Bebas Neue"/>
              <a:cs typeface="Bebas Neue"/>
              <a:sym typeface="Bebas Neue"/>
            </a:endParaRPr>
          </a:p>
        </p:txBody>
      </p:sp>
      <p:sp>
        <p:nvSpPr>
          <p:cNvPr id="478" name="Google Shape;478;p61"/>
          <p:cNvSpPr/>
          <p:nvPr/>
        </p:nvSpPr>
        <p:spPr>
          <a:xfrm>
            <a:off x="777430" y="2535628"/>
            <a:ext cx="3579540" cy="1975800"/>
          </a:xfrm>
          <a:prstGeom prst="wedgeEllipseCallout">
            <a:avLst>
              <a:gd fmla="val 16537" name="adj1"/>
              <a:gd fmla="val 625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En utilisant son cadre logique remplissez le plan S&amp;E du tableau de bord</a:t>
            </a:r>
            <a:endParaRPr b="0" i="0" sz="1400" u="none" cap="none" strike="noStrike">
              <a:solidFill>
                <a:srgbClr val="000000"/>
              </a:solidFill>
              <a:latin typeface="Arial"/>
              <a:ea typeface="Arial"/>
              <a:cs typeface="Arial"/>
              <a:sym typeface="Arial"/>
            </a:endParaRPr>
          </a:p>
        </p:txBody>
      </p:sp>
      <p:pic>
        <p:nvPicPr>
          <p:cNvPr descr="Une image contenant noir, obscurité&#10;&#10;Description générée automatiquement" id="479" name="Google Shape;479;p61"/>
          <p:cNvPicPr preferRelativeResize="0"/>
          <p:nvPr/>
        </p:nvPicPr>
        <p:blipFill rotWithShape="1">
          <a:blip r:embed="rId4">
            <a:alphaModFix/>
          </a:blip>
          <a:srcRect b="0" l="0" r="0" t="0"/>
          <a:stretch/>
        </p:blipFill>
        <p:spPr>
          <a:xfrm>
            <a:off x="4924728" y="2188875"/>
            <a:ext cx="2322226" cy="2322226"/>
          </a:xfrm>
          <a:prstGeom prst="rect">
            <a:avLst/>
          </a:prstGeom>
          <a:noFill/>
          <a:ln>
            <a:noFill/>
          </a:ln>
        </p:spPr>
      </p:pic>
      <p:sp>
        <p:nvSpPr>
          <p:cNvPr id="480" name="Google Shape;480;p61"/>
          <p:cNvSpPr txBox="1"/>
          <p:nvPr/>
        </p:nvSpPr>
        <p:spPr>
          <a:xfrm>
            <a:off x="208928" y="5243981"/>
            <a:ext cx="3685800" cy="1477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2800" u="none" cap="none" strike="noStrike">
                <a:solidFill>
                  <a:schemeClr val="dk2"/>
                </a:solidFill>
                <a:latin typeface="Bebas Neue"/>
                <a:ea typeface="Bebas Neue"/>
                <a:cs typeface="Bebas Neue"/>
                <a:sym typeface="Bebas Neue"/>
              </a:rPr>
              <a:t>Utilisez la trame tableau de bord - et la banque d</a:t>
            </a:r>
            <a:r>
              <a:rPr b="1" lang="fr-FR" sz="2800">
                <a:solidFill>
                  <a:schemeClr val="dk2"/>
                </a:solidFill>
                <a:latin typeface="Bebas Neue"/>
                <a:ea typeface="Bebas Neue"/>
                <a:cs typeface="Bebas Neue"/>
                <a:sym typeface="Bebas Neue"/>
              </a:rPr>
              <a:t>’indicateurs si </a:t>
            </a:r>
            <a:r>
              <a:rPr b="1" lang="fr-FR" sz="2800">
                <a:solidFill>
                  <a:schemeClr val="dk2"/>
                </a:solidFill>
                <a:latin typeface="Bebas Neue"/>
                <a:ea typeface="Bebas Neue"/>
                <a:cs typeface="Bebas Neue"/>
                <a:sym typeface="Bebas Neue"/>
              </a:rPr>
              <a:t>nécessaire</a:t>
            </a:r>
            <a:r>
              <a:rPr b="1" lang="fr-FR" sz="2800">
                <a:solidFill>
                  <a:schemeClr val="dk2"/>
                </a:solidFill>
                <a:latin typeface="Bebas Neue"/>
                <a:ea typeface="Bebas Neue"/>
                <a:cs typeface="Bebas Neue"/>
                <a:sym typeface="Bebas Neue"/>
              </a:rPr>
              <a:t> </a:t>
            </a:r>
            <a:endParaRPr b="0" i="0" sz="2800" u="none" cap="none" strike="noStrike">
              <a:solidFill>
                <a:schemeClr val="dk2"/>
              </a:solidFill>
              <a:latin typeface="Bebas Neue"/>
              <a:ea typeface="Bebas Neue"/>
              <a:cs typeface="Bebas Neue"/>
              <a:sym typeface="Bebas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487" name="Google Shape;487;p64"/>
          <p:cNvSpPr/>
          <p:nvPr/>
        </p:nvSpPr>
        <p:spPr>
          <a:xfrm>
            <a:off x="628996" y="2290227"/>
            <a:ext cx="6991004"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488" name="Google Shape;488;p64"/>
          <p:cNvSpPr txBox="1"/>
          <p:nvPr/>
        </p:nvSpPr>
        <p:spPr>
          <a:xfrm>
            <a:off x="553896" y="1272276"/>
            <a:ext cx="70662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chemeClr val="dk2"/>
                </a:solidFill>
                <a:latin typeface="Arial"/>
                <a:ea typeface="Arial"/>
                <a:cs typeface="Arial"/>
                <a:sym typeface="Arial"/>
              </a:rPr>
              <a:t>MESSAGES CLÉS S3</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br>
              <a:rPr b="0" i="0" lang="fr-FR" sz="1800" u="none" cap="none" strike="noStrike">
                <a:solidFill>
                  <a:schemeClr val="dk2"/>
                </a:solidFill>
                <a:latin typeface="Arial"/>
                <a:ea typeface="Arial"/>
                <a:cs typeface="Arial"/>
                <a:sym typeface="Arial"/>
              </a:rPr>
            </a:br>
            <a:endParaRPr b="0" i="0" sz="1800" u="none" cap="none" strike="noStrike">
              <a:solidFill>
                <a:schemeClr val="dk2"/>
              </a:solidFill>
              <a:latin typeface="Arial"/>
              <a:ea typeface="Arial"/>
              <a:cs typeface="Arial"/>
              <a:sym typeface="Arial"/>
            </a:endParaRPr>
          </a:p>
        </p:txBody>
      </p:sp>
      <p:sp>
        <p:nvSpPr>
          <p:cNvPr id="489" name="Google Shape;489;p64"/>
          <p:cNvSpPr/>
          <p:nvPr/>
        </p:nvSpPr>
        <p:spPr>
          <a:xfrm>
            <a:off x="3809700" y="2460303"/>
            <a:ext cx="4876800" cy="354732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2"/>
                </a:solidFill>
                <a:latin typeface="Raleway"/>
                <a:ea typeface="Raleway"/>
                <a:cs typeface="Raleway"/>
                <a:sym typeface="Raleway"/>
              </a:rPr>
              <a:t>La phase de démarrage est fondamentale pour assurer le paramétrage des outils, de processus et lancer le projet sur la bonne dynamique.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2"/>
                </a:solidFill>
                <a:latin typeface="Raleway"/>
                <a:ea typeface="Raleway"/>
                <a:cs typeface="Raleway"/>
                <a:sym typeface="Raleway"/>
              </a:rPr>
              <a:t>La qualité des indicateurs et le travail sur le tableau de bord pour définir les indicateurs est essentiel pour le suivi et le pilotage du projet.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2"/>
                </a:solidFill>
                <a:latin typeface="Raleway"/>
                <a:ea typeface="Raleway"/>
                <a:cs typeface="Raleway"/>
                <a:sym typeface="Raleway"/>
              </a:rPr>
              <a:t>Le tableau de bord est un outil de pilotage de projet.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Raleway"/>
              <a:ea typeface="Raleway"/>
              <a:cs typeface="Raleway"/>
              <a:sym typeface="Raleway"/>
            </a:endParaRPr>
          </a:p>
          <a:p>
            <a:pPr indent="0" lvl="0" marL="0" marR="0" rtl="0" algn="l">
              <a:lnSpc>
                <a:spcPct val="100000"/>
              </a:lnSpc>
              <a:spcBef>
                <a:spcPts val="407"/>
              </a:spcBef>
              <a:spcAft>
                <a:spcPts val="0"/>
              </a:spcAft>
              <a:buClr>
                <a:srgbClr val="000000"/>
              </a:buClr>
              <a:buSzPts val="1800"/>
              <a:buFont typeface="Arial"/>
              <a:buNone/>
            </a:pPr>
            <a:r>
              <a:t/>
            </a:r>
            <a:endParaRPr b="0" i="1" sz="1800" u="none" cap="none" strike="noStrike">
              <a:solidFill>
                <a:schemeClr val="dk2"/>
              </a:solidFill>
              <a:latin typeface="Raleway"/>
              <a:ea typeface="Raleway"/>
              <a:cs typeface="Raleway"/>
              <a:sym typeface="Raleway"/>
            </a:endParaRPr>
          </a:p>
        </p:txBody>
      </p:sp>
      <p:sp>
        <p:nvSpPr>
          <p:cNvPr id="490" name="Google Shape;490;p64"/>
          <p:cNvSpPr/>
          <p:nvPr/>
        </p:nvSpPr>
        <p:spPr>
          <a:xfrm>
            <a:off x="457500" y="2344221"/>
            <a:ext cx="2809064" cy="3779487"/>
          </a:xfrm>
          <a:prstGeom prst="rect">
            <a:avLst/>
          </a:prstGeom>
          <a:solidFill>
            <a:schemeClr val="dk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1" name="Google Shape;491;p64"/>
          <p:cNvSpPr txBox="1"/>
          <p:nvPr/>
        </p:nvSpPr>
        <p:spPr>
          <a:xfrm>
            <a:off x="457500" y="243103"/>
            <a:ext cx="82290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fr-FR" sz="6000" u="none" cap="none" strike="noStrike">
                <a:solidFill>
                  <a:schemeClr val="dk2"/>
                </a:solidFill>
                <a:latin typeface="Bebas Neue"/>
                <a:ea typeface="Bebas Neue"/>
                <a:cs typeface="Bebas Neue"/>
                <a:sym typeface="Bebas Neue"/>
              </a:rPr>
              <a:t>À RETENIR </a:t>
            </a:r>
            <a:endParaRPr b="0" i="0" sz="6000" u="none" cap="none" strike="noStrike">
              <a:solidFill>
                <a:schemeClr val="dk2"/>
              </a:solidFill>
              <a:latin typeface="Bebas Neue"/>
              <a:ea typeface="Bebas Neue"/>
              <a:cs typeface="Bebas Neue"/>
              <a:sym typeface="Bebas Neue"/>
            </a:endParaRPr>
          </a:p>
        </p:txBody>
      </p:sp>
      <p:pic>
        <p:nvPicPr>
          <p:cNvPr id="492" name="Google Shape;492;p64" title="cle (1).png"/>
          <p:cNvPicPr preferRelativeResize="0"/>
          <p:nvPr/>
        </p:nvPicPr>
        <p:blipFill>
          <a:blip r:embed="rId3">
            <a:alphaModFix/>
          </a:blip>
          <a:stretch>
            <a:fillRect/>
          </a:stretch>
        </p:blipFill>
        <p:spPr>
          <a:xfrm>
            <a:off x="1145012" y="3198525"/>
            <a:ext cx="1671050" cy="1671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120" name="Google Shape;120;p4"/>
          <p:cNvSpPr txBox="1"/>
          <p:nvPr/>
        </p:nvSpPr>
        <p:spPr>
          <a:xfrm>
            <a:off x="889725" y="315094"/>
            <a:ext cx="7457700" cy="1262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7000" u="none" cap="none" strike="noStrike">
                <a:solidFill>
                  <a:srgbClr val="E84E0F"/>
                </a:solidFill>
                <a:latin typeface="Bebas Neue"/>
                <a:ea typeface="Bebas Neue"/>
                <a:cs typeface="Bebas Neue"/>
                <a:sym typeface="Bebas Neue"/>
              </a:rPr>
              <a:t>AGENDA</a:t>
            </a:r>
            <a:endParaRPr b="1" i="0" sz="8200" u="none" cap="none" strike="noStrike">
              <a:solidFill>
                <a:srgbClr val="E84E0F"/>
              </a:solidFill>
              <a:latin typeface="Bebas Neue"/>
              <a:ea typeface="Bebas Neue"/>
              <a:cs typeface="Bebas Neue"/>
              <a:sym typeface="Bebas Neue"/>
            </a:endParaRPr>
          </a:p>
        </p:txBody>
      </p:sp>
      <p:sp>
        <p:nvSpPr>
          <p:cNvPr id="121" name="Google Shape;121;p4"/>
          <p:cNvSpPr/>
          <p:nvPr/>
        </p:nvSpPr>
        <p:spPr>
          <a:xfrm>
            <a:off x="889725" y="1720075"/>
            <a:ext cx="8062500" cy="44934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fr-FR" sz="1200" u="none" cap="none" strike="noStrike">
                <a:solidFill>
                  <a:schemeClr val="dk1"/>
                </a:solidFill>
                <a:latin typeface="Arial"/>
                <a:ea typeface="Arial"/>
                <a:cs typeface="Arial"/>
                <a:sym typeface="Arial"/>
              </a:rPr>
            </a:br>
            <a:endParaRPr b="0" i="0" sz="1200" u="none" cap="none" strike="noStrike">
              <a:solidFill>
                <a:schemeClr val="dk1"/>
              </a:solidFill>
              <a:latin typeface="Arial"/>
              <a:ea typeface="Arial"/>
              <a:cs typeface="Arial"/>
              <a:sym typeface="Arial"/>
            </a:endParaRPr>
          </a:p>
        </p:txBody>
      </p:sp>
      <p:sp>
        <p:nvSpPr>
          <p:cNvPr id="122" name="Google Shape;122;p4"/>
          <p:cNvSpPr/>
          <p:nvPr/>
        </p:nvSpPr>
        <p:spPr>
          <a:xfrm>
            <a:off x="2353725" y="1902879"/>
            <a:ext cx="59937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900"/>
              <a:buFont typeface="Arial"/>
              <a:buNone/>
            </a:pPr>
            <a:r>
              <a:rPr b="1" i="0" lang="fr-FR" sz="1900" u="none" cap="none" strike="noStrike">
                <a:solidFill>
                  <a:schemeClr val="accent1"/>
                </a:solidFill>
                <a:latin typeface="Arial"/>
                <a:ea typeface="Arial"/>
                <a:cs typeface="Arial"/>
                <a:sym typeface="Arial"/>
              </a:rPr>
              <a:t>I. Revue d’apprentissages</a:t>
            </a:r>
            <a:endParaRPr b="0" i="0" sz="12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9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fr-FR" sz="1900" u="none" cap="none" strike="noStrike">
                <a:solidFill>
                  <a:schemeClr val="accent1"/>
                </a:solidFill>
                <a:latin typeface="Arial"/>
                <a:ea typeface="Arial"/>
                <a:cs typeface="Arial"/>
                <a:sym typeface="Arial"/>
              </a:rPr>
              <a:t>II. La phase de mise en œuvre et le S&amp;E </a:t>
            </a:r>
            <a:endParaRPr b="0" i="0" sz="1200" u="none" cap="none" strike="noStrike">
              <a:solidFill>
                <a:schemeClr val="accent1"/>
              </a:solidFill>
              <a:latin typeface="Arial"/>
              <a:ea typeface="Arial"/>
              <a:cs typeface="Arial"/>
              <a:sym typeface="Arial"/>
            </a:endParaRPr>
          </a:p>
        </p:txBody>
      </p:sp>
      <p:sp>
        <p:nvSpPr>
          <p:cNvPr id="123" name="Google Shape;123;p4"/>
          <p:cNvSpPr/>
          <p:nvPr/>
        </p:nvSpPr>
        <p:spPr>
          <a:xfrm>
            <a:off x="2315360" y="3540084"/>
            <a:ext cx="6498856" cy="866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900"/>
              <a:buFont typeface="Arial"/>
              <a:buNone/>
            </a:pPr>
            <a:r>
              <a:rPr b="1" i="0" lang="fr-FR" sz="1900" u="none" cap="none" strike="noStrike">
                <a:solidFill>
                  <a:schemeClr val="accent1"/>
                </a:solidFill>
                <a:latin typeface="Arial"/>
                <a:ea typeface="Arial"/>
                <a:cs typeface="Arial"/>
                <a:sym typeface="Arial"/>
              </a:rPr>
              <a:t>III. Le démarrage du S&amp;E – la qualité des indicateurs</a:t>
            </a:r>
            <a:endParaRPr b="0" i="0" sz="1900" u="none" cap="none" strike="noStrike">
              <a:solidFill>
                <a:schemeClr val="accent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200"/>
              <a:buFont typeface="Arial"/>
              <a:buNone/>
            </a:pPr>
            <a:r>
              <a:t/>
            </a:r>
            <a:endParaRPr b="0" i="0" sz="12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fr-FR" sz="1200" u="none" cap="none" strike="noStrike">
                <a:solidFill>
                  <a:schemeClr val="accent1"/>
                </a:solidFill>
                <a:latin typeface="Arial"/>
                <a:ea typeface="Arial"/>
                <a:cs typeface="Arial"/>
                <a:sym typeface="Arial"/>
              </a:rPr>
            </a:br>
            <a:endParaRPr b="0" i="0" sz="1200" u="none" cap="none" strike="noStrike">
              <a:solidFill>
                <a:schemeClr val="accent1"/>
              </a:solidFill>
              <a:latin typeface="Arial"/>
              <a:ea typeface="Arial"/>
              <a:cs typeface="Arial"/>
              <a:sym typeface="Arial"/>
            </a:endParaRPr>
          </a:p>
        </p:txBody>
      </p:sp>
      <p:sp>
        <p:nvSpPr>
          <p:cNvPr descr="Flèche : courbe légère avec un remplissage uni" id="124" name="Google Shape;124;p4"/>
          <p:cNvSpPr/>
          <p:nvPr/>
        </p:nvSpPr>
        <p:spPr>
          <a:xfrm>
            <a:off x="1202592" y="1911179"/>
            <a:ext cx="838226" cy="457200"/>
          </a:xfrm>
          <a:custGeom>
            <a:rect b="b" l="l" r="r" t="t"/>
            <a:pathLst>
              <a:path extrusionOk="0" h="457200" w="838226">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Flèche : courbe légère avec un remplissage uni" id="125" name="Google Shape;125;p4"/>
          <p:cNvSpPr/>
          <p:nvPr/>
        </p:nvSpPr>
        <p:spPr>
          <a:xfrm>
            <a:off x="1202592" y="2707051"/>
            <a:ext cx="838226" cy="457200"/>
          </a:xfrm>
          <a:custGeom>
            <a:rect b="b" l="l" r="r" t="t"/>
            <a:pathLst>
              <a:path extrusionOk="0" h="457200" w="838226">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Flèche : courbe légère avec un remplissage uni" id="126" name="Google Shape;126;p4"/>
          <p:cNvSpPr/>
          <p:nvPr/>
        </p:nvSpPr>
        <p:spPr>
          <a:xfrm>
            <a:off x="1189792" y="3540078"/>
            <a:ext cx="838226" cy="457200"/>
          </a:xfrm>
          <a:custGeom>
            <a:rect b="b" l="l" r="r" t="t"/>
            <a:pathLst>
              <a:path extrusionOk="0" h="457200" w="838226">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4"/>
          <p:cNvSpPr/>
          <p:nvPr/>
        </p:nvSpPr>
        <p:spPr>
          <a:xfrm>
            <a:off x="2315360" y="4325972"/>
            <a:ext cx="5993700" cy="866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900"/>
              <a:buFont typeface="Arial"/>
              <a:buNone/>
            </a:pPr>
            <a:r>
              <a:rPr b="1" i="0" lang="fr-FR" sz="1900" u="none" cap="none" strike="noStrike">
                <a:solidFill>
                  <a:schemeClr val="accent1"/>
                </a:solidFill>
                <a:latin typeface="Arial"/>
                <a:ea typeface="Arial"/>
                <a:cs typeface="Arial"/>
                <a:sym typeface="Arial"/>
              </a:rPr>
              <a:t>IV. Le tableau de bord</a:t>
            </a:r>
            <a:endParaRPr b="0" i="0" sz="12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fr-FR" sz="1200" u="none" cap="none" strike="noStrike">
                <a:solidFill>
                  <a:schemeClr val="accent1"/>
                </a:solidFill>
                <a:latin typeface="Arial"/>
                <a:ea typeface="Arial"/>
                <a:cs typeface="Arial"/>
                <a:sym typeface="Arial"/>
              </a:rPr>
            </a:br>
            <a:endParaRPr b="0" i="0" sz="1200" u="none" cap="none" strike="noStrike">
              <a:solidFill>
                <a:schemeClr val="accent1"/>
              </a:solidFill>
              <a:latin typeface="Arial"/>
              <a:ea typeface="Arial"/>
              <a:cs typeface="Arial"/>
              <a:sym typeface="Arial"/>
            </a:endParaRPr>
          </a:p>
        </p:txBody>
      </p:sp>
      <p:sp>
        <p:nvSpPr>
          <p:cNvPr descr="Flèche : courbe légère avec un remplissage uni" id="128" name="Google Shape;128;p4"/>
          <p:cNvSpPr/>
          <p:nvPr/>
        </p:nvSpPr>
        <p:spPr>
          <a:xfrm>
            <a:off x="1189792" y="4325966"/>
            <a:ext cx="838226" cy="457200"/>
          </a:xfrm>
          <a:custGeom>
            <a:rect b="b" l="l" r="r" t="t"/>
            <a:pathLst>
              <a:path extrusionOk="0" h="457200" w="838226">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97" name="Shape 497"/>
        <p:cNvGrpSpPr/>
        <p:nvPr/>
      </p:nvGrpSpPr>
      <p:grpSpPr>
        <a:xfrm>
          <a:off x="0" y="0"/>
          <a:ext cx="0" cy="0"/>
          <a:chOff x="0" y="0"/>
          <a:chExt cx="0" cy="0"/>
        </a:xfrm>
      </p:grpSpPr>
      <p:sp>
        <p:nvSpPr>
          <p:cNvPr id="498" name="Google Shape;498;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499" name="Google Shape;499;p65"/>
          <p:cNvSpPr txBox="1"/>
          <p:nvPr/>
        </p:nvSpPr>
        <p:spPr>
          <a:xfrm>
            <a:off x="419101" y="360375"/>
            <a:ext cx="8476800" cy="1200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6600" u="none" cap="none" strike="noStrike">
                <a:solidFill>
                  <a:srgbClr val="E84E0F"/>
                </a:solidFill>
                <a:latin typeface="Bebas Neue"/>
                <a:ea typeface="Bebas Neue"/>
                <a:cs typeface="Bebas Neue"/>
                <a:sym typeface="Bebas Neue"/>
              </a:rPr>
              <a:t>CONSIGNES TRAVAIL INDIVIDUEL</a:t>
            </a:r>
            <a:endParaRPr b="1" i="0" sz="23900" u="none" cap="none" strike="noStrike">
              <a:solidFill>
                <a:srgbClr val="FFFFFF"/>
              </a:solidFill>
              <a:latin typeface="Bebas Neue"/>
              <a:ea typeface="Bebas Neue"/>
              <a:cs typeface="Bebas Neue"/>
              <a:sym typeface="Bebas Neue"/>
            </a:endParaRPr>
          </a:p>
        </p:txBody>
      </p:sp>
      <p:sp>
        <p:nvSpPr>
          <p:cNvPr id="500" name="Google Shape;500;p65"/>
          <p:cNvSpPr/>
          <p:nvPr/>
        </p:nvSpPr>
        <p:spPr>
          <a:xfrm>
            <a:off x="1575180" y="4260141"/>
            <a:ext cx="5993700" cy="8667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1200"/>
              </a:spcBef>
              <a:spcAft>
                <a:spcPts val="0"/>
              </a:spcAft>
              <a:buClr>
                <a:srgbClr val="000000"/>
              </a:buClr>
              <a:buSzPts val="2300"/>
              <a:buFont typeface="Arial"/>
              <a:buNone/>
            </a:pPr>
            <a:r>
              <a:rPr b="1" i="0" lang="fr-FR" sz="2300" u="none" cap="none" strike="noStrike">
                <a:solidFill>
                  <a:srgbClr val="FFFFFF"/>
                </a:solidFill>
                <a:latin typeface="Arial"/>
                <a:ea typeface="Arial"/>
                <a:cs typeface="Arial"/>
                <a:sym typeface="Arial"/>
              </a:rPr>
              <a:t>POUR SECTION 4</a:t>
            </a:r>
            <a:endParaRPr b="0" i="0" sz="2300" u="none" cap="none" strike="noStrike">
              <a:solidFill>
                <a:srgbClr val="FFFFFF"/>
              </a:solidFill>
              <a:latin typeface="Arial"/>
              <a:ea typeface="Arial"/>
              <a:cs typeface="Arial"/>
              <a:sym typeface="Arial"/>
            </a:endParaRPr>
          </a:p>
          <a:p>
            <a:pPr indent="0" lvl="0" marL="0" marR="0" rtl="0" algn="ctr">
              <a:lnSpc>
                <a:spcPct val="100000"/>
              </a:lnSpc>
              <a:spcBef>
                <a:spcPts val="1200"/>
              </a:spcBef>
              <a:spcAft>
                <a:spcPts val="0"/>
              </a:spcAft>
              <a:buClr>
                <a:srgbClr val="262775"/>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br>
              <a:rPr b="0" i="0" lang="fr-FR" sz="1200" u="none" cap="none" strike="noStrike">
                <a:solidFill>
                  <a:srgbClr val="FFFFFF"/>
                </a:solidFill>
                <a:latin typeface="Arial"/>
                <a:ea typeface="Arial"/>
                <a:cs typeface="Arial"/>
                <a:sym typeface="Arial"/>
              </a:rPr>
            </a:br>
            <a:endParaRPr b="0" i="0" sz="1200" u="none" cap="none" strike="noStrike">
              <a:solidFill>
                <a:srgbClr val="FFFFFF"/>
              </a:solidFill>
              <a:latin typeface="Arial"/>
              <a:ea typeface="Arial"/>
              <a:cs typeface="Arial"/>
              <a:sym typeface="Arial"/>
            </a:endParaRPr>
          </a:p>
        </p:txBody>
      </p:sp>
      <p:grpSp>
        <p:nvGrpSpPr>
          <p:cNvPr id="501" name="Google Shape;501;p65"/>
          <p:cNvGrpSpPr/>
          <p:nvPr/>
        </p:nvGrpSpPr>
        <p:grpSpPr>
          <a:xfrm>
            <a:off x="3624045" y="4947747"/>
            <a:ext cx="1895970" cy="1773731"/>
            <a:chOff x="3137400" y="1009650"/>
            <a:chExt cx="2869204" cy="2708400"/>
          </a:xfrm>
        </p:grpSpPr>
        <p:sp>
          <p:nvSpPr>
            <p:cNvPr id="502" name="Google Shape;502;p65"/>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62775"/>
                </a:solidFill>
                <a:latin typeface="Arial"/>
                <a:ea typeface="Arial"/>
                <a:cs typeface="Arial"/>
                <a:sym typeface="Arial"/>
              </a:endParaRPr>
            </a:p>
          </p:txBody>
        </p:sp>
        <p:pic>
          <p:nvPicPr>
            <p:cNvPr id="503" name="Google Shape;503;p65"/>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pic>
        <p:nvPicPr>
          <p:cNvPr id="504" name="Google Shape;504;p65" title="outil-de-reparation.png"/>
          <p:cNvPicPr preferRelativeResize="0"/>
          <p:nvPr/>
        </p:nvPicPr>
        <p:blipFill>
          <a:blip r:embed="rId4">
            <a:alphaModFix/>
          </a:blip>
          <a:stretch>
            <a:fillRect/>
          </a:stretch>
        </p:blipFill>
        <p:spPr>
          <a:xfrm>
            <a:off x="3080413" y="1357600"/>
            <a:ext cx="2835150" cy="28351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g34cca9bb862_0_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
        <p:nvSpPr>
          <p:cNvPr id="511" name="Google Shape;511;g34cca9bb862_0_1"/>
          <p:cNvSpPr/>
          <p:nvPr/>
        </p:nvSpPr>
        <p:spPr>
          <a:xfrm>
            <a:off x="628996" y="2290227"/>
            <a:ext cx="69909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512" name="Google Shape;512;g34cca9bb862_0_1"/>
          <p:cNvSpPr/>
          <p:nvPr/>
        </p:nvSpPr>
        <p:spPr>
          <a:xfrm>
            <a:off x="1686725" y="2012404"/>
            <a:ext cx="6872400" cy="363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2100">
                <a:solidFill>
                  <a:schemeClr val="dk2"/>
                </a:solidFill>
                <a:latin typeface="Baloo 2"/>
                <a:ea typeface="Baloo 2"/>
                <a:cs typeface="Baloo 2"/>
                <a:sym typeface="Baloo 2"/>
              </a:rPr>
              <a:t>1. Réfléchir individuellement à votre projet et à paramétrer le tableau de bord en utilisant les données du cadre logique. </a:t>
            </a:r>
            <a:endParaRPr sz="2100">
              <a:solidFill>
                <a:schemeClr val="dk2"/>
              </a:solidFill>
              <a:latin typeface="Baloo 2"/>
              <a:ea typeface="Baloo 2"/>
              <a:cs typeface="Baloo 2"/>
              <a:sym typeface="Baloo 2"/>
            </a:endParaRPr>
          </a:p>
          <a:p>
            <a:pPr indent="0" lvl="0" marL="0" rtl="0" algn="l">
              <a:spcBef>
                <a:spcPts val="0"/>
              </a:spcBef>
              <a:spcAft>
                <a:spcPts val="0"/>
              </a:spcAft>
              <a:buNone/>
            </a:pPr>
            <a:r>
              <a:t/>
            </a:r>
            <a:endParaRPr sz="2100">
              <a:solidFill>
                <a:schemeClr val="dk2"/>
              </a:solidFill>
              <a:latin typeface="Baloo 2"/>
              <a:ea typeface="Baloo 2"/>
              <a:cs typeface="Baloo 2"/>
              <a:sym typeface="Baloo 2"/>
            </a:endParaRPr>
          </a:p>
          <a:p>
            <a:pPr indent="0" lvl="0" marL="0" rtl="0" algn="l">
              <a:spcBef>
                <a:spcPts val="0"/>
              </a:spcBef>
              <a:spcAft>
                <a:spcPts val="0"/>
              </a:spcAft>
              <a:buNone/>
            </a:pPr>
            <a:r>
              <a:rPr lang="fr-FR" sz="2100">
                <a:solidFill>
                  <a:schemeClr val="dk2"/>
                </a:solidFill>
                <a:latin typeface="Baloo 2"/>
                <a:ea typeface="Baloo 2"/>
                <a:cs typeface="Baloo 2"/>
                <a:sym typeface="Baloo 2"/>
              </a:rPr>
              <a:t>2. Remplir les onglets 1, 4.1 et 4,2 du tableau de bord à l’aide de collègues de votre équipe que vous jugez nécessaires. </a:t>
            </a:r>
            <a:endParaRPr sz="2100">
              <a:solidFill>
                <a:schemeClr val="dk2"/>
              </a:solidFill>
              <a:latin typeface="Baloo 2"/>
              <a:ea typeface="Baloo 2"/>
              <a:cs typeface="Baloo 2"/>
              <a:sym typeface="Baloo 2"/>
            </a:endParaRPr>
          </a:p>
          <a:p>
            <a:pPr indent="0" lvl="0" marL="0" rtl="0" algn="l">
              <a:spcBef>
                <a:spcPts val="0"/>
              </a:spcBef>
              <a:spcAft>
                <a:spcPts val="0"/>
              </a:spcAft>
              <a:buNone/>
            </a:pPr>
            <a:r>
              <a:t/>
            </a:r>
            <a:endParaRPr sz="2100">
              <a:solidFill>
                <a:schemeClr val="dk2"/>
              </a:solidFill>
              <a:latin typeface="Baloo 2"/>
              <a:ea typeface="Baloo 2"/>
              <a:cs typeface="Baloo 2"/>
              <a:sym typeface="Baloo 2"/>
            </a:endParaRPr>
          </a:p>
          <a:p>
            <a:pPr indent="0" lvl="0" marL="0" rtl="0" algn="l">
              <a:spcBef>
                <a:spcPts val="0"/>
              </a:spcBef>
              <a:spcAft>
                <a:spcPts val="0"/>
              </a:spcAft>
              <a:buNone/>
            </a:pPr>
            <a:r>
              <a:rPr lang="fr-FR" sz="2100">
                <a:solidFill>
                  <a:schemeClr val="dk2"/>
                </a:solidFill>
                <a:latin typeface="Baloo 2"/>
                <a:ea typeface="Baloo 2"/>
                <a:cs typeface="Baloo 2"/>
                <a:sym typeface="Baloo 2"/>
              </a:rPr>
              <a:t>3. Si vous avez des questionnes pendant votre travail, postez-le dans le forum pour ce travail.</a:t>
            </a:r>
            <a:endParaRPr sz="2100">
              <a:solidFill>
                <a:schemeClr val="dk2"/>
              </a:solidFill>
              <a:latin typeface="Baloo 2"/>
              <a:ea typeface="Baloo 2"/>
              <a:cs typeface="Baloo 2"/>
              <a:sym typeface="Baloo 2"/>
            </a:endParaRPr>
          </a:p>
          <a:p>
            <a:pPr indent="0" lvl="0" marL="0" marR="0" rtl="0" algn="l">
              <a:lnSpc>
                <a:spcPct val="100000"/>
              </a:lnSpc>
              <a:spcBef>
                <a:spcPts val="0"/>
              </a:spcBef>
              <a:spcAft>
                <a:spcPts val="0"/>
              </a:spcAft>
              <a:buNone/>
            </a:pPr>
            <a:r>
              <a:t/>
            </a:r>
            <a:endParaRPr sz="2100">
              <a:solidFill>
                <a:schemeClr val="dk2"/>
              </a:solidFill>
              <a:latin typeface="Baloo 2"/>
              <a:ea typeface="Baloo 2"/>
              <a:cs typeface="Baloo 2"/>
              <a:sym typeface="Baloo 2"/>
            </a:endParaRPr>
          </a:p>
          <a:p>
            <a:pPr indent="0" lvl="0" marL="0" marR="0" rtl="0" algn="l">
              <a:lnSpc>
                <a:spcPct val="100000"/>
              </a:lnSpc>
              <a:spcBef>
                <a:spcPts val="0"/>
              </a:spcBef>
              <a:spcAft>
                <a:spcPts val="0"/>
              </a:spcAft>
              <a:buClr>
                <a:srgbClr val="000000"/>
              </a:buClr>
              <a:buSzPts val="1600"/>
              <a:buFont typeface="Arial"/>
              <a:buNone/>
            </a:pPr>
            <a:r>
              <a:rPr b="0" i="0" lang="fr-FR" sz="1600" u="none" cap="none" strike="noStrike">
                <a:solidFill>
                  <a:schemeClr val="lt1"/>
                </a:solidFill>
                <a:latin typeface="Raleway"/>
                <a:ea typeface="Raleway"/>
                <a:cs typeface="Raleway"/>
                <a:sym typeface="Raleway"/>
              </a:rPr>
              <a:t>Contact :  @secours-catholique.org</a:t>
            </a:r>
            <a:endParaRPr b="0" i="0" sz="16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513" name="Google Shape;513;g34cca9bb862_0_1"/>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lang="fr-FR" sz="5100">
                <a:solidFill>
                  <a:schemeClr val="lt1"/>
                </a:solidFill>
                <a:latin typeface="Bebas Neue"/>
                <a:ea typeface="Bebas Neue"/>
                <a:cs typeface="Bebas Neue"/>
                <a:sym typeface="Bebas Neue"/>
              </a:rPr>
              <a:t>TRAVAIL INDIVIDUEL</a:t>
            </a:r>
            <a:endParaRPr b="1" i="0" sz="6300" u="none" cap="none" strike="noStrike">
              <a:solidFill>
                <a:schemeClr val="lt1"/>
              </a:solidFill>
              <a:latin typeface="Bebas Neue"/>
              <a:ea typeface="Bebas Neue"/>
              <a:cs typeface="Bebas Neue"/>
              <a:sym typeface="Bebas Neue"/>
            </a:endParaRPr>
          </a:p>
        </p:txBody>
      </p:sp>
      <p:pic>
        <p:nvPicPr>
          <p:cNvPr id="514" name="Google Shape;514;g34cca9bb862_0_1" title="outil-de-reparation.png"/>
          <p:cNvPicPr preferRelativeResize="0"/>
          <p:nvPr/>
        </p:nvPicPr>
        <p:blipFill>
          <a:blip r:embed="rId3">
            <a:alphaModFix/>
          </a:blip>
          <a:stretch>
            <a:fillRect/>
          </a:stretch>
        </p:blipFill>
        <p:spPr>
          <a:xfrm>
            <a:off x="66100" y="2187663"/>
            <a:ext cx="1707612" cy="170761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g345f6121e9d_0_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521" name="Google Shape;521;g345f6121e9d_0_20"/>
          <p:cNvSpPr txBox="1"/>
          <p:nvPr/>
        </p:nvSpPr>
        <p:spPr>
          <a:xfrm>
            <a:off x="47325" y="861250"/>
            <a:ext cx="9096600" cy="2277516"/>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6800" u="none" cap="none" strike="noStrike">
                <a:solidFill>
                  <a:srgbClr val="E84E0F"/>
                </a:solidFill>
                <a:latin typeface="Bebas Neue"/>
                <a:ea typeface="Bebas Neue"/>
                <a:cs typeface="Bebas Neue"/>
                <a:sym typeface="Bebas Neue"/>
              </a:rPr>
              <a:t>FIN SESSION 3</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rPr b="1" i="0" lang="fr-FR" sz="6800" u="none" cap="none" strike="noStrike">
                <a:solidFill>
                  <a:srgbClr val="E84E0F"/>
                </a:solidFill>
                <a:latin typeface="Bebas Neue"/>
                <a:ea typeface="Bebas Neue"/>
                <a:cs typeface="Bebas Neue"/>
                <a:sym typeface="Bebas Neue"/>
              </a:rPr>
              <a:t>MERCI !</a:t>
            </a:r>
            <a:endParaRPr b="1" i="0" sz="6800" u="none" cap="none" strike="noStrike">
              <a:solidFill>
                <a:srgbClr val="E84E0F"/>
              </a:solidFill>
              <a:latin typeface="Bebas Neue"/>
              <a:ea typeface="Bebas Neue"/>
              <a:cs typeface="Bebas Neue"/>
              <a:sym typeface="Bebas Neue"/>
            </a:endParaRPr>
          </a:p>
        </p:txBody>
      </p:sp>
      <p:grpSp>
        <p:nvGrpSpPr>
          <p:cNvPr id="522" name="Google Shape;522;g345f6121e9d_0_20"/>
          <p:cNvGrpSpPr/>
          <p:nvPr/>
        </p:nvGrpSpPr>
        <p:grpSpPr>
          <a:xfrm>
            <a:off x="3624045" y="4947747"/>
            <a:ext cx="1895970" cy="1773731"/>
            <a:chOff x="3137400" y="1009650"/>
            <a:chExt cx="2869204" cy="2708400"/>
          </a:xfrm>
        </p:grpSpPr>
        <p:sp>
          <p:nvSpPr>
            <p:cNvPr id="523" name="Google Shape;523;g345f6121e9d_0_20"/>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524" name="Google Shape;524;g345f6121e9d_0_20"/>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135" name="Google Shape;135;p27"/>
          <p:cNvSpPr/>
          <p:nvPr/>
        </p:nvSpPr>
        <p:spPr>
          <a:xfrm>
            <a:off x="628996" y="2290227"/>
            <a:ext cx="6991004"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136" name="Google Shape;136;p27"/>
          <p:cNvSpPr/>
          <p:nvPr/>
        </p:nvSpPr>
        <p:spPr>
          <a:xfrm>
            <a:off x="3181610" y="1489856"/>
            <a:ext cx="5686817" cy="309467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Clr>
                <a:srgbClr val="000000"/>
              </a:buClr>
              <a:buSzPts val="1600"/>
              <a:buFont typeface="Arial"/>
              <a:buNone/>
            </a:pPr>
            <a:r>
              <a:t/>
            </a:r>
            <a:endParaRPr b="0" i="0" sz="1600" u="none" cap="none" strike="noStrike">
              <a:solidFill>
                <a:srgbClr val="002060"/>
              </a:solidFill>
              <a:latin typeface="Arial Narrow"/>
              <a:ea typeface="Arial Narrow"/>
              <a:cs typeface="Arial Narrow"/>
              <a:sym typeface="Arial Narrow"/>
            </a:endParaRPr>
          </a:p>
          <a:p>
            <a:pPr indent="0" lvl="0" marL="0" marR="0" rtl="0" algn="just">
              <a:lnSpc>
                <a:spcPct val="90000"/>
              </a:lnSpc>
              <a:spcBef>
                <a:spcPts val="1000"/>
              </a:spcBef>
              <a:spcAft>
                <a:spcPts val="0"/>
              </a:spcAft>
              <a:buClr>
                <a:srgbClr val="000000"/>
              </a:buClr>
              <a:buSzPts val="2000"/>
              <a:buFont typeface="Arial"/>
              <a:buNone/>
            </a:pPr>
            <a:r>
              <a:t/>
            </a:r>
            <a:endParaRPr b="1" i="0" sz="2000" u="none" cap="none" strike="noStrike">
              <a:solidFill>
                <a:srgbClr val="00206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p:txBody>
      </p:sp>
      <p:sp>
        <p:nvSpPr>
          <p:cNvPr id="137" name="Google Shape;137;p27"/>
          <p:cNvSpPr txBox="1"/>
          <p:nvPr/>
        </p:nvSpPr>
        <p:spPr>
          <a:xfrm>
            <a:off x="0" y="315100"/>
            <a:ext cx="9144000" cy="969466"/>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Objectifs PÉDAGOGIQUES – Session 3</a:t>
            </a:r>
            <a:endParaRPr b="1" i="0" sz="6300" u="none" cap="none" strike="noStrike">
              <a:solidFill>
                <a:schemeClr val="lt1"/>
              </a:solidFill>
              <a:latin typeface="Bebas Neue"/>
              <a:ea typeface="Bebas Neue"/>
              <a:cs typeface="Bebas Neue"/>
              <a:sym typeface="Bebas Neue"/>
            </a:endParaRPr>
          </a:p>
        </p:txBody>
      </p:sp>
      <p:sp>
        <p:nvSpPr>
          <p:cNvPr id="138" name="Google Shape;138;p27"/>
          <p:cNvSpPr/>
          <p:nvPr/>
        </p:nvSpPr>
        <p:spPr>
          <a:xfrm>
            <a:off x="541314" y="1676159"/>
            <a:ext cx="8239431" cy="4348859"/>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Clr>
                <a:srgbClr val="000000"/>
              </a:buClr>
              <a:buSzPts val="2400"/>
              <a:buFont typeface="Arial"/>
              <a:buNone/>
            </a:pPr>
            <a:r>
              <a:rPr b="1" i="0" lang="fr-FR" sz="2400" u="none" cap="none" strike="noStrike">
                <a:solidFill>
                  <a:srgbClr val="002060"/>
                </a:solidFill>
                <a:latin typeface="Arial Narrow"/>
                <a:ea typeface="Arial Narrow"/>
                <a:cs typeface="Arial Narrow"/>
                <a:sym typeface="Arial Narrow"/>
              </a:rPr>
              <a:t>À l’issue de ce module, les participants devront être en mesure de :</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457173" lvl="0" marL="457173" marR="0" rtl="0" algn="just">
              <a:lnSpc>
                <a:spcPct val="90000"/>
              </a:lnSpc>
              <a:spcBef>
                <a:spcPts val="1000"/>
              </a:spcBef>
              <a:spcAft>
                <a:spcPts val="0"/>
              </a:spcAft>
              <a:buClr>
                <a:srgbClr val="002060"/>
              </a:buClr>
              <a:buSzPts val="2800"/>
              <a:buFont typeface="Arial"/>
              <a:buChar char="•"/>
            </a:pPr>
            <a:r>
              <a:rPr b="0" i="0" lang="fr-FR" sz="2000" u="none" cap="none" strike="noStrike">
                <a:solidFill>
                  <a:srgbClr val="002060"/>
                </a:solidFill>
                <a:latin typeface="Arial Narrow"/>
                <a:ea typeface="Arial Narrow"/>
                <a:cs typeface="Arial Narrow"/>
                <a:sym typeface="Arial Narrow"/>
              </a:rPr>
              <a:t>Identifier les étapes S&amp;E nécessaires à la phase de mise en œuvre d’un projet. </a:t>
            </a:r>
            <a:endParaRPr b="0" i="0" sz="1400" u="none" cap="none" strike="noStrike">
              <a:solidFill>
                <a:srgbClr val="000000"/>
              </a:solidFill>
              <a:latin typeface="Arial"/>
              <a:ea typeface="Arial"/>
              <a:cs typeface="Arial"/>
              <a:sym typeface="Arial"/>
            </a:endParaRPr>
          </a:p>
          <a:p>
            <a:pPr indent="-457173" lvl="0" marL="457173" marR="0" rtl="0" algn="just">
              <a:lnSpc>
                <a:spcPct val="90000"/>
              </a:lnSpc>
              <a:spcBef>
                <a:spcPts val="1000"/>
              </a:spcBef>
              <a:spcAft>
                <a:spcPts val="0"/>
              </a:spcAft>
              <a:buClr>
                <a:srgbClr val="002060"/>
              </a:buClr>
              <a:buSzPts val="2800"/>
              <a:buFont typeface="Arial"/>
              <a:buChar char="•"/>
            </a:pPr>
            <a:r>
              <a:rPr b="0" i="0" lang="fr-FR" sz="2000" u="none" cap="none" strike="noStrike">
                <a:solidFill>
                  <a:srgbClr val="002060"/>
                </a:solidFill>
                <a:latin typeface="Arial Narrow"/>
                <a:ea typeface="Arial Narrow"/>
                <a:cs typeface="Arial Narrow"/>
                <a:sym typeface="Arial Narrow"/>
              </a:rPr>
              <a:t>Identifier et mettre en place les outils S&amp;E de la phase de mise en œuvre - phase de démarrage.</a:t>
            </a:r>
            <a:endParaRPr b="0" i="0" sz="1400" u="none" cap="none" strike="noStrike">
              <a:solidFill>
                <a:srgbClr val="000000"/>
              </a:solidFill>
              <a:latin typeface="Arial"/>
              <a:ea typeface="Arial"/>
              <a:cs typeface="Arial"/>
              <a:sym typeface="Arial"/>
            </a:endParaRPr>
          </a:p>
          <a:p>
            <a:pPr indent="-457173" lvl="0" marL="457173" marR="0" rtl="0" algn="just">
              <a:lnSpc>
                <a:spcPct val="90000"/>
              </a:lnSpc>
              <a:spcBef>
                <a:spcPts val="1000"/>
              </a:spcBef>
              <a:spcAft>
                <a:spcPts val="0"/>
              </a:spcAft>
              <a:buClr>
                <a:srgbClr val="002060"/>
              </a:buClr>
              <a:buSzPts val="2800"/>
              <a:buFont typeface="Arial"/>
              <a:buChar char="•"/>
            </a:pPr>
            <a:r>
              <a:rPr b="0" i="0" lang="fr-FR" sz="2000" u="none" cap="none" strike="noStrike">
                <a:solidFill>
                  <a:srgbClr val="002060"/>
                </a:solidFill>
                <a:latin typeface="Arial Narrow"/>
                <a:ea typeface="Arial Narrow"/>
                <a:cs typeface="Arial Narrow"/>
                <a:sym typeface="Arial Narrow"/>
              </a:rPr>
              <a:t>Évaluer la qualité des indicateurs d’un projet. </a:t>
            </a:r>
            <a:endParaRPr b="0" i="0" sz="1400" u="none" cap="none" strike="noStrike">
              <a:solidFill>
                <a:srgbClr val="000000"/>
              </a:solidFill>
              <a:latin typeface="Arial"/>
              <a:ea typeface="Arial"/>
              <a:cs typeface="Arial"/>
              <a:sym typeface="Arial"/>
            </a:endParaRPr>
          </a:p>
          <a:p>
            <a:pPr indent="-457173" lvl="0" marL="457173" marR="0" rtl="0" algn="just">
              <a:lnSpc>
                <a:spcPct val="90000"/>
              </a:lnSpc>
              <a:spcBef>
                <a:spcPts val="1000"/>
              </a:spcBef>
              <a:spcAft>
                <a:spcPts val="0"/>
              </a:spcAft>
              <a:buClr>
                <a:srgbClr val="002060"/>
              </a:buClr>
              <a:buSzPts val="2800"/>
              <a:buFont typeface="Arial"/>
              <a:buChar char="•"/>
            </a:pPr>
            <a:r>
              <a:rPr b="0" i="0" lang="fr-FR" sz="2000" u="none" cap="none" strike="noStrike">
                <a:solidFill>
                  <a:srgbClr val="002060"/>
                </a:solidFill>
                <a:latin typeface="Arial Narrow"/>
                <a:ea typeface="Arial Narrow"/>
                <a:cs typeface="Arial Narrow"/>
                <a:sym typeface="Arial Narrow"/>
              </a:rPr>
              <a:t>Préparer le tableau de bord S&amp;E de son projet.</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000000"/>
              </a:buClr>
              <a:buSzPts val="2000"/>
              <a:buFont typeface="Arial"/>
              <a:buNone/>
            </a:pPr>
            <a:br>
              <a:rPr b="0" i="0" lang="fr-FR" sz="2000" u="none" cap="none" strike="noStrike">
                <a:solidFill>
                  <a:srgbClr val="002060"/>
                </a:solidFill>
                <a:latin typeface="Arial Narrow"/>
                <a:ea typeface="Arial Narrow"/>
                <a:cs typeface="Arial Narrow"/>
                <a:sym typeface="Arial Narrow"/>
              </a:rPr>
            </a:br>
            <a:br>
              <a:rPr b="0" i="0" lang="fr-FR" sz="2000" u="none" cap="none" strike="noStrike">
                <a:solidFill>
                  <a:srgbClr val="002060"/>
                </a:solidFill>
                <a:latin typeface="Arial Narrow"/>
                <a:ea typeface="Arial Narrow"/>
                <a:cs typeface="Arial Narrow"/>
                <a:sym typeface="Arial Narrow"/>
              </a:rPr>
            </a:br>
            <a:endParaRPr b="0" i="0" sz="2000" u="none" cap="none" strike="noStrike">
              <a:solidFill>
                <a:srgbClr val="002060"/>
              </a:solidFill>
              <a:latin typeface="Arial Narrow"/>
              <a:ea typeface="Arial Narrow"/>
              <a:cs typeface="Arial Narrow"/>
              <a:sym typeface="Arial Narrow"/>
            </a:endParaRPr>
          </a:p>
          <a:p>
            <a:pPr indent="0" lvl="0" marL="0" marR="0" rtl="0" algn="just">
              <a:lnSpc>
                <a:spcPct val="90000"/>
              </a:lnSpc>
              <a:spcBef>
                <a:spcPts val="1000"/>
              </a:spcBef>
              <a:spcAft>
                <a:spcPts val="0"/>
              </a:spcAft>
              <a:buClr>
                <a:srgbClr val="000000"/>
              </a:buClr>
              <a:buSzPts val="2000"/>
              <a:buFont typeface="Arial"/>
              <a:buNone/>
            </a:pPr>
            <a:r>
              <a:t/>
            </a:r>
            <a:endParaRPr b="1" i="0" sz="2000" u="none" cap="none" strike="noStrike">
              <a:solidFill>
                <a:srgbClr val="002060"/>
              </a:solidFill>
              <a:latin typeface="Arial Narrow"/>
              <a:ea typeface="Arial Narrow"/>
              <a:cs typeface="Arial Narrow"/>
              <a:sym typeface="Arial Narrow"/>
            </a:endParaRPr>
          </a:p>
          <a:p>
            <a:pPr indent="0" lvl="0" marL="0" marR="0" rtl="0" algn="just">
              <a:lnSpc>
                <a:spcPct val="90000"/>
              </a:lnSpc>
              <a:spcBef>
                <a:spcPts val="1000"/>
              </a:spcBef>
              <a:spcAft>
                <a:spcPts val="0"/>
              </a:spcAft>
              <a:buClr>
                <a:srgbClr val="000000"/>
              </a:buClr>
              <a:buSzPts val="1600"/>
              <a:buFont typeface="Arial"/>
              <a:buNone/>
            </a:pPr>
            <a:r>
              <a:t/>
            </a:r>
            <a:endParaRPr b="0" i="0" sz="1600" u="none" cap="none" strike="noStrike">
              <a:solidFill>
                <a:srgbClr val="002060"/>
              </a:solidFill>
              <a:latin typeface="Arial Narrow"/>
              <a:ea typeface="Arial Narrow"/>
              <a:cs typeface="Arial Narrow"/>
              <a:sym typeface="Arial Narrow"/>
            </a:endParaRPr>
          </a:p>
          <a:p>
            <a:pPr indent="0" lvl="0" marL="0" marR="0" rtl="0" algn="just">
              <a:lnSpc>
                <a:spcPct val="90000"/>
              </a:lnSpc>
              <a:spcBef>
                <a:spcPts val="1000"/>
              </a:spcBef>
              <a:spcAft>
                <a:spcPts val="0"/>
              </a:spcAft>
              <a:buClr>
                <a:srgbClr val="000000"/>
              </a:buClr>
              <a:buSzPts val="2000"/>
              <a:buFont typeface="Arial"/>
              <a:buNone/>
            </a:pPr>
            <a:r>
              <a:t/>
            </a:r>
            <a:endParaRPr b="1" i="0" sz="2000" u="none" cap="none" strike="noStrike">
              <a:solidFill>
                <a:srgbClr val="00206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3" name="Shape 143"/>
        <p:cNvGrpSpPr/>
        <p:nvPr/>
      </p:nvGrpSpPr>
      <p:grpSpPr>
        <a:xfrm>
          <a:off x="0" y="0"/>
          <a:ext cx="0" cy="0"/>
          <a:chOff x="0" y="0"/>
          <a:chExt cx="0" cy="0"/>
        </a:xfrm>
      </p:grpSpPr>
      <p:sp>
        <p:nvSpPr>
          <p:cNvPr id="144" name="Google Shape;144;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145" name="Google Shape;145;p28"/>
          <p:cNvSpPr txBox="1"/>
          <p:nvPr/>
        </p:nvSpPr>
        <p:spPr>
          <a:xfrm>
            <a:off x="843150" y="1825080"/>
            <a:ext cx="7457700" cy="1015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400"/>
              <a:buFont typeface="Arial"/>
              <a:buNone/>
            </a:pPr>
            <a:r>
              <a:rPr b="1" i="0" lang="fr-FR" sz="5400" u="none" cap="none" strike="noStrike">
                <a:solidFill>
                  <a:srgbClr val="FFFFFF"/>
                </a:solidFill>
                <a:latin typeface="Bebas Neue"/>
                <a:ea typeface="Bebas Neue"/>
                <a:cs typeface="Bebas Neue"/>
                <a:sym typeface="Bebas Neue"/>
              </a:rPr>
              <a:t>I. REVUE D’APPRENTISSAGES</a:t>
            </a:r>
            <a:endParaRPr b="0" i="0" sz="1400" u="none" cap="none" strike="noStrike">
              <a:solidFill>
                <a:srgbClr val="000000"/>
              </a:solidFill>
              <a:latin typeface="Arial"/>
              <a:ea typeface="Arial"/>
              <a:cs typeface="Arial"/>
              <a:sym typeface="Arial"/>
            </a:endParaRPr>
          </a:p>
        </p:txBody>
      </p:sp>
      <p:grpSp>
        <p:nvGrpSpPr>
          <p:cNvPr id="146" name="Google Shape;146;p28"/>
          <p:cNvGrpSpPr/>
          <p:nvPr/>
        </p:nvGrpSpPr>
        <p:grpSpPr>
          <a:xfrm>
            <a:off x="3624045" y="4947747"/>
            <a:ext cx="1895970" cy="1773731"/>
            <a:chOff x="3137400" y="1009650"/>
            <a:chExt cx="2869204" cy="2708400"/>
          </a:xfrm>
        </p:grpSpPr>
        <p:sp>
          <p:nvSpPr>
            <p:cNvPr id="147" name="Google Shape;147;p28"/>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62775"/>
                </a:solidFill>
                <a:latin typeface="Arial"/>
                <a:ea typeface="Arial"/>
                <a:cs typeface="Arial"/>
                <a:sym typeface="Arial"/>
              </a:endParaRPr>
            </a:p>
          </p:txBody>
        </p:sp>
        <p:pic>
          <p:nvPicPr>
            <p:cNvPr id="148" name="Google Shape;148;p28"/>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155" name="Google Shape;155;p29"/>
          <p:cNvSpPr/>
          <p:nvPr/>
        </p:nvSpPr>
        <p:spPr>
          <a:xfrm>
            <a:off x="628996" y="2290227"/>
            <a:ext cx="6991004"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156" name="Google Shape;156;p29"/>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Retour sur le plan s&amp;e.</a:t>
            </a:r>
            <a:endParaRPr b="1" i="0" sz="6300" u="none" cap="none" strike="noStrike">
              <a:solidFill>
                <a:schemeClr val="lt1"/>
              </a:solidFill>
              <a:latin typeface="Bebas Neue"/>
              <a:ea typeface="Bebas Neue"/>
              <a:cs typeface="Bebas Neue"/>
              <a:sym typeface="Bebas Neue"/>
            </a:endParaRPr>
          </a:p>
        </p:txBody>
      </p:sp>
      <p:sp>
        <p:nvSpPr>
          <p:cNvPr id="157" name="Google Shape;157;p29"/>
          <p:cNvSpPr/>
          <p:nvPr/>
        </p:nvSpPr>
        <p:spPr>
          <a:xfrm>
            <a:off x="2986132" y="2837701"/>
            <a:ext cx="3171735" cy="1962546"/>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Comment avez-vous réalisé le remplissage du tableau de bord?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Avez-vous fait face à des difficultés particulières?</a:t>
            </a:r>
            <a:br>
              <a:rPr b="0" i="0" lang="fr-FR" sz="1400" u="none" cap="none" strike="noStrike">
                <a:solidFill>
                  <a:srgbClr val="000000"/>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2" name="Shape 162"/>
        <p:cNvGrpSpPr/>
        <p:nvPr/>
      </p:nvGrpSpPr>
      <p:grpSpPr>
        <a:xfrm>
          <a:off x="0" y="0"/>
          <a:ext cx="0" cy="0"/>
          <a:chOff x="0" y="0"/>
          <a:chExt cx="0" cy="0"/>
        </a:xfrm>
      </p:grpSpPr>
      <p:sp>
        <p:nvSpPr>
          <p:cNvPr id="163" name="Google Shape;163;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164" name="Google Shape;164;p43"/>
          <p:cNvSpPr txBox="1"/>
          <p:nvPr/>
        </p:nvSpPr>
        <p:spPr>
          <a:xfrm>
            <a:off x="843150" y="1825080"/>
            <a:ext cx="7457700" cy="184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400" u="none" cap="none" strike="noStrike">
                <a:solidFill>
                  <a:srgbClr val="FFFFFF"/>
                </a:solidFill>
                <a:latin typeface="Bebas Neue"/>
                <a:ea typeface="Bebas Neue"/>
                <a:cs typeface="Bebas Neue"/>
                <a:sym typeface="Bebas Neue"/>
              </a:rPr>
              <a:t>II. La phase de mise en œuvre et le s&amp;E</a:t>
            </a:r>
            <a:endParaRPr b="1" i="0" sz="5400" u="none" cap="none" strike="noStrike">
              <a:solidFill>
                <a:srgbClr val="FFFFFF"/>
              </a:solidFill>
              <a:latin typeface="Bebas Neue"/>
              <a:ea typeface="Bebas Neue"/>
              <a:cs typeface="Bebas Neue"/>
              <a:sym typeface="Bebas Neue"/>
            </a:endParaRPr>
          </a:p>
        </p:txBody>
      </p:sp>
      <p:grpSp>
        <p:nvGrpSpPr>
          <p:cNvPr id="165" name="Google Shape;165;p43"/>
          <p:cNvGrpSpPr/>
          <p:nvPr/>
        </p:nvGrpSpPr>
        <p:grpSpPr>
          <a:xfrm>
            <a:off x="3624045" y="4947747"/>
            <a:ext cx="1895970" cy="1773731"/>
            <a:chOff x="3137400" y="1009650"/>
            <a:chExt cx="2869204" cy="2708400"/>
          </a:xfrm>
        </p:grpSpPr>
        <p:sp>
          <p:nvSpPr>
            <p:cNvPr id="166" name="Google Shape;166;p43"/>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62775"/>
                </a:solidFill>
                <a:latin typeface="Arial"/>
                <a:ea typeface="Arial"/>
                <a:cs typeface="Arial"/>
                <a:sym typeface="Arial"/>
              </a:endParaRPr>
            </a:p>
          </p:txBody>
        </p:sp>
        <p:pic>
          <p:nvPicPr>
            <p:cNvPr id="167" name="Google Shape;167;p43"/>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174" name="Google Shape;174;p44"/>
          <p:cNvSpPr/>
          <p:nvPr/>
        </p:nvSpPr>
        <p:spPr>
          <a:xfrm>
            <a:off x="628996" y="2290227"/>
            <a:ext cx="6991004"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175" name="Google Shape;175;p44"/>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LE CYCLE DE PROJET</a:t>
            </a:r>
            <a:endParaRPr b="1" i="0" sz="6300" u="none" cap="none" strike="noStrike">
              <a:solidFill>
                <a:schemeClr val="lt1"/>
              </a:solidFill>
              <a:latin typeface="Bebas Neue"/>
              <a:ea typeface="Bebas Neue"/>
              <a:cs typeface="Bebas Neue"/>
              <a:sym typeface="Bebas Neue"/>
            </a:endParaRPr>
          </a:p>
        </p:txBody>
      </p:sp>
      <p:pic>
        <p:nvPicPr>
          <p:cNvPr id="176" name="Google Shape;176;p44"/>
          <p:cNvPicPr preferRelativeResize="0"/>
          <p:nvPr/>
        </p:nvPicPr>
        <p:blipFill rotWithShape="1">
          <a:blip r:embed="rId3">
            <a:alphaModFix/>
          </a:blip>
          <a:srcRect b="0" l="0" r="0" t="0"/>
          <a:stretch/>
        </p:blipFill>
        <p:spPr>
          <a:xfrm>
            <a:off x="1524000" y="1293839"/>
            <a:ext cx="6211157" cy="556416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183" name="Google Shape;183;p45"/>
          <p:cNvSpPr/>
          <p:nvPr/>
        </p:nvSpPr>
        <p:spPr>
          <a:xfrm>
            <a:off x="628996" y="2290227"/>
            <a:ext cx="6991004"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184" name="Google Shape;184;p45"/>
          <p:cNvSpPr txBox="1"/>
          <p:nvPr/>
        </p:nvSpPr>
        <p:spPr>
          <a:xfrm>
            <a:off x="0" y="315100"/>
            <a:ext cx="9144000" cy="969466"/>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QUELS ACTIVITÉS S&amp;E?</a:t>
            </a:r>
            <a:endParaRPr b="1" i="0" sz="6300" u="none" cap="none" strike="noStrike">
              <a:solidFill>
                <a:schemeClr val="lt1"/>
              </a:solidFill>
              <a:latin typeface="Bebas Neue"/>
              <a:ea typeface="Bebas Neue"/>
              <a:cs typeface="Bebas Neue"/>
              <a:sym typeface="Bebas Neue"/>
            </a:endParaRPr>
          </a:p>
        </p:txBody>
      </p:sp>
      <p:pic>
        <p:nvPicPr>
          <p:cNvPr descr="Une image contenant noir, obscurité&#10;&#10;Description générée automatiquement" id="185" name="Google Shape;185;p45"/>
          <p:cNvPicPr preferRelativeResize="0"/>
          <p:nvPr/>
        </p:nvPicPr>
        <p:blipFill rotWithShape="1">
          <a:blip r:embed="rId3">
            <a:alphaModFix/>
          </a:blip>
          <a:srcRect b="0" l="0" r="0" t="0"/>
          <a:stretch/>
        </p:blipFill>
        <p:spPr>
          <a:xfrm>
            <a:off x="5274498" y="2630022"/>
            <a:ext cx="1527135" cy="1527135"/>
          </a:xfrm>
          <a:prstGeom prst="rect">
            <a:avLst/>
          </a:prstGeom>
          <a:noFill/>
          <a:ln>
            <a:noFill/>
          </a:ln>
        </p:spPr>
      </p:pic>
      <p:sp>
        <p:nvSpPr>
          <p:cNvPr id="186" name="Google Shape;186;p45"/>
          <p:cNvSpPr txBox="1"/>
          <p:nvPr/>
        </p:nvSpPr>
        <p:spPr>
          <a:xfrm>
            <a:off x="4356970" y="5762356"/>
            <a:ext cx="244466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000"/>
              <a:buFont typeface="Arial"/>
              <a:buNone/>
            </a:pPr>
            <a:r>
              <a:rPr b="1" i="0" lang="fr-FR" sz="2000" u="none" cap="none" strike="noStrike">
                <a:solidFill>
                  <a:srgbClr val="002060"/>
                </a:solidFill>
                <a:latin typeface="Arial Narrow"/>
                <a:ea typeface="Arial Narrow"/>
                <a:cs typeface="Arial Narrow"/>
                <a:sym typeface="Arial Narrow"/>
              </a:rPr>
              <a:t>Vous avez 10 mins pour échanger</a:t>
            </a:r>
            <a:r>
              <a:rPr b="1" i="0" lang="fr-FR" sz="1400" u="none" cap="none" strike="noStrike">
                <a:solidFill>
                  <a:srgbClr val="002060"/>
                </a:solidFill>
                <a:latin typeface="Arial Narrow"/>
                <a:ea typeface="Arial Narrow"/>
                <a:cs typeface="Arial Narrow"/>
                <a:sym typeface="Arial Narrow"/>
              </a:rPr>
              <a:t>.</a:t>
            </a:r>
            <a:endParaRPr b="1" i="0" sz="1800" u="none" cap="none" strike="noStrike">
              <a:solidFill>
                <a:srgbClr val="000000"/>
              </a:solidFill>
              <a:latin typeface="Arial"/>
              <a:ea typeface="Arial"/>
              <a:cs typeface="Arial"/>
              <a:sym typeface="Arial"/>
            </a:endParaRPr>
          </a:p>
        </p:txBody>
      </p:sp>
      <p:pic>
        <p:nvPicPr>
          <p:cNvPr descr="Une image contenant noir, obscurité&#10;&#10;Description générée automatiquement" id="187" name="Google Shape;187;p45"/>
          <p:cNvPicPr preferRelativeResize="0"/>
          <p:nvPr/>
        </p:nvPicPr>
        <p:blipFill rotWithShape="1">
          <a:blip r:embed="rId4">
            <a:alphaModFix/>
          </a:blip>
          <a:srcRect b="0" l="0" r="0" t="0"/>
          <a:stretch/>
        </p:blipFill>
        <p:spPr>
          <a:xfrm>
            <a:off x="6910193" y="5762356"/>
            <a:ext cx="697282" cy="697282"/>
          </a:xfrm>
          <a:prstGeom prst="rect">
            <a:avLst/>
          </a:prstGeom>
          <a:noFill/>
          <a:ln>
            <a:noFill/>
          </a:ln>
        </p:spPr>
      </p:pic>
      <p:sp>
        <p:nvSpPr>
          <p:cNvPr id="188" name="Google Shape;188;p45"/>
          <p:cNvSpPr/>
          <p:nvPr/>
        </p:nvSpPr>
        <p:spPr>
          <a:xfrm>
            <a:off x="1970176" y="2441100"/>
            <a:ext cx="3117300" cy="1975800"/>
          </a:xfrm>
          <a:prstGeom prst="wedgeEllipseCallout">
            <a:avLst>
              <a:gd fmla="val 16537" name="adj1"/>
              <a:gd fmla="val 625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En groupe, listez les activités à mettre en œuvre lors de la phase de démarrage et identifiez les activités qui manqueraient à faire pour votre projet.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Personnalisé 3">
      <a:dk1>
        <a:srgbClr val="262775"/>
      </a:dk1>
      <a:lt1>
        <a:srgbClr val="FFFFFF"/>
      </a:lt1>
      <a:dk2>
        <a:srgbClr val="E84E0F"/>
      </a:dk2>
      <a:lt2>
        <a:srgbClr val="FFFFFF"/>
      </a:lt2>
      <a:accent1>
        <a:srgbClr val="262775"/>
      </a:accent1>
      <a:accent2>
        <a:srgbClr val="E84E0F"/>
      </a:accent2>
      <a:accent3>
        <a:srgbClr val="A5AB81"/>
      </a:accent3>
      <a:accent4>
        <a:srgbClr val="E84E0F"/>
      </a:accent4>
      <a:accent5>
        <a:srgbClr val="262775"/>
      </a:accent5>
      <a:accent6>
        <a:srgbClr val="E84E0F"/>
      </a:accent6>
      <a:hlink>
        <a:srgbClr val="262775"/>
      </a:hlink>
      <a:folHlink>
        <a:srgbClr val="262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CARLIER Sophie</dc:creator>
</cp:coreProperties>
</file>