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Lst>
  <p:sldSz cy="6858000" cx="9144000"/>
  <p:notesSz cx="9926625" cy="6797675"/>
  <p:embeddedFontLst>
    <p:embeddedFont>
      <p:font typeface="Raleway"/>
      <p:regular r:id="rId50"/>
      <p:bold r:id="rId51"/>
      <p:italic r:id="rId52"/>
      <p:boldItalic r:id="rId53"/>
    </p:embeddedFont>
    <p:embeddedFont>
      <p:font typeface="Arial Narrow"/>
      <p:regular r:id="rId54"/>
      <p:bold r:id="rId55"/>
      <p:italic r:id="rId56"/>
      <p:boldItalic r:id="rId57"/>
    </p:embeddedFont>
    <p:embeddedFont>
      <p:font typeface="Bebas Neue"/>
      <p:regular r:id="rId58"/>
    </p:embeddedFont>
    <p:embeddedFont>
      <p:font typeface="Gill Sans"/>
      <p:regular r:id="rId59"/>
      <p:bold r:id="rId60"/>
    </p:embeddedFont>
    <p:embeddedFont>
      <p:font typeface="Open Sans"/>
      <p:bold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pos="264">
          <p15:clr>
            <a:srgbClr val="9AA0A6"/>
          </p15:clr>
        </p15:guide>
        <p15:guide id="4" orient="horz" pos="1338">
          <p15:clr>
            <a:srgbClr val="9AA0A6"/>
          </p15:clr>
        </p15:guide>
        <p15:guide id="5" pos="5472">
          <p15:clr>
            <a:srgbClr val="9AA0A6"/>
          </p15:clr>
        </p15:guide>
        <p15:guide id="6" orient="horz" pos="227">
          <p15:clr>
            <a:srgbClr val="9AA0A6"/>
          </p15:clr>
        </p15:guide>
      </p15:sldGuideLst>
    </p:ext>
    <p:ext uri="GoogleSlidesCustomDataVersion2">
      <go:slidesCustomData xmlns:go="http://customooxmlschemas.google.com/" r:id="rId63" roundtripDataSignature="AMtx7mggG0JfYKtkRbt8/h+5nWR+ewIlM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Pilar Chaves"/>
  <p:cmAuthor clrIdx="1" id="1" initials="" lastIdx="5" name="Pilar CHAVE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09CF33E-735B-4D0B-B4BD-7D8EE08225B2}">
  <a:tblStyle styleId="{509CF33E-735B-4D0B-B4BD-7D8EE08225B2}"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7EB"/>
          </a:solidFill>
        </a:fill>
      </a:tcStyle>
    </a:wholeTbl>
    <a:band1H>
      <a:tcTxStyle/>
      <a:tcStyle>
        <a:fill>
          <a:solidFill>
            <a:srgbClr val="CBCBD5"/>
          </a:solidFill>
        </a:fill>
      </a:tcStyle>
    </a:band1H>
    <a:band2H>
      <a:tcTxStyle/>
    </a:band2H>
    <a:band1V>
      <a:tcTxStyle/>
      <a:tcStyle>
        <a:fill>
          <a:solidFill>
            <a:srgbClr val="CBCBD5"/>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264"/>
        <p:guide pos="1338" orient="horz"/>
        <p:guide pos="5472"/>
        <p:guide pos="227"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OpenSans-boldItalic.fntdata"/><Relationship Id="rId61" Type="http://schemas.openxmlformats.org/officeDocument/2006/relationships/font" Target="fonts/OpenSans-bold.fntdata"/><Relationship Id="rId20" Type="http://schemas.openxmlformats.org/officeDocument/2006/relationships/slide" Target="slides/slide13.xml"/><Relationship Id="rId63" Type="http://customschemas.google.com/relationships/presentationmetadata" Target="meta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GillSans-bold.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Raleway-bold.fntdata"/><Relationship Id="rId50" Type="http://schemas.openxmlformats.org/officeDocument/2006/relationships/font" Target="fonts/Raleway-regular.fntdata"/><Relationship Id="rId53" Type="http://schemas.openxmlformats.org/officeDocument/2006/relationships/font" Target="fonts/Raleway-boldItalic.fntdata"/><Relationship Id="rId52" Type="http://schemas.openxmlformats.org/officeDocument/2006/relationships/font" Target="fonts/Raleway-italic.fntdata"/><Relationship Id="rId11" Type="http://schemas.openxmlformats.org/officeDocument/2006/relationships/slide" Target="slides/slide4.xml"/><Relationship Id="rId55" Type="http://schemas.openxmlformats.org/officeDocument/2006/relationships/font" Target="fonts/ArialNarrow-bold.fntdata"/><Relationship Id="rId10" Type="http://schemas.openxmlformats.org/officeDocument/2006/relationships/slide" Target="slides/slide3.xml"/><Relationship Id="rId54" Type="http://schemas.openxmlformats.org/officeDocument/2006/relationships/font" Target="fonts/ArialNarrow-regular.fntdata"/><Relationship Id="rId13" Type="http://schemas.openxmlformats.org/officeDocument/2006/relationships/slide" Target="slides/slide6.xml"/><Relationship Id="rId57" Type="http://schemas.openxmlformats.org/officeDocument/2006/relationships/font" Target="fonts/ArialNarrow-boldItalic.fntdata"/><Relationship Id="rId12" Type="http://schemas.openxmlformats.org/officeDocument/2006/relationships/slide" Target="slides/slide5.xml"/><Relationship Id="rId56" Type="http://schemas.openxmlformats.org/officeDocument/2006/relationships/font" Target="fonts/ArialNarrow-italic.fntdata"/><Relationship Id="rId15" Type="http://schemas.openxmlformats.org/officeDocument/2006/relationships/slide" Target="slides/slide8.xml"/><Relationship Id="rId59" Type="http://schemas.openxmlformats.org/officeDocument/2006/relationships/font" Target="fonts/GillSans-regular.fntdata"/><Relationship Id="rId14" Type="http://schemas.openxmlformats.org/officeDocument/2006/relationships/slide" Target="slides/slide7.xml"/><Relationship Id="rId58" Type="http://schemas.openxmlformats.org/officeDocument/2006/relationships/font" Target="fonts/BebasNeue-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4-15T13:01:42.007">
    <p:pos x="0" y="198"/>
    <p:text>à confirmer si on met ce graphique ou non par berei et désire</p:text>
    <p:extLst>
      <p:ext uri="{C676402C-5697-4E1C-873F-D02D1690AC5C}">
        <p15:threadingInfo timeZoneBias="0"/>
      </p:ext>
      <p:ext uri="http://customooxmlschemas.google.com/">
        <go:slidesCustomData xmlns:go="http://customooxmlschemas.google.com/" commentPostId="AAABiCq22jk"/>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5-04-15T13:02:38.388">
    <p:pos x="0" y="198"/>
    <p:text>exercice à faire après échange avec berai et désire</p:text>
    <p:extLst>
      <p:ext uri="{C676402C-5697-4E1C-873F-D02D1690AC5C}">
        <p15:threadingInfo timeZoneBias="0"/>
      </p:ext>
      <p:ext uri="http://customooxmlschemas.google.com/">
        <go:slidesCustomData xmlns:go="http://customooxmlschemas.google.com/" commentPostId="AAABiCq22jo"/>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1" dt="2025-04-11T02:46:30.379">
    <p:pos x="10" y="10"/>
    <p:text>Val, je ne voit plus la partie rôle et responsabilités dans le plan?</p:text>
    <p:extLst>
      <p:ext uri="{C676402C-5697-4E1C-873F-D02D1690AC5C}">
        <p15:threadingInfo timeZoneBias="0"/>
      </p:ext>
      <p:ext uri="http://customooxmlschemas.google.com/">
        <go:slidesCustomData xmlns:go="http://customooxmlschemas.google.com/" commentPostId="AAABiCq22jQ"/>
      </p:ext>
    </p:extLs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2" dt="2025-04-11T03:01:10.066">
    <p:pos x="10" y="10"/>
    <p:text>Val nous n'avons pas de contenu pour cette partie.</p:text>
    <p:extLst>
      <p:ext uri="{C676402C-5697-4E1C-873F-D02D1690AC5C}">
        <p15:threadingInfo timeZoneBias="0"/>
      </p:ext>
      <p:ext uri="http://customooxmlschemas.google.com/">
        <go:slidesCustomData xmlns:go="http://customooxmlschemas.google.com/" commentPostId="AAABiCq22jI"/>
      </p:ext>
    </p:extLs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3" dt="2025-04-11T03:08:22.397">
    <p:pos x="10" y="10"/>
    <p:text>Je ne pense pas qu'un exercice ici soit intéressant à voir en fonction du temps</p:text>
    <p:extLst>
      <p:ext uri="{C676402C-5697-4E1C-873F-D02D1690AC5C}">
        <p15:threadingInfo timeZoneBias="0"/>
      </p:ext>
      <p:ext uri="http://customooxmlschemas.google.com/">
        <go:slidesCustomData xmlns:go="http://customooxmlschemas.google.com/" commentPostId="AAABiCq22jU"/>
      </p:ext>
    </p:extLs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4" dt="2025-04-14T03:02:49.929">
    <p:pos x="10" y="10"/>
    <p:text>A affiner avec desire et berai selon leur besoins spécifiques !</p:text>
    <p:extLst>
      <p:ext uri="{C676402C-5697-4E1C-873F-D02D1690AC5C}">
        <p15:threadingInfo timeZoneBias="0"/>
      </p:ext>
      <p:ext uri="http://customooxmlschemas.google.com/">
        <go:slidesCustomData xmlns:go="http://customooxmlschemas.google.com/" commentPostId="AAABiCq22jM"/>
      </p:ext>
    </p:extLs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5" dt="2025-04-11T03:08:22.397">
    <p:pos x="10" y="10"/>
    <p:text>Je ne pense pas qu'un exercice ici soit intéressant à voir en fonction du temps</p:text>
    <p:extLst>
      <p:ext uri="{C676402C-5697-4E1C-873F-D02D1690AC5C}">
        <p15:threadingInfo timeZoneBias="0"/>
      </p:ext>
      <p:ext uri="http://customooxmlschemas.google.com/">
        <go:slidesCustomData xmlns:go="http://customooxmlschemas.google.com/" commentPostId="AAABiCq22j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4301543" cy="33988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5622799" y="0"/>
            <a:ext cx="4301543" cy="339884"/>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92665" y="3228896"/>
            <a:ext cx="7941310" cy="30589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1" y="6456611"/>
            <a:ext cx="4301543" cy="33988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5622799" y="6456611"/>
            <a:ext cx="4301543" cy="339884"/>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1: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p1: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46: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46: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 Présenter le cycle de projets chaque partie et demander aux participants de lister les activités et les outils à faire pour le suivi et pour l’évaluation. </a:t>
            </a:r>
            <a:endParaRPr/>
          </a:p>
        </p:txBody>
      </p:sp>
      <p:sp>
        <p:nvSpPr>
          <p:cNvPr id="207" name="Google Shape;207;p46: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47: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47: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p47: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48:notes"/>
          <p:cNvSpPr txBox="1"/>
          <p:nvPr>
            <p:ph idx="1" type="body"/>
          </p:nvPr>
        </p:nvSpPr>
        <p:spPr>
          <a:xfrm>
            <a:off x="992665" y="3228896"/>
            <a:ext cx="7941310" cy="305895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48: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50: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50: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50: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51: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51: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BRAINSTORMING</a:t>
            </a:r>
            <a:endParaRPr/>
          </a:p>
        </p:txBody>
      </p:sp>
      <p:sp>
        <p:nvSpPr>
          <p:cNvPr id="277" name="Google Shape;277;p51: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52: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52: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Réponse à l’exercice </a:t>
            </a:r>
            <a:endParaRPr/>
          </a:p>
        </p:txBody>
      </p:sp>
      <p:sp>
        <p:nvSpPr>
          <p:cNvPr id="288" name="Google Shape;288;p52: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53: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53: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Expliquer que nous allons nous concentrer sur cette étape-là. </a:t>
            </a:r>
            <a:endParaRPr/>
          </a:p>
        </p:txBody>
      </p:sp>
      <p:sp>
        <p:nvSpPr>
          <p:cNvPr id="301" name="Google Shape;301;p53: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9: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9: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fr-FR"/>
              <a:t>La chaîne de resultats et la gestion axée sur les resultats : Validée et réaffirmée lors de nombreuses conférences et tables rondes internationales, elle incite les projets à toujours essayer de répondre à la question suivante : « Quelle différence fait notre intervention ? ». Pour répondre à cette question, la gestion axée sur les résultats utilise une « chaîne de résultats », ou « modèle logique », qui présente une suite de relations de cause (action spécifique) à effet (atteinte de résultats à court, moyen et long termes). Une chaîne des résultats commence par la mise à disposition des ressources, se poursuit par les activités et leurs produits/extrants, et conduit aux effets et aux impacts. </a:t>
            </a:r>
            <a:endParaRPr/>
          </a:p>
          <a:p>
            <a:pPr indent="0" lvl="0" marL="0" rtl="0" algn="l">
              <a:lnSpc>
                <a:spcPct val="100000"/>
              </a:lnSpc>
              <a:spcBef>
                <a:spcPts val="0"/>
              </a:spcBef>
              <a:spcAft>
                <a:spcPts val="0"/>
              </a:spcAft>
              <a:buSzPts val="1400"/>
              <a:buNone/>
            </a:pPr>
            <a:r>
              <a:t/>
            </a:r>
            <a:endParaRPr/>
          </a:p>
        </p:txBody>
      </p:sp>
      <p:sp>
        <p:nvSpPr>
          <p:cNvPr id="311" name="Google Shape;311;p9: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54: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p54: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8" name="Google Shape;338;p54: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55: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55: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 name="Google Shape;366;p55: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6: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26: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p26: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56: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56: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4" name="Google Shape;374;p56: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57: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57: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6" name="Google Shape;386;p57: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58: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p58: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4" name="Google Shape;394;p58: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45f6121e9d_0_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1" name="Google Shape;401;g345f6121e9d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fr-FR"/>
              <a:t>Un outil organisé autour des priorités stratégiques d’ACTEI</a:t>
            </a:r>
            <a:r>
              <a:rPr i="0" lang="fr-FR" sz="1800">
                <a:solidFill>
                  <a:srgbClr val="000000"/>
                </a:solidFill>
                <a:latin typeface="Arial"/>
                <a:ea typeface="Arial"/>
                <a:cs typeface="Arial"/>
                <a:sym typeface="Arial"/>
              </a:rPr>
              <a:t>Les indicateurs sont regroupés selon les trois thématiques prioritaires de la stratégie d’intervention d’ACTEI :</a:t>
            </a:r>
            <a:br>
              <a:rPr i="0" lang="fr-FR" sz="1800">
                <a:solidFill>
                  <a:srgbClr val="000000"/>
                </a:solidFill>
                <a:latin typeface="Arial"/>
                <a:ea typeface="Arial"/>
                <a:cs typeface="Arial"/>
                <a:sym typeface="Arial"/>
              </a:rPr>
            </a:br>
            <a:br>
              <a:rPr b="1" i="0" lang="fr-FR" sz="1800">
                <a:solidFill>
                  <a:srgbClr val="000000"/>
                </a:solidFill>
                <a:latin typeface="Arial"/>
                <a:ea typeface="Arial"/>
                <a:cs typeface="Arial"/>
                <a:sym typeface="Arial"/>
              </a:rPr>
            </a:br>
            <a:r>
              <a:rPr b="1" i="0" lang="fr-FR" sz="1800">
                <a:solidFill>
                  <a:srgbClr val="000000"/>
                </a:solidFill>
                <a:latin typeface="Arial"/>
                <a:ea typeface="Arial"/>
                <a:cs typeface="Arial"/>
                <a:sym typeface="Arial"/>
              </a:rPr>
              <a:t>Éducation et protection de la petite enfance (EPPE) :</a:t>
            </a:r>
            <a:r>
              <a:rPr i="0" lang="fr-FR" sz="1800">
                <a:solidFill>
                  <a:srgbClr val="000000"/>
                </a:solidFill>
                <a:latin typeface="Arial"/>
                <a:ea typeface="Arial"/>
                <a:cs typeface="Arial"/>
                <a:sym typeface="Arial"/>
              </a:rPr>
              <a:t> Priorité donnée aux approches innovantes pour les enfants de 0 à 8 ans afin d’améliorer leur développement cognitif et leurs résultats d’apprentissage.</a:t>
            </a:r>
            <a:br>
              <a:rPr i="0" lang="fr-FR" sz="1800">
                <a:solidFill>
                  <a:srgbClr val="000000"/>
                </a:solidFill>
                <a:latin typeface="Arial"/>
                <a:ea typeface="Arial"/>
                <a:cs typeface="Arial"/>
                <a:sym typeface="Arial"/>
              </a:rPr>
            </a:br>
            <a:r>
              <a:rPr b="1" i="0" lang="fr-FR" sz="1800">
                <a:solidFill>
                  <a:srgbClr val="000000"/>
                </a:solidFill>
                <a:latin typeface="Arial"/>
                <a:ea typeface="Arial"/>
                <a:cs typeface="Arial"/>
                <a:sym typeface="Arial"/>
              </a:rPr>
              <a:t>Accès et qualité de l'éducation pour les niveaux primaire et secondaire : </a:t>
            </a:r>
            <a:r>
              <a:rPr i="0" lang="fr-FR" sz="1800">
                <a:solidFill>
                  <a:srgbClr val="000000"/>
                </a:solidFill>
                <a:latin typeface="Arial"/>
                <a:ea typeface="Arial"/>
                <a:cs typeface="Arial"/>
                <a:sym typeface="Arial"/>
              </a:rPr>
              <a:t>Engagement pour une éducation équitable et de qualité grâce à un renforcement de la responsabilité des gouvernements et à un rôle actif de la société civile.</a:t>
            </a:r>
            <a:br>
              <a:rPr i="0" lang="fr-FR" sz="1800">
                <a:solidFill>
                  <a:srgbClr val="000000"/>
                </a:solidFill>
                <a:latin typeface="Arial"/>
                <a:ea typeface="Arial"/>
                <a:cs typeface="Arial"/>
                <a:sym typeface="Arial"/>
              </a:rPr>
            </a:br>
            <a:r>
              <a:rPr b="1" i="0" lang="fr-FR" sz="1800">
                <a:solidFill>
                  <a:srgbClr val="000000"/>
                </a:solidFill>
                <a:latin typeface="Arial"/>
                <a:ea typeface="Arial"/>
                <a:cs typeface="Arial"/>
                <a:sym typeface="Arial"/>
              </a:rPr>
              <a:t>Éducation tout au long de la vie et insertion socioprofessionnelle : </a:t>
            </a:r>
            <a:r>
              <a:rPr i="0" lang="fr-FR" sz="1800">
                <a:solidFill>
                  <a:srgbClr val="000000"/>
                </a:solidFill>
                <a:latin typeface="Arial"/>
                <a:ea typeface="Arial"/>
                <a:cs typeface="Arial"/>
                <a:sym typeface="Arial"/>
              </a:rPr>
              <a:t>Réduction des déficits de compétences et amélioration des opportunités économiques pour renforcer la résilience et l’avenir des populations marginalisées. </a:t>
            </a:r>
            <a:r>
              <a:rPr b="1" lang="fr-FR"/>
              <a:t>Une chaîne de résultats pour un suivi cohérent. </a:t>
            </a:r>
            <a:r>
              <a:rPr i="0" lang="fr-FR" sz="1800">
                <a:solidFill>
                  <a:srgbClr val="000000"/>
                </a:solidFill>
                <a:latin typeface="Arial"/>
                <a:ea typeface="Arial"/>
                <a:cs typeface="Arial"/>
                <a:sym typeface="Arial"/>
              </a:rPr>
              <a:t>Le catalogue s’intéresse à la fois aux indicateurs « produits », « effets » et d’ « impacts». Il s’appuie sur une chaîne de résultats structurée selon la méthodologie de suivi-évaluation :</a:t>
            </a:r>
            <a:br>
              <a:rPr i="0" lang="fr-FR" sz="1800">
                <a:solidFill>
                  <a:srgbClr val="000000"/>
                </a:solidFill>
                <a:latin typeface="Arial"/>
                <a:ea typeface="Arial"/>
                <a:cs typeface="Arial"/>
                <a:sym typeface="Arial"/>
              </a:rPr>
            </a:br>
            <a:br>
              <a:rPr i="0" lang="fr-FR" sz="1800">
                <a:solidFill>
                  <a:srgbClr val="000000"/>
                </a:solidFill>
                <a:latin typeface="Arial"/>
                <a:ea typeface="Arial"/>
                <a:cs typeface="Arial"/>
                <a:sym typeface="Arial"/>
              </a:rPr>
            </a:br>
            <a:r>
              <a:rPr b="1" i="0" lang="fr-FR" sz="1800">
                <a:solidFill>
                  <a:srgbClr val="000000"/>
                </a:solidFill>
                <a:latin typeface="Arial"/>
                <a:ea typeface="Arial"/>
                <a:cs typeface="Arial"/>
                <a:sym typeface="Arial"/>
              </a:rPr>
              <a:t>Activités </a:t>
            </a:r>
            <a:r>
              <a:rPr i="0" lang="fr-FR" sz="1800">
                <a:solidFill>
                  <a:srgbClr val="000000"/>
                </a:solidFill>
                <a:latin typeface="Arial"/>
                <a:ea typeface="Arial"/>
                <a:cs typeface="Arial"/>
                <a:sym typeface="Arial"/>
              </a:rPr>
              <a:t>: Actions directes comme des formations, sensibilisations ou diagnostics.</a:t>
            </a:r>
            <a:br>
              <a:rPr i="0" lang="fr-FR" sz="1800">
                <a:solidFill>
                  <a:srgbClr val="000000"/>
                </a:solidFill>
                <a:latin typeface="Arial"/>
                <a:ea typeface="Arial"/>
                <a:cs typeface="Arial"/>
                <a:sym typeface="Arial"/>
              </a:rPr>
            </a:br>
            <a:r>
              <a:rPr b="1" i="0" lang="fr-FR" sz="1800">
                <a:solidFill>
                  <a:srgbClr val="000000"/>
                </a:solidFill>
                <a:latin typeface="Arial"/>
                <a:ea typeface="Arial"/>
                <a:cs typeface="Arial"/>
                <a:sym typeface="Arial"/>
              </a:rPr>
              <a:t>Produits :</a:t>
            </a:r>
            <a:r>
              <a:rPr i="0" lang="fr-FR" sz="1800">
                <a:solidFill>
                  <a:srgbClr val="000000"/>
                </a:solidFill>
                <a:latin typeface="Arial"/>
                <a:ea typeface="Arial"/>
                <a:cs typeface="Arial"/>
                <a:sym typeface="Arial"/>
              </a:rPr>
              <a:t> Résultats tangibles (infrastructures, outils, services, renforcement de capacités, etc.).</a:t>
            </a:r>
            <a:br>
              <a:rPr i="0" lang="fr-FR" sz="1800">
                <a:solidFill>
                  <a:srgbClr val="000000"/>
                </a:solidFill>
                <a:latin typeface="Arial"/>
                <a:ea typeface="Arial"/>
                <a:cs typeface="Arial"/>
                <a:sym typeface="Arial"/>
              </a:rPr>
            </a:br>
            <a:r>
              <a:rPr b="1" i="0" lang="fr-FR" sz="1800">
                <a:solidFill>
                  <a:srgbClr val="000000"/>
                </a:solidFill>
                <a:latin typeface="Arial"/>
                <a:ea typeface="Arial"/>
                <a:cs typeface="Arial"/>
                <a:sym typeface="Arial"/>
              </a:rPr>
              <a:t>Effets :</a:t>
            </a:r>
            <a:r>
              <a:rPr i="0" lang="fr-FR" sz="1800">
                <a:solidFill>
                  <a:srgbClr val="000000"/>
                </a:solidFill>
                <a:latin typeface="Arial"/>
                <a:ea typeface="Arial"/>
                <a:cs typeface="Arial"/>
                <a:sym typeface="Arial"/>
              </a:rPr>
              <a:t> Changements mesurables à court ou moyen terme (meilleure performance, changements dans les écoles, etc.).</a:t>
            </a:r>
            <a:br>
              <a:rPr i="0" lang="fr-FR" sz="1800">
                <a:solidFill>
                  <a:srgbClr val="000000"/>
                </a:solidFill>
                <a:latin typeface="Arial"/>
                <a:ea typeface="Arial"/>
                <a:cs typeface="Arial"/>
                <a:sym typeface="Arial"/>
              </a:rPr>
            </a:br>
            <a:r>
              <a:rPr b="1" i="0" lang="fr-FR" sz="1800">
                <a:solidFill>
                  <a:srgbClr val="000000"/>
                </a:solidFill>
                <a:latin typeface="Arial"/>
                <a:ea typeface="Arial"/>
                <a:cs typeface="Arial"/>
                <a:sym typeface="Arial"/>
              </a:rPr>
              <a:t>Impacts :</a:t>
            </a:r>
            <a:r>
              <a:rPr i="0" lang="fr-FR" sz="1800">
                <a:solidFill>
                  <a:srgbClr val="000000"/>
                </a:solidFill>
                <a:latin typeface="Arial"/>
                <a:ea typeface="Arial"/>
                <a:cs typeface="Arial"/>
                <a:sym typeface="Arial"/>
              </a:rPr>
              <a:t> Contributions à long terme aux transformations sociétales (accès aux services, amélioration des conditions de vie, etc.).</a:t>
            </a:r>
            <a:r>
              <a:rPr b="1" lang="fr-FR"/>
              <a:t>Indicateurs cumulables </a:t>
            </a:r>
            <a:r>
              <a:rPr b="1" i="0" lang="fr-FR" sz="1800">
                <a:solidFill>
                  <a:srgbClr val="000000"/>
                </a:solidFill>
                <a:latin typeface="Arial"/>
                <a:ea typeface="Arial"/>
                <a:cs typeface="Arial"/>
                <a:sym typeface="Arial"/>
              </a:rPr>
              <a:t>Usage pour les projets ACTEI :</a:t>
            </a:r>
            <a:br>
              <a:rPr i="0" lang="fr-FR" sz="1800">
                <a:solidFill>
                  <a:srgbClr val="000000"/>
                </a:solidFill>
                <a:latin typeface="Arial"/>
                <a:ea typeface="Arial"/>
                <a:cs typeface="Arial"/>
                <a:sym typeface="Arial"/>
              </a:rPr>
            </a:br>
            <a:r>
              <a:rPr i="0" lang="fr-FR" sz="1800">
                <a:solidFill>
                  <a:srgbClr val="000000"/>
                </a:solidFill>
                <a:latin typeface="Arial"/>
                <a:ea typeface="Arial"/>
                <a:cs typeface="Arial"/>
                <a:sym typeface="Arial"/>
              </a:rPr>
              <a:t>Cette colonne aide les équipes à identifier quels indicateurs peuvent contribuer à un suivi agrégé des résultats globaux d’ACTEI (au niveau organisationnel ou programmatique).</a:t>
            </a:r>
            <a:br>
              <a:rPr i="0" lang="fr-FR" sz="1800">
                <a:solidFill>
                  <a:srgbClr val="000000"/>
                </a:solidFill>
                <a:latin typeface="Arial"/>
                <a:ea typeface="Arial"/>
                <a:cs typeface="Arial"/>
                <a:sym typeface="Arial"/>
              </a:rPr>
            </a:br>
            <a:r>
              <a:rPr i="0" lang="fr-FR" sz="1800">
                <a:solidFill>
                  <a:srgbClr val="000000"/>
                </a:solidFill>
                <a:latin typeface="Arial"/>
                <a:ea typeface="Arial"/>
                <a:cs typeface="Arial"/>
                <a:sym typeface="Arial"/>
              </a:rPr>
              <a:t>Pour les indicateurs non cumulables, les données restent spécifiques à un projet ou à une période et doivent être analysées indépendamment.</a:t>
            </a:r>
            <a:br>
              <a:rPr i="0" lang="fr-FR" sz="1800">
                <a:solidFill>
                  <a:srgbClr val="000000"/>
                </a:solidFill>
                <a:latin typeface="Arial"/>
                <a:ea typeface="Arial"/>
                <a:cs typeface="Arial"/>
                <a:sym typeface="Arial"/>
              </a:rPr>
            </a:br>
            <a:r>
              <a:rPr b="1" i="0" lang="fr-FR" sz="1800">
                <a:solidFill>
                  <a:srgbClr val="000000"/>
                </a:solidFill>
                <a:latin typeface="Arial"/>
                <a:ea typeface="Arial"/>
                <a:cs typeface="Arial"/>
                <a:sym typeface="Arial"/>
              </a:rPr>
              <a:t>Lien avec la stratégie ACTEI :</a:t>
            </a:r>
            <a:br>
              <a:rPr i="0" lang="fr-FR" sz="1800">
                <a:solidFill>
                  <a:srgbClr val="000000"/>
                </a:solidFill>
                <a:latin typeface="Arial"/>
                <a:ea typeface="Arial"/>
                <a:cs typeface="Arial"/>
                <a:sym typeface="Arial"/>
              </a:rPr>
            </a:br>
            <a:r>
              <a:rPr i="0" lang="fr-FR" sz="1800">
                <a:solidFill>
                  <a:srgbClr val="000000"/>
                </a:solidFill>
                <a:latin typeface="Arial"/>
                <a:ea typeface="Arial"/>
                <a:cs typeface="Arial"/>
                <a:sym typeface="Arial"/>
              </a:rPr>
              <a:t>Les indicateurs cumulables permettent de démontrer l’impact global de l’organisation sur ses thématiques prioritaires, renforçant la communication des résultats auprès des partenaires et bailleurs.</a:t>
            </a:r>
            <a:br>
              <a:rPr i="0" lang="fr-FR" sz="1800">
                <a:solidFill>
                  <a:srgbClr val="000000"/>
                </a:solidFill>
                <a:latin typeface="Arial"/>
                <a:ea typeface="Arial"/>
                <a:cs typeface="Arial"/>
                <a:sym typeface="Arial"/>
              </a:rPr>
            </a:br>
            <a:r>
              <a:rPr i="0" lang="fr-FR" sz="1800">
                <a:solidFill>
                  <a:srgbClr val="000000"/>
                </a:solidFill>
                <a:latin typeface="Arial"/>
                <a:ea typeface="Arial"/>
                <a:cs typeface="Arial"/>
                <a:sym typeface="Arial"/>
              </a:rPr>
              <a:t>Les indicateurs non cumulables servent à évaluer des états spécifiques pour une analyse plus détaillée et contextuelle.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345f6121e9d_0_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6" name="Google Shape;446;g345f6121e9d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59: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3" name="Google Shape;473;p59: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Montrer la banque d’indicateur </a:t>
            </a:r>
            <a:endParaRPr/>
          </a:p>
        </p:txBody>
      </p:sp>
      <p:sp>
        <p:nvSpPr>
          <p:cNvPr id="474" name="Google Shape;474;p59: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60: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p60: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ou faire correspondre avec la banque d’indicateur / avoir les indicateurs axées stratégiques pour le projet (cumulables) </a:t>
            </a:r>
            <a:endParaRPr/>
          </a:p>
        </p:txBody>
      </p:sp>
      <p:sp>
        <p:nvSpPr>
          <p:cNvPr id="482" name="Google Shape;482;p60: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61: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p61: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5" name="Google Shape;495;p61: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62: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p62: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5" name="Google Shape;505;p62: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63: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8" name="Google Shape;518;p63: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9" name="Google Shape;519;p63: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4: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4: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64: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p64: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Présenter l’outil aux participants </a:t>
            </a:r>
            <a:endParaRPr/>
          </a:p>
        </p:txBody>
      </p:sp>
      <p:sp>
        <p:nvSpPr>
          <p:cNvPr id="530" name="Google Shape;530;p64: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65: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8" name="Google Shape;538;p65: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9" name="Google Shape;539;p65: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66: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8" name="Google Shape;548;p66: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Puis tour de table pour écouter les réflexions de chaque participant. 30 min </a:t>
            </a:r>
            <a:endParaRPr/>
          </a:p>
        </p:txBody>
      </p:sp>
      <p:sp>
        <p:nvSpPr>
          <p:cNvPr id="549" name="Google Shape;549;p66: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67: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1" name="Google Shape;561;p67: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2" name="Google Shape;562;p67: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68: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1" name="Google Shape;571;p68: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2" name="Google Shape;572;p68: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69: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4" name="Google Shape;584;p69: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5" name="Google Shape;585;p69: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70: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4" name="Google Shape;594;p70: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fr-FR"/>
              <a:t>p.87 / ALNAP interactif - https://www.alnap.org/system/files/content/resource/files/main/eha-pilot-alnap-2013-fr.pdf</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fr-FR" sz="1200">
                <a:solidFill>
                  <a:schemeClr val="dk1"/>
                </a:solidFill>
                <a:latin typeface="Arial"/>
                <a:ea typeface="Arial"/>
                <a:cs typeface="Arial"/>
                <a:sym typeface="Arial"/>
              </a:rPr>
              <a:t>L’un des principaux coûts d’une évaluation est le nombre total de jours de consultance externe. En général, il s’agit du produit de la taille de l’équipe et du nombre de jours de travail sur le terrain, multiplié par les taux de rémunération des consultants et les indemnités journalières de subsistance (perdiems). Un budget peut être divisé en plusieurs phases : préparatoire, travail sur le terrain et travail de retour du terrain.• La phase préparatoire peut comprendre une première réunion pour discuter de l’évaluation, des lectures de fond et du travail de bureau, un entretien préliminaire au siège et la rédaction du rapport de démarrage. La réunion initiale peut prendre 1 ou 2 jours, en comptant les déplacements, mais tous les membres de l’équipe ne sont pas obligés d’y participer. Les lectures de fond, les entretiens préliminaires et le rapport initial peuvent prendre de 1 à 5 jours pour une petite évaluation, et un mois ou plus pour une évaluation plus vaste et plus complexe. Une petite évaluation (d’une seule activité sur un seul site par une seule organisation) prendra en général de 3 à 7 jours par consultant pour le travail préparatoire.• Travail sur le terrain :les coûts sont fonction de la durée du travail sur le terrain et du prix des consultants. En règle générale, les méthodes quantitatives demandent davantage de travail de terrain et de plus larges équipes ; les méthodes qualitatives demandent davantage de planification et de capacité d’analyse. Une petite évaluation prend généralement une semaine d’observation et d’entretiens sur les lieux choisis pour l’observation, comprise entre une demi-semaine pour le premier briefing et une autre demi-semaine pour les entretiens de suivi et le débriefing. Plus de temps est requis s’il y a plusieurs lieux à visiter sur le terrain, ou si l’équipe est censée produire un rapport avant de quitter le pays. Une petite évaluation comprend généralement entre 12 et 14 jours de travail sur le terrain, une grande évaluation peut prendre des mois de travail de terrain. En règle générale, on compte une semaine de travail pour chaque pays visité, et une semaine de plus pour chaque site majeur (une province ou un district) à visiter. Si l’équipe s’est engagée dans un processus détaillé de consultation des bénéficiaires, il faudra compter 2 ou 3 semaines par site. Les méthodes d’enquêtes quantitatives sont plus coûteuses et devraient être budgétées selon un échantillon et selon le temps qu’il faudra pour traiter et analyser les informations.</a:t>
            </a:r>
            <a:endParaRPr/>
          </a:p>
          <a:p>
            <a:pPr indent="-228600" lvl="0" marL="457200" marR="0" rtl="0" algn="l">
              <a:lnSpc>
                <a:spcPct val="100000"/>
              </a:lnSpc>
              <a:spcBef>
                <a:spcPts val="0"/>
              </a:spcBef>
              <a:spcAft>
                <a:spcPts val="0"/>
              </a:spcAft>
              <a:buClr>
                <a:srgbClr val="000000"/>
              </a:buClr>
              <a:buSzPts val="1400"/>
              <a:buFont typeface="Arial"/>
              <a:buNone/>
            </a:pPr>
            <a:r>
              <a:t/>
            </a:r>
            <a:endParaRPr sz="1200">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fr-FR" sz="1200">
                <a:solidFill>
                  <a:schemeClr val="dk1"/>
                </a:solidFill>
                <a:latin typeface="Arial"/>
                <a:ea typeface="Arial"/>
                <a:cs typeface="Arial"/>
                <a:sym typeface="Arial"/>
              </a:rPr>
              <a:t>PLANIFICATION ET CONCEPTION• Le travail de retour du terrain comprend avant tout l’assemblage et l’analyse des données collectées puis l’écriture des rapports. Cela peut inclure les débrifings, les cycles d’examen et la diffusion. Le fait d’assembler des données et de rédiger des rapports nécessite toujours plus de temps que la période allouée. Le temps requis varie selon la complexité du rapport et la quantité d’analyse requise. Les débriefings peuvent prendre de 1 à 2 jours, rédiger le rapport entre 1 et 20 jours, et chaque cycle de relecture de 2 à 10 jours. Lorsqu’une équipe est composée de beaucoup de membres, une bonne règle consiste à ajouter 5 jours à la préparation du rapport pour permettre au responsable d’évaluation d’incorporer leur contribution. Une petite évaluation consacre généralement entre 7 et 12 jours aux activités de retour du terrain.</a:t>
            </a:r>
            <a:endParaRPr/>
          </a:p>
        </p:txBody>
      </p:sp>
      <p:sp>
        <p:nvSpPr>
          <p:cNvPr id="595" name="Google Shape;595;p70: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71: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3" name="Google Shape;603;p71:notes"/>
          <p:cNvSpPr txBox="1"/>
          <p:nvPr>
            <p:ph idx="1" type="body"/>
          </p:nvPr>
        </p:nvSpPr>
        <p:spPr>
          <a:xfrm>
            <a:off x="992665" y="3228896"/>
            <a:ext cx="7941310" cy="30589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fr-FR"/>
              <a:t>ALNAP interactif – p.89/Tableau 8 (https://www.alnap.org/system/files/content/resource/files/main/eha-pilot-alnap-2013-fr.pdf)</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b="1" lang="fr-FR"/>
              <a:t>@Sandra: </a:t>
            </a:r>
            <a:r>
              <a:rPr lang="fr-FR"/>
              <a:t>/ animation - faire apparaître au fur et à mesure les éléments</a:t>
            </a:r>
            <a:endParaRPr/>
          </a:p>
        </p:txBody>
      </p:sp>
      <p:sp>
        <p:nvSpPr>
          <p:cNvPr id="604" name="Google Shape;604;p71:notes"/>
          <p:cNvSpPr txBox="1"/>
          <p:nvPr>
            <p:ph idx="12" type="sldNum"/>
          </p:nvPr>
        </p:nvSpPr>
        <p:spPr>
          <a:xfrm>
            <a:off x="5622799" y="6456611"/>
            <a:ext cx="4301543" cy="339884"/>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fr-FR"/>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72: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6" name="Google Shape;636;p72: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7" name="Google Shape;637;p72: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73: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5" name="Google Shape;645;p73: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Puis tour de table pour écouter les réflexions de chaque participant. 30 min </a:t>
            </a:r>
            <a:endParaRPr/>
          </a:p>
        </p:txBody>
      </p:sp>
      <p:sp>
        <p:nvSpPr>
          <p:cNvPr id="646" name="Google Shape;646;p73: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27: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27: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p27: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74: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8" name="Google Shape;658;p74: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9" name="Google Shape;659;p74: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75: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9" name="Google Shape;669;p75: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0" name="Google Shape;670;p75: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345f6121e9d_0_20: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0" name="Google Shape;680;g345f6121e9d_0_20: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1" name="Google Shape;681;g345f6121e9d_0_20: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28: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28: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p28: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29: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29: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29: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43: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43: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p43: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44: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44: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44: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45: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45: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45: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5" name="Shape 15"/>
        <p:cNvGrpSpPr/>
        <p:nvPr/>
      </p:nvGrpSpPr>
      <p:grpSpPr>
        <a:xfrm>
          <a:off x="0" y="0"/>
          <a:ext cx="0" cy="0"/>
          <a:chOff x="0" y="0"/>
          <a:chExt cx="0" cy="0"/>
        </a:xfrm>
      </p:grpSpPr>
      <p:sp>
        <p:nvSpPr>
          <p:cNvPr id="16" name="Google Shape;16;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 name="Google Shape;18;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73" name="Shape 73"/>
        <p:cNvGrpSpPr/>
        <p:nvPr/>
      </p:nvGrpSpPr>
      <p:grpSpPr>
        <a:xfrm>
          <a:off x="0" y="0"/>
          <a:ext cx="0" cy="0"/>
          <a:chOff x="0" y="0"/>
          <a:chExt cx="0" cy="0"/>
        </a:xfrm>
      </p:grpSpPr>
      <p:sp>
        <p:nvSpPr>
          <p:cNvPr id="74" name="Google Shape;74;p4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40"/>
          <p:cNvSpPr/>
          <p:nvPr>
            <p:ph idx="2" type="pic"/>
          </p:nvPr>
        </p:nvSpPr>
        <p:spPr>
          <a:xfrm>
            <a:off x="1792288" y="612775"/>
            <a:ext cx="5486400" cy="4114800"/>
          </a:xfrm>
          <a:prstGeom prst="rect">
            <a:avLst/>
          </a:prstGeom>
          <a:noFill/>
          <a:ln>
            <a:noFill/>
          </a:ln>
        </p:spPr>
      </p:sp>
      <p:sp>
        <p:nvSpPr>
          <p:cNvPr id="76" name="Google Shape;76;p4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7" name="Google Shape;77;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80" name="Shape 80"/>
        <p:cNvGrpSpPr/>
        <p:nvPr/>
      </p:nvGrpSpPr>
      <p:grpSpPr>
        <a:xfrm>
          <a:off x="0" y="0"/>
          <a:ext cx="0" cy="0"/>
          <a:chOff x="0" y="0"/>
          <a:chExt cx="0" cy="0"/>
        </a:xfrm>
      </p:grpSpPr>
      <p:sp>
        <p:nvSpPr>
          <p:cNvPr id="81" name="Google Shape;81;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3" name="Google Shape;83;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86" name="Shape 86"/>
        <p:cNvGrpSpPr/>
        <p:nvPr/>
      </p:nvGrpSpPr>
      <p:grpSpPr>
        <a:xfrm>
          <a:off x="0" y="0"/>
          <a:ext cx="0" cy="0"/>
          <a:chOff x="0" y="0"/>
          <a:chExt cx="0" cy="0"/>
        </a:xfrm>
      </p:grpSpPr>
      <p:sp>
        <p:nvSpPr>
          <p:cNvPr id="87" name="Google Shape;87;p4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4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9" name="Google Shape;89;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21" name="Shape 21"/>
        <p:cNvGrpSpPr/>
        <p:nvPr/>
      </p:nvGrpSpPr>
      <p:grpSpPr>
        <a:xfrm>
          <a:off x="0" y="0"/>
          <a:ext cx="0" cy="0"/>
          <a:chOff x="0" y="0"/>
          <a:chExt cx="0" cy="0"/>
        </a:xfrm>
      </p:grpSpPr>
      <p:sp>
        <p:nvSpPr>
          <p:cNvPr id="22" name="Google Shape;22;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25" name="Shape 25"/>
        <p:cNvGrpSpPr/>
        <p:nvPr/>
      </p:nvGrpSpPr>
      <p:grpSpPr>
        <a:xfrm>
          <a:off x="0" y="0"/>
          <a:ext cx="0" cy="0"/>
          <a:chOff x="0" y="0"/>
          <a:chExt cx="0" cy="0"/>
        </a:xfrm>
      </p:grpSpPr>
      <p:sp>
        <p:nvSpPr>
          <p:cNvPr id="26" name="Google Shape;26;p3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aison">
  <p:cSld name="1_Comparaison">
    <p:spTree>
      <p:nvGrpSpPr>
        <p:cNvPr id="31" name="Shape 31"/>
        <p:cNvGrpSpPr/>
        <p:nvPr/>
      </p:nvGrpSpPr>
      <p:grpSpPr>
        <a:xfrm>
          <a:off x="0" y="0"/>
          <a:ext cx="0" cy="0"/>
          <a:chOff x="0" y="0"/>
          <a:chExt cx="0" cy="0"/>
        </a:xfrm>
      </p:grpSpPr>
      <p:sp>
        <p:nvSpPr>
          <p:cNvPr id="32" name="Google Shape;32;p33"/>
          <p:cNvSpPr txBox="1"/>
          <p:nvPr>
            <p:ph idx="1" type="body"/>
          </p:nvPr>
        </p:nvSpPr>
        <p:spPr>
          <a:xfrm>
            <a:off x="457200" y="1809750"/>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rgbClr val="035A91"/>
              </a:buClr>
              <a:buSzPts val="2400"/>
              <a:buNone/>
              <a:defRPr b="1" sz="2400">
                <a:solidFill>
                  <a:srgbClr val="035A91"/>
                </a:solidFill>
              </a:defRPr>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3" name="Google Shape;33;p33"/>
          <p:cNvSpPr txBox="1"/>
          <p:nvPr>
            <p:ph idx="2" type="body"/>
          </p:nvPr>
        </p:nvSpPr>
        <p:spPr>
          <a:xfrm>
            <a:off x="457200" y="2449512"/>
            <a:ext cx="4040188" cy="3443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rgbClr val="035A91"/>
              </a:buClr>
              <a:buSzPts val="2400"/>
              <a:buChar char="•"/>
              <a:defRPr sz="2400">
                <a:solidFill>
                  <a:srgbClr val="035A91"/>
                </a:solidFill>
              </a:defRPr>
            </a:lvl1pPr>
            <a:lvl2pPr indent="-355600" lvl="1" marL="914400" algn="l">
              <a:lnSpc>
                <a:spcPct val="100000"/>
              </a:lnSpc>
              <a:spcBef>
                <a:spcPts val="400"/>
              </a:spcBef>
              <a:spcAft>
                <a:spcPts val="0"/>
              </a:spcAft>
              <a:buClr>
                <a:srgbClr val="035A91"/>
              </a:buClr>
              <a:buSzPts val="2000"/>
              <a:buChar char="–"/>
              <a:defRPr sz="2000">
                <a:solidFill>
                  <a:srgbClr val="035A91"/>
                </a:solidFill>
              </a:defRPr>
            </a:lvl2pPr>
            <a:lvl3pPr indent="-342900" lvl="2" marL="1371600" algn="l">
              <a:lnSpc>
                <a:spcPct val="100000"/>
              </a:lnSpc>
              <a:spcBef>
                <a:spcPts val="360"/>
              </a:spcBef>
              <a:spcAft>
                <a:spcPts val="0"/>
              </a:spcAft>
              <a:buClr>
                <a:srgbClr val="035A91"/>
              </a:buClr>
              <a:buSzPts val="1800"/>
              <a:buChar char="•"/>
              <a:defRPr sz="1800">
                <a:solidFill>
                  <a:srgbClr val="035A91"/>
                </a:solidFill>
              </a:defRPr>
            </a:lvl3pPr>
            <a:lvl4pPr indent="-330200" lvl="3" marL="1828800" algn="l">
              <a:lnSpc>
                <a:spcPct val="100000"/>
              </a:lnSpc>
              <a:spcBef>
                <a:spcPts val="320"/>
              </a:spcBef>
              <a:spcAft>
                <a:spcPts val="0"/>
              </a:spcAft>
              <a:buClr>
                <a:srgbClr val="035A91"/>
              </a:buClr>
              <a:buSzPts val="1600"/>
              <a:buChar char="–"/>
              <a:defRPr sz="1600">
                <a:solidFill>
                  <a:srgbClr val="035A91"/>
                </a:solidFill>
              </a:defRPr>
            </a:lvl4pPr>
            <a:lvl5pPr indent="-330200" lvl="4" marL="2286000" algn="l">
              <a:lnSpc>
                <a:spcPct val="100000"/>
              </a:lnSpc>
              <a:spcBef>
                <a:spcPts val="320"/>
              </a:spcBef>
              <a:spcAft>
                <a:spcPts val="0"/>
              </a:spcAft>
              <a:buClr>
                <a:srgbClr val="035A91"/>
              </a:buClr>
              <a:buSzPts val="1600"/>
              <a:buChar char="»"/>
              <a:defRPr sz="1600">
                <a:solidFill>
                  <a:srgbClr val="035A91"/>
                </a:solidFill>
              </a:defRPr>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4" name="Google Shape;34;p33"/>
          <p:cNvSpPr txBox="1"/>
          <p:nvPr>
            <p:ph idx="3" type="body"/>
          </p:nvPr>
        </p:nvSpPr>
        <p:spPr>
          <a:xfrm>
            <a:off x="4645025" y="1809750"/>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rgbClr val="035A91"/>
              </a:buClr>
              <a:buSzPts val="2400"/>
              <a:buNone/>
              <a:defRPr b="1" sz="2400">
                <a:solidFill>
                  <a:srgbClr val="035A91"/>
                </a:solidFill>
              </a:defRPr>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5" name="Google Shape;35;p33"/>
          <p:cNvSpPr txBox="1"/>
          <p:nvPr>
            <p:ph idx="4" type="body"/>
          </p:nvPr>
        </p:nvSpPr>
        <p:spPr>
          <a:xfrm>
            <a:off x="4645025" y="2449512"/>
            <a:ext cx="4041775" cy="3443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rgbClr val="035A91"/>
              </a:buClr>
              <a:buSzPts val="2400"/>
              <a:buChar char="•"/>
              <a:defRPr sz="2400">
                <a:solidFill>
                  <a:srgbClr val="035A91"/>
                </a:solidFill>
              </a:defRPr>
            </a:lvl1pPr>
            <a:lvl2pPr indent="-355600" lvl="1" marL="914400" algn="l">
              <a:lnSpc>
                <a:spcPct val="100000"/>
              </a:lnSpc>
              <a:spcBef>
                <a:spcPts val="400"/>
              </a:spcBef>
              <a:spcAft>
                <a:spcPts val="0"/>
              </a:spcAft>
              <a:buClr>
                <a:srgbClr val="035A91"/>
              </a:buClr>
              <a:buSzPts val="2000"/>
              <a:buChar char="–"/>
              <a:defRPr sz="2000">
                <a:solidFill>
                  <a:srgbClr val="035A91"/>
                </a:solidFill>
              </a:defRPr>
            </a:lvl2pPr>
            <a:lvl3pPr indent="-342900" lvl="2" marL="1371600" algn="l">
              <a:lnSpc>
                <a:spcPct val="100000"/>
              </a:lnSpc>
              <a:spcBef>
                <a:spcPts val="360"/>
              </a:spcBef>
              <a:spcAft>
                <a:spcPts val="0"/>
              </a:spcAft>
              <a:buClr>
                <a:srgbClr val="035A91"/>
              </a:buClr>
              <a:buSzPts val="1800"/>
              <a:buChar char="•"/>
              <a:defRPr sz="1800">
                <a:solidFill>
                  <a:srgbClr val="035A91"/>
                </a:solidFill>
              </a:defRPr>
            </a:lvl3pPr>
            <a:lvl4pPr indent="-330200" lvl="3" marL="1828800" algn="l">
              <a:lnSpc>
                <a:spcPct val="100000"/>
              </a:lnSpc>
              <a:spcBef>
                <a:spcPts val="320"/>
              </a:spcBef>
              <a:spcAft>
                <a:spcPts val="0"/>
              </a:spcAft>
              <a:buClr>
                <a:srgbClr val="035A91"/>
              </a:buClr>
              <a:buSzPts val="1600"/>
              <a:buChar char="–"/>
              <a:defRPr sz="1600">
                <a:solidFill>
                  <a:srgbClr val="035A91"/>
                </a:solidFill>
              </a:defRPr>
            </a:lvl4pPr>
            <a:lvl5pPr indent="-330200" lvl="4" marL="2286000" algn="l">
              <a:lnSpc>
                <a:spcPct val="100000"/>
              </a:lnSpc>
              <a:spcBef>
                <a:spcPts val="320"/>
              </a:spcBef>
              <a:spcAft>
                <a:spcPts val="0"/>
              </a:spcAft>
              <a:buClr>
                <a:srgbClr val="035A91"/>
              </a:buClr>
              <a:buSzPts val="1600"/>
              <a:buChar char="»"/>
              <a:defRPr sz="1600">
                <a:solidFill>
                  <a:srgbClr val="035A91"/>
                </a:solidFill>
              </a:defRPr>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6" name="Google Shape;36;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035A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3"/>
          <p:cNvSpPr txBox="1"/>
          <p:nvPr>
            <p:ph idx="11" type="ftr"/>
          </p:nvPr>
        </p:nvSpPr>
        <p:spPr>
          <a:xfrm>
            <a:off x="4916760" y="6309320"/>
            <a:ext cx="2895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035A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3"/>
          <p:cNvSpPr/>
          <p:nvPr/>
        </p:nvSpPr>
        <p:spPr>
          <a:xfrm>
            <a:off x="251520" y="24939"/>
            <a:ext cx="8568952" cy="1124744"/>
          </a:xfrm>
          <a:prstGeom prst="round2DiagRect">
            <a:avLst>
              <a:gd fmla="val 16667" name="adj1"/>
              <a:gd fmla="val 0" name="adj2"/>
            </a:avLst>
          </a:prstGeom>
          <a:solidFill>
            <a:srgbClr val="EA6649"/>
          </a:solidFill>
          <a:ln cap="flat" cmpd="sng" w="9525">
            <a:solidFill>
              <a:srgbClr val="EA66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39" name="Shape 39"/>
        <p:cNvGrpSpPr/>
        <p:nvPr/>
      </p:nvGrpSpPr>
      <p:grpSpPr>
        <a:xfrm>
          <a:off x="0" y="0"/>
          <a:ext cx="0" cy="0"/>
          <a:chOff x="0" y="0"/>
          <a:chExt cx="0" cy="0"/>
        </a:xfrm>
      </p:grpSpPr>
      <p:sp>
        <p:nvSpPr>
          <p:cNvPr id="40" name="Google Shape;40;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2" name="Google Shape;42;p3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3" name="Google Shape;43;p3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4" name="Google Shape;44;p3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5" name="Google Shape;45;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tête de section" type="secHead">
  <p:cSld name="SECTION_HEADER">
    <p:spTree>
      <p:nvGrpSpPr>
        <p:cNvPr id="48" name="Shape 48"/>
        <p:cNvGrpSpPr/>
        <p:nvPr/>
      </p:nvGrpSpPr>
      <p:grpSpPr>
        <a:xfrm>
          <a:off x="0" y="0"/>
          <a:ext cx="0" cy="0"/>
          <a:chOff x="0" y="0"/>
          <a:chExt cx="0" cy="0"/>
        </a:xfrm>
      </p:grpSpPr>
      <p:sp>
        <p:nvSpPr>
          <p:cNvPr id="49" name="Google Shape;49;p3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Arial"/>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51" name="Google Shape;51;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54" name="Shape 54"/>
        <p:cNvGrpSpPr/>
        <p:nvPr/>
      </p:nvGrpSpPr>
      <p:grpSpPr>
        <a:xfrm>
          <a:off x="0" y="0"/>
          <a:ext cx="0" cy="0"/>
          <a:chOff x="0" y="0"/>
          <a:chExt cx="0" cy="0"/>
        </a:xfrm>
      </p:grpSpPr>
      <p:sp>
        <p:nvSpPr>
          <p:cNvPr id="55" name="Google Shape;55;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57" name="Google Shape;57;p3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58" name="Google Shape;58;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61" name="Shape 61"/>
        <p:cNvGrpSpPr/>
        <p:nvPr/>
      </p:nvGrpSpPr>
      <p:grpSpPr>
        <a:xfrm>
          <a:off x="0" y="0"/>
          <a:ext cx="0" cy="0"/>
          <a:chOff x="0" y="0"/>
          <a:chExt cx="0" cy="0"/>
        </a:xfrm>
      </p:grpSpPr>
      <p:sp>
        <p:nvSpPr>
          <p:cNvPr id="62" name="Google Shape;62;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66" name="Shape 66"/>
        <p:cNvGrpSpPr/>
        <p:nvPr/>
      </p:nvGrpSpPr>
      <p:grpSpPr>
        <a:xfrm>
          <a:off x="0" y="0"/>
          <a:ext cx="0" cy="0"/>
          <a:chOff x="0" y="0"/>
          <a:chExt cx="0" cy="0"/>
        </a:xfrm>
      </p:grpSpPr>
      <p:sp>
        <p:nvSpPr>
          <p:cNvPr id="67" name="Google Shape;67;p3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9" name="Google Shape;69;p3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0" name="Google Shape;70;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comments" Target="../comments/commen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comments" Target="../comments/commen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comments" Target="../comments/commen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8.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comments" Target="../comments/commen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comments" Target="../comments/comment5.xml"/><Relationship Id="rId4" Type="http://schemas.openxmlformats.org/officeDocument/2006/relationships/image" Target="../media/image4.png"/><Relationship Id="rId5"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comments" Target="../comments/commen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comments" Target="../comments/comment7.xml"/><Relationship Id="rId4" Type="http://schemas.openxmlformats.org/officeDocument/2006/relationships/image" Target="../media/image4.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6" name="Shape 96"/>
        <p:cNvGrpSpPr/>
        <p:nvPr/>
      </p:nvGrpSpPr>
      <p:grpSpPr>
        <a:xfrm>
          <a:off x="0" y="0"/>
          <a:ext cx="0" cy="0"/>
          <a:chOff x="0" y="0"/>
          <a:chExt cx="0" cy="0"/>
        </a:xfrm>
      </p:grpSpPr>
      <p:sp>
        <p:nvSpPr>
          <p:cNvPr id="97" name="Google Shape;97;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98" name="Google Shape;98;p1"/>
          <p:cNvSpPr/>
          <p:nvPr/>
        </p:nvSpPr>
        <p:spPr>
          <a:xfrm>
            <a:off x="419100" y="5117250"/>
            <a:ext cx="8519700" cy="1489200"/>
          </a:xfrm>
          <a:prstGeom prst="round2DiagRect">
            <a:avLst>
              <a:gd fmla="val 16667" name="adj1"/>
              <a:gd fmla="val 0" name="adj2"/>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
          <p:cNvSpPr/>
          <p:nvPr/>
        </p:nvSpPr>
        <p:spPr>
          <a:xfrm>
            <a:off x="5656228" y="5179754"/>
            <a:ext cx="11100" cy="1382100"/>
          </a:xfrm>
          <a:prstGeom prst="rect">
            <a:avLst/>
          </a:prstGeom>
          <a:solidFill>
            <a:srgbClr val="1450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
          <p:cNvSpPr txBox="1"/>
          <p:nvPr/>
        </p:nvSpPr>
        <p:spPr>
          <a:xfrm>
            <a:off x="531028" y="5272892"/>
            <a:ext cx="51252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fr-FR" sz="4000" u="none" cap="none" strike="noStrike">
                <a:solidFill>
                  <a:srgbClr val="E84E0F"/>
                </a:solidFill>
                <a:latin typeface="Bebas Neue"/>
                <a:ea typeface="Bebas Neue"/>
                <a:cs typeface="Bebas Neue"/>
                <a:sym typeface="Bebas Neue"/>
              </a:rPr>
              <a:t>Dispositif de suivi-ÉVALUATION</a:t>
            </a:r>
            <a:endParaRPr b="1" i="0" sz="4000" u="none" cap="none" strike="noStrike">
              <a:solidFill>
                <a:srgbClr val="E84E0F"/>
              </a:solidFill>
              <a:latin typeface="Bebas Neue"/>
              <a:ea typeface="Bebas Neue"/>
              <a:cs typeface="Bebas Neue"/>
              <a:sym typeface="Bebas Neue"/>
            </a:endParaRPr>
          </a:p>
        </p:txBody>
      </p:sp>
      <p:sp>
        <p:nvSpPr>
          <p:cNvPr id="101" name="Google Shape;101;p1"/>
          <p:cNvSpPr txBox="1"/>
          <p:nvPr/>
        </p:nvSpPr>
        <p:spPr>
          <a:xfrm>
            <a:off x="4855775" y="5162800"/>
            <a:ext cx="5125200" cy="1416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fr-FR" sz="4000" u="none" cap="none" strike="noStrike">
                <a:solidFill>
                  <a:schemeClr val="dk1"/>
                </a:solidFill>
                <a:latin typeface="Bebas Neue"/>
                <a:ea typeface="Bebas Neue"/>
                <a:cs typeface="Bebas Neue"/>
                <a:sym typeface="Bebas Neue"/>
              </a:rPr>
              <a:t>Formation </a:t>
            </a:r>
            <a:endParaRPr b="1" i="0" sz="4000" u="none" cap="none" strike="noStrike">
              <a:solidFill>
                <a:schemeClr val="dk1"/>
              </a:solidFill>
              <a:latin typeface="Bebas Neue"/>
              <a:ea typeface="Bebas Neue"/>
              <a:cs typeface="Bebas Neue"/>
              <a:sym typeface="Bebas Neue"/>
            </a:endParaRPr>
          </a:p>
          <a:p>
            <a:pPr indent="0" lvl="0" marL="0" marR="0" rtl="0" algn="ctr">
              <a:lnSpc>
                <a:spcPct val="100000"/>
              </a:lnSpc>
              <a:spcBef>
                <a:spcPts val="0"/>
              </a:spcBef>
              <a:spcAft>
                <a:spcPts val="0"/>
              </a:spcAft>
              <a:buClr>
                <a:srgbClr val="000000"/>
              </a:buClr>
              <a:buSzPts val="2000"/>
              <a:buFont typeface="Arial"/>
              <a:buNone/>
            </a:pPr>
            <a:r>
              <a:rPr b="1" i="0" lang="fr-FR" sz="4000" u="none" cap="none" strike="noStrike">
                <a:solidFill>
                  <a:schemeClr val="dk1"/>
                </a:solidFill>
                <a:latin typeface="Bebas Neue"/>
                <a:ea typeface="Bebas Neue"/>
                <a:cs typeface="Bebas Neue"/>
                <a:sym typeface="Bebas Neue"/>
              </a:rPr>
              <a:t>expérientielle</a:t>
            </a:r>
            <a:endParaRPr b="1" i="0" sz="4000" u="none" cap="none" strike="noStrike">
              <a:solidFill>
                <a:schemeClr val="dk1"/>
              </a:solidFill>
              <a:latin typeface="Bebas Neue"/>
              <a:ea typeface="Bebas Neue"/>
              <a:cs typeface="Bebas Neue"/>
              <a:sym typeface="Bebas Neue"/>
            </a:endParaRPr>
          </a:p>
        </p:txBody>
      </p:sp>
      <p:grpSp>
        <p:nvGrpSpPr>
          <p:cNvPr id="102" name="Google Shape;102;p1"/>
          <p:cNvGrpSpPr/>
          <p:nvPr/>
        </p:nvGrpSpPr>
        <p:grpSpPr>
          <a:xfrm>
            <a:off x="3137400" y="1009650"/>
            <a:ext cx="2869204" cy="2708400"/>
            <a:chOff x="3137400" y="1009650"/>
            <a:chExt cx="2869204" cy="2708400"/>
          </a:xfrm>
        </p:grpSpPr>
        <p:sp>
          <p:nvSpPr>
            <p:cNvPr id="103" name="Google Shape;103;p1"/>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pic>
          <p:nvPicPr>
            <p:cNvPr id="104" name="Google Shape;104;p1"/>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210" name="Google Shape;210;p46"/>
          <p:cNvSpPr/>
          <p:nvPr/>
        </p:nvSpPr>
        <p:spPr>
          <a:xfrm>
            <a:off x="628996" y="2290227"/>
            <a:ext cx="6991004" cy="5232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211" name="Google Shape;211;p46"/>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LE CYCLE DE PROJET</a:t>
            </a:r>
            <a:endParaRPr b="1" i="0" sz="6300" u="none" cap="none" strike="noStrike">
              <a:solidFill>
                <a:schemeClr val="lt1"/>
              </a:solidFill>
              <a:latin typeface="Bebas Neue"/>
              <a:ea typeface="Bebas Neue"/>
              <a:cs typeface="Bebas Neue"/>
              <a:sym typeface="Bebas Neue"/>
            </a:endParaRPr>
          </a:p>
        </p:txBody>
      </p:sp>
      <p:pic>
        <p:nvPicPr>
          <p:cNvPr descr="Une image contenant texte, capture d’écran, Police, diagramme&#10;&#10;Description générée automatiquement" id="212" name="Google Shape;212;p46"/>
          <p:cNvPicPr preferRelativeResize="0"/>
          <p:nvPr/>
        </p:nvPicPr>
        <p:blipFill rotWithShape="1">
          <a:blip r:embed="rId3">
            <a:alphaModFix/>
          </a:blip>
          <a:srcRect b="0" l="0" r="0" t="0"/>
          <a:stretch/>
        </p:blipFill>
        <p:spPr>
          <a:xfrm>
            <a:off x="2346960" y="1820454"/>
            <a:ext cx="4206240" cy="490102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219" name="Google Shape;219;p47"/>
          <p:cNvSpPr/>
          <p:nvPr/>
        </p:nvSpPr>
        <p:spPr>
          <a:xfrm>
            <a:off x="628996" y="2290227"/>
            <a:ext cx="6991004" cy="5232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220" name="Google Shape;220;p47"/>
          <p:cNvSpPr txBox="1"/>
          <p:nvPr/>
        </p:nvSpPr>
        <p:spPr>
          <a:xfrm>
            <a:off x="0" y="315100"/>
            <a:ext cx="9144000" cy="969466"/>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QUELS ACTIVITÉS S&amp;E?</a:t>
            </a:r>
            <a:endParaRPr b="1" i="0" sz="6300" u="none" cap="none" strike="noStrike">
              <a:solidFill>
                <a:schemeClr val="lt1"/>
              </a:solidFill>
              <a:latin typeface="Bebas Neue"/>
              <a:ea typeface="Bebas Neue"/>
              <a:cs typeface="Bebas Neue"/>
              <a:sym typeface="Bebas Neue"/>
            </a:endParaRPr>
          </a:p>
        </p:txBody>
      </p:sp>
      <p:pic>
        <p:nvPicPr>
          <p:cNvPr descr="Une image contenant noir, obscurité&#10;&#10;Description générée automatiquement" id="221" name="Google Shape;221;p47"/>
          <p:cNvPicPr preferRelativeResize="0"/>
          <p:nvPr/>
        </p:nvPicPr>
        <p:blipFill rotWithShape="1">
          <a:blip r:embed="rId3">
            <a:alphaModFix/>
          </a:blip>
          <a:srcRect b="0" l="0" r="0" t="0"/>
          <a:stretch/>
        </p:blipFill>
        <p:spPr>
          <a:xfrm>
            <a:off x="5274498" y="2630022"/>
            <a:ext cx="1527135" cy="1527135"/>
          </a:xfrm>
          <a:prstGeom prst="rect">
            <a:avLst/>
          </a:prstGeom>
          <a:noFill/>
          <a:ln>
            <a:noFill/>
          </a:ln>
        </p:spPr>
      </p:pic>
      <p:sp>
        <p:nvSpPr>
          <p:cNvPr id="222" name="Google Shape;222;p47"/>
          <p:cNvSpPr txBox="1"/>
          <p:nvPr/>
        </p:nvSpPr>
        <p:spPr>
          <a:xfrm>
            <a:off x="4356970" y="5762356"/>
            <a:ext cx="244466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b="1" i="0" lang="fr-FR" sz="2000" u="none" cap="none" strike="noStrike">
                <a:solidFill>
                  <a:srgbClr val="002060"/>
                </a:solidFill>
                <a:latin typeface="Arial Narrow"/>
                <a:ea typeface="Arial Narrow"/>
                <a:cs typeface="Arial Narrow"/>
                <a:sym typeface="Arial Narrow"/>
              </a:rPr>
              <a:t>Vous avez 10 mins pour échanger</a:t>
            </a:r>
            <a:r>
              <a:rPr b="1" i="0" lang="fr-FR" sz="1400" u="none" cap="none" strike="noStrike">
                <a:solidFill>
                  <a:srgbClr val="002060"/>
                </a:solidFill>
                <a:latin typeface="Arial Narrow"/>
                <a:ea typeface="Arial Narrow"/>
                <a:cs typeface="Arial Narrow"/>
                <a:sym typeface="Arial Narrow"/>
              </a:rPr>
              <a:t>.</a:t>
            </a:r>
            <a:endParaRPr b="1" i="0" sz="1800" u="none" cap="none" strike="noStrike">
              <a:solidFill>
                <a:srgbClr val="000000"/>
              </a:solidFill>
              <a:latin typeface="Arial"/>
              <a:ea typeface="Arial"/>
              <a:cs typeface="Arial"/>
              <a:sym typeface="Arial"/>
            </a:endParaRPr>
          </a:p>
        </p:txBody>
      </p:sp>
      <p:pic>
        <p:nvPicPr>
          <p:cNvPr descr="Une image contenant noir, obscurité&#10;&#10;Description générée automatiquement" id="223" name="Google Shape;223;p47"/>
          <p:cNvPicPr preferRelativeResize="0"/>
          <p:nvPr/>
        </p:nvPicPr>
        <p:blipFill rotWithShape="1">
          <a:blip r:embed="rId4">
            <a:alphaModFix/>
          </a:blip>
          <a:srcRect b="0" l="0" r="0" t="0"/>
          <a:stretch/>
        </p:blipFill>
        <p:spPr>
          <a:xfrm>
            <a:off x="6910193" y="5762356"/>
            <a:ext cx="697282" cy="697282"/>
          </a:xfrm>
          <a:prstGeom prst="rect">
            <a:avLst/>
          </a:prstGeom>
          <a:noFill/>
          <a:ln>
            <a:noFill/>
          </a:ln>
        </p:spPr>
      </p:pic>
      <p:sp>
        <p:nvSpPr>
          <p:cNvPr id="224" name="Google Shape;224;p47"/>
          <p:cNvSpPr/>
          <p:nvPr/>
        </p:nvSpPr>
        <p:spPr>
          <a:xfrm>
            <a:off x="1970176" y="2441100"/>
            <a:ext cx="3117300" cy="1975800"/>
          </a:xfrm>
          <a:prstGeom prst="wedgeEllipseCallout">
            <a:avLst>
              <a:gd fmla="val 16537" name="adj1"/>
              <a:gd fmla="val 625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En groupe, listez les activités à mettre en œuvre et les outils à utiliser lors de la phase de préparation.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grpSp>
        <p:nvGrpSpPr>
          <p:cNvPr id="229" name="Google Shape;229;p48"/>
          <p:cNvGrpSpPr/>
          <p:nvPr/>
        </p:nvGrpSpPr>
        <p:grpSpPr>
          <a:xfrm>
            <a:off x="3826561" y="1694272"/>
            <a:ext cx="596798" cy="1087449"/>
            <a:chOff x="0" y="-38100"/>
            <a:chExt cx="600180" cy="1093612"/>
          </a:xfrm>
        </p:grpSpPr>
        <p:sp>
          <p:nvSpPr>
            <p:cNvPr id="230" name="Google Shape;230;p48"/>
            <p:cNvSpPr/>
            <p:nvPr/>
          </p:nvSpPr>
          <p:spPr>
            <a:xfrm>
              <a:off x="0" y="0"/>
              <a:ext cx="600180" cy="1055512"/>
            </a:xfrm>
            <a:custGeom>
              <a:rect b="b" l="l" r="r" t="t"/>
              <a:pathLst>
                <a:path extrusionOk="0" h="1055512" w="600180">
                  <a:moveTo>
                    <a:pt x="300090" y="1055512"/>
                  </a:moveTo>
                  <a:lnTo>
                    <a:pt x="0" y="649112"/>
                  </a:lnTo>
                  <a:lnTo>
                    <a:pt x="203200" y="649112"/>
                  </a:lnTo>
                  <a:lnTo>
                    <a:pt x="203200" y="0"/>
                  </a:lnTo>
                  <a:lnTo>
                    <a:pt x="396980" y="0"/>
                  </a:lnTo>
                  <a:lnTo>
                    <a:pt x="396980" y="649112"/>
                  </a:lnTo>
                  <a:lnTo>
                    <a:pt x="600180" y="649112"/>
                  </a:lnTo>
                  <a:lnTo>
                    <a:pt x="300090" y="1055512"/>
                  </a:lnTo>
                  <a:close/>
                </a:path>
              </a:pathLst>
            </a:custGeom>
            <a:solidFill>
              <a:srgbClr val="CA4F1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700" u="none" cap="none" strike="noStrike">
                <a:solidFill>
                  <a:srgbClr val="000000"/>
                </a:solidFill>
                <a:latin typeface="Arial"/>
                <a:ea typeface="Arial"/>
                <a:cs typeface="Arial"/>
                <a:sym typeface="Arial"/>
              </a:endParaRPr>
            </a:p>
          </p:txBody>
        </p:sp>
        <p:sp>
          <p:nvSpPr>
            <p:cNvPr id="231" name="Google Shape;231;p48"/>
            <p:cNvSpPr txBox="1"/>
            <p:nvPr/>
          </p:nvSpPr>
          <p:spPr>
            <a:xfrm>
              <a:off x="203200" y="-38100"/>
              <a:ext cx="193780" cy="992012"/>
            </a:xfrm>
            <a:prstGeom prst="rect">
              <a:avLst/>
            </a:prstGeom>
            <a:noFill/>
            <a:ln>
              <a:noFill/>
            </a:ln>
          </p:spPr>
          <p:txBody>
            <a:bodyPr anchorCtr="0" anchor="ctr" bIns="25400" lIns="25400" spcFirstLastPara="1" rIns="25400" wrap="square" tIns="25400">
              <a:noAutofit/>
            </a:bodyPr>
            <a:lstStyle/>
            <a:p>
              <a:pPr indent="0" lvl="0" marL="0" marR="0" rtl="0" algn="ctr">
                <a:lnSpc>
                  <a:spcPct val="190000"/>
                </a:lnSpc>
                <a:spcBef>
                  <a:spcPts val="0"/>
                </a:spcBef>
                <a:spcAft>
                  <a:spcPts val="0"/>
                </a:spcAft>
                <a:buNone/>
              </a:pPr>
              <a:r>
                <a:t/>
              </a:r>
              <a:endParaRPr b="0" i="0" sz="700" u="none" cap="none" strike="noStrike">
                <a:solidFill>
                  <a:srgbClr val="000000"/>
                </a:solidFill>
                <a:latin typeface="Arial"/>
                <a:ea typeface="Arial"/>
                <a:cs typeface="Arial"/>
                <a:sym typeface="Arial"/>
              </a:endParaRPr>
            </a:p>
          </p:txBody>
        </p:sp>
      </p:grpSp>
      <p:grpSp>
        <p:nvGrpSpPr>
          <p:cNvPr id="232" name="Google Shape;232;p48"/>
          <p:cNvGrpSpPr/>
          <p:nvPr/>
        </p:nvGrpSpPr>
        <p:grpSpPr>
          <a:xfrm>
            <a:off x="3117898" y="1581156"/>
            <a:ext cx="2014125" cy="735384"/>
            <a:chOff x="0" y="-57150"/>
            <a:chExt cx="1060938" cy="387363"/>
          </a:xfrm>
        </p:grpSpPr>
        <p:sp>
          <p:nvSpPr>
            <p:cNvPr id="233" name="Google Shape;233;p48"/>
            <p:cNvSpPr/>
            <p:nvPr/>
          </p:nvSpPr>
          <p:spPr>
            <a:xfrm>
              <a:off x="0" y="0"/>
              <a:ext cx="1060938" cy="330213"/>
            </a:xfrm>
            <a:custGeom>
              <a:rect b="b" l="l" r="r" t="t"/>
              <a:pathLst>
                <a:path extrusionOk="0" h="330213" w="1060938">
                  <a:moveTo>
                    <a:pt x="0" y="0"/>
                  </a:moveTo>
                  <a:lnTo>
                    <a:pt x="1060938" y="0"/>
                  </a:lnTo>
                  <a:lnTo>
                    <a:pt x="1060938" y="330213"/>
                  </a:lnTo>
                  <a:lnTo>
                    <a:pt x="0" y="330213"/>
                  </a:lnTo>
                  <a:close/>
                </a:path>
              </a:pathLst>
            </a:custGeom>
            <a:solidFill>
              <a:srgbClr val="CA4F1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700" u="none" cap="none" strike="noStrike">
                <a:solidFill>
                  <a:srgbClr val="000000"/>
                </a:solidFill>
                <a:latin typeface="Arial"/>
                <a:ea typeface="Arial"/>
                <a:cs typeface="Arial"/>
                <a:sym typeface="Arial"/>
              </a:endParaRPr>
            </a:p>
          </p:txBody>
        </p:sp>
        <p:sp>
          <p:nvSpPr>
            <p:cNvPr id="234" name="Google Shape;234;p48"/>
            <p:cNvSpPr txBox="1"/>
            <p:nvPr/>
          </p:nvSpPr>
          <p:spPr>
            <a:xfrm>
              <a:off x="0" y="-57150"/>
              <a:ext cx="1060938" cy="387363"/>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1" i="0" lang="fr-FR" sz="1350" u="none" cap="none" strike="noStrike">
                  <a:solidFill>
                    <a:srgbClr val="FFFFFF"/>
                  </a:solidFill>
                  <a:latin typeface="Open Sans"/>
                  <a:ea typeface="Open Sans"/>
                  <a:cs typeface="Open Sans"/>
                  <a:sym typeface="Open Sans"/>
                </a:rPr>
                <a:t>ELABORATION </a:t>
              </a:r>
              <a:endParaRPr/>
            </a:p>
          </p:txBody>
        </p:sp>
      </p:grpSp>
      <p:grpSp>
        <p:nvGrpSpPr>
          <p:cNvPr id="235" name="Google Shape;235;p48"/>
          <p:cNvGrpSpPr/>
          <p:nvPr/>
        </p:nvGrpSpPr>
        <p:grpSpPr>
          <a:xfrm>
            <a:off x="6059605" y="5527777"/>
            <a:ext cx="1017719" cy="922308"/>
            <a:chOff x="0" y="-38100"/>
            <a:chExt cx="812800" cy="736600"/>
          </a:xfrm>
        </p:grpSpPr>
        <p:sp>
          <p:nvSpPr>
            <p:cNvPr id="236" name="Google Shape;236;p48"/>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700" u="none" cap="none" strike="noStrike">
                <a:solidFill>
                  <a:srgbClr val="000000"/>
                </a:solidFill>
                <a:latin typeface="Arial"/>
                <a:ea typeface="Arial"/>
                <a:cs typeface="Arial"/>
                <a:sym typeface="Arial"/>
              </a:endParaRPr>
            </a:p>
          </p:txBody>
        </p:sp>
        <p:sp>
          <p:nvSpPr>
            <p:cNvPr id="237" name="Google Shape;237;p48"/>
            <p:cNvSpPr txBox="1"/>
            <p:nvPr/>
          </p:nvSpPr>
          <p:spPr>
            <a:xfrm>
              <a:off x="114300" y="-38100"/>
              <a:ext cx="584200" cy="736600"/>
            </a:xfrm>
            <a:prstGeom prst="rect">
              <a:avLst/>
            </a:prstGeom>
            <a:noFill/>
            <a:ln>
              <a:noFill/>
            </a:ln>
          </p:spPr>
          <p:txBody>
            <a:bodyPr anchorCtr="0" anchor="ctr" bIns="25400" lIns="25400" spcFirstLastPara="1" rIns="25400" wrap="square" tIns="25400">
              <a:noAutofit/>
            </a:bodyPr>
            <a:lstStyle/>
            <a:p>
              <a:pPr indent="0" lvl="0" marL="0" marR="0" rtl="0" algn="ctr">
                <a:lnSpc>
                  <a:spcPct val="140147"/>
                </a:lnSpc>
                <a:spcBef>
                  <a:spcPts val="0"/>
                </a:spcBef>
                <a:spcAft>
                  <a:spcPts val="0"/>
                </a:spcAft>
                <a:buNone/>
              </a:pPr>
              <a:r>
                <a:rPr b="1" i="0" lang="fr-FR" sz="949" u="none" cap="none" strike="noStrike">
                  <a:solidFill>
                    <a:srgbClr val="FFFFFF"/>
                  </a:solidFill>
                  <a:latin typeface="Open Sans"/>
                  <a:ea typeface="Open Sans"/>
                  <a:cs typeface="Open Sans"/>
                  <a:sym typeface="Open Sans"/>
                </a:rPr>
                <a:t>BUDGET S&amp;E</a:t>
              </a:r>
              <a:endParaRPr/>
            </a:p>
          </p:txBody>
        </p:sp>
      </p:grpSp>
      <p:grpSp>
        <p:nvGrpSpPr>
          <p:cNvPr id="238" name="Google Shape;238;p48"/>
          <p:cNvGrpSpPr/>
          <p:nvPr/>
        </p:nvGrpSpPr>
        <p:grpSpPr>
          <a:xfrm>
            <a:off x="6059605" y="4543012"/>
            <a:ext cx="1017719" cy="922308"/>
            <a:chOff x="0" y="-38100"/>
            <a:chExt cx="812800" cy="736600"/>
          </a:xfrm>
        </p:grpSpPr>
        <p:sp>
          <p:nvSpPr>
            <p:cNvPr id="239" name="Google Shape;239;p48"/>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700" u="none" cap="none" strike="noStrike">
                <a:solidFill>
                  <a:srgbClr val="000000"/>
                </a:solidFill>
                <a:latin typeface="Arial"/>
                <a:ea typeface="Arial"/>
                <a:cs typeface="Arial"/>
                <a:sym typeface="Arial"/>
              </a:endParaRPr>
            </a:p>
          </p:txBody>
        </p:sp>
        <p:sp>
          <p:nvSpPr>
            <p:cNvPr id="240" name="Google Shape;240;p48"/>
            <p:cNvSpPr txBox="1"/>
            <p:nvPr/>
          </p:nvSpPr>
          <p:spPr>
            <a:xfrm>
              <a:off x="114300" y="-38100"/>
              <a:ext cx="584200" cy="736600"/>
            </a:xfrm>
            <a:prstGeom prst="rect">
              <a:avLst/>
            </a:prstGeom>
            <a:noFill/>
            <a:ln>
              <a:noFill/>
            </a:ln>
          </p:spPr>
          <p:txBody>
            <a:bodyPr anchorCtr="0" anchor="ctr" bIns="25400" lIns="25400" spcFirstLastPara="1" rIns="25400" wrap="square" tIns="25400">
              <a:noAutofit/>
            </a:bodyPr>
            <a:lstStyle/>
            <a:p>
              <a:pPr indent="0" lvl="0" marL="0" marR="0" rtl="0" algn="ctr">
                <a:lnSpc>
                  <a:spcPct val="140147"/>
                </a:lnSpc>
                <a:spcBef>
                  <a:spcPts val="0"/>
                </a:spcBef>
                <a:spcAft>
                  <a:spcPts val="0"/>
                </a:spcAft>
                <a:buNone/>
              </a:pPr>
              <a:r>
                <a:rPr b="1" i="0" lang="fr-FR" sz="949" u="none" cap="none" strike="noStrike">
                  <a:solidFill>
                    <a:srgbClr val="FFFFFF"/>
                  </a:solidFill>
                  <a:latin typeface="Open Sans"/>
                  <a:ea typeface="Open Sans"/>
                  <a:cs typeface="Open Sans"/>
                  <a:sym typeface="Open Sans"/>
                </a:rPr>
                <a:t>TRAME PLAN S&amp;E</a:t>
              </a:r>
              <a:endParaRPr/>
            </a:p>
          </p:txBody>
        </p:sp>
      </p:grpSp>
      <p:grpSp>
        <p:nvGrpSpPr>
          <p:cNvPr id="241" name="Google Shape;241;p48"/>
          <p:cNvGrpSpPr/>
          <p:nvPr/>
        </p:nvGrpSpPr>
        <p:grpSpPr>
          <a:xfrm>
            <a:off x="3117898" y="2709391"/>
            <a:ext cx="2014125" cy="699218"/>
            <a:chOff x="0" y="-38100"/>
            <a:chExt cx="1060938" cy="368313"/>
          </a:xfrm>
        </p:grpSpPr>
        <p:sp>
          <p:nvSpPr>
            <p:cNvPr id="242" name="Google Shape;242;p48"/>
            <p:cNvSpPr/>
            <p:nvPr/>
          </p:nvSpPr>
          <p:spPr>
            <a:xfrm>
              <a:off x="0" y="0"/>
              <a:ext cx="1060938" cy="330213"/>
            </a:xfrm>
            <a:custGeom>
              <a:rect b="b" l="l" r="r" t="t"/>
              <a:pathLst>
                <a:path extrusionOk="0" h="330213" w="1060938">
                  <a:moveTo>
                    <a:pt x="0" y="0"/>
                  </a:moveTo>
                  <a:lnTo>
                    <a:pt x="1060938" y="0"/>
                  </a:lnTo>
                  <a:lnTo>
                    <a:pt x="1060938" y="330213"/>
                  </a:lnTo>
                  <a:lnTo>
                    <a:pt x="0" y="330213"/>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700" u="none" cap="none" strike="noStrike">
                <a:solidFill>
                  <a:srgbClr val="000000"/>
                </a:solidFill>
                <a:latin typeface="Arial"/>
                <a:ea typeface="Arial"/>
                <a:cs typeface="Arial"/>
                <a:sym typeface="Arial"/>
              </a:endParaRPr>
            </a:p>
          </p:txBody>
        </p:sp>
        <p:sp>
          <p:nvSpPr>
            <p:cNvPr id="243" name="Google Shape;243;p48"/>
            <p:cNvSpPr txBox="1"/>
            <p:nvPr/>
          </p:nvSpPr>
          <p:spPr>
            <a:xfrm>
              <a:off x="0" y="-38100"/>
              <a:ext cx="1060938" cy="368313"/>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1" i="0" lang="fr-FR" sz="1100" u="none" cap="none" strike="noStrike">
                  <a:solidFill>
                    <a:srgbClr val="2B2B72"/>
                  </a:solidFill>
                  <a:latin typeface="Open Sans"/>
                  <a:ea typeface="Open Sans"/>
                  <a:cs typeface="Open Sans"/>
                  <a:sym typeface="Open Sans"/>
                </a:rPr>
                <a:t>EVALUATION ET ANALYSE </a:t>
              </a:r>
              <a:endParaRPr/>
            </a:p>
            <a:p>
              <a:pPr indent="0" lvl="0" marL="0" marR="0" rtl="0" algn="ctr">
                <a:lnSpc>
                  <a:spcPct val="140000"/>
                </a:lnSpc>
                <a:spcBef>
                  <a:spcPts val="0"/>
                </a:spcBef>
                <a:spcAft>
                  <a:spcPts val="0"/>
                </a:spcAft>
                <a:buNone/>
              </a:pPr>
              <a:r>
                <a:rPr b="1" i="0" lang="fr-FR" sz="1100" u="none" cap="none" strike="noStrike">
                  <a:solidFill>
                    <a:srgbClr val="2B2B72"/>
                  </a:solidFill>
                  <a:latin typeface="Open Sans"/>
                  <a:ea typeface="Open Sans"/>
                  <a:cs typeface="Open Sans"/>
                  <a:sym typeface="Open Sans"/>
                </a:rPr>
                <a:t>DES BESOINS</a:t>
              </a:r>
              <a:endParaRPr/>
            </a:p>
          </p:txBody>
        </p:sp>
      </p:grpSp>
      <p:grpSp>
        <p:nvGrpSpPr>
          <p:cNvPr id="244" name="Google Shape;244;p48"/>
          <p:cNvGrpSpPr/>
          <p:nvPr/>
        </p:nvGrpSpPr>
        <p:grpSpPr>
          <a:xfrm>
            <a:off x="3117898" y="3693466"/>
            <a:ext cx="2014125" cy="699218"/>
            <a:chOff x="0" y="-38100"/>
            <a:chExt cx="1060938" cy="368313"/>
          </a:xfrm>
        </p:grpSpPr>
        <p:sp>
          <p:nvSpPr>
            <p:cNvPr id="245" name="Google Shape;245;p48"/>
            <p:cNvSpPr/>
            <p:nvPr/>
          </p:nvSpPr>
          <p:spPr>
            <a:xfrm>
              <a:off x="0" y="0"/>
              <a:ext cx="1060938" cy="330213"/>
            </a:xfrm>
            <a:custGeom>
              <a:rect b="b" l="l" r="r" t="t"/>
              <a:pathLst>
                <a:path extrusionOk="0" h="330213" w="1060938">
                  <a:moveTo>
                    <a:pt x="0" y="0"/>
                  </a:moveTo>
                  <a:lnTo>
                    <a:pt x="1060938" y="0"/>
                  </a:lnTo>
                  <a:lnTo>
                    <a:pt x="1060938" y="330213"/>
                  </a:lnTo>
                  <a:lnTo>
                    <a:pt x="0" y="330213"/>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700" u="none" cap="none" strike="noStrike">
                <a:solidFill>
                  <a:srgbClr val="000000"/>
                </a:solidFill>
                <a:latin typeface="Arial"/>
                <a:ea typeface="Arial"/>
                <a:cs typeface="Arial"/>
                <a:sym typeface="Arial"/>
              </a:endParaRPr>
            </a:p>
          </p:txBody>
        </p:sp>
        <p:sp>
          <p:nvSpPr>
            <p:cNvPr id="246" name="Google Shape;246;p48"/>
            <p:cNvSpPr txBox="1"/>
            <p:nvPr/>
          </p:nvSpPr>
          <p:spPr>
            <a:xfrm>
              <a:off x="0" y="-38100"/>
              <a:ext cx="1060938" cy="368313"/>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1" i="0" lang="fr-FR" sz="1100" u="none" cap="none" strike="noStrike">
                  <a:solidFill>
                    <a:srgbClr val="2B2B72"/>
                  </a:solidFill>
                  <a:latin typeface="Open Sans"/>
                  <a:ea typeface="Open Sans"/>
                  <a:cs typeface="Open Sans"/>
                  <a:sym typeface="Open Sans"/>
                </a:rPr>
                <a:t>CADRE LOGIQUE / CHOIX D’INDICATEURS </a:t>
              </a:r>
              <a:endParaRPr/>
            </a:p>
          </p:txBody>
        </p:sp>
      </p:grpSp>
      <p:grpSp>
        <p:nvGrpSpPr>
          <p:cNvPr id="247" name="Google Shape;247;p48"/>
          <p:cNvGrpSpPr/>
          <p:nvPr/>
        </p:nvGrpSpPr>
        <p:grpSpPr>
          <a:xfrm>
            <a:off x="3117898" y="4642245"/>
            <a:ext cx="2014125" cy="699218"/>
            <a:chOff x="0" y="-38100"/>
            <a:chExt cx="1060938" cy="368313"/>
          </a:xfrm>
        </p:grpSpPr>
        <p:sp>
          <p:nvSpPr>
            <p:cNvPr id="248" name="Google Shape;248;p48"/>
            <p:cNvSpPr/>
            <p:nvPr/>
          </p:nvSpPr>
          <p:spPr>
            <a:xfrm>
              <a:off x="0" y="0"/>
              <a:ext cx="1060938" cy="330213"/>
            </a:xfrm>
            <a:custGeom>
              <a:rect b="b" l="l" r="r" t="t"/>
              <a:pathLst>
                <a:path extrusionOk="0" h="330213" w="1060938">
                  <a:moveTo>
                    <a:pt x="0" y="0"/>
                  </a:moveTo>
                  <a:lnTo>
                    <a:pt x="1060938" y="0"/>
                  </a:lnTo>
                  <a:lnTo>
                    <a:pt x="1060938" y="330213"/>
                  </a:lnTo>
                  <a:lnTo>
                    <a:pt x="0" y="330213"/>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700" u="none" cap="none" strike="noStrike">
                <a:solidFill>
                  <a:srgbClr val="000000"/>
                </a:solidFill>
                <a:latin typeface="Arial"/>
                <a:ea typeface="Arial"/>
                <a:cs typeface="Arial"/>
                <a:sym typeface="Arial"/>
              </a:endParaRPr>
            </a:p>
          </p:txBody>
        </p:sp>
        <p:sp>
          <p:nvSpPr>
            <p:cNvPr id="249" name="Google Shape;249;p48"/>
            <p:cNvSpPr txBox="1"/>
            <p:nvPr/>
          </p:nvSpPr>
          <p:spPr>
            <a:xfrm>
              <a:off x="0" y="-38100"/>
              <a:ext cx="1060938" cy="368313"/>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1" i="0" lang="fr-FR" sz="1100" u="none" cap="none" strike="noStrike">
                  <a:solidFill>
                    <a:srgbClr val="2B2B72"/>
                  </a:solidFill>
                  <a:latin typeface="Open Sans"/>
                  <a:ea typeface="Open Sans"/>
                  <a:cs typeface="Open Sans"/>
                  <a:sym typeface="Open Sans"/>
                </a:rPr>
                <a:t>PREMIÈRE VERSION DU </a:t>
              </a:r>
              <a:endParaRPr/>
            </a:p>
            <a:p>
              <a:pPr indent="0" lvl="0" marL="0" marR="0" rtl="0" algn="ctr">
                <a:lnSpc>
                  <a:spcPct val="140000"/>
                </a:lnSpc>
                <a:spcBef>
                  <a:spcPts val="0"/>
                </a:spcBef>
                <a:spcAft>
                  <a:spcPts val="0"/>
                </a:spcAft>
                <a:buNone/>
              </a:pPr>
              <a:r>
                <a:rPr b="1" i="0" lang="fr-FR" sz="1100" u="none" cap="none" strike="noStrike">
                  <a:solidFill>
                    <a:srgbClr val="2B2B72"/>
                  </a:solidFill>
                  <a:latin typeface="Open Sans"/>
                  <a:ea typeface="Open Sans"/>
                  <a:cs typeface="Open Sans"/>
                  <a:sym typeface="Open Sans"/>
                </a:rPr>
                <a:t>PLAN S&amp;E </a:t>
              </a:r>
              <a:endParaRPr/>
            </a:p>
          </p:txBody>
        </p:sp>
      </p:grpSp>
      <p:grpSp>
        <p:nvGrpSpPr>
          <p:cNvPr id="250" name="Google Shape;250;p48"/>
          <p:cNvGrpSpPr/>
          <p:nvPr/>
        </p:nvGrpSpPr>
        <p:grpSpPr>
          <a:xfrm>
            <a:off x="3117898" y="5627009"/>
            <a:ext cx="2014125" cy="699218"/>
            <a:chOff x="0" y="-38100"/>
            <a:chExt cx="1060938" cy="368313"/>
          </a:xfrm>
        </p:grpSpPr>
        <p:sp>
          <p:nvSpPr>
            <p:cNvPr id="251" name="Google Shape;251;p48"/>
            <p:cNvSpPr/>
            <p:nvPr/>
          </p:nvSpPr>
          <p:spPr>
            <a:xfrm>
              <a:off x="0" y="0"/>
              <a:ext cx="1060938" cy="330213"/>
            </a:xfrm>
            <a:custGeom>
              <a:rect b="b" l="l" r="r" t="t"/>
              <a:pathLst>
                <a:path extrusionOk="0" h="330213" w="1060938">
                  <a:moveTo>
                    <a:pt x="0" y="0"/>
                  </a:moveTo>
                  <a:lnTo>
                    <a:pt x="1060938" y="0"/>
                  </a:lnTo>
                  <a:lnTo>
                    <a:pt x="1060938" y="330213"/>
                  </a:lnTo>
                  <a:lnTo>
                    <a:pt x="0" y="330213"/>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700" u="none" cap="none" strike="noStrike">
                <a:solidFill>
                  <a:srgbClr val="000000"/>
                </a:solidFill>
                <a:latin typeface="Arial"/>
                <a:ea typeface="Arial"/>
                <a:cs typeface="Arial"/>
                <a:sym typeface="Arial"/>
              </a:endParaRPr>
            </a:p>
          </p:txBody>
        </p:sp>
        <p:sp>
          <p:nvSpPr>
            <p:cNvPr id="252" name="Google Shape;252;p48"/>
            <p:cNvSpPr txBox="1"/>
            <p:nvPr/>
          </p:nvSpPr>
          <p:spPr>
            <a:xfrm>
              <a:off x="0" y="-38100"/>
              <a:ext cx="1060938" cy="368313"/>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1" i="0" lang="fr-FR" sz="1100" u="none" cap="none" strike="noStrike">
                  <a:solidFill>
                    <a:srgbClr val="2B2B72"/>
                  </a:solidFill>
                  <a:latin typeface="Open Sans"/>
                  <a:ea typeface="Open Sans"/>
                  <a:cs typeface="Open Sans"/>
                  <a:sym typeface="Open Sans"/>
                </a:rPr>
                <a:t>BUDGETISATION DU </a:t>
              </a:r>
              <a:endParaRPr/>
            </a:p>
            <a:p>
              <a:pPr indent="0" lvl="0" marL="0" marR="0" rtl="0" algn="ctr">
                <a:lnSpc>
                  <a:spcPct val="140000"/>
                </a:lnSpc>
                <a:spcBef>
                  <a:spcPts val="0"/>
                </a:spcBef>
                <a:spcAft>
                  <a:spcPts val="0"/>
                </a:spcAft>
                <a:buNone/>
              </a:pPr>
              <a:r>
                <a:rPr b="1" i="0" lang="fr-FR" sz="1100" u="none" cap="none" strike="noStrike">
                  <a:solidFill>
                    <a:srgbClr val="2B2B72"/>
                  </a:solidFill>
                  <a:latin typeface="Open Sans"/>
                  <a:ea typeface="Open Sans"/>
                  <a:cs typeface="Open Sans"/>
                  <a:sym typeface="Open Sans"/>
                </a:rPr>
                <a:t>DISPOSITIF S&amp;E</a:t>
              </a:r>
              <a:endParaRPr/>
            </a:p>
          </p:txBody>
        </p:sp>
      </p:grpSp>
      <p:grpSp>
        <p:nvGrpSpPr>
          <p:cNvPr id="253" name="Google Shape;253;p48"/>
          <p:cNvGrpSpPr/>
          <p:nvPr/>
        </p:nvGrpSpPr>
        <p:grpSpPr>
          <a:xfrm>
            <a:off x="6059605" y="3606160"/>
            <a:ext cx="1017719" cy="910381"/>
            <a:chOff x="0" y="-28575"/>
            <a:chExt cx="812800" cy="727075"/>
          </a:xfrm>
        </p:grpSpPr>
        <p:sp>
          <p:nvSpPr>
            <p:cNvPr id="254" name="Google Shape;254;p48"/>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700" u="none" cap="none" strike="noStrike">
                <a:solidFill>
                  <a:srgbClr val="000000"/>
                </a:solidFill>
                <a:latin typeface="Arial"/>
                <a:ea typeface="Arial"/>
                <a:cs typeface="Arial"/>
                <a:sym typeface="Arial"/>
              </a:endParaRPr>
            </a:p>
          </p:txBody>
        </p:sp>
        <p:sp>
          <p:nvSpPr>
            <p:cNvPr id="255" name="Google Shape;255;p48"/>
            <p:cNvSpPr txBox="1"/>
            <p:nvPr/>
          </p:nvSpPr>
          <p:spPr>
            <a:xfrm>
              <a:off x="114300" y="-28575"/>
              <a:ext cx="584200" cy="727075"/>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1" i="0" lang="fr-FR" sz="700" u="none" cap="none" strike="noStrike">
                  <a:solidFill>
                    <a:srgbClr val="FFFFFF"/>
                  </a:solidFill>
                  <a:latin typeface="Open Sans"/>
                  <a:ea typeface="Open Sans"/>
                  <a:cs typeface="Open Sans"/>
                  <a:sym typeface="Open Sans"/>
                </a:rPr>
                <a:t>BANQUE D’INDICATEURS</a:t>
              </a:r>
              <a:endParaRPr/>
            </a:p>
          </p:txBody>
        </p:sp>
      </p:grpSp>
      <p:grpSp>
        <p:nvGrpSpPr>
          <p:cNvPr id="256" name="Google Shape;256;p48"/>
          <p:cNvGrpSpPr/>
          <p:nvPr/>
        </p:nvGrpSpPr>
        <p:grpSpPr>
          <a:xfrm>
            <a:off x="6059605" y="2622021"/>
            <a:ext cx="1017719" cy="910381"/>
            <a:chOff x="0" y="-28575"/>
            <a:chExt cx="812800" cy="727075"/>
          </a:xfrm>
        </p:grpSpPr>
        <p:sp>
          <p:nvSpPr>
            <p:cNvPr id="257" name="Google Shape;257;p48"/>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700" u="none" cap="none" strike="noStrike">
                <a:solidFill>
                  <a:srgbClr val="000000"/>
                </a:solidFill>
                <a:latin typeface="Arial"/>
                <a:ea typeface="Arial"/>
                <a:cs typeface="Arial"/>
                <a:sym typeface="Arial"/>
              </a:endParaRPr>
            </a:p>
          </p:txBody>
        </p:sp>
        <p:sp>
          <p:nvSpPr>
            <p:cNvPr id="258" name="Google Shape;258;p48"/>
            <p:cNvSpPr txBox="1"/>
            <p:nvPr/>
          </p:nvSpPr>
          <p:spPr>
            <a:xfrm>
              <a:off x="114300" y="-28575"/>
              <a:ext cx="584200" cy="727075"/>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1" i="0" lang="fr-FR" sz="800" u="none" cap="none" strike="noStrike">
                  <a:solidFill>
                    <a:srgbClr val="FFFFFF"/>
                  </a:solidFill>
                  <a:latin typeface="Open Sans"/>
                  <a:ea typeface="Open Sans"/>
                  <a:cs typeface="Open Sans"/>
                  <a:sym typeface="Open Sans"/>
                </a:rPr>
                <a:t>OUTILS </a:t>
              </a:r>
              <a:r>
                <a:rPr b="1" lang="fr-FR" sz="800">
                  <a:solidFill>
                    <a:srgbClr val="FFFFFF"/>
                  </a:solidFill>
                  <a:latin typeface="Open Sans"/>
                  <a:ea typeface="Open Sans"/>
                  <a:cs typeface="Open Sans"/>
                  <a:sym typeface="Open Sans"/>
                </a:rPr>
                <a:t>ÉVALUATION</a:t>
              </a:r>
              <a:endParaRPr/>
            </a:p>
          </p:txBody>
        </p:sp>
      </p:grpSp>
      <p:cxnSp>
        <p:nvCxnSpPr>
          <p:cNvPr id="259" name="Google Shape;259;p48"/>
          <p:cNvCxnSpPr/>
          <p:nvPr/>
        </p:nvCxnSpPr>
        <p:spPr>
          <a:xfrm flipH="1" rot="10800000">
            <a:off x="5132023" y="3095101"/>
            <a:ext cx="927583" cy="64"/>
          </a:xfrm>
          <a:prstGeom prst="straightConnector1">
            <a:avLst/>
          </a:prstGeom>
          <a:noFill/>
          <a:ln cap="flat" cmpd="sng" w="38100">
            <a:solidFill>
              <a:srgbClr val="CA4F1C"/>
            </a:solidFill>
            <a:prstDash val="dot"/>
            <a:round/>
            <a:headEnd len="sm" w="sm" type="none"/>
            <a:tailEnd len="med" w="med" type="stealth"/>
          </a:ln>
        </p:spPr>
      </p:cxnSp>
      <p:cxnSp>
        <p:nvCxnSpPr>
          <p:cNvPr id="260" name="Google Shape;260;p48"/>
          <p:cNvCxnSpPr/>
          <p:nvPr/>
        </p:nvCxnSpPr>
        <p:spPr>
          <a:xfrm flipH="1" rot="10800000">
            <a:off x="5132023" y="4088765"/>
            <a:ext cx="927583" cy="64"/>
          </a:xfrm>
          <a:prstGeom prst="straightConnector1">
            <a:avLst/>
          </a:prstGeom>
          <a:noFill/>
          <a:ln cap="flat" cmpd="sng" w="38100">
            <a:solidFill>
              <a:srgbClr val="CA4F1C"/>
            </a:solidFill>
            <a:prstDash val="dot"/>
            <a:round/>
            <a:headEnd len="sm" w="sm" type="none"/>
            <a:tailEnd len="med" w="med" type="stealth"/>
          </a:ln>
        </p:spPr>
      </p:cxnSp>
      <p:cxnSp>
        <p:nvCxnSpPr>
          <p:cNvPr id="261" name="Google Shape;261;p48"/>
          <p:cNvCxnSpPr/>
          <p:nvPr/>
        </p:nvCxnSpPr>
        <p:spPr>
          <a:xfrm flipH="1" rot="10800000">
            <a:off x="5132024" y="5037544"/>
            <a:ext cx="927583" cy="64"/>
          </a:xfrm>
          <a:prstGeom prst="straightConnector1">
            <a:avLst/>
          </a:prstGeom>
          <a:noFill/>
          <a:ln cap="flat" cmpd="sng" w="38100">
            <a:solidFill>
              <a:srgbClr val="CA4F1C"/>
            </a:solidFill>
            <a:prstDash val="dot"/>
            <a:round/>
            <a:headEnd len="sm" w="sm" type="none"/>
            <a:tailEnd len="med" w="med" type="stealth"/>
          </a:ln>
        </p:spPr>
      </p:cxnSp>
      <p:cxnSp>
        <p:nvCxnSpPr>
          <p:cNvPr id="262" name="Google Shape;262;p48"/>
          <p:cNvCxnSpPr/>
          <p:nvPr/>
        </p:nvCxnSpPr>
        <p:spPr>
          <a:xfrm flipH="1" rot="10800000">
            <a:off x="5132024" y="6022532"/>
            <a:ext cx="927583" cy="64"/>
          </a:xfrm>
          <a:prstGeom prst="straightConnector1">
            <a:avLst/>
          </a:prstGeom>
          <a:noFill/>
          <a:ln cap="flat" cmpd="sng" w="38100">
            <a:solidFill>
              <a:srgbClr val="CA4F1C"/>
            </a:solidFill>
            <a:prstDash val="dot"/>
            <a:round/>
            <a:headEnd len="sm" w="sm" type="none"/>
            <a:tailEnd len="med" w="med" type="stealth"/>
          </a:ln>
        </p:spPr>
      </p:cxnSp>
      <p:sp>
        <p:nvSpPr>
          <p:cNvPr id="263" name="Google Shape;263;p48"/>
          <p:cNvSpPr txBox="1"/>
          <p:nvPr/>
        </p:nvSpPr>
        <p:spPr>
          <a:xfrm>
            <a:off x="0" y="315100"/>
            <a:ext cx="9144000" cy="969466"/>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LES </a:t>
            </a:r>
            <a:r>
              <a:rPr b="1" lang="fr-FR" sz="5100">
                <a:solidFill>
                  <a:schemeClr val="lt1"/>
                </a:solidFill>
                <a:latin typeface="Bebas Neue"/>
                <a:ea typeface="Bebas Neue"/>
                <a:cs typeface="Bebas Neue"/>
                <a:sym typeface="Bebas Neue"/>
              </a:rPr>
              <a:t>ACTIVITÉS</a:t>
            </a:r>
            <a:r>
              <a:rPr b="1" i="0" lang="fr-FR" sz="5100" u="none" cap="none" strike="noStrike">
                <a:solidFill>
                  <a:schemeClr val="lt1"/>
                </a:solidFill>
                <a:latin typeface="Bebas Neue"/>
                <a:ea typeface="Bebas Neue"/>
                <a:cs typeface="Bebas Neue"/>
                <a:sym typeface="Bebas Neue"/>
              </a:rPr>
              <a:t> S&amp;E</a:t>
            </a:r>
            <a:endParaRPr b="1" i="0" sz="6300" u="none" cap="none" strike="noStrike">
              <a:solidFill>
                <a:schemeClr val="lt1"/>
              </a:solidFill>
              <a:latin typeface="Bebas Neue"/>
              <a:ea typeface="Bebas Neue"/>
              <a:cs typeface="Bebas Neue"/>
              <a:sym typeface="Bebas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8" name="Shape 268"/>
        <p:cNvGrpSpPr/>
        <p:nvPr/>
      </p:nvGrpSpPr>
      <p:grpSpPr>
        <a:xfrm>
          <a:off x="0" y="0"/>
          <a:ext cx="0" cy="0"/>
          <a:chOff x="0" y="0"/>
          <a:chExt cx="0" cy="0"/>
        </a:xfrm>
      </p:grpSpPr>
      <p:sp>
        <p:nvSpPr>
          <p:cNvPr id="269" name="Google Shape;269;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270" name="Google Shape;270;p50"/>
          <p:cNvSpPr txBox="1"/>
          <p:nvPr/>
        </p:nvSpPr>
        <p:spPr>
          <a:xfrm>
            <a:off x="843150" y="1825080"/>
            <a:ext cx="7457700" cy="1015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lang="fr-FR" sz="5400">
                <a:solidFill>
                  <a:srgbClr val="FFFFFF"/>
                </a:solidFill>
                <a:latin typeface="Bebas Neue"/>
                <a:ea typeface="Bebas Neue"/>
                <a:cs typeface="Bebas Neue"/>
                <a:sym typeface="Bebas Neue"/>
              </a:rPr>
              <a:t>III</a:t>
            </a:r>
            <a:r>
              <a:rPr b="1" i="0" lang="fr-FR" sz="5400" u="none" cap="none" strike="noStrike">
                <a:solidFill>
                  <a:srgbClr val="FFFFFF"/>
                </a:solidFill>
                <a:latin typeface="Bebas Neue"/>
                <a:ea typeface="Bebas Neue"/>
                <a:cs typeface="Bebas Neue"/>
                <a:sym typeface="Bebas Neue"/>
              </a:rPr>
              <a:t>. Le point de départ du S&amp;E</a:t>
            </a:r>
            <a:endParaRPr/>
          </a:p>
        </p:txBody>
      </p:sp>
      <p:grpSp>
        <p:nvGrpSpPr>
          <p:cNvPr id="271" name="Google Shape;271;p50"/>
          <p:cNvGrpSpPr/>
          <p:nvPr/>
        </p:nvGrpSpPr>
        <p:grpSpPr>
          <a:xfrm>
            <a:off x="3624045" y="4947747"/>
            <a:ext cx="1895970" cy="1773731"/>
            <a:chOff x="3137400" y="1009650"/>
            <a:chExt cx="2869204" cy="2708400"/>
          </a:xfrm>
        </p:grpSpPr>
        <p:sp>
          <p:nvSpPr>
            <p:cNvPr id="272" name="Google Shape;272;p50"/>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62775"/>
                </a:solidFill>
                <a:latin typeface="Arial"/>
                <a:ea typeface="Arial"/>
                <a:cs typeface="Arial"/>
                <a:sym typeface="Arial"/>
              </a:endParaRPr>
            </a:p>
          </p:txBody>
        </p:sp>
        <p:pic>
          <p:nvPicPr>
            <p:cNvPr id="273" name="Google Shape;273;p50"/>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280" name="Google Shape;280;p51"/>
          <p:cNvSpPr/>
          <p:nvPr/>
        </p:nvSpPr>
        <p:spPr>
          <a:xfrm>
            <a:off x="628996" y="2290227"/>
            <a:ext cx="6991004" cy="5232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281" name="Google Shape;281;p51"/>
          <p:cNvSpPr/>
          <p:nvPr/>
        </p:nvSpPr>
        <p:spPr>
          <a:xfrm>
            <a:off x="810130" y="1950936"/>
            <a:ext cx="786600" cy="156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200"/>
              <a:buFont typeface="Arial"/>
              <a:buNone/>
            </a:pPr>
            <a:r>
              <a:rPr b="1" i="0" lang="fr-FR" sz="9200" u="none" cap="none" strike="noStrike">
                <a:solidFill>
                  <a:schemeClr val="dk2"/>
                </a:solidFill>
                <a:latin typeface="Arial"/>
                <a:ea typeface="Arial"/>
                <a:cs typeface="Arial"/>
                <a:sym typeface="Arial"/>
              </a:rPr>
              <a:t>?</a:t>
            </a:r>
            <a:r>
              <a:rPr b="1" i="0" lang="fr-FR" sz="1800" u="none" cap="none" strike="noStrike">
                <a:solidFill>
                  <a:schemeClr val="dk2"/>
                </a:solidFill>
                <a:latin typeface="Arial"/>
                <a:ea typeface="Arial"/>
                <a:cs typeface="Arial"/>
                <a:sym typeface="Arial"/>
              </a:rPr>
              <a:t> </a:t>
            </a:r>
            <a:endParaRPr b="1" i="0" sz="1800" u="none" cap="none" strike="noStrike">
              <a:solidFill>
                <a:schemeClr val="dk2"/>
              </a:solidFill>
              <a:latin typeface="Arial"/>
              <a:ea typeface="Arial"/>
              <a:cs typeface="Arial"/>
              <a:sym typeface="Arial"/>
            </a:endParaRPr>
          </a:p>
        </p:txBody>
      </p:sp>
      <p:sp>
        <p:nvSpPr>
          <p:cNvPr id="282" name="Google Shape;282;p51"/>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LE POINT DE DÉPART</a:t>
            </a:r>
            <a:endParaRPr b="1" i="0" sz="6300" u="none" cap="none" strike="noStrike">
              <a:solidFill>
                <a:schemeClr val="lt1"/>
              </a:solidFill>
              <a:latin typeface="Bebas Neue"/>
              <a:ea typeface="Bebas Neue"/>
              <a:cs typeface="Bebas Neue"/>
              <a:sym typeface="Bebas Neue"/>
            </a:endParaRPr>
          </a:p>
        </p:txBody>
      </p:sp>
      <p:sp>
        <p:nvSpPr>
          <p:cNvPr id="283" name="Google Shape;283;p51"/>
          <p:cNvSpPr/>
          <p:nvPr/>
        </p:nvSpPr>
        <p:spPr>
          <a:xfrm>
            <a:off x="1686725" y="2305388"/>
            <a:ext cx="6872400" cy="138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rPr b="1" i="0" lang="fr-FR" sz="2100" u="none" cap="none" strike="noStrike">
                <a:solidFill>
                  <a:schemeClr val="dk2"/>
                </a:solidFill>
                <a:latin typeface="Bebas Neue"/>
                <a:ea typeface="Bebas Neue"/>
                <a:cs typeface="Bebas Neue"/>
                <a:sym typeface="Bebas Neue"/>
              </a:rPr>
              <a:t>QUEL EST À VOTRE AVIS LE POINT DE DEPART D’UN DISPOSITIF S&amp;E ?  </a:t>
            </a:r>
            <a:endParaRPr b="0" i="0" sz="16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284" name="Google Shape;284;p51"/>
          <p:cNvSpPr/>
          <p:nvPr/>
        </p:nvSpPr>
        <p:spPr>
          <a:xfrm>
            <a:off x="2683239" y="4191241"/>
            <a:ext cx="4137286" cy="174220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rPr b="1" i="0" lang="fr-FR" sz="2100" u="none" cap="none" strike="noStrike">
                <a:solidFill>
                  <a:schemeClr val="dk1"/>
                </a:solidFill>
                <a:latin typeface="Bebas Neue"/>
                <a:ea typeface="Bebas Neue"/>
                <a:cs typeface="Bebas Neue"/>
                <a:sym typeface="Bebas Neue"/>
              </a:rPr>
              <a:t>Le cadre logique / Les indicateurs </a:t>
            </a:r>
            <a:endParaRPr b="1" i="0" sz="2100" u="none" cap="none" strike="noStrike">
              <a:solidFill>
                <a:schemeClr val="dk1"/>
              </a:solidFill>
              <a:latin typeface="Bebas Neue"/>
              <a:ea typeface="Bebas Neue"/>
              <a:cs typeface="Bebas Neue"/>
              <a:sym typeface="Bebas Neue"/>
            </a:endParaRPr>
          </a:p>
          <a:p>
            <a:pPr indent="0" lvl="0" marL="0" marR="0" rtl="0" algn="ctr">
              <a:lnSpc>
                <a:spcPct val="100000"/>
              </a:lnSpc>
              <a:spcBef>
                <a:spcPts val="0"/>
              </a:spcBef>
              <a:spcAft>
                <a:spcPts val="0"/>
              </a:spcAft>
              <a:buClr>
                <a:srgbClr val="000000"/>
              </a:buClr>
              <a:buSzPts val="2100"/>
              <a:buFont typeface="Arial"/>
              <a:buNone/>
            </a:pPr>
            <a:r>
              <a:rPr b="1" i="0" lang="fr-FR" sz="2100" u="none" cap="none" strike="noStrike">
                <a:solidFill>
                  <a:schemeClr val="dk1"/>
                </a:solidFill>
                <a:latin typeface="Bebas Neue"/>
                <a:ea typeface="Bebas Neue"/>
                <a:cs typeface="Bebas Neue"/>
                <a:sym typeface="Bebas Neue"/>
              </a:rPr>
              <a:t>La logique d’intervention</a:t>
            </a:r>
            <a:endParaRPr/>
          </a:p>
          <a:p>
            <a:pPr indent="0" lvl="0" marL="0" marR="0" rtl="0" algn="ctr">
              <a:lnSpc>
                <a:spcPct val="100000"/>
              </a:lnSpc>
              <a:spcBef>
                <a:spcPts val="0"/>
              </a:spcBef>
              <a:spcAft>
                <a:spcPts val="0"/>
              </a:spcAft>
              <a:buClr>
                <a:srgbClr val="000000"/>
              </a:buClr>
              <a:buSzPts val="2100"/>
              <a:buFont typeface="Arial"/>
              <a:buNone/>
            </a:pPr>
            <a:r>
              <a:rPr b="1" i="0" lang="fr-FR" sz="2100" u="none" cap="none" strike="noStrike">
                <a:solidFill>
                  <a:schemeClr val="dk1"/>
                </a:solidFill>
                <a:latin typeface="Bebas Neue"/>
                <a:ea typeface="Bebas Neue"/>
                <a:cs typeface="Bebas Neue"/>
                <a:sym typeface="Bebas Neue"/>
              </a:rPr>
              <a:t>Les engagements ACTEI - politique SERA </a:t>
            </a:r>
            <a:endParaRPr/>
          </a:p>
          <a:p>
            <a:pPr indent="0" lvl="0" marL="0" marR="0" rtl="0" algn="ctr">
              <a:lnSpc>
                <a:spcPct val="100000"/>
              </a:lnSpc>
              <a:spcBef>
                <a:spcPts val="0"/>
              </a:spcBef>
              <a:spcAft>
                <a:spcPts val="0"/>
              </a:spcAft>
              <a:buClr>
                <a:srgbClr val="000000"/>
              </a:buClr>
              <a:buSzPts val="2100"/>
              <a:buFont typeface="Arial"/>
              <a:buNone/>
            </a:pPr>
            <a:r>
              <a:rPr b="1" i="0" lang="fr-FR" sz="2100" u="none" cap="none" strike="noStrike">
                <a:solidFill>
                  <a:schemeClr val="dk1"/>
                </a:solidFill>
                <a:latin typeface="Bebas Neue"/>
                <a:ea typeface="Bebas Neue"/>
                <a:cs typeface="Bebas Neue"/>
                <a:sym typeface="Bebas Neue"/>
              </a:rPr>
              <a:t>LES exigences bailleurs  </a:t>
            </a:r>
            <a:endParaRPr b="0" i="0" sz="1600" u="none" cap="none" strike="noStrike">
              <a:solidFill>
                <a:schemeClr val="dk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291" name="Google Shape;291;p52"/>
          <p:cNvSpPr txBox="1"/>
          <p:nvPr/>
        </p:nvSpPr>
        <p:spPr>
          <a:xfrm>
            <a:off x="0" y="315100"/>
            <a:ext cx="9144000" cy="1154132"/>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6300" u="none" cap="none" strike="noStrike">
                <a:solidFill>
                  <a:schemeClr val="lt1"/>
                </a:solidFill>
                <a:latin typeface="Bebas Neue"/>
                <a:ea typeface="Bebas Neue"/>
                <a:cs typeface="Bebas Neue"/>
                <a:sym typeface="Bebas Neue"/>
              </a:rPr>
              <a:t>Le point de départ </a:t>
            </a:r>
            <a:endParaRPr b="1" i="0" sz="6300" u="none" cap="none" strike="noStrike">
              <a:solidFill>
                <a:schemeClr val="lt1"/>
              </a:solidFill>
              <a:latin typeface="Bebas Neue"/>
              <a:ea typeface="Bebas Neue"/>
              <a:cs typeface="Bebas Neue"/>
              <a:sym typeface="Bebas Neue"/>
            </a:endParaRPr>
          </a:p>
        </p:txBody>
      </p:sp>
      <p:sp>
        <p:nvSpPr>
          <p:cNvPr id="292" name="Google Shape;292;p52"/>
          <p:cNvSpPr/>
          <p:nvPr/>
        </p:nvSpPr>
        <p:spPr>
          <a:xfrm>
            <a:off x="974867" y="4447499"/>
            <a:ext cx="2071538" cy="227397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chemeClr val="dk1"/>
                </a:solidFill>
                <a:latin typeface="Raleway"/>
                <a:ea typeface="Raleway"/>
                <a:cs typeface="Raleway"/>
                <a:sym typeface="Raleway"/>
              </a:rPr>
              <a:t>En tenant compte :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Raleway"/>
                <a:ea typeface="Raleway"/>
                <a:cs typeface="Raleway"/>
                <a:sym typeface="Raleway"/>
              </a:rPr>
              <a:t>Cadre logique / indicateurs / Narrative du projet (enjeux projet)</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Raleway"/>
                <a:ea typeface="Raleway"/>
                <a:cs typeface="Raleway"/>
                <a:sym typeface="Raleway"/>
              </a:rPr>
              <a:t>Engagements ACTEI SERA</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Raleway"/>
                <a:ea typeface="Raleway"/>
                <a:cs typeface="Raleway"/>
                <a:sym typeface="Raleway"/>
              </a:rPr>
              <a:t>Exigences Bailleurs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br>
              <a:rPr b="0" i="0" lang="fr-FR" sz="1600" u="none" cap="none" strike="noStrike">
                <a:solidFill>
                  <a:schemeClr val="dk1"/>
                </a:solidFill>
                <a:latin typeface="Raleway"/>
                <a:ea typeface="Raleway"/>
                <a:cs typeface="Raleway"/>
                <a:sym typeface="Raleway"/>
              </a:rPr>
            </a:br>
            <a:endParaRPr b="0" i="0" sz="16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400"/>
              <a:buFont typeface="Arial"/>
              <a:buNone/>
            </a:pPr>
            <a:br>
              <a:rPr b="0" i="0" lang="fr-FR" sz="1400" u="none" cap="none" strike="noStrike">
                <a:solidFill>
                  <a:schemeClr val="dk1"/>
                </a:solidFill>
                <a:latin typeface="Raleway"/>
                <a:ea typeface="Raleway"/>
                <a:cs typeface="Raleway"/>
                <a:sym typeface="Raleway"/>
              </a:rPr>
            </a:br>
            <a:endParaRPr b="0" i="0" sz="1400" u="none" cap="none" strike="noStrike">
              <a:solidFill>
                <a:schemeClr val="dk1"/>
              </a:solidFill>
              <a:latin typeface="Raleway"/>
              <a:ea typeface="Raleway"/>
              <a:cs typeface="Raleway"/>
              <a:sym typeface="Raleway"/>
            </a:endParaRPr>
          </a:p>
        </p:txBody>
      </p:sp>
      <p:sp>
        <p:nvSpPr>
          <p:cNvPr id="293" name="Google Shape;293;p52"/>
          <p:cNvSpPr/>
          <p:nvPr/>
        </p:nvSpPr>
        <p:spPr>
          <a:xfrm>
            <a:off x="3493212" y="3339286"/>
            <a:ext cx="2196082" cy="1817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fr-FR" sz="1200" u="none" cap="none" strike="noStrike">
                <a:solidFill>
                  <a:schemeClr val="dk2"/>
                </a:solidFill>
                <a:latin typeface="Raleway"/>
                <a:ea typeface="Raleway"/>
                <a:cs typeface="Raleway"/>
                <a:sym typeface="Raleway"/>
              </a:rPr>
              <a:t>« Comment allons-nous collecter, analyser, interpréter, utiliser et communiquer les informations S&amp;E tout au long de la vie du projet ? »</a:t>
            </a:r>
            <a:endParaRPr/>
          </a:p>
          <a:p>
            <a:pPr indent="0" lvl="0" marL="0" marR="0" rtl="0" algn="l">
              <a:lnSpc>
                <a:spcPct val="100000"/>
              </a:lnSpc>
              <a:spcBef>
                <a:spcPts val="0"/>
              </a:spcBef>
              <a:spcAft>
                <a:spcPts val="0"/>
              </a:spcAft>
              <a:buNone/>
            </a:pPr>
            <a:r>
              <a:t/>
            </a:r>
            <a:endParaRPr b="0" i="0" sz="1200" u="none" cap="none" strike="noStrike">
              <a:solidFill>
                <a:schemeClr val="dk2"/>
              </a:solidFill>
              <a:latin typeface="Raleway"/>
              <a:ea typeface="Raleway"/>
              <a:cs typeface="Raleway"/>
              <a:sym typeface="Raleway"/>
            </a:endParaRPr>
          </a:p>
          <a:p>
            <a:pPr indent="0" lvl="0" marL="0" marR="0" rtl="0" algn="ctr">
              <a:lnSpc>
                <a:spcPct val="100000"/>
              </a:lnSpc>
              <a:spcBef>
                <a:spcPts val="0"/>
              </a:spcBef>
              <a:spcAft>
                <a:spcPts val="0"/>
              </a:spcAft>
              <a:buNone/>
            </a:pPr>
            <a:r>
              <a:rPr b="0" i="0" lang="fr-FR" sz="1200" u="none" cap="none" strike="noStrike">
                <a:solidFill>
                  <a:schemeClr val="dk2"/>
                </a:solidFill>
                <a:latin typeface="Raleway"/>
                <a:ea typeface="Raleway"/>
                <a:cs typeface="Raleway"/>
                <a:sym typeface="Raleway"/>
              </a:rPr>
              <a:t>(source : MEAL D Pro)</a:t>
            </a:r>
            <a:endParaRPr/>
          </a:p>
          <a:p>
            <a:pPr indent="0" lvl="0" marL="0" marR="0" rtl="0" algn="l">
              <a:lnSpc>
                <a:spcPct val="100000"/>
              </a:lnSpc>
              <a:spcBef>
                <a:spcPts val="0"/>
              </a:spcBef>
              <a:spcAft>
                <a:spcPts val="0"/>
              </a:spcAft>
              <a:buNone/>
            </a:pPr>
            <a:r>
              <a:t/>
            </a:r>
            <a:endParaRPr b="0" i="0" sz="12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br>
              <a:rPr b="0" i="0" lang="fr-FR" sz="1600" u="none" cap="none" strike="noStrike">
                <a:solidFill>
                  <a:schemeClr val="dk1"/>
                </a:solidFill>
                <a:latin typeface="Raleway"/>
                <a:ea typeface="Raleway"/>
                <a:cs typeface="Raleway"/>
                <a:sym typeface="Raleway"/>
              </a:rPr>
            </a:br>
            <a:endParaRPr b="0" i="0" sz="16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400"/>
              <a:buFont typeface="Arial"/>
              <a:buNone/>
            </a:pPr>
            <a:br>
              <a:rPr b="0" i="0" lang="fr-FR" sz="1400" u="none" cap="none" strike="noStrike">
                <a:solidFill>
                  <a:schemeClr val="dk1"/>
                </a:solidFill>
                <a:latin typeface="Raleway"/>
                <a:ea typeface="Raleway"/>
                <a:cs typeface="Raleway"/>
                <a:sym typeface="Raleway"/>
              </a:rPr>
            </a:br>
            <a:endParaRPr b="0" i="0" sz="1400" u="none" cap="none" strike="noStrike">
              <a:solidFill>
                <a:schemeClr val="dk1"/>
              </a:solidFill>
              <a:latin typeface="Raleway"/>
              <a:ea typeface="Raleway"/>
              <a:cs typeface="Raleway"/>
              <a:sym typeface="Raleway"/>
            </a:endParaRPr>
          </a:p>
        </p:txBody>
      </p:sp>
      <p:sp>
        <p:nvSpPr>
          <p:cNvPr id="294" name="Google Shape;294;p52"/>
          <p:cNvSpPr/>
          <p:nvPr/>
        </p:nvSpPr>
        <p:spPr>
          <a:xfrm>
            <a:off x="6136039" y="4447499"/>
            <a:ext cx="2112957" cy="138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fr-FR" sz="1200" u="none" cap="none" strike="noStrike">
                <a:solidFill>
                  <a:schemeClr val="dk1"/>
                </a:solidFill>
                <a:latin typeface="Raleway"/>
                <a:ea typeface="Raleway"/>
                <a:cs typeface="Raleway"/>
                <a:sym typeface="Raleway"/>
              </a:rPr>
              <a:t>Identifier :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Raleway"/>
                <a:ea typeface="Raleway"/>
                <a:cs typeface="Raleway"/>
                <a:sym typeface="Raleway"/>
              </a:rPr>
              <a:t>Les données à collecter </a:t>
            </a:r>
            <a:endParaRPr/>
          </a:p>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Raleway"/>
                <a:ea typeface="Raleway"/>
                <a:cs typeface="Raleway"/>
                <a:sym typeface="Raleway"/>
              </a:rPr>
              <a:t>Les activités de « suivi »</a:t>
            </a:r>
            <a:endParaRPr/>
          </a:p>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Raleway"/>
                <a:ea typeface="Raleway"/>
                <a:cs typeface="Raleway"/>
                <a:sym typeface="Raleway"/>
              </a:rPr>
              <a:t>Les activités d’évaluation </a:t>
            </a:r>
            <a:endParaRPr b="0" i="0" sz="12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br>
              <a:rPr b="0" i="0" lang="fr-FR" sz="1600" u="none" cap="none" strike="noStrike">
                <a:solidFill>
                  <a:schemeClr val="dk1"/>
                </a:solidFill>
                <a:latin typeface="Raleway"/>
                <a:ea typeface="Raleway"/>
                <a:cs typeface="Raleway"/>
                <a:sym typeface="Raleway"/>
              </a:rPr>
            </a:br>
            <a:endParaRPr b="0" i="0" sz="16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400"/>
              <a:buFont typeface="Arial"/>
              <a:buNone/>
            </a:pPr>
            <a:br>
              <a:rPr b="0" i="0" lang="fr-FR" sz="1400" u="none" cap="none" strike="noStrike">
                <a:solidFill>
                  <a:schemeClr val="dk1"/>
                </a:solidFill>
                <a:latin typeface="Raleway"/>
                <a:ea typeface="Raleway"/>
                <a:cs typeface="Raleway"/>
                <a:sym typeface="Raleway"/>
              </a:rPr>
            </a:br>
            <a:endParaRPr b="0" i="0" sz="1400" u="none" cap="none" strike="noStrike">
              <a:solidFill>
                <a:schemeClr val="dk1"/>
              </a:solidFill>
              <a:latin typeface="Raleway"/>
              <a:ea typeface="Raleway"/>
              <a:cs typeface="Raleway"/>
              <a:sym typeface="Raleway"/>
            </a:endParaRPr>
          </a:p>
        </p:txBody>
      </p:sp>
      <p:pic>
        <p:nvPicPr>
          <p:cNvPr id="295" name="Google Shape;295;p52"/>
          <p:cNvPicPr preferRelativeResize="0"/>
          <p:nvPr/>
        </p:nvPicPr>
        <p:blipFill rotWithShape="1">
          <a:blip r:embed="rId3">
            <a:alphaModFix/>
          </a:blip>
          <a:srcRect b="0" l="0" r="0" t="0"/>
          <a:stretch/>
        </p:blipFill>
        <p:spPr>
          <a:xfrm>
            <a:off x="1511752" y="3047188"/>
            <a:ext cx="749820" cy="749820"/>
          </a:xfrm>
          <a:prstGeom prst="rect">
            <a:avLst/>
          </a:prstGeom>
          <a:noFill/>
          <a:ln>
            <a:noFill/>
          </a:ln>
        </p:spPr>
      </p:pic>
      <p:pic>
        <p:nvPicPr>
          <p:cNvPr id="296" name="Google Shape;296;p52"/>
          <p:cNvPicPr preferRelativeResize="0"/>
          <p:nvPr/>
        </p:nvPicPr>
        <p:blipFill rotWithShape="1">
          <a:blip r:embed="rId3">
            <a:alphaModFix/>
          </a:blip>
          <a:srcRect b="0" l="0" r="0" t="0"/>
          <a:stretch/>
        </p:blipFill>
        <p:spPr>
          <a:xfrm>
            <a:off x="4038023" y="2080686"/>
            <a:ext cx="749820" cy="749820"/>
          </a:xfrm>
          <a:prstGeom prst="rect">
            <a:avLst/>
          </a:prstGeom>
          <a:noFill/>
          <a:ln>
            <a:noFill/>
          </a:ln>
        </p:spPr>
      </p:pic>
      <p:pic>
        <p:nvPicPr>
          <p:cNvPr id="297" name="Google Shape;297;p52"/>
          <p:cNvPicPr preferRelativeResize="0"/>
          <p:nvPr/>
        </p:nvPicPr>
        <p:blipFill rotWithShape="1">
          <a:blip r:embed="rId3">
            <a:alphaModFix/>
          </a:blip>
          <a:srcRect b="0" l="0" r="0" t="0"/>
          <a:stretch/>
        </p:blipFill>
        <p:spPr>
          <a:xfrm>
            <a:off x="6588934" y="3047188"/>
            <a:ext cx="749820" cy="74982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304" name="Google Shape;304;p53"/>
          <p:cNvSpPr/>
          <p:nvPr/>
        </p:nvSpPr>
        <p:spPr>
          <a:xfrm>
            <a:off x="628996" y="2290227"/>
            <a:ext cx="6991004" cy="5232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305" name="Google Shape;305;p53"/>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ETAPES DE CRÉATION D’UN DISPOSITIF S&amp;</a:t>
            </a:r>
            <a:r>
              <a:rPr b="1" i="0" lang="fr-FR" sz="5100" u="none" cap="none" strike="noStrike">
                <a:solidFill>
                  <a:schemeClr val="lt1"/>
                </a:solidFill>
                <a:latin typeface="Bebas Neue"/>
                <a:ea typeface="Bebas Neue"/>
                <a:cs typeface="Bebas Neue"/>
                <a:sym typeface="Bebas Neue"/>
                <a:extLst>
                  <a:ext uri="http://customooxmlschemas.google.com/">
                    <go:slidesCustomData xmlns:go="http://customooxmlschemas.google.com/" textRoundtripDataId="0"/>
                  </a:ext>
                </a:extLst>
              </a:rPr>
              <a:t>E</a:t>
            </a:r>
            <a:endParaRPr b="1" i="0" sz="6300" u="none" cap="none" strike="noStrike">
              <a:solidFill>
                <a:schemeClr val="lt1"/>
              </a:solidFill>
              <a:latin typeface="Bebas Neue"/>
              <a:ea typeface="Bebas Neue"/>
              <a:cs typeface="Bebas Neue"/>
              <a:sym typeface="Bebas Neue"/>
            </a:endParaRPr>
          </a:p>
        </p:txBody>
      </p:sp>
      <p:pic>
        <p:nvPicPr>
          <p:cNvPr descr="Une image contenant texte, logiciel, capture d’écran, Page web&#10;&#10;Description générée automatiquement" id="306" name="Google Shape;306;p53"/>
          <p:cNvPicPr preferRelativeResize="0"/>
          <p:nvPr/>
        </p:nvPicPr>
        <p:blipFill rotWithShape="1">
          <a:blip r:embed="rId4">
            <a:alphaModFix/>
          </a:blip>
          <a:srcRect b="42523" l="6307" r="31119" t="16472"/>
          <a:stretch/>
        </p:blipFill>
        <p:spPr>
          <a:xfrm>
            <a:off x="749507" y="2152837"/>
            <a:ext cx="7435123" cy="3168671"/>
          </a:xfrm>
          <a:prstGeom prst="rect">
            <a:avLst/>
          </a:prstGeom>
          <a:noFill/>
          <a:ln>
            <a:noFill/>
          </a:ln>
        </p:spPr>
      </p:pic>
      <p:sp>
        <p:nvSpPr>
          <p:cNvPr id="307" name="Google Shape;307;p53"/>
          <p:cNvSpPr/>
          <p:nvPr/>
        </p:nvSpPr>
        <p:spPr>
          <a:xfrm>
            <a:off x="2023672" y="2949920"/>
            <a:ext cx="1274164" cy="1741210"/>
          </a:xfrm>
          <a:prstGeom prst="ellipse">
            <a:avLst/>
          </a:prstGeom>
          <a:no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314" name="Google Shape;314;p9"/>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La logique d’intervention</a:t>
            </a:r>
            <a:endParaRPr b="1" i="0" sz="6300" u="none" cap="none" strike="noStrike">
              <a:solidFill>
                <a:schemeClr val="lt1"/>
              </a:solidFill>
              <a:latin typeface="Bebas Neue"/>
              <a:ea typeface="Bebas Neue"/>
              <a:cs typeface="Bebas Neue"/>
              <a:sym typeface="Bebas Neue"/>
            </a:endParaRPr>
          </a:p>
        </p:txBody>
      </p:sp>
      <p:sp>
        <p:nvSpPr>
          <p:cNvPr id="315" name="Google Shape;315;p9"/>
          <p:cNvSpPr txBox="1"/>
          <p:nvPr/>
        </p:nvSpPr>
        <p:spPr>
          <a:xfrm>
            <a:off x="680287" y="1386175"/>
            <a:ext cx="7159569" cy="1049814"/>
          </a:xfrm>
          <a:prstGeom prst="rect">
            <a:avLst/>
          </a:prstGeom>
          <a:noFill/>
          <a:ln>
            <a:noFill/>
          </a:ln>
        </p:spPr>
        <p:txBody>
          <a:bodyPr anchorCtr="0" anchor="ctr" bIns="45700" lIns="79350" spcFirstLastPara="1" rIns="79350"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1" i="0" lang="fr-FR" sz="2400" u="none" cap="none" strike="noStrike">
                <a:solidFill>
                  <a:srgbClr val="002060"/>
                </a:solidFill>
                <a:latin typeface="Arial"/>
                <a:ea typeface="Arial"/>
                <a:cs typeface="Arial"/>
                <a:sym typeface="Arial"/>
              </a:rPr>
              <a:t>Dispositif de S&amp;E</a:t>
            </a:r>
            <a:endParaRPr/>
          </a:p>
          <a:p>
            <a:pPr indent="0" lvl="0" marL="0" marR="0" rtl="0" algn="ctr">
              <a:lnSpc>
                <a:spcPct val="100000"/>
              </a:lnSpc>
              <a:spcBef>
                <a:spcPts val="0"/>
              </a:spcBef>
              <a:spcAft>
                <a:spcPts val="0"/>
              </a:spcAft>
              <a:buClr>
                <a:srgbClr val="000000"/>
              </a:buClr>
              <a:buSzPts val="1400"/>
              <a:buFont typeface="Arial"/>
              <a:buNone/>
            </a:pPr>
            <a:r>
              <a:rPr b="0" i="0" lang="fr-FR" sz="2400" u="none" cap="none" strike="noStrike">
                <a:solidFill>
                  <a:srgbClr val="002060"/>
                </a:solidFill>
                <a:latin typeface="Arial"/>
                <a:ea typeface="Arial"/>
                <a:cs typeface="Arial"/>
                <a:sym typeface="Arial"/>
              </a:rPr>
              <a:t>« Quelle différence fait notre intervention ? ». </a:t>
            </a:r>
            <a:endParaRPr/>
          </a:p>
        </p:txBody>
      </p:sp>
      <p:grpSp>
        <p:nvGrpSpPr>
          <p:cNvPr id="316" name="Google Shape;316;p9"/>
          <p:cNvGrpSpPr/>
          <p:nvPr/>
        </p:nvGrpSpPr>
        <p:grpSpPr>
          <a:xfrm>
            <a:off x="1588957" y="2620451"/>
            <a:ext cx="6852375" cy="3600466"/>
            <a:chOff x="0" y="0"/>
            <a:chExt cx="6852375" cy="3600466"/>
          </a:xfrm>
        </p:grpSpPr>
        <p:sp>
          <p:nvSpPr>
            <p:cNvPr id="317" name="Google Shape;317;p9"/>
            <p:cNvSpPr/>
            <p:nvPr/>
          </p:nvSpPr>
          <p:spPr>
            <a:xfrm>
              <a:off x="0" y="0"/>
              <a:ext cx="5276329" cy="648084"/>
            </a:xfrm>
            <a:prstGeom prst="roundRect">
              <a:avLst>
                <a:gd fmla="val 10000"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9"/>
            <p:cNvSpPr txBox="1"/>
            <p:nvPr/>
          </p:nvSpPr>
          <p:spPr>
            <a:xfrm>
              <a:off x="18982" y="18982"/>
              <a:ext cx="4501169" cy="610120"/>
            </a:xfrm>
            <a:prstGeom prst="rect">
              <a:avLst/>
            </a:prstGeom>
            <a:noFill/>
            <a:ln>
              <a:noFill/>
            </a:ln>
          </p:spPr>
          <p:txBody>
            <a:bodyPr anchorCtr="0" anchor="ctr" bIns="110475" lIns="110475" spcFirstLastPara="1" rIns="110475" wrap="square" tIns="110475">
              <a:noAutofit/>
            </a:bodyPr>
            <a:lstStyle/>
            <a:p>
              <a:pPr indent="0" lvl="0" marL="0" marR="0" rtl="0" algn="l">
                <a:lnSpc>
                  <a:spcPct val="90000"/>
                </a:lnSpc>
                <a:spcBef>
                  <a:spcPts val="0"/>
                </a:spcBef>
                <a:spcAft>
                  <a:spcPts val="0"/>
                </a:spcAft>
                <a:buClr>
                  <a:srgbClr val="000000"/>
                </a:buClr>
                <a:buSzPts val="2900"/>
                <a:buFont typeface="Arial"/>
                <a:buNone/>
              </a:pPr>
              <a:r>
                <a:rPr b="0" i="0" lang="fr-FR" sz="2900" u="none" cap="none" strike="noStrike">
                  <a:solidFill>
                    <a:schemeClr val="lt1"/>
                  </a:solidFill>
                  <a:latin typeface="Arial"/>
                  <a:ea typeface="Arial"/>
                  <a:cs typeface="Arial"/>
                  <a:sym typeface="Arial"/>
                </a:rPr>
                <a:t>L’IMPACT </a:t>
              </a:r>
              <a:endParaRPr/>
            </a:p>
          </p:txBody>
        </p:sp>
        <p:sp>
          <p:nvSpPr>
            <p:cNvPr id="319" name="Google Shape;319;p9"/>
            <p:cNvSpPr/>
            <p:nvPr/>
          </p:nvSpPr>
          <p:spPr>
            <a:xfrm>
              <a:off x="394011" y="738095"/>
              <a:ext cx="5276329" cy="648084"/>
            </a:xfrm>
            <a:prstGeom prst="roundRect">
              <a:avLst>
                <a:gd fmla="val 10000" name="adj"/>
              </a:avLst>
            </a:prstGeom>
            <a:solidFill>
              <a:schemeClr val="dk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9"/>
            <p:cNvSpPr txBox="1"/>
            <p:nvPr/>
          </p:nvSpPr>
          <p:spPr>
            <a:xfrm>
              <a:off x="412993" y="757077"/>
              <a:ext cx="4423099" cy="610120"/>
            </a:xfrm>
            <a:prstGeom prst="rect">
              <a:avLst/>
            </a:prstGeom>
            <a:noFill/>
            <a:ln>
              <a:noFill/>
            </a:ln>
          </p:spPr>
          <p:txBody>
            <a:bodyPr anchorCtr="0" anchor="ctr" bIns="110475" lIns="110475" spcFirstLastPara="1" rIns="110475" wrap="square" tIns="110475">
              <a:noAutofit/>
            </a:bodyPr>
            <a:lstStyle/>
            <a:p>
              <a:pPr indent="0" lvl="0" marL="0" marR="0" rtl="0" algn="l">
                <a:lnSpc>
                  <a:spcPct val="90000"/>
                </a:lnSpc>
                <a:spcBef>
                  <a:spcPts val="0"/>
                </a:spcBef>
                <a:spcAft>
                  <a:spcPts val="0"/>
                </a:spcAft>
                <a:buClr>
                  <a:srgbClr val="000000"/>
                </a:buClr>
                <a:buSzPts val="2900"/>
                <a:buFont typeface="Arial"/>
                <a:buNone/>
              </a:pPr>
              <a:r>
                <a:rPr b="0" i="0" lang="fr-FR" sz="2900" u="none" cap="none" strike="noStrike">
                  <a:solidFill>
                    <a:schemeClr val="lt1"/>
                  </a:solidFill>
                  <a:latin typeface="Arial"/>
                  <a:ea typeface="Arial"/>
                  <a:cs typeface="Arial"/>
                  <a:sym typeface="Arial"/>
                </a:rPr>
                <a:t>LES EFFETS </a:t>
              </a:r>
              <a:endParaRPr/>
            </a:p>
          </p:txBody>
        </p:sp>
        <p:sp>
          <p:nvSpPr>
            <p:cNvPr id="321" name="Google Shape;321;p9"/>
            <p:cNvSpPr/>
            <p:nvPr/>
          </p:nvSpPr>
          <p:spPr>
            <a:xfrm>
              <a:off x="800897" y="1487481"/>
              <a:ext cx="5276329" cy="648084"/>
            </a:xfrm>
            <a:prstGeom prst="roundRect">
              <a:avLst>
                <a:gd fmla="val 10000"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9"/>
            <p:cNvSpPr txBox="1"/>
            <p:nvPr/>
          </p:nvSpPr>
          <p:spPr>
            <a:xfrm>
              <a:off x="819879" y="1506463"/>
              <a:ext cx="4423099" cy="610120"/>
            </a:xfrm>
            <a:prstGeom prst="rect">
              <a:avLst/>
            </a:prstGeom>
            <a:noFill/>
            <a:ln>
              <a:noFill/>
            </a:ln>
          </p:spPr>
          <p:txBody>
            <a:bodyPr anchorCtr="0" anchor="ctr" bIns="110475" lIns="110475" spcFirstLastPara="1" rIns="110475" wrap="square" tIns="110475">
              <a:noAutofit/>
            </a:bodyPr>
            <a:lstStyle/>
            <a:p>
              <a:pPr indent="0" lvl="0" marL="0" marR="0" rtl="0" algn="l">
                <a:lnSpc>
                  <a:spcPct val="90000"/>
                </a:lnSpc>
                <a:spcBef>
                  <a:spcPts val="0"/>
                </a:spcBef>
                <a:spcAft>
                  <a:spcPts val="0"/>
                </a:spcAft>
                <a:buClr>
                  <a:srgbClr val="000000"/>
                </a:buClr>
                <a:buSzPts val="2900"/>
                <a:buFont typeface="Arial"/>
                <a:buNone/>
              </a:pPr>
              <a:r>
                <a:rPr b="0" i="0" lang="fr-FR" sz="2900" u="none" cap="none" strike="noStrike">
                  <a:solidFill>
                    <a:schemeClr val="lt1"/>
                  </a:solidFill>
                  <a:latin typeface="Arial"/>
                  <a:ea typeface="Arial"/>
                  <a:cs typeface="Arial"/>
                  <a:sym typeface="Arial"/>
                </a:rPr>
                <a:t>LES PRODUITS </a:t>
              </a:r>
              <a:endParaRPr/>
            </a:p>
          </p:txBody>
        </p:sp>
        <p:sp>
          <p:nvSpPr>
            <p:cNvPr id="323" name="Google Shape;323;p9"/>
            <p:cNvSpPr/>
            <p:nvPr/>
          </p:nvSpPr>
          <p:spPr>
            <a:xfrm>
              <a:off x="1182034" y="2214287"/>
              <a:ext cx="5276329" cy="648084"/>
            </a:xfrm>
            <a:prstGeom prst="roundRect">
              <a:avLst>
                <a:gd fmla="val 10000" name="adj"/>
              </a:avLst>
            </a:prstGeom>
            <a:solidFill>
              <a:schemeClr val="dk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9"/>
            <p:cNvSpPr txBox="1"/>
            <p:nvPr/>
          </p:nvSpPr>
          <p:spPr>
            <a:xfrm>
              <a:off x="1201016" y="2233269"/>
              <a:ext cx="4423099" cy="610120"/>
            </a:xfrm>
            <a:prstGeom prst="rect">
              <a:avLst/>
            </a:prstGeom>
            <a:noFill/>
            <a:ln>
              <a:noFill/>
            </a:ln>
          </p:spPr>
          <p:txBody>
            <a:bodyPr anchorCtr="0" anchor="ctr" bIns="110475" lIns="110475" spcFirstLastPara="1" rIns="110475" wrap="square" tIns="110475">
              <a:noAutofit/>
            </a:bodyPr>
            <a:lstStyle/>
            <a:p>
              <a:pPr indent="0" lvl="0" marL="0" marR="0" rtl="0" algn="l">
                <a:lnSpc>
                  <a:spcPct val="90000"/>
                </a:lnSpc>
                <a:spcBef>
                  <a:spcPts val="0"/>
                </a:spcBef>
                <a:spcAft>
                  <a:spcPts val="0"/>
                </a:spcAft>
                <a:buClr>
                  <a:srgbClr val="000000"/>
                </a:buClr>
                <a:buSzPts val="2900"/>
                <a:buFont typeface="Arial"/>
                <a:buNone/>
              </a:pPr>
              <a:r>
                <a:rPr b="0" i="0" lang="fr-FR" sz="2900" u="none" cap="none" strike="noStrike">
                  <a:solidFill>
                    <a:schemeClr val="lt1"/>
                  </a:solidFill>
                  <a:latin typeface="Arial"/>
                  <a:ea typeface="Arial"/>
                  <a:cs typeface="Arial"/>
                  <a:sym typeface="Arial"/>
                </a:rPr>
                <a:t>LES ACTIVITES</a:t>
              </a:r>
              <a:endParaRPr/>
            </a:p>
          </p:txBody>
        </p:sp>
        <p:sp>
          <p:nvSpPr>
            <p:cNvPr id="325" name="Google Shape;325;p9"/>
            <p:cNvSpPr/>
            <p:nvPr/>
          </p:nvSpPr>
          <p:spPr>
            <a:xfrm>
              <a:off x="1576046" y="2952382"/>
              <a:ext cx="5276329" cy="648084"/>
            </a:xfrm>
            <a:prstGeom prst="roundRect">
              <a:avLst>
                <a:gd fmla="val 10000" name="adj"/>
              </a:avLst>
            </a:prstGeom>
            <a:solidFill>
              <a:srgbClr val="E74B0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9"/>
            <p:cNvSpPr txBox="1"/>
            <p:nvPr/>
          </p:nvSpPr>
          <p:spPr>
            <a:xfrm>
              <a:off x="1595028" y="2971364"/>
              <a:ext cx="4423099" cy="610120"/>
            </a:xfrm>
            <a:prstGeom prst="rect">
              <a:avLst/>
            </a:prstGeom>
            <a:noFill/>
            <a:ln>
              <a:noFill/>
            </a:ln>
          </p:spPr>
          <p:txBody>
            <a:bodyPr anchorCtr="0" anchor="ctr" bIns="110475" lIns="110475" spcFirstLastPara="1" rIns="110475" wrap="square" tIns="110475">
              <a:noAutofit/>
            </a:bodyPr>
            <a:lstStyle/>
            <a:p>
              <a:pPr indent="0" lvl="0" marL="0" marR="0" rtl="0" algn="l">
                <a:lnSpc>
                  <a:spcPct val="90000"/>
                </a:lnSpc>
                <a:spcBef>
                  <a:spcPts val="0"/>
                </a:spcBef>
                <a:spcAft>
                  <a:spcPts val="0"/>
                </a:spcAft>
                <a:buClr>
                  <a:srgbClr val="000000"/>
                </a:buClr>
                <a:buSzPts val="2900"/>
                <a:buFont typeface="Arial"/>
                <a:buNone/>
              </a:pPr>
              <a:r>
                <a:rPr b="0" i="0" lang="fr-FR" sz="2900" u="none" cap="none" strike="noStrike">
                  <a:solidFill>
                    <a:schemeClr val="lt1"/>
                  </a:solidFill>
                  <a:latin typeface="Arial"/>
                  <a:ea typeface="Arial"/>
                  <a:cs typeface="Arial"/>
                  <a:sym typeface="Arial"/>
                </a:rPr>
                <a:t>LES INTRANTS </a:t>
              </a:r>
              <a:endParaRPr/>
            </a:p>
          </p:txBody>
        </p:sp>
        <p:sp>
          <p:nvSpPr>
            <p:cNvPr id="327" name="Google Shape;327;p9"/>
            <p:cNvSpPr/>
            <p:nvPr/>
          </p:nvSpPr>
          <p:spPr>
            <a:xfrm rot="10800000">
              <a:off x="4855074" y="463966"/>
              <a:ext cx="421254" cy="421254"/>
            </a:xfrm>
            <a:prstGeom prst="downArrow">
              <a:avLst>
                <a:gd fmla="val 55000" name="adj1"/>
                <a:gd fmla="val 45000" name="adj2"/>
              </a:avLst>
            </a:prstGeom>
            <a:solidFill>
              <a:srgbClr val="CBCBD5">
                <a:alpha val="89803"/>
              </a:srgbClr>
            </a:solidFill>
            <a:ln cap="flat" cmpd="sng" w="25400">
              <a:solidFill>
                <a:srgbClr val="CBCBD5">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9"/>
            <p:cNvSpPr txBox="1"/>
            <p:nvPr/>
          </p:nvSpPr>
          <p:spPr>
            <a:xfrm rot="10800000">
              <a:off x="4949856" y="568226"/>
              <a:ext cx="231690" cy="316994"/>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329" name="Google Shape;329;p9"/>
            <p:cNvSpPr/>
            <p:nvPr/>
          </p:nvSpPr>
          <p:spPr>
            <a:xfrm rot="10800000">
              <a:off x="5249086" y="1211557"/>
              <a:ext cx="421254" cy="421254"/>
            </a:xfrm>
            <a:prstGeom prst="downArrow">
              <a:avLst>
                <a:gd fmla="val 55000" name="adj1"/>
                <a:gd fmla="val 45000" name="adj2"/>
              </a:avLst>
            </a:prstGeom>
            <a:solidFill>
              <a:srgbClr val="C7E1D9">
                <a:alpha val="89803"/>
              </a:srgbClr>
            </a:solidFill>
            <a:ln cap="flat" cmpd="sng" w="25400">
              <a:solidFill>
                <a:srgbClr val="CBCBD5">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9"/>
            <p:cNvSpPr txBox="1"/>
            <p:nvPr/>
          </p:nvSpPr>
          <p:spPr>
            <a:xfrm rot="10800000">
              <a:off x="5343868" y="1315817"/>
              <a:ext cx="231690" cy="316994"/>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331" name="Google Shape;331;p9"/>
            <p:cNvSpPr/>
            <p:nvPr/>
          </p:nvSpPr>
          <p:spPr>
            <a:xfrm rot="10800000">
              <a:off x="5643098" y="1938851"/>
              <a:ext cx="421254" cy="421254"/>
            </a:xfrm>
            <a:prstGeom prst="downArrow">
              <a:avLst>
                <a:gd fmla="val 55000" name="adj1"/>
                <a:gd fmla="val 45000" name="adj2"/>
              </a:avLst>
            </a:prstGeom>
            <a:solidFill>
              <a:srgbClr val="DAECC7">
                <a:alpha val="89803"/>
              </a:srgbClr>
            </a:solidFill>
            <a:ln cap="flat" cmpd="sng" w="25400">
              <a:solidFill>
                <a:srgbClr val="CBCBD5">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9"/>
            <p:cNvSpPr txBox="1"/>
            <p:nvPr/>
          </p:nvSpPr>
          <p:spPr>
            <a:xfrm rot="10800000">
              <a:off x="5737880" y="2043111"/>
              <a:ext cx="231690" cy="316994"/>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333" name="Google Shape;333;p9"/>
            <p:cNvSpPr/>
            <p:nvPr/>
          </p:nvSpPr>
          <p:spPr>
            <a:xfrm rot="10800000">
              <a:off x="6037109" y="2684148"/>
              <a:ext cx="421254" cy="421254"/>
            </a:xfrm>
            <a:prstGeom prst="downArrow">
              <a:avLst>
                <a:gd fmla="val 55000" name="adj1"/>
                <a:gd fmla="val 45000" name="adj2"/>
              </a:avLst>
            </a:prstGeom>
            <a:solidFill>
              <a:srgbClr val="F5CDC8">
                <a:alpha val="89803"/>
              </a:srgbClr>
            </a:solidFill>
            <a:ln cap="flat" cmpd="sng" w="25400">
              <a:solidFill>
                <a:srgbClr val="CBCBD5">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9"/>
            <p:cNvSpPr txBox="1"/>
            <p:nvPr/>
          </p:nvSpPr>
          <p:spPr>
            <a:xfrm rot="10800000">
              <a:off x="6131891" y="2788408"/>
              <a:ext cx="231690" cy="316994"/>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341" name="Google Shape;341;p54"/>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La logique d’intervention</a:t>
            </a:r>
            <a:endParaRPr b="1" i="0" sz="6300" u="none" cap="none" strike="noStrike">
              <a:solidFill>
                <a:schemeClr val="lt1"/>
              </a:solidFill>
              <a:latin typeface="Bebas Neue"/>
              <a:ea typeface="Bebas Neue"/>
              <a:cs typeface="Bebas Neue"/>
              <a:sym typeface="Bebas Neue"/>
            </a:endParaRPr>
          </a:p>
        </p:txBody>
      </p:sp>
      <p:grpSp>
        <p:nvGrpSpPr>
          <p:cNvPr id="342" name="Google Shape;342;p54"/>
          <p:cNvGrpSpPr/>
          <p:nvPr/>
        </p:nvGrpSpPr>
        <p:grpSpPr>
          <a:xfrm>
            <a:off x="1007662" y="1725555"/>
            <a:ext cx="7769474" cy="4465411"/>
            <a:chOff x="687262" y="1686"/>
            <a:chExt cx="7769474" cy="4465411"/>
          </a:xfrm>
        </p:grpSpPr>
        <p:sp>
          <p:nvSpPr>
            <p:cNvPr id="343" name="Google Shape;343;p54"/>
            <p:cNvSpPr/>
            <p:nvPr/>
          </p:nvSpPr>
          <p:spPr>
            <a:xfrm>
              <a:off x="687262" y="1686"/>
              <a:ext cx="1993552" cy="797421"/>
            </a:xfrm>
            <a:prstGeom prst="chevron">
              <a:avLst>
                <a:gd fmla="val 50000"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54"/>
            <p:cNvSpPr txBox="1"/>
            <p:nvPr/>
          </p:nvSpPr>
          <p:spPr>
            <a:xfrm>
              <a:off x="1085973" y="1686"/>
              <a:ext cx="1196131" cy="797421"/>
            </a:xfrm>
            <a:prstGeom prst="rect">
              <a:avLst/>
            </a:prstGeom>
            <a:noFill/>
            <a:ln>
              <a:noFill/>
            </a:ln>
          </p:spPr>
          <p:txBody>
            <a:bodyPr anchorCtr="0" anchor="ctr" bIns="10775" lIns="21575" spcFirstLastPara="1" rIns="0" wrap="square" tIns="10775">
              <a:noAutofit/>
            </a:bodyPr>
            <a:lstStyle/>
            <a:p>
              <a:pPr indent="0" lvl="0" marL="0" marR="0" rtl="0" algn="ctr">
                <a:lnSpc>
                  <a:spcPct val="90000"/>
                </a:lnSpc>
                <a:spcBef>
                  <a:spcPts val="0"/>
                </a:spcBef>
                <a:spcAft>
                  <a:spcPts val="0"/>
                </a:spcAft>
                <a:buClr>
                  <a:srgbClr val="000000"/>
                </a:buClr>
                <a:buSzPts val="1700"/>
                <a:buFont typeface="Arial"/>
                <a:buNone/>
              </a:pPr>
              <a:r>
                <a:rPr b="0" i="0" lang="fr-FR" sz="1700" u="none" cap="none" strike="noStrike">
                  <a:solidFill>
                    <a:schemeClr val="lt1"/>
                  </a:solidFill>
                  <a:latin typeface="Arial"/>
                  <a:ea typeface="Arial"/>
                  <a:cs typeface="Arial"/>
                  <a:sym typeface="Arial"/>
                </a:rPr>
                <a:t>L’IMPACT </a:t>
              </a:r>
              <a:endParaRPr/>
            </a:p>
          </p:txBody>
        </p:sp>
        <p:sp>
          <p:nvSpPr>
            <p:cNvPr id="345" name="Google Shape;345;p54"/>
            <p:cNvSpPr/>
            <p:nvPr/>
          </p:nvSpPr>
          <p:spPr>
            <a:xfrm>
              <a:off x="2421653" y="69467"/>
              <a:ext cx="5897499" cy="661859"/>
            </a:xfrm>
            <a:prstGeom prst="chevron">
              <a:avLst>
                <a:gd fmla="val 50000" name="adj"/>
              </a:avLst>
            </a:prstGeom>
            <a:solidFill>
              <a:schemeClr val="dk2"/>
            </a:solidFill>
            <a:ln cap="flat" cmpd="sng" w="25400">
              <a:solidFill>
                <a:srgbClr val="CBCBD5">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54"/>
            <p:cNvSpPr txBox="1"/>
            <p:nvPr/>
          </p:nvSpPr>
          <p:spPr>
            <a:xfrm>
              <a:off x="2752583" y="69467"/>
              <a:ext cx="5235640" cy="661859"/>
            </a:xfrm>
            <a:prstGeom prst="rect">
              <a:avLst/>
            </a:prstGeom>
            <a:noFill/>
            <a:ln>
              <a:noFill/>
            </a:ln>
          </p:spPr>
          <p:txBody>
            <a:bodyPr anchorCtr="0" anchor="ctr" bIns="11425" lIns="22850" spcFirstLastPara="1" rIns="0" wrap="square" tIns="11425">
              <a:noAutofit/>
            </a:bodyPr>
            <a:lstStyle/>
            <a:p>
              <a:pPr indent="0" lvl="0" marL="0" marR="0" rtl="0" algn="ctr">
                <a:lnSpc>
                  <a:spcPct val="90000"/>
                </a:lnSpc>
                <a:spcBef>
                  <a:spcPts val="0"/>
                </a:spcBef>
                <a:spcAft>
                  <a:spcPts val="0"/>
                </a:spcAft>
                <a:buClr>
                  <a:srgbClr val="000000"/>
                </a:buClr>
                <a:buSzPts val="1800"/>
                <a:buFont typeface="Arial"/>
                <a:buNone/>
              </a:pPr>
              <a:r>
                <a:rPr b="0" i="0" lang="fr-FR" sz="1800" u="none" cap="none" strike="noStrike">
                  <a:solidFill>
                    <a:srgbClr val="000000"/>
                  </a:solidFill>
                  <a:latin typeface="Arial"/>
                  <a:ea typeface="Arial"/>
                  <a:cs typeface="Arial"/>
                  <a:sym typeface="Arial"/>
                </a:rPr>
                <a:t>Les changements à </a:t>
              </a:r>
              <a:r>
                <a:rPr b="1" i="0" lang="fr-FR" sz="1800" u="none" cap="none" strike="noStrike">
                  <a:solidFill>
                    <a:srgbClr val="000000"/>
                  </a:solidFill>
                  <a:latin typeface="Arial"/>
                  <a:ea typeface="Arial"/>
                  <a:cs typeface="Arial"/>
                  <a:sym typeface="Arial"/>
                </a:rPr>
                <a:t>long-terme</a:t>
              </a:r>
              <a:r>
                <a:rPr b="0" i="0" lang="fr-FR" sz="1800" u="none" cap="none" strike="noStrike">
                  <a:solidFill>
                    <a:srgbClr val="000000"/>
                  </a:solidFill>
                  <a:latin typeface="Arial"/>
                  <a:ea typeface="Arial"/>
                  <a:cs typeface="Arial"/>
                  <a:sym typeface="Arial"/>
                </a:rPr>
                <a:t> auxquels le projet a contribué. </a:t>
              </a:r>
              <a:endParaRPr b="0" i="0" sz="1800" u="none" cap="none" strike="noStrike">
                <a:solidFill>
                  <a:srgbClr val="000000"/>
                </a:solidFill>
                <a:latin typeface="Arial"/>
                <a:ea typeface="Arial"/>
                <a:cs typeface="Arial"/>
                <a:sym typeface="Arial"/>
              </a:endParaRPr>
            </a:p>
          </p:txBody>
        </p:sp>
        <p:sp>
          <p:nvSpPr>
            <p:cNvPr id="347" name="Google Shape;347;p54"/>
            <p:cNvSpPr/>
            <p:nvPr/>
          </p:nvSpPr>
          <p:spPr>
            <a:xfrm>
              <a:off x="687262" y="926621"/>
              <a:ext cx="1993552" cy="797421"/>
            </a:xfrm>
            <a:prstGeom prst="chevron">
              <a:avLst>
                <a:gd fmla="val 50000" name="adj"/>
              </a:avLst>
            </a:prstGeom>
            <a:solidFill>
              <a:schemeClr val="dk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54"/>
            <p:cNvSpPr txBox="1"/>
            <p:nvPr/>
          </p:nvSpPr>
          <p:spPr>
            <a:xfrm>
              <a:off x="1085973" y="926621"/>
              <a:ext cx="1196131" cy="797421"/>
            </a:xfrm>
            <a:prstGeom prst="rect">
              <a:avLst/>
            </a:prstGeom>
            <a:noFill/>
            <a:ln>
              <a:noFill/>
            </a:ln>
          </p:spPr>
          <p:txBody>
            <a:bodyPr anchorCtr="0" anchor="ctr" bIns="10775" lIns="21575" spcFirstLastPara="1" rIns="0" wrap="square" tIns="10775">
              <a:noAutofit/>
            </a:bodyPr>
            <a:lstStyle/>
            <a:p>
              <a:pPr indent="0" lvl="0" marL="0" marR="0" rtl="0" algn="ctr">
                <a:lnSpc>
                  <a:spcPct val="90000"/>
                </a:lnSpc>
                <a:spcBef>
                  <a:spcPts val="0"/>
                </a:spcBef>
                <a:spcAft>
                  <a:spcPts val="0"/>
                </a:spcAft>
                <a:buClr>
                  <a:srgbClr val="000000"/>
                </a:buClr>
                <a:buSzPts val="1700"/>
                <a:buFont typeface="Arial"/>
                <a:buNone/>
              </a:pPr>
              <a:r>
                <a:rPr b="0" i="0" lang="fr-FR" sz="1700" u="none" cap="none" strike="noStrike">
                  <a:solidFill>
                    <a:schemeClr val="lt2"/>
                  </a:solidFill>
                  <a:latin typeface="Arial"/>
                  <a:ea typeface="Arial"/>
                  <a:cs typeface="Arial"/>
                  <a:sym typeface="Arial"/>
                </a:rPr>
                <a:t>LES EFFETS </a:t>
              </a:r>
              <a:endParaRPr/>
            </a:p>
          </p:txBody>
        </p:sp>
        <p:sp>
          <p:nvSpPr>
            <p:cNvPr id="349" name="Google Shape;349;p54"/>
            <p:cNvSpPr/>
            <p:nvPr/>
          </p:nvSpPr>
          <p:spPr>
            <a:xfrm>
              <a:off x="2421653" y="910746"/>
              <a:ext cx="6035083" cy="829170"/>
            </a:xfrm>
            <a:prstGeom prst="chevron">
              <a:avLst>
                <a:gd fmla="val 50000" name="adj"/>
              </a:avLst>
            </a:prstGeom>
            <a:solidFill>
              <a:schemeClr val="dk1"/>
            </a:solidFill>
            <a:ln cap="flat" cmpd="sng" w="25400">
              <a:solidFill>
                <a:srgbClr val="C7DCDE">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54"/>
            <p:cNvSpPr txBox="1"/>
            <p:nvPr/>
          </p:nvSpPr>
          <p:spPr>
            <a:xfrm>
              <a:off x="2836238" y="910746"/>
              <a:ext cx="5205913" cy="829170"/>
            </a:xfrm>
            <a:prstGeom prst="rect">
              <a:avLst/>
            </a:prstGeom>
            <a:noFill/>
            <a:ln>
              <a:noFill/>
            </a:ln>
          </p:spPr>
          <p:txBody>
            <a:bodyPr anchorCtr="0" anchor="ctr" bIns="11425" lIns="22850" spcFirstLastPara="1" rIns="0" wrap="square" tIns="11425">
              <a:noAutofit/>
            </a:bodyPr>
            <a:lstStyle/>
            <a:p>
              <a:pPr indent="0" lvl="0" marL="0" marR="0" rtl="0" algn="ctr">
                <a:lnSpc>
                  <a:spcPct val="90000"/>
                </a:lnSpc>
                <a:spcBef>
                  <a:spcPts val="0"/>
                </a:spcBef>
                <a:spcAft>
                  <a:spcPts val="0"/>
                </a:spcAft>
                <a:buClr>
                  <a:srgbClr val="000000"/>
                </a:buClr>
                <a:buSzPts val="1800"/>
                <a:buFont typeface="Arial"/>
                <a:buNone/>
              </a:pPr>
              <a:r>
                <a:rPr b="0" i="0" lang="fr-FR" sz="1800" u="none" cap="none" strike="noStrike">
                  <a:solidFill>
                    <a:schemeClr val="lt2"/>
                  </a:solidFill>
                  <a:latin typeface="Arial"/>
                  <a:ea typeface="Arial"/>
                  <a:cs typeface="Arial"/>
                  <a:sym typeface="Arial"/>
                </a:rPr>
                <a:t>De produits du projet </a:t>
              </a:r>
              <a:r>
                <a:rPr b="1" i="0" lang="fr-FR" sz="1800" u="none" cap="none" strike="noStrike">
                  <a:solidFill>
                    <a:schemeClr val="lt2"/>
                  </a:solidFill>
                  <a:latin typeface="Arial"/>
                  <a:ea typeface="Arial"/>
                  <a:cs typeface="Arial"/>
                  <a:sym typeface="Arial"/>
                </a:rPr>
                <a:t>à court et à moyen terme</a:t>
              </a:r>
              <a:r>
                <a:rPr b="0" i="0" lang="fr-FR" sz="1800" u="none" cap="none" strike="noStrike">
                  <a:solidFill>
                    <a:schemeClr val="lt2"/>
                  </a:solidFill>
                  <a:latin typeface="Arial"/>
                  <a:ea typeface="Arial"/>
                  <a:cs typeface="Arial"/>
                  <a:sym typeface="Arial"/>
                </a:rPr>
                <a:t>. Les changements dans les conditions du développement. </a:t>
              </a:r>
              <a:endParaRPr b="0" i="0" sz="1800" u="none" cap="none" strike="noStrike">
                <a:solidFill>
                  <a:schemeClr val="lt2"/>
                </a:solidFill>
                <a:latin typeface="Arial"/>
                <a:ea typeface="Arial"/>
                <a:cs typeface="Arial"/>
                <a:sym typeface="Arial"/>
              </a:endParaRPr>
            </a:p>
          </p:txBody>
        </p:sp>
        <p:sp>
          <p:nvSpPr>
            <p:cNvPr id="351" name="Google Shape;351;p54"/>
            <p:cNvSpPr/>
            <p:nvPr/>
          </p:nvSpPr>
          <p:spPr>
            <a:xfrm>
              <a:off x="687262" y="1851556"/>
              <a:ext cx="1993552" cy="797421"/>
            </a:xfrm>
            <a:prstGeom prst="chevron">
              <a:avLst>
                <a:gd fmla="val 50000"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54"/>
            <p:cNvSpPr txBox="1"/>
            <p:nvPr/>
          </p:nvSpPr>
          <p:spPr>
            <a:xfrm>
              <a:off x="1085973" y="1851556"/>
              <a:ext cx="1196131" cy="797421"/>
            </a:xfrm>
            <a:prstGeom prst="rect">
              <a:avLst/>
            </a:prstGeom>
            <a:noFill/>
            <a:ln>
              <a:noFill/>
            </a:ln>
          </p:spPr>
          <p:txBody>
            <a:bodyPr anchorCtr="0" anchor="ctr" bIns="10775" lIns="21575" spcFirstLastPara="1" rIns="0" wrap="square" tIns="10775">
              <a:noAutofit/>
            </a:bodyPr>
            <a:lstStyle/>
            <a:p>
              <a:pPr indent="0" lvl="0" marL="0" marR="0" rtl="0" algn="ctr">
                <a:lnSpc>
                  <a:spcPct val="90000"/>
                </a:lnSpc>
                <a:spcBef>
                  <a:spcPts val="0"/>
                </a:spcBef>
                <a:spcAft>
                  <a:spcPts val="0"/>
                </a:spcAft>
                <a:buClr>
                  <a:srgbClr val="000000"/>
                </a:buClr>
                <a:buSzPts val="1700"/>
                <a:buFont typeface="Arial"/>
                <a:buNone/>
              </a:pPr>
              <a:r>
                <a:rPr b="0" i="0" lang="fr-FR" sz="1700" u="none" cap="none" strike="noStrike">
                  <a:solidFill>
                    <a:schemeClr val="lt1"/>
                  </a:solidFill>
                  <a:latin typeface="Arial"/>
                  <a:ea typeface="Arial"/>
                  <a:cs typeface="Arial"/>
                  <a:sym typeface="Arial"/>
                </a:rPr>
                <a:t>LES PRODUITS </a:t>
              </a:r>
              <a:endParaRPr/>
            </a:p>
          </p:txBody>
        </p:sp>
        <p:sp>
          <p:nvSpPr>
            <p:cNvPr id="353" name="Google Shape;353;p54"/>
            <p:cNvSpPr/>
            <p:nvPr/>
          </p:nvSpPr>
          <p:spPr>
            <a:xfrm>
              <a:off x="2421653" y="1919337"/>
              <a:ext cx="5897499" cy="661859"/>
            </a:xfrm>
            <a:prstGeom prst="chevron">
              <a:avLst>
                <a:gd fmla="val 50000" name="adj"/>
              </a:avLst>
            </a:prstGeom>
            <a:solidFill>
              <a:schemeClr val="dk2"/>
            </a:solidFill>
            <a:ln cap="flat" cmpd="sng" w="25400">
              <a:solidFill>
                <a:srgbClr val="C7E7C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54"/>
            <p:cNvSpPr txBox="1"/>
            <p:nvPr/>
          </p:nvSpPr>
          <p:spPr>
            <a:xfrm>
              <a:off x="2752583" y="1919337"/>
              <a:ext cx="5235640" cy="661859"/>
            </a:xfrm>
            <a:prstGeom prst="rect">
              <a:avLst/>
            </a:prstGeom>
            <a:noFill/>
            <a:ln>
              <a:noFill/>
            </a:ln>
          </p:spPr>
          <p:txBody>
            <a:bodyPr anchorCtr="0" anchor="ctr" bIns="11425" lIns="22850" spcFirstLastPara="1" rIns="0" wrap="square" tIns="11425">
              <a:noAutofit/>
            </a:bodyPr>
            <a:lstStyle/>
            <a:p>
              <a:pPr indent="0" lvl="0" marL="0" marR="0" rtl="0" algn="ctr">
                <a:lnSpc>
                  <a:spcPct val="90000"/>
                </a:lnSpc>
                <a:spcBef>
                  <a:spcPts val="0"/>
                </a:spcBef>
                <a:spcAft>
                  <a:spcPts val="0"/>
                </a:spcAft>
                <a:buClr>
                  <a:srgbClr val="000000"/>
                </a:buClr>
                <a:buSzPts val="1800"/>
                <a:buFont typeface="Arial"/>
                <a:buNone/>
              </a:pPr>
              <a:r>
                <a:rPr b="1" i="0" lang="fr-FR" sz="1800" u="none" cap="none" strike="noStrike">
                  <a:solidFill>
                    <a:srgbClr val="000000"/>
                  </a:solidFill>
                  <a:latin typeface="Arial"/>
                  <a:ea typeface="Arial"/>
                  <a:cs typeface="Arial"/>
                  <a:sym typeface="Arial"/>
                </a:rPr>
                <a:t>Biens, équipements ou services </a:t>
              </a:r>
              <a:r>
                <a:rPr b="0" i="0" lang="fr-FR" sz="1800" u="none" cap="none" strike="noStrike">
                  <a:solidFill>
                    <a:srgbClr val="000000"/>
                  </a:solidFill>
                  <a:latin typeface="Arial"/>
                  <a:ea typeface="Arial"/>
                  <a:cs typeface="Arial"/>
                  <a:sym typeface="Arial"/>
                </a:rPr>
                <a:t>qui résultent du projet</a:t>
              </a:r>
              <a:endParaRPr b="0" i="0" sz="1800" u="none" cap="none" strike="noStrike">
                <a:solidFill>
                  <a:srgbClr val="000000"/>
                </a:solidFill>
                <a:latin typeface="Arial"/>
                <a:ea typeface="Arial"/>
                <a:cs typeface="Arial"/>
                <a:sym typeface="Arial"/>
              </a:endParaRPr>
            </a:p>
          </p:txBody>
        </p:sp>
        <p:sp>
          <p:nvSpPr>
            <p:cNvPr id="355" name="Google Shape;355;p54"/>
            <p:cNvSpPr/>
            <p:nvPr/>
          </p:nvSpPr>
          <p:spPr>
            <a:xfrm>
              <a:off x="687262" y="2760616"/>
              <a:ext cx="1993552" cy="797421"/>
            </a:xfrm>
            <a:prstGeom prst="chevron">
              <a:avLst>
                <a:gd fmla="val 50000" name="adj"/>
              </a:avLst>
            </a:prstGeom>
            <a:solidFill>
              <a:schemeClr val="dk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54"/>
            <p:cNvSpPr txBox="1"/>
            <p:nvPr/>
          </p:nvSpPr>
          <p:spPr>
            <a:xfrm>
              <a:off x="1085973" y="2760616"/>
              <a:ext cx="1196131" cy="797421"/>
            </a:xfrm>
            <a:prstGeom prst="rect">
              <a:avLst/>
            </a:prstGeom>
            <a:noFill/>
            <a:ln>
              <a:noFill/>
            </a:ln>
          </p:spPr>
          <p:txBody>
            <a:bodyPr anchorCtr="0" anchor="ctr" bIns="10775" lIns="21575" spcFirstLastPara="1" rIns="0" wrap="square" tIns="10775">
              <a:noAutofit/>
            </a:bodyPr>
            <a:lstStyle/>
            <a:p>
              <a:pPr indent="0" lvl="0" marL="0" marR="0" rtl="0" algn="ctr">
                <a:lnSpc>
                  <a:spcPct val="90000"/>
                </a:lnSpc>
                <a:spcBef>
                  <a:spcPts val="0"/>
                </a:spcBef>
                <a:spcAft>
                  <a:spcPts val="0"/>
                </a:spcAft>
                <a:buClr>
                  <a:srgbClr val="000000"/>
                </a:buClr>
                <a:buSzPts val="1700"/>
                <a:buFont typeface="Arial"/>
                <a:buNone/>
              </a:pPr>
              <a:r>
                <a:rPr b="0" i="0" lang="fr-FR" sz="1700" u="none" cap="none" strike="noStrike">
                  <a:solidFill>
                    <a:schemeClr val="lt2"/>
                  </a:solidFill>
                  <a:latin typeface="Arial"/>
                  <a:ea typeface="Arial"/>
                  <a:cs typeface="Arial"/>
                  <a:sym typeface="Arial"/>
                </a:rPr>
                <a:t>LES ACTIVITES</a:t>
              </a:r>
              <a:endParaRPr/>
            </a:p>
          </p:txBody>
        </p:sp>
        <p:sp>
          <p:nvSpPr>
            <p:cNvPr id="357" name="Google Shape;357;p54"/>
            <p:cNvSpPr/>
            <p:nvPr/>
          </p:nvSpPr>
          <p:spPr>
            <a:xfrm>
              <a:off x="2421653" y="2828397"/>
              <a:ext cx="5897499" cy="661859"/>
            </a:xfrm>
            <a:prstGeom prst="chevron">
              <a:avLst>
                <a:gd fmla="val 50000" name="adj"/>
              </a:avLst>
            </a:prstGeom>
            <a:solidFill>
              <a:schemeClr val="dk1"/>
            </a:solidFill>
            <a:ln cap="flat" cmpd="sng" w="25400">
              <a:solidFill>
                <a:srgbClr val="EBEFC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54"/>
            <p:cNvSpPr txBox="1"/>
            <p:nvPr/>
          </p:nvSpPr>
          <p:spPr>
            <a:xfrm>
              <a:off x="2752583" y="2828397"/>
              <a:ext cx="5235640" cy="661859"/>
            </a:xfrm>
            <a:prstGeom prst="rect">
              <a:avLst/>
            </a:prstGeom>
            <a:noFill/>
            <a:ln>
              <a:noFill/>
            </a:ln>
          </p:spPr>
          <p:txBody>
            <a:bodyPr anchorCtr="0" anchor="ctr" bIns="11425" lIns="22850" spcFirstLastPara="1" rIns="0" wrap="square" tIns="11425">
              <a:noAutofit/>
            </a:bodyPr>
            <a:lstStyle/>
            <a:p>
              <a:pPr indent="0" lvl="0" marL="0" marR="0" rtl="0" algn="ctr">
                <a:lnSpc>
                  <a:spcPct val="90000"/>
                </a:lnSpc>
                <a:spcBef>
                  <a:spcPts val="0"/>
                </a:spcBef>
                <a:spcAft>
                  <a:spcPts val="0"/>
                </a:spcAft>
                <a:buClr>
                  <a:srgbClr val="000000"/>
                </a:buClr>
                <a:buSzPts val="1800"/>
                <a:buFont typeface="Arial"/>
                <a:buNone/>
              </a:pPr>
              <a:r>
                <a:rPr b="1" i="0" lang="fr-FR" sz="1800" u="none" cap="none" strike="noStrike">
                  <a:solidFill>
                    <a:schemeClr val="lt2"/>
                  </a:solidFill>
                  <a:latin typeface="Arial"/>
                  <a:ea typeface="Arial"/>
                  <a:cs typeface="Arial"/>
                  <a:sym typeface="Arial"/>
                </a:rPr>
                <a:t>Actions entreprises </a:t>
              </a:r>
              <a:r>
                <a:rPr b="0" i="0" lang="fr-FR" sz="1800" u="none" cap="none" strike="noStrike">
                  <a:solidFill>
                    <a:schemeClr val="lt2"/>
                  </a:solidFill>
                  <a:latin typeface="Arial"/>
                  <a:ea typeface="Arial"/>
                  <a:cs typeface="Arial"/>
                  <a:sym typeface="Arial"/>
                </a:rPr>
                <a:t>qui mobilisent les ressources pour obtenir des produits</a:t>
              </a:r>
              <a:endParaRPr b="0" i="0" sz="1800" u="none" cap="none" strike="noStrike">
                <a:solidFill>
                  <a:schemeClr val="lt2"/>
                </a:solidFill>
                <a:latin typeface="Arial"/>
                <a:ea typeface="Arial"/>
                <a:cs typeface="Arial"/>
                <a:sym typeface="Arial"/>
              </a:endParaRPr>
            </a:p>
          </p:txBody>
        </p:sp>
        <p:sp>
          <p:nvSpPr>
            <p:cNvPr id="359" name="Google Shape;359;p54"/>
            <p:cNvSpPr/>
            <p:nvPr/>
          </p:nvSpPr>
          <p:spPr>
            <a:xfrm>
              <a:off x="687262" y="3669676"/>
              <a:ext cx="1993552" cy="797421"/>
            </a:xfrm>
            <a:prstGeom prst="chevron">
              <a:avLst>
                <a:gd fmla="val 50000" name="adj"/>
              </a:avLst>
            </a:prstGeom>
            <a:solidFill>
              <a:schemeClr val="dk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54"/>
            <p:cNvSpPr txBox="1"/>
            <p:nvPr/>
          </p:nvSpPr>
          <p:spPr>
            <a:xfrm>
              <a:off x="1085973" y="3669676"/>
              <a:ext cx="1196131" cy="797421"/>
            </a:xfrm>
            <a:prstGeom prst="rect">
              <a:avLst/>
            </a:prstGeom>
            <a:noFill/>
            <a:ln>
              <a:noFill/>
            </a:ln>
          </p:spPr>
          <p:txBody>
            <a:bodyPr anchorCtr="0" anchor="ctr" bIns="10775" lIns="21575" spcFirstLastPara="1" rIns="0" wrap="square" tIns="10775">
              <a:noAutofit/>
            </a:bodyPr>
            <a:lstStyle/>
            <a:p>
              <a:pPr indent="0" lvl="0" marL="0" marR="0" rtl="0" algn="ctr">
                <a:lnSpc>
                  <a:spcPct val="90000"/>
                </a:lnSpc>
                <a:spcBef>
                  <a:spcPts val="0"/>
                </a:spcBef>
                <a:spcAft>
                  <a:spcPts val="0"/>
                </a:spcAft>
                <a:buClr>
                  <a:srgbClr val="000000"/>
                </a:buClr>
                <a:buSzPts val="1700"/>
                <a:buFont typeface="Arial"/>
                <a:buNone/>
              </a:pPr>
              <a:r>
                <a:rPr b="0" i="0" lang="fr-FR" sz="1700" u="none" cap="none" strike="noStrike">
                  <a:solidFill>
                    <a:schemeClr val="lt1"/>
                  </a:solidFill>
                  <a:latin typeface="Arial"/>
                  <a:ea typeface="Arial"/>
                  <a:cs typeface="Arial"/>
                  <a:sym typeface="Arial"/>
                </a:rPr>
                <a:t>LES INTRANTS </a:t>
              </a:r>
              <a:endParaRPr/>
            </a:p>
          </p:txBody>
        </p:sp>
        <p:sp>
          <p:nvSpPr>
            <p:cNvPr id="361" name="Google Shape;361;p54"/>
            <p:cNvSpPr/>
            <p:nvPr/>
          </p:nvSpPr>
          <p:spPr>
            <a:xfrm>
              <a:off x="2421653" y="3737457"/>
              <a:ext cx="6027736" cy="661859"/>
            </a:xfrm>
            <a:prstGeom prst="chevron">
              <a:avLst>
                <a:gd fmla="val 50000" name="adj"/>
              </a:avLst>
            </a:prstGeom>
            <a:solidFill>
              <a:schemeClr val="dk2"/>
            </a:solidFill>
            <a:ln cap="flat" cmpd="sng" w="25400">
              <a:solidFill>
                <a:srgbClr val="F5CDC8">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54"/>
            <p:cNvSpPr txBox="1"/>
            <p:nvPr/>
          </p:nvSpPr>
          <p:spPr>
            <a:xfrm>
              <a:off x="2752583" y="3737457"/>
              <a:ext cx="5365877" cy="661859"/>
            </a:xfrm>
            <a:prstGeom prst="rect">
              <a:avLst/>
            </a:prstGeom>
            <a:noFill/>
            <a:ln>
              <a:noFill/>
            </a:ln>
          </p:spPr>
          <p:txBody>
            <a:bodyPr anchorCtr="0" anchor="ctr" bIns="11425" lIns="22850" spcFirstLastPara="1" rIns="0" wrap="square" tIns="11425">
              <a:noAutofit/>
            </a:bodyPr>
            <a:lstStyle/>
            <a:p>
              <a:pPr indent="0" lvl="0" marL="0" marR="0" rtl="0" algn="ctr">
                <a:lnSpc>
                  <a:spcPct val="90000"/>
                </a:lnSpc>
                <a:spcBef>
                  <a:spcPts val="0"/>
                </a:spcBef>
                <a:spcAft>
                  <a:spcPts val="0"/>
                </a:spcAft>
                <a:buClr>
                  <a:srgbClr val="000000"/>
                </a:buClr>
                <a:buSzPts val="1800"/>
                <a:buFont typeface="Arial"/>
                <a:buNone/>
              </a:pPr>
              <a:r>
                <a:rPr b="1" i="0" lang="fr-FR" sz="1800" u="none" cap="none" strike="noStrike">
                  <a:solidFill>
                    <a:srgbClr val="000000"/>
                  </a:solidFill>
                  <a:latin typeface="Arial"/>
                  <a:ea typeface="Arial"/>
                  <a:cs typeface="Arial"/>
                  <a:sym typeface="Arial"/>
                </a:rPr>
                <a:t>Ressources</a:t>
              </a:r>
              <a:r>
                <a:rPr b="0" i="0" lang="fr-FR" sz="1800" u="none" cap="none" strike="noStrike">
                  <a:solidFill>
                    <a:srgbClr val="000000"/>
                  </a:solidFill>
                  <a:latin typeface="Arial"/>
                  <a:ea typeface="Arial"/>
                  <a:cs typeface="Arial"/>
                  <a:sym typeface="Arial"/>
                </a:rPr>
                <a:t> financiers, logistiques, humains.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369" name="Google Shape;369;p55"/>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La logique </a:t>
            </a:r>
            <a:r>
              <a:rPr b="1" i="0" lang="fr-FR" sz="5100" u="none" cap="none" strike="noStrike">
                <a:solidFill>
                  <a:schemeClr val="lt1"/>
                </a:solidFill>
                <a:latin typeface="Bebas Neue"/>
                <a:ea typeface="Bebas Neue"/>
                <a:cs typeface="Bebas Neue"/>
                <a:sym typeface="Bebas Neue"/>
                <a:extLst>
                  <a:ext uri="http://customooxmlschemas.google.com/">
                    <go:slidesCustomData xmlns:go="http://customooxmlschemas.google.com/" textRoundtripDataId="1"/>
                  </a:ext>
                </a:extLst>
              </a:rPr>
              <a:t>d’intervention</a:t>
            </a:r>
            <a:endParaRPr b="1" i="0" sz="6300" u="none" cap="none" strike="noStrike">
              <a:solidFill>
                <a:schemeClr val="lt1"/>
              </a:solidFill>
              <a:latin typeface="Bebas Neue"/>
              <a:ea typeface="Bebas Neue"/>
              <a:cs typeface="Bebas Neue"/>
              <a:sym typeface="Bebas Neue"/>
            </a:endParaRPr>
          </a:p>
        </p:txBody>
      </p:sp>
      <p:sp>
        <p:nvSpPr>
          <p:cNvPr id="370" name="Google Shape;370;p55"/>
          <p:cNvSpPr txBox="1"/>
          <p:nvPr/>
        </p:nvSpPr>
        <p:spPr>
          <a:xfrm>
            <a:off x="1124263" y="1813809"/>
            <a:ext cx="266824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000000"/>
                </a:solidFill>
                <a:latin typeface="Arial"/>
                <a:ea typeface="Arial"/>
                <a:cs typeface="Arial"/>
                <a:sym typeface="Arial"/>
              </a:rPr>
              <a:t>Exercice en </a:t>
            </a:r>
            <a:r>
              <a:rPr lang="fr-FR"/>
              <a:t>plénière</a:t>
            </a:r>
            <a:r>
              <a:rPr b="0" i="0" lang="fr-FR" sz="1400" u="none" cap="none" strike="noStrike">
                <a:solidFill>
                  <a:srgbClr val="000000"/>
                </a:solidFill>
                <a:latin typeface="Arial"/>
                <a:ea typeface="Arial"/>
                <a:cs typeface="Arial"/>
                <a:sym typeface="Arial"/>
              </a:rPr>
              <a:t> sur la </a:t>
            </a:r>
            <a:r>
              <a:rPr lang="fr-FR"/>
              <a:t>logique</a:t>
            </a:r>
            <a:r>
              <a:rPr b="0" i="0" lang="fr-FR" sz="1400" u="none" cap="none" strike="noStrike">
                <a:solidFill>
                  <a:srgbClr val="000000"/>
                </a:solidFill>
                <a:latin typeface="Arial"/>
                <a:ea typeface="Arial"/>
                <a:cs typeface="Arial"/>
                <a:sym typeface="Arial"/>
              </a:rPr>
              <a:t> d’intervention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9" name="Shape 109"/>
        <p:cNvGrpSpPr/>
        <p:nvPr/>
      </p:nvGrpSpPr>
      <p:grpSpPr>
        <a:xfrm>
          <a:off x="0" y="0"/>
          <a:ext cx="0" cy="0"/>
          <a:chOff x="0" y="0"/>
          <a:chExt cx="0" cy="0"/>
        </a:xfrm>
      </p:grpSpPr>
      <p:sp>
        <p:nvSpPr>
          <p:cNvPr id="110" name="Google Shape;110;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111" name="Google Shape;111;p26"/>
          <p:cNvSpPr txBox="1"/>
          <p:nvPr/>
        </p:nvSpPr>
        <p:spPr>
          <a:xfrm>
            <a:off x="843150" y="1825080"/>
            <a:ext cx="7457700" cy="184662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400" u="none" cap="none" strike="noStrike">
                <a:solidFill>
                  <a:srgbClr val="FFFFFF"/>
                </a:solidFill>
                <a:latin typeface="Bebas Neue"/>
                <a:ea typeface="Bebas Neue"/>
                <a:cs typeface="Bebas Neue"/>
                <a:sym typeface="Bebas Neue"/>
              </a:rPr>
              <a:t>La phase de préparation </a:t>
            </a:r>
            <a:endParaRPr/>
          </a:p>
          <a:p>
            <a:pPr indent="0" lvl="0" marL="0" marR="0" rtl="0" algn="ctr">
              <a:lnSpc>
                <a:spcPct val="100000"/>
              </a:lnSpc>
              <a:spcBef>
                <a:spcPts val="0"/>
              </a:spcBef>
              <a:spcAft>
                <a:spcPts val="0"/>
              </a:spcAft>
              <a:buClr>
                <a:srgbClr val="000000"/>
              </a:buClr>
              <a:buSzPts val="6000"/>
              <a:buFont typeface="Arial"/>
              <a:buNone/>
            </a:pPr>
            <a:r>
              <a:rPr b="1" i="0" lang="fr-FR" sz="5400" u="none" cap="none" strike="noStrike">
                <a:solidFill>
                  <a:srgbClr val="FFFFFF"/>
                </a:solidFill>
                <a:latin typeface="Bebas Neue"/>
                <a:ea typeface="Bebas Neue"/>
                <a:cs typeface="Bebas Neue"/>
                <a:sym typeface="Bebas Neue"/>
              </a:rPr>
              <a:t>Et le s&amp;e</a:t>
            </a:r>
            <a:endParaRPr b="1" i="0" sz="5400" u="none" cap="none" strike="noStrike">
              <a:solidFill>
                <a:srgbClr val="FFFFFF"/>
              </a:solidFill>
              <a:latin typeface="Bebas Neue"/>
              <a:ea typeface="Bebas Neue"/>
              <a:cs typeface="Bebas Neue"/>
              <a:sym typeface="Bebas Neue"/>
            </a:endParaRPr>
          </a:p>
        </p:txBody>
      </p:sp>
      <p:sp>
        <p:nvSpPr>
          <p:cNvPr id="112" name="Google Shape;112;p26"/>
          <p:cNvSpPr/>
          <p:nvPr/>
        </p:nvSpPr>
        <p:spPr>
          <a:xfrm>
            <a:off x="1575180" y="4260141"/>
            <a:ext cx="5993700" cy="8667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1200"/>
              </a:spcBef>
              <a:spcAft>
                <a:spcPts val="0"/>
              </a:spcAft>
              <a:buClr>
                <a:srgbClr val="000000"/>
              </a:buClr>
              <a:buSzPts val="2300"/>
              <a:buFont typeface="Arial"/>
              <a:buNone/>
            </a:pPr>
            <a:r>
              <a:rPr b="1" i="0" lang="fr-FR" sz="2300" u="none" cap="none" strike="noStrike">
                <a:solidFill>
                  <a:srgbClr val="FFFFFF"/>
                </a:solidFill>
                <a:latin typeface="Arial"/>
                <a:ea typeface="Arial"/>
                <a:cs typeface="Arial"/>
                <a:sym typeface="Arial"/>
              </a:rPr>
              <a:t>MODULE 2</a:t>
            </a:r>
            <a:endParaRPr b="0" i="0" sz="2300" u="none" cap="none" strike="noStrike">
              <a:solidFill>
                <a:srgbClr val="FFFFFF"/>
              </a:solidFill>
              <a:latin typeface="Arial"/>
              <a:ea typeface="Arial"/>
              <a:cs typeface="Arial"/>
              <a:sym typeface="Arial"/>
            </a:endParaRPr>
          </a:p>
          <a:p>
            <a:pPr indent="0" lvl="0" marL="0" marR="0" rtl="0" algn="ctr">
              <a:lnSpc>
                <a:spcPct val="100000"/>
              </a:lnSpc>
              <a:spcBef>
                <a:spcPts val="1200"/>
              </a:spcBef>
              <a:spcAft>
                <a:spcPts val="0"/>
              </a:spcAft>
              <a:buClr>
                <a:srgbClr val="262775"/>
              </a:buClr>
              <a:buSzPts val="1200"/>
              <a:buFont typeface="Arial"/>
              <a:buNone/>
            </a:pPr>
            <a:r>
              <a:t/>
            </a:r>
            <a:endParaRPr b="0"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br>
              <a:rPr b="0" i="0" lang="fr-FR" sz="1200" u="none" cap="none" strike="noStrike">
                <a:solidFill>
                  <a:srgbClr val="FFFFFF"/>
                </a:solidFill>
                <a:latin typeface="Arial"/>
                <a:ea typeface="Arial"/>
                <a:cs typeface="Arial"/>
                <a:sym typeface="Arial"/>
              </a:rPr>
            </a:br>
            <a:endParaRPr b="0" i="0" sz="1200" u="none" cap="none" strike="noStrike">
              <a:solidFill>
                <a:srgbClr val="FFFFFF"/>
              </a:solidFill>
              <a:latin typeface="Arial"/>
              <a:ea typeface="Arial"/>
              <a:cs typeface="Arial"/>
              <a:sym typeface="Arial"/>
            </a:endParaRPr>
          </a:p>
        </p:txBody>
      </p:sp>
      <p:grpSp>
        <p:nvGrpSpPr>
          <p:cNvPr id="113" name="Google Shape;113;p26"/>
          <p:cNvGrpSpPr/>
          <p:nvPr/>
        </p:nvGrpSpPr>
        <p:grpSpPr>
          <a:xfrm>
            <a:off x="3624045" y="4947747"/>
            <a:ext cx="1895970" cy="1773731"/>
            <a:chOff x="3137400" y="1009650"/>
            <a:chExt cx="2869204" cy="2708400"/>
          </a:xfrm>
        </p:grpSpPr>
        <p:sp>
          <p:nvSpPr>
            <p:cNvPr id="114" name="Google Shape;114;p26"/>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62775"/>
                </a:solidFill>
                <a:latin typeface="Arial"/>
                <a:ea typeface="Arial"/>
                <a:cs typeface="Arial"/>
                <a:sym typeface="Arial"/>
              </a:endParaRPr>
            </a:p>
          </p:txBody>
        </p:sp>
        <p:pic>
          <p:nvPicPr>
            <p:cNvPr id="115" name="Google Shape;115;p26"/>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377" name="Google Shape;377;p56"/>
          <p:cNvSpPr/>
          <p:nvPr/>
        </p:nvSpPr>
        <p:spPr>
          <a:xfrm>
            <a:off x="628996" y="2290227"/>
            <a:ext cx="6991004" cy="5232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378" name="Google Shape;378;p56"/>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LES </a:t>
            </a:r>
            <a:r>
              <a:rPr b="1" lang="fr-FR" sz="5100">
                <a:solidFill>
                  <a:schemeClr val="lt1"/>
                </a:solidFill>
                <a:latin typeface="Bebas Neue"/>
                <a:ea typeface="Bebas Neue"/>
                <a:cs typeface="Bebas Neue"/>
                <a:sym typeface="Bebas Neue"/>
              </a:rPr>
              <a:t>ACTIVITÉS</a:t>
            </a:r>
            <a:r>
              <a:rPr b="1" i="0" lang="fr-FR" sz="5100" u="none" cap="none" strike="noStrike">
                <a:solidFill>
                  <a:schemeClr val="lt1"/>
                </a:solidFill>
                <a:latin typeface="Bebas Neue"/>
                <a:ea typeface="Bebas Neue"/>
                <a:cs typeface="Bebas Neue"/>
                <a:sym typeface="Bebas Neue"/>
              </a:rPr>
              <a:t> S&amp;E</a:t>
            </a:r>
            <a:endParaRPr b="1" i="0" sz="6300" u="none" cap="none" strike="noStrike">
              <a:solidFill>
                <a:schemeClr val="lt1"/>
              </a:solidFill>
              <a:latin typeface="Bebas Neue"/>
              <a:ea typeface="Bebas Neue"/>
              <a:cs typeface="Bebas Neue"/>
              <a:sym typeface="Bebas Neue"/>
            </a:endParaRPr>
          </a:p>
        </p:txBody>
      </p:sp>
      <p:sp>
        <p:nvSpPr>
          <p:cNvPr id="379" name="Google Shape;379;p56"/>
          <p:cNvSpPr txBox="1"/>
          <p:nvPr/>
        </p:nvSpPr>
        <p:spPr>
          <a:xfrm>
            <a:off x="1385198" y="2351747"/>
            <a:ext cx="2739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lang="fr-FR" sz="1800">
                <a:solidFill>
                  <a:schemeClr val="dk2"/>
                </a:solidFill>
                <a:latin typeface="Raleway"/>
                <a:ea typeface="Raleway"/>
                <a:cs typeface="Raleway"/>
                <a:sym typeface="Raleway"/>
              </a:rPr>
              <a:t>ACTIVITÉS</a:t>
            </a:r>
            <a:r>
              <a:rPr b="1" i="0" lang="fr-FR" sz="1800" u="none" cap="none" strike="noStrike">
                <a:solidFill>
                  <a:schemeClr val="dk2"/>
                </a:solidFill>
                <a:latin typeface="Raleway"/>
                <a:ea typeface="Raleway"/>
                <a:cs typeface="Raleway"/>
                <a:sym typeface="Raleway"/>
              </a:rPr>
              <a:t> SUIVI </a:t>
            </a:r>
            <a:endParaRPr b="1" i="0" sz="1800" u="none" cap="none" strike="noStrike">
              <a:solidFill>
                <a:schemeClr val="dk2"/>
              </a:solidFill>
              <a:latin typeface="Raleway"/>
              <a:ea typeface="Raleway"/>
              <a:cs typeface="Raleway"/>
              <a:sym typeface="Raleway"/>
            </a:endParaRPr>
          </a:p>
        </p:txBody>
      </p:sp>
      <p:sp>
        <p:nvSpPr>
          <p:cNvPr id="380" name="Google Shape;380;p56"/>
          <p:cNvSpPr/>
          <p:nvPr/>
        </p:nvSpPr>
        <p:spPr>
          <a:xfrm>
            <a:off x="1117067" y="3118413"/>
            <a:ext cx="3219532" cy="2161296"/>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lt1"/>
              </a:buClr>
              <a:buSzPts val="1400"/>
              <a:buFont typeface="Arial"/>
              <a:buChar char="•"/>
            </a:pPr>
            <a:r>
              <a:rPr b="0" i="0" lang="fr-FR" sz="1400" u="none" cap="none" strike="noStrike">
                <a:solidFill>
                  <a:schemeClr val="lt1"/>
                </a:solidFill>
                <a:latin typeface="Arial"/>
                <a:ea typeface="Arial"/>
                <a:cs typeface="Arial"/>
                <a:sym typeface="Arial"/>
              </a:rPr>
              <a:t>CHOISIR LES INDICATEURS DE SUIVI </a:t>
            </a:r>
            <a:endParaRPr/>
          </a:p>
          <a:p>
            <a:pPr indent="-285750" lvl="0" marL="285750" marR="0" rtl="0" algn="l">
              <a:lnSpc>
                <a:spcPct val="100000"/>
              </a:lnSpc>
              <a:spcBef>
                <a:spcPts val="0"/>
              </a:spcBef>
              <a:spcAft>
                <a:spcPts val="0"/>
              </a:spcAft>
              <a:buClr>
                <a:schemeClr val="lt1"/>
              </a:buClr>
              <a:buSzPts val="1400"/>
              <a:buFont typeface="Arial"/>
              <a:buChar char="•"/>
            </a:pPr>
            <a:r>
              <a:rPr b="0" i="0" lang="fr-FR" sz="1400" u="none" cap="none" strike="noStrike">
                <a:solidFill>
                  <a:schemeClr val="lt1"/>
                </a:solidFill>
                <a:latin typeface="Arial"/>
                <a:ea typeface="Arial"/>
                <a:cs typeface="Arial"/>
                <a:sym typeface="Arial"/>
              </a:rPr>
              <a:t>VISITES DE SUIVI </a:t>
            </a:r>
            <a:endParaRPr/>
          </a:p>
          <a:p>
            <a:pPr indent="-285750" lvl="0" marL="285750" marR="0" rtl="0" algn="l">
              <a:lnSpc>
                <a:spcPct val="100000"/>
              </a:lnSpc>
              <a:spcBef>
                <a:spcPts val="0"/>
              </a:spcBef>
              <a:spcAft>
                <a:spcPts val="0"/>
              </a:spcAft>
              <a:buClr>
                <a:schemeClr val="lt1"/>
              </a:buClr>
              <a:buSzPts val="1400"/>
              <a:buFont typeface="Arial"/>
              <a:buChar char="•"/>
            </a:pPr>
            <a:r>
              <a:rPr b="0" i="0" lang="fr-FR" sz="1400" u="none" cap="none" strike="noStrike">
                <a:solidFill>
                  <a:schemeClr val="lt1"/>
                </a:solidFill>
                <a:latin typeface="Arial"/>
                <a:ea typeface="Arial"/>
                <a:cs typeface="Arial"/>
                <a:sym typeface="Arial"/>
              </a:rPr>
              <a:t>MISE EN PLACE DU TABLEAU DE BORD </a:t>
            </a:r>
            <a:endParaRPr/>
          </a:p>
          <a:p>
            <a:pPr indent="-285750" lvl="0" marL="285750" marR="0" rtl="0" algn="l">
              <a:lnSpc>
                <a:spcPct val="100000"/>
              </a:lnSpc>
              <a:spcBef>
                <a:spcPts val="0"/>
              </a:spcBef>
              <a:spcAft>
                <a:spcPts val="0"/>
              </a:spcAft>
              <a:buClr>
                <a:schemeClr val="lt1"/>
              </a:buClr>
              <a:buSzPts val="1400"/>
              <a:buFont typeface="Arial"/>
              <a:buChar char="•"/>
            </a:pPr>
            <a:r>
              <a:rPr b="0" i="0" lang="fr-FR" sz="1400" u="none" cap="none" strike="noStrike">
                <a:solidFill>
                  <a:schemeClr val="lt1"/>
                </a:solidFill>
                <a:latin typeface="Arial"/>
                <a:ea typeface="Arial"/>
                <a:cs typeface="Arial"/>
                <a:sym typeface="Arial"/>
              </a:rPr>
              <a:t>ASSURER LE REPORTING (SUIVI DES INDICATEURS)</a:t>
            </a:r>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1" name="Google Shape;381;p56"/>
          <p:cNvSpPr/>
          <p:nvPr/>
        </p:nvSpPr>
        <p:spPr>
          <a:xfrm>
            <a:off x="5467266" y="3118413"/>
            <a:ext cx="3219533" cy="2161296"/>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lt1"/>
              </a:buClr>
              <a:buSzPts val="1400"/>
              <a:buFont typeface="Arial"/>
              <a:buChar char="•"/>
            </a:pPr>
            <a:r>
              <a:rPr b="0" i="0" lang="fr-FR" sz="1400" u="none" cap="none" strike="noStrike">
                <a:solidFill>
                  <a:schemeClr val="lt1"/>
                </a:solidFill>
                <a:latin typeface="Arial"/>
                <a:ea typeface="Arial"/>
                <a:cs typeface="Arial"/>
                <a:sym typeface="Arial"/>
              </a:rPr>
              <a:t>IDENTIFIER LES INDICATEURS INFORMÉES PAR LES ÉVALUATIONS </a:t>
            </a:r>
            <a:endParaRPr/>
          </a:p>
          <a:p>
            <a:pPr indent="-285750" lvl="0" marL="285750" marR="0" rtl="0" algn="l">
              <a:lnSpc>
                <a:spcPct val="100000"/>
              </a:lnSpc>
              <a:spcBef>
                <a:spcPts val="0"/>
              </a:spcBef>
              <a:spcAft>
                <a:spcPts val="0"/>
              </a:spcAft>
              <a:buClr>
                <a:schemeClr val="lt1"/>
              </a:buClr>
              <a:buSzPts val="1400"/>
              <a:buFont typeface="Arial"/>
              <a:buChar char="•"/>
            </a:pPr>
            <a:r>
              <a:rPr b="0" i="0" lang="fr-FR" sz="1400" u="none" cap="none" strike="noStrike">
                <a:solidFill>
                  <a:schemeClr val="lt1"/>
                </a:solidFill>
                <a:latin typeface="Arial"/>
                <a:ea typeface="Arial"/>
                <a:cs typeface="Arial"/>
                <a:sym typeface="Arial"/>
              </a:rPr>
              <a:t>EVALUATION </a:t>
            </a:r>
            <a:r>
              <a:rPr lang="fr-FR">
                <a:solidFill>
                  <a:schemeClr val="lt1"/>
                </a:solidFill>
              </a:rPr>
              <a:t>INTERMÉDIAIRES</a:t>
            </a:r>
            <a:r>
              <a:rPr b="0" i="0" lang="fr-FR" sz="1400" u="none" cap="none" strike="noStrike">
                <a:solidFill>
                  <a:schemeClr val="lt1"/>
                </a:solidFill>
                <a:latin typeface="Arial"/>
                <a:ea typeface="Arial"/>
                <a:cs typeface="Arial"/>
                <a:sym typeface="Arial"/>
              </a:rPr>
              <a:t> (</a:t>
            </a:r>
            <a:r>
              <a:rPr lang="fr-FR">
                <a:solidFill>
                  <a:schemeClr val="lt1"/>
                </a:solidFill>
              </a:rPr>
              <a:t>PRÉPARATION</a:t>
            </a:r>
            <a:r>
              <a:rPr b="0" i="0" lang="fr-FR" sz="1400" u="none" cap="none" strike="noStrike">
                <a:solidFill>
                  <a:schemeClr val="lt1"/>
                </a:solidFill>
                <a:latin typeface="Arial"/>
                <a:ea typeface="Arial"/>
                <a:cs typeface="Arial"/>
                <a:sym typeface="Arial"/>
              </a:rPr>
              <a:t> ET MISE EN ŒUVRE)</a:t>
            </a:r>
            <a:endParaRPr/>
          </a:p>
          <a:p>
            <a:pPr indent="-285750" lvl="0" marL="285750" marR="0" rtl="0" algn="l">
              <a:lnSpc>
                <a:spcPct val="100000"/>
              </a:lnSpc>
              <a:spcBef>
                <a:spcPts val="0"/>
              </a:spcBef>
              <a:spcAft>
                <a:spcPts val="0"/>
              </a:spcAft>
              <a:buClr>
                <a:schemeClr val="lt1"/>
              </a:buClr>
              <a:buSzPts val="1400"/>
              <a:buFont typeface="Arial"/>
              <a:buChar char="•"/>
            </a:pPr>
            <a:r>
              <a:rPr lang="fr-FR">
                <a:solidFill>
                  <a:schemeClr val="lt1"/>
                </a:solidFill>
              </a:rPr>
              <a:t>DIFFUSION</a:t>
            </a:r>
            <a:r>
              <a:rPr b="0" i="0" lang="fr-FR" sz="1400" u="none" cap="none" strike="noStrike">
                <a:solidFill>
                  <a:schemeClr val="lt1"/>
                </a:solidFill>
                <a:latin typeface="Arial"/>
                <a:ea typeface="Arial"/>
                <a:cs typeface="Arial"/>
                <a:sym typeface="Arial"/>
              </a:rPr>
              <a:t> DE </a:t>
            </a:r>
            <a:r>
              <a:rPr lang="fr-FR">
                <a:solidFill>
                  <a:schemeClr val="lt1"/>
                </a:solidFill>
              </a:rPr>
              <a:t>RÉSULTATS</a:t>
            </a:r>
            <a:r>
              <a:rPr b="0" i="0" lang="fr-FR" sz="1400" u="none" cap="none" strike="noStrike">
                <a:solidFill>
                  <a:schemeClr val="lt1"/>
                </a:solidFill>
                <a:latin typeface="Arial"/>
                <a:ea typeface="Arial"/>
                <a:cs typeface="Arial"/>
                <a:sym typeface="Arial"/>
              </a:rPr>
              <a:t> </a:t>
            </a:r>
            <a:endParaRPr/>
          </a:p>
          <a:p>
            <a:pPr indent="-285750" lvl="0" marL="285750" marR="0" rtl="0" algn="l">
              <a:lnSpc>
                <a:spcPct val="100000"/>
              </a:lnSpc>
              <a:spcBef>
                <a:spcPts val="0"/>
              </a:spcBef>
              <a:spcAft>
                <a:spcPts val="0"/>
              </a:spcAft>
              <a:buClr>
                <a:schemeClr val="lt1"/>
              </a:buClr>
              <a:buSzPts val="1400"/>
              <a:buFont typeface="Arial"/>
              <a:buChar char="•"/>
            </a:pPr>
            <a:r>
              <a:rPr b="0" i="0" lang="fr-FR" sz="1400" u="none" cap="none" strike="noStrike">
                <a:solidFill>
                  <a:schemeClr val="lt1"/>
                </a:solidFill>
                <a:latin typeface="Arial"/>
                <a:ea typeface="Arial"/>
                <a:cs typeface="Arial"/>
                <a:sym typeface="Arial"/>
              </a:rPr>
              <a:t>EVALUATION FINALE </a:t>
            </a:r>
            <a:endParaRPr/>
          </a:p>
          <a:p>
            <a:pPr indent="-285750" lvl="0" marL="285750" marR="0" rtl="0" algn="l">
              <a:lnSpc>
                <a:spcPct val="100000"/>
              </a:lnSpc>
              <a:spcBef>
                <a:spcPts val="0"/>
              </a:spcBef>
              <a:spcAft>
                <a:spcPts val="0"/>
              </a:spcAft>
              <a:buClr>
                <a:schemeClr val="lt1"/>
              </a:buClr>
              <a:buSzPts val="1400"/>
              <a:buFont typeface="Arial"/>
              <a:buChar char="•"/>
            </a:pPr>
            <a:r>
              <a:rPr b="0" i="0" lang="fr-FR" sz="1400" u="none" cap="none" strike="noStrike">
                <a:solidFill>
                  <a:schemeClr val="lt1"/>
                </a:solidFill>
                <a:latin typeface="Arial"/>
                <a:ea typeface="Arial"/>
                <a:cs typeface="Arial"/>
                <a:sym typeface="Arial"/>
              </a:rPr>
              <a:t>AUTRES </a:t>
            </a:r>
            <a:r>
              <a:rPr lang="fr-FR">
                <a:solidFill>
                  <a:schemeClr val="lt1"/>
                </a:solidFill>
              </a:rPr>
              <a:t>ENQUÊTES</a:t>
            </a:r>
            <a:r>
              <a:rPr b="0" i="0" lang="fr-FR" sz="1400" u="none" cap="none" strike="noStrike">
                <a:solidFill>
                  <a:schemeClr val="lt1"/>
                </a:solidFill>
                <a:latin typeface="Arial"/>
                <a:ea typeface="Arial"/>
                <a:cs typeface="Arial"/>
                <a:sym typeface="Arial"/>
              </a:rPr>
              <a:t> </a:t>
            </a:r>
            <a:endParaRPr b="0" i="0" sz="1400" u="none" cap="none" strike="noStrike">
              <a:solidFill>
                <a:schemeClr val="lt1"/>
              </a:solidFill>
              <a:latin typeface="Arial"/>
              <a:ea typeface="Arial"/>
              <a:cs typeface="Arial"/>
              <a:sym typeface="Arial"/>
            </a:endParaRPr>
          </a:p>
        </p:txBody>
      </p:sp>
      <p:sp>
        <p:nvSpPr>
          <p:cNvPr id="382" name="Google Shape;382;p56"/>
          <p:cNvSpPr txBox="1"/>
          <p:nvPr/>
        </p:nvSpPr>
        <p:spPr>
          <a:xfrm>
            <a:off x="5308049" y="2361341"/>
            <a:ext cx="2878102" cy="46163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lang="fr-FR" sz="1800">
                <a:solidFill>
                  <a:schemeClr val="dk2"/>
                </a:solidFill>
                <a:latin typeface="Raleway"/>
                <a:ea typeface="Raleway"/>
                <a:cs typeface="Raleway"/>
                <a:sym typeface="Raleway"/>
              </a:rPr>
              <a:t>ACTIVITÉS</a:t>
            </a:r>
            <a:r>
              <a:rPr b="1" i="0" lang="fr-FR" sz="1800" u="none" cap="none" strike="noStrike">
                <a:solidFill>
                  <a:schemeClr val="dk2"/>
                </a:solidFill>
                <a:latin typeface="Raleway"/>
                <a:ea typeface="Raleway"/>
                <a:cs typeface="Raleway"/>
                <a:sym typeface="Raleway"/>
              </a:rPr>
              <a:t> ÉVALUATION</a:t>
            </a:r>
            <a:endParaRPr b="1" i="0" sz="1800" u="none" cap="none" strike="noStrike">
              <a:solidFill>
                <a:schemeClr val="dk2"/>
              </a:solidFill>
              <a:latin typeface="Raleway"/>
              <a:ea typeface="Raleway"/>
              <a:cs typeface="Raleway"/>
              <a:sym typeface="Ralewa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389" name="Google Shape;389;p57"/>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LES INDICATEURS</a:t>
            </a:r>
            <a:endParaRPr b="1" i="0" sz="6300" u="none" cap="none" strike="noStrike">
              <a:solidFill>
                <a:schemeClr val="lt1"/>
              </a:solidFill>
              <a:latin typeface="Bebas Neue"/>
              <a:ea typeface="Bebas Neue"/>
              <a:cs typeface="Bebas Neue"/>
              <a:sym typeface="Bebas Neue"/>
            </a:endParaRPr>
          </a:p>
        </p:txBody>
      </p:sp>
      <p:sp>
        <p:nvSpPr>
          <p:cNvPr id="390" name="Google Shape;390;p57"/>
          <p:cNvSpPr/>
          <p:nvPr/>
        </p:nvSpPr>
        <p:spPr>
          <a:xfrm>
            <a:off x="704539" y="1498994"/>
            <a:ext cx="8154648" cy="3290197"/>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1000"/>
              </a:spcBef>
              <a:spcAft>
                <a:spcPts val="0"/>
              </a:spcAft>
              <a:buNone/>
            </a:pPr>
            <a:r>
              <a:rPr b="1" i="0" lang="fr-FR" sz="2000" u="none" cap="none" strike="noStrike">
                <a:solidFill>
                  <a:schemeClr val="dk2"/>
                </a:solidFill>
                <a:highlight>
                  <a:srgbClr val="FFFFFF"/>
                </a:highlight>
                <a:latin typeface="Arial Narrow"/>
                <a:ea typeface="Arial Narrow"/>
                <a:cs typeface="Arial Narrow"/>
                <a:sym typeface="Arial Narrow"/>
              </a:rPr>
              <a:t>Les indicateurs sont au cœur d’un système de suivi -évaluation. </a:t>
            </a:r>
            <a:endParaRPr/>
          </a:p>
          <a:p>
            <a:pPr indent="0" lvl="0" marL="0" marR="0" rtl="0" algn="just">
              <a:lnSpc>
                <a:spcPct val="90000"/>
              </a:lnSpc>
              <a:spcBef>
                <a:spcPts val="1000"/>
              </a:spcBef>
              <a:spcAft>
                <a:spcPts val="0"/>
              </a:spcAft>
              <a:buNone/>
            </a:pPr>
            <a:r>
              <a:t/>
            </a:r>
            <a:endParaRPr b="0" i="0" sz="2000" u="none" cap="none" strike="noStrike">
              <a:solidFill>
                <a:schemeClr val="dk1"/>
              </a:solidFill>
              <a:highlight>
                <a:srgbClr val="FFFFFF"/>
              </a:highlight>
              <a:latin typeface="Arial Narrow"/>
              <a:ea typeface="Arial Narrow"/>
              <a:cs typeface="Arial Narrow"/>
              <a:sym typeface="Arial Narrow"/>
            </a:endParaRPr>
          </a:p>
          <a:p>
            <a:pPr indent="0" lvl="0" marL="0" marR="0" rtl="0" algn="just">
              <a:lnSpc>
                <a:spcPct val="90000"/>
              </a:lnSpc>
              <a:spcBef>
                <a:spcPts val="1000"/>
              </a:spcBef>
              <a:spcAft>
                <a:spcPts val="0"/>
              </a:spcAft>
              <a:buNone/>
            </a:pPr>
            <a:r>
              <a:rPr b="0" i="0" lang="fr-FR" sz="2000" u="none" cap="none" strike="noStrike">
                <a:solidFill>
                  <a:schemeClr val="dk1"/>
                </a:solidFill>
                <a:highlight>
                  <a:srgbClr val="FFFFFF"/>
                </a:highlight>
                <a:latin typeface="Arial Narrow"/>
                <a:ea typeface="Arial Narrow"/>
                <a:cs typeface="Arial Narrow"/>
                <a:sym typeface="Arial Narrow"/>
              </a:rPr>
              <a:t>Un indicateur est un </a:t>
            </a:r>
            <a:r>
              <a:rPr b="1" i="0" lang="fr-FR" sz="2000" u="none" cap="none" strike="noStrike">
                <a:solidFill>
                  <a:schemeClr val="dk2"/>
                </a:solidFill>
                <a:highlight>
                  <a:srgbClr val="FFFFFF"/>
                </a:highlight>
                <a:latin typeface="Arial Narrow"/>
                <a:ea typeface="Arial Narrow"/>
                <a:cs typeface="Arial Narrow"/>
                <a:sym typeface="Arial Narrow"/>
              </a:rPr>
              <a:t>facteur</a:t>
            </a:r>
            <a:r>
              <a:rPr b="0" i="0" lang="fr-FR" sz="2000" u="none" cap="none" strike="noStrike">
                <a:solidFill>
                  <a:schemeClr val="dk1"/>
                </a:solidFill>
                <a:highlight>
                  <a:srgbClr val="FFFFFF"/>
                </a:highlight>
                <a:latin typeface="Arial Narrow"/>
                <a:ea typeface="Arial Narrow"/>
                <a:cs typeface="Arial Narrow"/>
                <a:sym typeface="Arial Narrow"/>
              </a:rPr>
              <a:t> ou une </a:t>
            </a:r>
            <a:r>
              <a:rPr b="1" i="0" lang="fr-FR" sz="2000" u="none" cap="none" strike="noStrike">
                <a:solidFill>
                  <a:schemeClr val="dk2"/>
                </a:solidFill>
                <a:highlight>
                  <a:srgbClr val="FFFFFF"/>
                </a:highlight>
                <a:latin typeface="Arial Narrow"/>
                <a:ea typeface="Arial Narrow"/>
                <a:cs typeface="Arial Narrow"/>
                <a:sym typeface="Arial Narrow"/>
              </a:rPr>
              <a:t>variable</a:t>
            </a:r>
            <a:r>
              <a:rPr b="0" i="0" lang="fr-FR" sz="2000" u="none" cap="none" strike="noStrike">
                <a:solidFill>
                  <a:schemeClr val="dk1"/>
                </a:solidFill>
                <a:highlight>
                  <a:srgbClr val="FFFFFF"/>
                </a:highlight>
                <a:latin typeface="Arial Narrow"/>
                <a:ea typeface="Arial Narrow"/>
                <a:cs typeface="Arial Narrow"/>
                <a:sym typeface="Arial Narrow"/>
              </a:rPr>
              <a:t> par laquelle on mesure : </a:t>
            </a:r>
            <a:endParaRPr/>
          </a:p>
          <a:p>
            <a:pPr indent="0" lvl="0" marL="0" marR="0" rtl="0" algn="just">
              <a:lnSpc>
                <a:spcPct val="90000"/>
              </a:lnSpc>
              <a:spcBef>
                <a:spcPts val="1000"/>
              </a:spcBef>
              <a:spcAft>
                <a:spcPts val="0"/>
              </a:spcAft>
              <a:buNone/>
            </a:pPr>
            <a:r>
              <a:t/>
            </a:r>
            <a:endParaRPr b="0" i="0" sz="2000" u="none" cap="none" strike="noStrike">
              <a:solidFill>
                <a:schemeClr val="dk1"/>
              </a:solidFill>
              <a:highlight>
                <a:srgbClr val="FFFFFF"/>
              </a:highlight>
              <a:latin typeface="Arial Narrow"/>
              <a:ea typeface="Arial Narrow"/>
              <a:cs typeface="Arial Narrow"/>
              <a:sym typeface="Arial Narrow"/>
            </a:endParaRPr>
          </a:p>
          <a:p>
            <a:pPr indent="-342900" lvl="0" marL="342900" marR="0" rtl="0" algn="just">
              <a:lnSpc>
                <a:spcPct val="90000"/>
              </a:lnSpc>
              <a:spcBef>
                <a:spcPts val="1000"/>
              </a:spcBef>
              <a:spcAft>
                <a:spcPts val="0"/>
              </a:spcAft>
              <a:buClr>
                <a:srgbClr val="002060"/>
              </a:buClr>
              <a:buSzPts val="2800"/>
              <a:buFont typeface="Arial"/>
              <a:buChar char="•"/>
            </a:pPr>
            <a:r>
              <a:rPr b="0" i="0" lang="fr-FR" sz="2000" u="none" cap="none" strike="noStrike">
                <a:solidFill>
                  <a:schemeClr val="dk1"/>
                </a:solidFill>
                <a:highlight>
                  <a:srgbClr val="FFFFFF"/>
                </a:highlight>
                <a:latin typeface="Arial Narrow"/>
                <a:ea typeface="Arial Narrow"/>
                <a:cs typeface="Arial Narrow"/>
                <a:sym typeface="Arial Narrow"/>
              </a:rPr>
              <a:t>La progression d’un projet, </a:t>
            </a:r>
            <a:endParaRPr/>
          </a:p>
          <a:p>
            <a:pPr indent="-342900" lvl="0" marL="342900" marR="0" rtl="0" algn="just">
              <a:lnSpc>
                <a:spcPct val="90000"/>
              </a:lnSpc>
              <a:spcBef>
                <a:spcPts val="1000"/>
              </a:spcBef>
              <a:spcAft>
                <a:spcPts val="0"/>
              </a:spcAft>
              <a:buClr>
                <a:srgbClr val="002060"/>
              </a:buClr>
              <a:buSzPts val="2800"/>
              <a:buFont typeface="Arial"/>
              <a:buChar char="•"/>
            </a:pPr>
            <a:r>
              <a:rPr b="0" i="0" lang="fr-FR" sz="2000" u="none" cap="none" strike="noStrike">
                <a:solidFill>
                  <a:schemeClr val="dk1"/>
                </a:solidFill>
                <a:highlight>
                  <a:srgbClr val="FFFFFF"/>
                </a:highlight>
                <a:latin typeface="Arial Narrow"/>
                <a:ea typeface="Arial Narrow"/>
                <a:cs typeface="Arial Narrow"/>
                <a:sym typeface="Arial Narrow"/>
              </a:rPr>
              <a:t>L’atteinte des résultats et des objectifs. </a:t>
            </a:r>
            <a:endParaRPr/>
          </a:p>
          <a:p>
            <a:pPr indent="-342900" lvl="0" marL="342900" marR="0" rtl="0" algn="just">
              <a:lnSpc>
                <a:spcPct val="90000"/>
              </a:lnSpc>
              <a:spcBef>
                <a:spcPts val="1000"/>
              </a:spcBef>
              <a:spcAft>
                <a:spcPts val="0"/>
              </a:spcAft>
              <a:buClr>
                <a:srgbClr val="002060"/>
              </a:buClr>
              <a:buSzPts val="2800"/>
              <a:buFont typeface="Arial"/>
              <a:buChar char="•"/>
            </a:pPr>
            <a:r>
              <a:rPr b="0" i="0" lang="fr-FR" sz="2000" u="none" cap="none" strike="noStrike">
                <a:solidFill>
                  <a:schemeClr val="dk1"/>
                </a:solidFill>
                <a:highlight>
                  <a:srgbClr val="FFFFFF"/>
                </a:highlight>
                <a:latin typeface="Arial Narrow"/>
                <a:ea typeface="Arial Narrow"/>
                <a:cs typeface="Arial Narrow"/>
                <a:sym typeface="Arial Narrow"/>
              </a:rPr>
              <a:t>Mesurer le changement entre une situation de départ (baseline) et une situation cible (endline). </a:t>
            </a:r>
            <a:endParaRPr/>
          </a:p>
          <a:p>
            <a:pPr indent="-165100" lvl="0" marL="342900" marR="0" rtl="0" algn="just">
              <a:lnSpc>
                <a:spcPct val="90000"/>
              </a:lnSpc>
              <a:spcBef>
                <a:spcPts val="1000"/>
              </a:spcBef>
              <a:spcAft>
                <a:spcPts val="0"/>
              </a:spcAft>
              <a:buClr>
                <a:srgbClr val="002060"/>
              </a:buClr>
              <a:buSzPts val="2800"/>
              <a:buFont typeface="Arial"/>
              <a:buNone/>
            </a:pPr>
            <a:r>
              <a:t/>
            </a:r>
            <a:endParaRPr b="0" i="0" sz="2000" u="none" cap="none" strike="noStrike">
              <a:solidFill>
                <a:schemeClr val="dk1"/>
              </a:solidFill>
              <a:highlight>
                <a:srgbClr val="FFFFFF"/>
              </a:highlight>
              <a:latin typeface="Arial Narrow"/>
              <a:ea typeface="Arial Narrow"/>
              <a:cs typeface="Arial Narrow"/>
              <a:sym typeface="Arial Narrow"/>
            </a:endParaRPr>
          </a:p>
          <a:p>
            <a:pPr indent="0" lvl="0" marL="0" marR="0" rtl="0" algn="just">
              <a:lnSpc>
                <a:spcPct val="90000"/>
              </a:lnSpc>
              <a:spcBef>
                <a:spcPts val="1000"/>
              </a:spcBef>
              <a:spcAft>
                <a:spcPts val="0"/>
              </a:spcAft>
              <a:buNone/>
            </a:pPr>
            <a:r>
              <a:t/>
            </a:r>
            <a:endParaRPr b="0" i="0" sz="2000" u="none" cap="none" strike="noStrike">
              <a:solidFill>
                <a:schemeClr val="dk1"/>
              </a:solidFill>
              <a:highlight>
                <a:srgbClr val="FFFFFF"/>
              </a:highlight>
              <a:latin typeface="Arial Narrow"/>
              <a:ea typeface="Arial Narrow"/>
              <a:cs typeface="Arial Narrow"/>
              <a:sym typeface="Arial Narrow"/>
            </a:endParaRPr>
          </a:p>
          <a:p>
            <a:pPr indent="0" lvl="0" marL="0" marR="0" rtl="0" algn="just">
              <a:lnSpc>
                <a:spcPct val="90000"/>
              </a:lnSpc>
              <a:spcBef>
                <a:spcPts val="1000"/>
              </a:spcBef>
              <a:spcAft>
                <a:spcPts val="0"/>
              </a:spcAft>
              <a:buNone/>
            </a:pPr>
            <a:r>
              <a:rPr b="0" i="0" lang="fr-FR" sz="2000" u="none" cap="none" strike="noStrike">
                <a:solidFill>
                  <a:schemeClr val="dk1"/>
                </a:solidFill>
                <a:highlight>
                  <a:srgbClr val="FFFFFF"/>
                </a:highlight>
                <a:latin typeface="Arial Narrow"/>
                <a:ea typeface="Arial Narrow"/>
                <a:cs typeface="Arial Narrow"/>
                <a:sym typeface="Arial Narrow"/>
              </a:rPr>
              <a:t>Le choix de l’indicateur dépend aussi </a:t>
            </a:r>
            <a:r>
              <a:rPr b="1" i="0" lang="fr-FR" sz="2000" u="none" cap="none" strike="noStrike">
                <a:solidFill>
                  <a:schemeClr val="dk2"/>
                </a:solidFill>
                <a:highlight>
                  <a:srgbClr val="FFFFFF"/>
                </a:highlight>
                <a:latin typeface="Arial Narrow"/>
                <a:ea typeface="Arial Narrow"/>
                <a:cs typeface="Arial Narrow"/>
                <a:sym typeface="Arial Narrow"/>
              </a:rPr>
              <a:t>des moyens </a:t>
            </a:r>
            <a:r>
              <a:rPr b="0" i="0" lang="fr-FR" sz="2000" u="none" cap="none" strike="noStrike">
                <a:solidFill>
                  <a:schemeClr val="dk1"/>
                </a:solidFill>
                <a:highlight>
                  <a:srgbClr val="FFFFFF"/>
                </a:highlight>
                <a:latin typeface="Arial Narrow"/>
                <a:ea typeface="Arial Narrow"/>
                <a:cs typeface="Arial Narrow"/>
                <a:sym typeface="Arial Narrow"/>
              </a:rPr>
              <a:t>qui sont alloués au système de suivi, qui doivent être appropriés </a:t>
            </a:r>
            <a:endParaRPr/>
          </a:p>
          <a:p>
            <a:pPr indent="0" lvl="0" marL="0" marR="0" rtl="0" algn="just">
              <a:lnSpc>
                <a:spcPct val="90000"/>
              </a:lnSpc>
              <a:spcBef>
                <a:spcPts val="1000"/>
              </a:spcBef>
              <a:spcAft>
                <a:spcPts val="0"/>
              </a:spcAft>
              <a:buNone/>
            </a:pPr>
            <a:r>
              <a:t/>
            </a:r>
            <a:endParaRPr b="0" i="0" sz="2000" u="none" cap="none" strike="noStrike">
              <a:solidFill>
                <a:schemeClr val="dk1"/>
              </a:solidFill>
              <a:highlight>
                <a:srgbClr val="FFFFFF"/>
              </a:highlight>
              <a:latin typeface="Arial Narrow"/>
              <a:ea typeface="Arial Narrow"/>
              <a:cs typeface="Arial Narrow"/>
              <a:sym typeface="Arial Narrow"/>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br>
              <a:rPr b="0" i="0" lang="fr-FR" sz="14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397" name="Google Shape;397;p58"/>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LA BANQUE D’INDICATEURS </a:t>
            </a:r>
            <a:endParaRPr b="1" i="0" sz="6300" u="none" cap="none" strike="noStrike">
              <a:solidFill>
                <a:schemeClr val="lt1"/>
              </a:solidFill>
              <a:latin typeface="Bebas Neue"/>
              <a:ea typeface="Bebas Neue"/>
              <a:cs typeface="Bebas Neue"/>
              <a:sym typeface="Bebas Neue"/>
            </a:endParaRPr>
          </a:p>
        </p:txBody>
      </p:sp>
      <p:sp>
        <p:nvSpPr>
          <p:cNvPr id="398" name="Google Shape;398;p58"/>
          <p:cNvSpPr txBox="1"/>
          <p:nvPr/>
        </p:nvSpPr>
        <p:spPr>
          <a:xfrm>
            <a:off x="779490" y="1741358"/>
            <a:ext cx="7495200" cy="4813800"/>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None/>
            </a:pPr>
            <a:r>
              <a:rPr b="0" i="0" lang="fr-FR" sz="2000" u="none" cap="none" strike="noStrike">
                <a:solidFill>
                  <a:schemeClr val="dk1"/>
                </a:solidFill>
                <a:highlight>
                  <a:srgbClr val="FFFFFF"/>
                </a:highlight>
                <a:latin typeface="Arial Narrow"/>
                <a:ea typeface="Arial Narrow"/>
                <a:cs typeface="Arial Narrow"/>
                <a:sym typeface="Arial Narrow"/>
              </a:rPr>
              <a:t>Le catalogue des indicateurs d’Action </a:t>
            </a:r>
            <a:r>
              <a:rPr lang="fr-FR" sz="2000">
                <a:solidFill>
                  <a:schemeClr val="dk1"/>
                </a:solidFill>
                <a:highlight>
                  <a:srgbClr val="FFFFFF"/>
                </a:highlight>
                <a:latin typeface="Arial Narrow"/>
                <a:ea typeface="Arial Narrow"/>
                <a:cs typeface="Arial Narrow"/>
                <a:sym typeface="Arial Narrow"/>
              </a:rPr>
              <a:t>Éducation</a:t>
            </a:r>
            <a:r>
              <a:rPr b="0" i="0" lang="fr-FR" sz="2000" u="none" cap="none" strike="noStrike">
                <a:solidFill>
                  <a:schemeClr val="dk1"/>
                </a:solidFill>
                <a:highlight>
                  <a:srgbClr val="FFFFFF"/>
                </a:highlight>
                <a:latin typeface="Arial Narrow"/>
                <a:ea typeface="Arial Narrow"/>
                <a:cs typeface="Arial Narrow"/>
                <a:sym typeface="Arial Narrow"/>
              </a:rPr>
              <a:t> est conçu pour faciliter la formulation et le suivi des projets en s’appuyant sur des référentiels clairs et structurés. </a:t>
            </a:r>
            <a:endParaRPr/>
          </a:p>
          <a:p>
            <a:pPr indent="0" lvl="0" marL="0" marR="0" rtl="0" algn="just">
              <a:lnSpc>
                <a:spcPct val="90000"/>
              </a:lnSpc>
              <a:spcBef>
                <a:spcPts val="1000"/>
              </a:spcBef>
              <a:spcAft>
                <a:spcPts val="0"/>
              </a:spcAft>
              <a:buNone/>
            </a:pPr>
            <a:r>
              <a:t/>
            </a:r>
            <a:endParaRPr b="0" i="0" sz="2000" u="none" cap="none" strike="noStrike">
              <a:solidFill>
                <a:schemeClr val="dk1"/>
              </a:solidFill>
              <a:highlight>
                <a:srgbClr val="FFFFFF"/>
              </a:highlight>
              <a:latin typeface="Arial Narrow"/>
              <a:ea typeface="Arial Narrow"/>
              <a:cs typeface="Arial Narrow"/>
              <a:sym typeface="Arial Narrow"/>
            </a:endParaRPr>
          </a:p>
          <a:p>
            <a:pPr indent="0" lvl="0" marL="0" marR="0" rtl="0" algn="just">
              <a:lnSpc>
                <a:spcPct val="90000"/>
              </a:lnSpc>
              <a:spcBef>
                <a:spcPts val="1000"/>
              </a:spcBef>
              <a:spcAft>
                <a:spcPts val="0"/>
              </a:spcAft>
              <a:buNone/>
            </a:pPr>
            <a:r>
              <a:rPr b="0" i="0" lang="fr-FR" sz="2000" u="none" cap="none" strike="noStrike">
                <a:solidFill>
                  <a:schemeClr val="dk1"/>
                </a:solidFill>
                <a:highlight>
                  <a:srgbClr val="FFFFFF"/>
                </a:highlight>
                <a:latin typeface="Arial Narrow"/>
                <a:ea typeface="Arial Narrow"/>
                <a:cs typeface="Arial Narrow"/>
                <a:sym typeface="Arial Narrow"/>
              </a:rPr>
              <a:t>Cet outil rassemble :</a:t>
            </a:r>
            <a:endParaRPr/>
          </a:p>
          <a:p>
            <a:pPr indent="0" lvl="0" marL="0" marR="0" rtl="0" algn="just">
              <a:lnSpc>
                <a:spcPct val="90000"/>
              </a:lnSpc>
              <a:spcBef>
                <a:spcPts val="1000"/>
              </a:spcBef>
              <a:spcAft>
                <a:spcPts val="0"/>
              </a:spcAft>
              <a:buNone/>
            </a:pPr>
            <a:r>
              <a:t/>
            </a:r>
            <a:endParaRPr b="0" i="0" sz="2000" u="none" cap="none" strike="noStrike">
              <a:solidFill>
                <a:schemeClr val="dk1"/>
              </a:solidFill>
              <a:highlight>
                <a:srgbClr val="FFFFFF"/>
              </a:highlight>
              <a:latin typeface="Arial Narrow"/>
              <a:ea typeface="Arial Narrow"/>
              <a:cs typeface="Arial Narrow"/>
              <a:sym typeface="Arial Narrow"/>
            </a:endParaRPr>
          </a:p>
          <a:p>
            <a:pPr indent="-342900" lvl="0" marL="342900" marR="0" rtl="0" algn="just">
              <a:lnSpc>
                <a:spcPct val="90000"/>
              </a:lnSpc>
              <a:spcBef>
                <a:spcPts val="1000"/>
              </a:spcBef>
              <a:spcAft>
                <a:spcPts val="0"/>
              </a:spcAft>
              <a:buClr>
                <a:srgbClr val="002060"/>
              </a:buClr>
              <a:buSzPts val="2800"/>
              <a:buFont typeface="Arial"/>
              <a:buChar char="•"/>
            </a:pPr>
            <a:r>
              <a:rPr b="0" i="0" lang="fr-FR" sz="2000" u="none" cap="none" strike="noStrike">
                <a:solidFill>
                  <a:schemeClr val="dk1"/>
                </a:solidFill>
                <a:highlight>
                  <a:srgbClr val="FFFFFF"/>
                </a:highlight>
                <a:latin typeface="Arial Narrow"/>
                <a:ea typeface="Arial Narrow"/>
                <a:cs typeface="Arial Narrow"/>
                <a:sym typeface="Arial Narrow"/>
              </a:rPr>
              <a:t>Les indicateurs techniques d’Action </a:t>
            </a:r>
            <a:r>
              <a:rPr lang="fr-FR" sz="2000">
                <a:solidFill>
                  <a:schemeClr val="dk1"/>
                </a:solidFill>
                <a:highlight>
                  <a:srgbClr val="FFFFFF"/>
                </a:highlight>
                <a:latin typeface="Arial Narrow"/>
                <a:ea typeface="Arial Narrow"/>
                <a:cs typeface="Arial Narrow"/>
                <a:sym typeface="Arial Narrow"/>
              </a:rPr>
              <a:t>Éducation</a:t>
            </a:r>
            <a:r>
              <a:rPr b="0" i="0" lang="fr-FR" sz="2000" u="none" cap="none" strike="noStrike">
                <a:solidFill>
                  <a:schemeClr val="dk1"/>
                </a:solidFill>
                <a:highlight>
                  <a:srgbClr val="FFFFFF"/>
                </a:highlight>
                <a:latin typeface="Arial Narrow"/>
                <a:ea typeface="Arial Narrow"/>
                <a:cs typeface="Arial Narrow"/>
                <a:sym typeface="Arial Narrow"/>
              </a:rPr>
              <a:t>, qui répondent aux priorités stratégiques internes.</a:t>
            </a:r>
            <a:endParaRPr/>
          </a:p>
          <a:p>
            <a:pPr indent="-342900" lvl="0" marL="342900" marR="0" rtl="0" algn="just">
              <a:lnSpc>
                <a:spcPct val="90000"/>
              </a:lnSpc>
              <a:spcBef>
                <a:spcPts val="1000"/>
              </a:spcBef>
              <a:spcAft>
                <a:spcPts val="0"/>
              </a:spcAft>
              <a:buClr>
                <a:srgbClr val="002060"/>
              </a:buClr>
              <a:buSzPts val="2800"/>
              <a:buFont typeface="Arial"/>
              <a:buChar char="•"/>
            </a:pPr>
            <a:r>
              <a:rPr b="0" i="0" lang="fr-FR" sz="2000" u="none" cap="none" strike="noStrike">
                <a:solidFill>
                  <a:schemeClr val="dk1"/>
                </a:solidFill>
                <a:highlight>
                  <a:srgbClr val="FFFFFF"/>
                </a:highlight>
                <a:latin typeface="Arial Narrow"/>
                <a:ea typeface="Arial Narrow"/>
                <a:cs typeface="Arial Narrow"/>
                <a:sym typeface="Arial Narrow"/>
              </a:rPr>
              <a:t>Les indicateurs des principaux partenaires institutionnels et financiers, intégrant leurs exigences spécifiques.</a:t>
            </a:r>
            <a:endParaRPr/>
          </a:p>
          <a:p>
            <a:pPr indent="0" lvl="0" marL="0" marR="0" rtl="0" algn="just">
              <a:lnSpc>
                <a:spcPct val="90000"/>
              </a:lnSpc>
              <a:spcBef>
                <a:spcPts val="1000"/>
              </a:spcBef>
              <a:spcAft>
                <a:spcPts val="0"/>
              </a:spcAft>
              <a:buNone/>
            </a:pPr>
            <a:r>
              <a:t/>
            </a:r>
            <a:endParaRPr b="0" i="0" sz="2000" u="none" cap="none" strike="noStrike">
              <a:solidFill>
                <a:schemeClr val="dk1"/>
              </a:solidFill>
              <a:highlight>
                <a:srgbClr val="FFFFFF"/>
              </a:highlight>
              <a:latin typeface="Arial Narrow"/>
              <a:ea typeface="Arial Narrow"/>
              <a:cs typeface="Arial Narrow"/>
              <a:sym typeface="Arial Narrow"/>
            </a:endParaRPr>
          </a:p>
          <a:p>
            <a:pPr indent="0" lvl="0" marL="0" marR="0" rtl="0" algn="just">
              <a:lnSpc>
                <a:spcPct val="90000"/>
              </a:lnSpc>
              <a:spcBef>
                <a:spcPts val="1000"/>
              </a:spcBef>
              <a:spcAft>
                <a:spcPts val="0"/>
              </a:spcAft>
              <a:buNone/>
            </a:pPr>
            <a:r>
              <a:rPr b="1" i="0" lang="fr-FR" sz="2000" u="none" cap="none" strike="noStrike">
                <a:solidFill>
                  <a:schemeClr val="dk2"/>
                </a:solidFill>
                <a:highlight>
                  <a:srgbClr val="FFFFFF"/>
                </a:highlight>
                <a:latin typeface="Arial Narrow"/>
                <a:ea typeface="Arial Narrow"/>
                <a:cs typeface="Arial Narrow"/>
                <a:sym typeface="Arial Narrow"/>
              </a:rPr>
              <a:t>A utiliser lors de la création du cadre logique ET lors de la création du tableau de bord.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g345f6121e9d_0_32"/>
          <p:cNvSpPr/>
          <p:nvPr/>
        </p:nvSpPr>
        <p:spPr>
          <a:xfrm>
            <a:off x="103100" y="2941550"/>
            <a:ext cx="1102725" cy="427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fr-FR" sz="1125" u="none" cap="none" strike="noStrike">
                <a:solidFill>
                  <a:schemeClr val="dk1"/>
                </a:solidFill>
                <a:latin typeface="Arial"/>
                <a:ea typeface="Arial"/>
                <a:cs typeface="Arial"/>
                <a:sym typeface="Arial"/>
              </a:rPr>
              <a:t>Priorité thématique</a:t>
            </a:r>
            <a:endParaRPr b="0" i="0" sz="1125" u="none" cap="none" strike="noStrike">
              <a:solidFill>
                <a:schemeClr val="dk1"/>
              </a:solidFill>
              <a:latin typeface="Arial"/>
              <a:ea typeface="Arial"/>
              <a:cs typeface="Arial"/>
              <a:sym typeface="Arial"/>
            </a:endParaRPr>
          </a:p>
        </p:txBody>
      </p:sp>
      <p:sp>
        <p:nvSpPr>
          <p:cNvPr id="404" name="Google Shape;404;g345f6121e9d_0_32"/>
          <p:cNvSpPr/>
          <p:nvPr/>
        </p:nvSpPr>
        <p:spPr>
          <a:xfrm>
            <a:off x="6516408" y="2922005"/>
            <a:ext cx="1138275" cy="427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fr-FR" sz="1125" u="none" cap="none" strike="noStrike">
                <a:solidFill>
                  <a:srgbClr val="000000"/>
                </a:solidFill>
                <a:latin typeface="Arial"/>
                <a:ea typeface="Arial"/>
                <a:cs typeface="Arial"/>
                <a:sym typeface="Arial"/>
              </a:rPr>
              <a:t>Action  clé</a:t>
            </a:r>
            <a:endParaRPr b="0" i="0" sz="1125" u="none" cap="none" strike="noStrike">
              <a:solidFill>
                <a:srgbClr val="000000"/>
              </a:solidFill>
              <a:latin typeface="Arial"/>
              <a:ea typeface="Arial"/>
              <a:cs typeface="Arial"/>
              <a:sym typeface="Arial"/>
            </a:endParaRPr>
          </a:p>
        </p:txBody>
      </p:sp>
      <p:sp>
        <p:nvSpPr>
          <p:cNvPr id="405" name="Google Shape;405;g345f6121e9d_0_32"/>
          <p:cNvSpPr/>
          <p:nvPr/>
        </p:nvSpPr>
        <p:spPr>
          <a:xfrm>
            <a:off x="2546618" y="2941550"/>
            <a:ext cx="1154925" cy="427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fr-FR" sz="1125" u="none" cap="none" strike="noStrike">
                <a:solidFill>
                  <a:schemeClr val="dk1"/>
                </a:solidFill>
                <a:latin typeface="Arial"/>
                <a:ea typeface="Arial"/>
                <a:cs typeface="Arial"/>
                <a:sym typeface="Arial"/>
              </a:rPr>
              <a:t>Libellés des indicateurs</a:t>
            </a:r>
            <a:endParaRPr b="0" i="0" sz="1125" u="none" cap="none" strike="noStrike">
              <a:solidFill>
                <a:schemeClr val="dk1"/>
              </a:solidFill>
              <a:latin typeface="Arial"/>
              <a:ea typeface="Arial"/>
              <a:cs typeface="Arial"/>
              <a:sym typeface="Arial"/>
            </a:endParaRPr>
          </a:p>
        </p:txBody>
      </p:sp>
      <p:sp>
        <p:nvSpPr>
          <p:cNvPr id="406" name="Google Shape;406;g345f6121e9d_0_32"/>
          <p:cNvSpPr/>
          <p:nvPr/>
        </p:nvSpPr>
        <p:spPr>
          <a:xfrm>
            <a:off x="3844584" y="2941550"/>
            <a:ext cx="1225800" cy="427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fr-FR" sz="1125" u="none" cap="none" strike="noStrike">
                <a:solidFill>
                  <a:schemeClr val="dk1"/>
                </a:solidFill>
                <a:latin typeface="Arial"/>
                <a:ea typeface="Arial"/>
                <a:cs typeface="Arial"/>
                <a:sym typeface="Arial"/>
              </a:rPr>
              <a:t>Définition des l’indicateurs</a:t>
            </a:r>
            <a:endParaRPr b="0" i="0" sz="1125" u="none" cap="none" strike="noStrike">
              <a:solidFill>
                <a:schemeClr val="dk1"/>
              </a:solidFill>
              <a:latin typeface="Arial"/>
              <a:ea typeface="Arial"/>
              <a:cs typeface="Arial"/>
              <a:sym typeface="Arial"/>
            </a:endParaRPr>
          </a:p>
        </p:txBody>
      </p:sp>
      <p:sp>
        <p:nvSpPr>
          <p:cNvPr id="407" name="Google Shape;407;g345f6121e9d_0_32"/>
          <p:cNvSpPr/>
          <p:nvPr/>
        </p:nvSpPr>
        <p:spPr>
          <a:xfrm>
            <a:off x="5218249" y="2905608"/>
            <a:ext cx="1162125" cy="504225"/>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fr-FR" sz="1125" u="none" cap="none" strike="noStrike">
                <a:solidFill>
                  <a:srgbClr val="000000"/>
                </a:solidFill>
                <a:latin typeface="Arial"/>
                <a:ea typeface="Arial"/>
                <a:cs typeface="Arial"/>
                <a:sym typeface="Arial"/>
              </a:rPr>
              <a:t>Cumulable ACTEI (au niveau global)</a:t>
            </a:r>
            <a:endParaRPr b="0" i="0" sz="1125" u="none" cap="none" strike="noStrike">
              <a:solidFill>
                <a:srgbClr val="000000"/>
              </a:solidFill>
              <a:latin typeface="Arial"/>
              <a:ea typeface="Arial"/>
              <a:cs typeface="Arial"/>
              <a:sym typeface="Arial"/>
            </a:endParaRPr>
          </a:p>
        </p:txBody>
      </p:sp>
      <p:sp>
        <p:nvSpPr>
          <p:cNvPr id="408" name="Google Shape;408;g345f6121e9d_0_32"/>
          <p:cNvSpPr/>
          <p:nvPr/>
        </p:nvSpPr>
        <p:spPr>
          <a:xfrm>
            <a:off x="1286659" y="2922006"/>
            <a:ext cx="1210725" cy="427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fr-FR" sz="1125" u="none" cap="none" strike="noStrike">
                <a:solidFill>
                  <a:schemeClr val="dk1"/>
                </a:solidFill>
                <a:latin typeface="Arial"/>
                <a:ea typeface="Arial"/>
                <a:cs typeface="Arial"/>
                <a:sym typeface="Arial"/>
              </a:rPr>
              <a:t>Périmètre des indicateurs </a:t>
            </a:r>
            <a:endParaRPr b="0" i="0" sz="1125" u="none" cap="none" strike="noStrike">
              <a:solidFill>
                <a:schemeClr val="dk1"/>
              </a:solidFill>
              <a:latin typeface="Arial"/>
              <a:ea typeface="Arial"/>
              <a:cs typeface="Arial"/>
              <a:sym typeface="Arial"/>
            </a:endParaRPr>
          </a:p>
        </p:txBody>
      </p:sp>
      <p:sp>
        <p:nvSpPr>
          <p:cNvPr id="409" name="Google Shape;409;g345f6121e9d_0_32"/>
          <p:cNvSpPr/>
          <p:nvPr/>
        </p:nvSpPr>
        <p:spPr>
          <a:xfrm>
            <a:off x="7839776" y="2941550"/>
            <a:ext cx="1234125" cy="407925"/>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fr-FR" sz="1125" u="none" cap="none" strike="noStrike">
                <a:solidFill>
                  <a:srgbClr val="000000"/>
                </a:solidFill>
                <a:latin typeface="Arial"/>
                <a:ea typeface="Arial"/>
                <a:cs typeface="Arial"/>
                <a:sym typeface="Arial"/>
              </a:rPr>
              <a:t>Correspondance /bailleur</a:t>
            </a:r>
            <a:endParaRPr b="0" i="0" sz="1125" u="none" cap="none" strike="noStrike">
              <a:solidFill>
                <a:srgbClr val="000000"/>
              </a:solidFill>
              <a:latin typeface="Arial"/>
              <a:ea typeface="Arial"/>
              <a:cs typeface="Arial"/>
              <a:sym typeface="Arial"/>
            </a:endParaRPr>
          </a:p>
        </p:txBody>
      </p:sp>
      <p:sp>
        <p:nvSpPr>
          <p:cNvPr id="410" name="Google Shape;410;g345f6121e9d_0_32"/>
          <p:cNvSpPr/>
          <p:nvPr/>
        </p:nvSpPr>
        <p:spPr>
          <a:xfrm>
            <a:off x="111688" y="1577450"/>
            <a:ext cx="1188675" cy="12384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fr-FR" sz="1125" u="none" cap="none" strike="noStrike">
                <a:solidFill>
                  <a:schemeClr val="lt1"/>
                </a:solidFill>
                <a:latin typeface="Arial"/>
                <a:ea typeface="Arial"/>
                <a:cs typeface="Arial"/>
                <a:sym typeface="Arial"/>
              </a:rPr>
              <a:t>Colonne 1</a:t>
            </a:r>
            <a:endParaRPr b="1" i="0" sz="1125" u="none" cap="none" strike="noStrike">
              <a:solidFill>
                <a:schemeClr val="lt1"/>
              </a:solidFill>
              <a:latin typeface="Arial"/>
              <a:ea typeface="Arial"/>
              <a:cs typeface="Arial"/>
              <a:sym typeface="Arial"/>
            </a:endParaRPr>
          </a:p>
        </p:txBody>
      </p:sp>
      <p:sp>
        <p:nvSpPr>
          <p:cNvPr id="411" name="Google Shape;411;g345f6121e9d_0_32"/>
          <p:cNvSpPr/>
          <p:nvPr/>
        </p:nvSpPr>
        <p:spPr>
          <a:xfrm>
            <a:off x="1392228" y="1577450"/>
            <a:ext cx="1188675" cy="12384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fr-FR" sz="1125" u="none" cap="none" strike="noStrike">
                <a:solidFill>
                  <a:schemeClr val="lt1"/>
                </a:solidFill>
                <a:latin typeface="Arial"/>
                <a:ea typeface="Arial"/>
                <a:cs typeface="Arial"/>
                <a:sym typeface="Arial"/>
              </a:rPr>
              <a:t>Colonne 2</a:t>
            </a:r>
            <a:endParaRPr b="0" i="0" sz="975" u="none" cap="none" strike="noStrike">
              <a:solidFill>
                <a:srgbClr val="000000"/>
              </a:solidFill>
              <a:latin typeface="Arial"/>
              <a:ea typeface="Arial"/>
              <a:cs typeface="Arial"/>
              <a:sym typeface="Arial"/>
            </a:endParaRPr>
          </a:p>
        </p:txBody>
      </p:sp>
      <p:sp>
        <p:nvSpPr>
          <p:cNvPr id="412" name="Google Shape;412;g345f6121e9d_0_32"/>
          <p:cNvSpPr/>
          <p:nvPr/>
        </p:nvSpPr>
        <p:spPr>
          <a:xfrm>
            <a:off x="2661608" y="1577450"/>
            <a:ext cx="1188675" cy="12384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fr-FR" sz="1125" u="none" cap="none" strike="noStrike">
                <a:solidFill>
                  <a:schemeClr val="lt1"/>
                </a:solidFill>
                <a:latin typeface="Arial"/>
                <a:ea typeface="Arial"/>
                <a:cs typeface="Arial"/>
                <a:sym typeface="Arial"/>
              </a:rPr>
              <a:t>Colonne 3</a:t>
            </a:r>
            <a:endParaRPr b="0" i="0" sz="975" u="none" cap="none" strike="noStrike">
              <a:solidFill>
                <a:srgbClr val="000000"/>
              </a:solidFill>
              <a:latin typeface="Arial"/>
              <a:ea typeface="Arial"/>
              <a:cs typeface="Arial"/>
              <a:sym typeface="Arial"/>
            </a:endParaRPr>
          </a:p>
        </p:txBody>
      </p:sp>
      <p:sp>
        <p:nvSpPr>
          <p:cNvPr id="413" name="Google Shape;413;g345f6121e9d_0_32"/>
          <p:cNvSpPr/>
          <p:nvPr/>
        </p:nvSpPr>
        <p:spPr>
          <a:xfrm>
            <a:off x="3930950" y="1577450"/>
            <a:ext cx="1188675" cy="12384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fr-FR" sz="1125" u="none" cap="none" strike="noStrike">
                <a:solidFill>
                  <a:schemeClr val="lt1"/>
                </a:solidFill>
                <a:latin typeface="Arial"/>
                <a:ea typeface="Arial"/>
                <a:cs typeface="Arial"/>
                <a:sym typeface="Arial"/>
              </a:rPr>
              <a:t>Colonne 4</a:t>
            </a:r>
            <a:endParaRPr b="0" i="0" sz="975" u="none" cap="none" strike="noStrike">
              <a:solidFill>
                <a:srgbClr val="000000"/>
              </a:solidFill>
              <a:latin typeface="Arial"/>
              <a:ea typeface="Arial"/>
              <a:cs typeface="Arial"/>
              <a:sym typeface="Arial"/>
            </a:endParaRPr>
          </a:p>
        </p:txBody>
      </p:sp>
      <p:sp>
        <p:nvSpPr>
          <p:cNvPr id="414" name="Google Shape;414;g345f6121e9d_0_32"/>
          <p:cNvSpPr/>
          <p:nvPr/>
        </p:nvSpPr>
        <p:spPr>
          <a:xfrm>
            <a:off x="5200318" y="1577450"/>
            <a:ext cx="1188675" cy="12384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fr-FR" sz="1125" u="none" cap="none" strike="noStrike">
                <a:solidFill>
                  <a:schemeClr val="lt1"/>
                </a:solidFill>
                <a:latin typeface="Arial"/>
                <a:ea typeface="Arial"/>
                <a:cs typeface="Arial"/>
                <a:sym typeface="Arial"/>
              </a:rPr>
              <a:t>Colonne 5</a:t>
            </a:r>
            <a:endParaRPr b="0" i="0" sz="975" u="none" cap="none" strike="noStrike">
              <a:solidFill>
                <a:srgbClr val="000000"/>
              </a:solidFill>
              <a:latin typeface="Arial"/>
              <a:ea typeface="Arial"/>
              <a:cs typeface="Arial"/>
              <a:sym typeface="Arial"/>
            </a:endParaRPr>
          </a:p>
        </p:txBody>
      </p:sp>
      <p:sp>
        <p:nvSpPr>
          <p:cNvPr id="415" name="Google Shape;415;g345f6121e9d_0_32"/>
          <p:cNvSpPr/>
          <p:nvPr/>
        </p:nvSpPr>
        <p:spPr>
          <a:xfrm>
            <a:off x="6466643" y="1577450"/>
            <a:ext cx="1188675" cy="12384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fr-FR" sz="1125" u="none" cap="none" strike="noStrike">
                <a:solidFill>
                  <a:schemeClr val="lt1"/>
                </a:solidFill>
                <a:latin typeface="Arial"/>
                <a:ea typeface="Arial"/>
                <a:cs typeface="Arial"/>
                <a:sym typeface="Arial"/>
              </a:rPr>
              <a:t>Colonne 6</a:t>
            </a:r>
            <a:endParaRPr b="0" i="0" sz="975" u="none" cap="none" strike="noStrike">
              <a:solidFill>
                <a:srgbClr val="000000"/>
              </a:solidFill>
              <a:latin typeface="Arial"/>
              <a:ea typeface="Arial"/>
              <a:cs typeface="Arial"/>
              <a:sym typeface="Arial"/>
            </a:endParaRPr>
          </a:p>
        </p:txBody>
      </p:sp>
      <p:sp>
        <p:nvSpPr>
          <p:cNvPr id="416" name="Google Shape;416;g345f6121e9d_0_32"/>
          <p:cNvSpPr/>
          <p:nvPr/>
        </p:nvSpPr>
        <p:spPr>
          <a:xfrm>
            <a:off x="7733012" y="1577450"/>
            <a:ext cx="1188675" cy="12384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fr-FR" sz="1125" u="none" cap="none" strike="noStrike">
                <a:solidFill>
                  <a:schemeClr val="lt1"/>
                </a:solidFill>
                <a:latin typeface="Arial"/>
                <a:ea typeface="Arial"/>
                <a:cs typeface="Arial"/>
                <a:sym typeface="Arial"/>
              </a:rPr>
              <a:t>Colonne 7</a:t>
            </a:r>
            <a:endParaRPr b="0" i="0" sz="975" u="none" cap="none" strike="noStrike">
              <a:solidFill>
                <a:srgbClr val="000000"/>
              </a:solidFill>
              <a:latin typeface="Arial"/>
              <a:ea typeface="Arial"/>
              <a:cs typeface="Arial"/>
              <a:sym typeface="Arial"/>
            </a:endParaRPr>
          </a:p>
        </p:txBody>
      </p:sp>
      <p:sp>
        <p:nvSpPr>
          <p:cNvPr id="417" name="Google Shape;417;g345f6121e9d_0_32"/>
          <p:cNvSpPr txBox="1"/>
          <p:nvPr/>
        </p:nvSpPr>
        <p:spPr>
          <a:xfrm>
            <a:off x="0" y="1194778"/>
            <a:ext cx="6773625" cy="3539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fr-FR" sz="2000" u="none" cap="none" strike="noStrike">
                <a:solidFill>
                  <a:schemeClr val="dk2"/>
                </a:solidFill>
                <a:highlight>
                  <a:srgbClr val="FFFFFF"/>
                </a:highlight>
                <a:latin typeface="Arial Narrow"/>
                <a:ea typeface="Arial Narrow"/>
                <a:cs typeface="Arial Narrow"/>
                <a:sym typeface="Arial Narrow"/>
              </a:rPr>
              <a:t>Organisation des colonnes de la banque d’indicateurs</a:t>
            </a:r>
            <a:endParaRPr b="1" i="0" sz="2000" u="none" cap="none" strike="noStrike">
              <a:solidFill>
                <a:schemeClr val="dk2"/>
              </a:solidFill>
              <a:highlight>
                <a:srgbClr val="FFFFFF"/>
              </a:highlight>
              <a:latin typeface="Arial Narrow"/>
              <a:ea typeface="Arial Narrow"/>
              <a:cs typeface="Arial Narrow"/>
              <a:sym typeface="Arial Narrow"/>
            </a:endParaRPr>
          </a:p>
        </p:txBody>
      </p:sp>
      <p:sp>
        <p:nvSpPr>
          <p:cNvPr id="418" name="Google Shape;418;g345f6121e9d_0_32"/>
          <p:cNvSpPr/>
          <p:nvPr/>
        </p:nvSpPr>
        <p:spPr>
          <a:xfrm>
            <a:off x="1291688" y="4915744"/>
            <a:ext cx="1188675" cy="303975"/>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fr-FR" sz="1125" u="none" cap="none" strike="noStrike">
                <a:solidFill>
                  <a:schemeClr val="dk1"/>
                </a:solidFill>
                <a:latin typeface="Arial"/>
                <a:ea typeface="Arial"/>
                <a:cs typeface="Arial"/>
                <a:sym typeface="Arial"/>
              </a:rPr>
              <a:t>Effets</a:t>
            </a:r>
            <a:endParaRPr b="0" i="0" sz="1125" u="none" cap="none" strike="noStrike">
              <a:solidFill>
                <a:schemeClr val="dk1"/>
              </a:solidFill>
              <a:latin typeface="Arial"/>
              <a:ea typeface="Arial"/>
              <a:cs typeface="Arial"/>
              <a:sym typeface="Arial"/>
            </a:endParaRPr>
          </a:p>
        </p:txBody>
      </p:sp>
      <p:sp>
        <p:nvSpPr>
          <p:cNvPr id="419" name="Google Shape;419;g345f6121e9d_0_32"/>
          <p:cNvSpPr/>
          <p:nvPr/>
        </p:nvSpPr>
        <p:spPr>
          <a:xfrm>
            <a:off x="1291688" y="5247919"/>
            <a:ext cx="1188675" cy="303975"/>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fr-FR" sz="1125" u="none" cap="none" strike="noStrike">
                <a:solidFill>
                  <a:schemeClr val="dk1"/>
                </a:solidFill>
                <a:latin typeface="Arial"/>
                <a:ea typeface="Arial"/>
                <a:cs typeface="Arial"/>
                <a:sym typeface="Arial"/>
              </a:rPr>
              <a:t>Résultats</a:t>
            </a:r>
            <a:endParaRPr b="0" i="0" sz="1125" u="none" cap="none" strike="noStrike">
              <a:solidFill>
                <a:schemeClr val="dk1"/>
              </a:solidFill>
              <a:latin typeface="Arial"/>
              <a:ea typeface="Arial"/>
              <a:cs typeface="Arial"/>
              <a:sym typeface="Arial"/>
            </a:endParaRPr>
          </a:p>
        </p:txBody>
      </p:sp>
      <p:sp>
        <p:nvSpPr>
          <p:cNvPr id="420" name="Google Shape;420;g345f6121e9d_0_32"/>
          <p:cNvSpPr/>
          <p:nvPr/>
        </p:nvSpPr>
        <p:spPr>
          <a:xfrm>
            <a:off x="1291706" y="5554444"/>
            <a:ext cx="1188675" cy="303975"/>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fr-FR" sz="1125" u="none" cap="none" strike="noStrike">
                <a:solidFill>
                  <a:schemeClr val="dk1"/>
                </a:solidFill>
                <a:latin typeface="Arial"/>
                <a:ea typeface="Arial"/>
                <a:cs typeface="Arial"/>
                <a:sym typeface="Arial"/>
              </a:rPr>
              <a:t>Activités</a:t>
            </a:r>
            <a:endParaRPr b="0" i="0" sz="1125" u="none" cap="none" strike="noStrike">
              <a:solidFill>
                <a:schemeClr val="dk1"/>
              </a:solidFill>
              <a:latin typeface="Arial"/>
              <a:ea typeface="Arial"/>
              <a:cs typeface="Arial"/>
              <a:sym typeface="Arial"/>
            </a:endParaRPr>
          </a:p>
        </p:txBody>
      </p:sp>
      <p:sp>
        <p:nvSpPr>
          <p:cNvPr id="421" name="Google Shape;421;g345f6121e9d_0_32"/>
          <p:cNvSpPr/>
          <p:nvPr/>
        </p:nvSpPr>
        <p:spPr>
          <a:xfrm>
            <a:off x="79942" y="3488859"/>
            <a:ext cx="1125900" cy="2378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fr-FR" sz="1125" u="none" cap="none" strike="noStrike">
                <a:solidFill>
                  <a:schemeClr val="dk1"/>
                </a:solidFill>
                <a:latin typeface="Arial"/>
                <a:ea typeface="Arial"/>
                <a:cs typeface="Arial"/>
                <a:sym typeface="Arial"/>
              </a:rPr>
              <a:t>EPEE</a:t>
            </a:r>
            <a:endParaRPr b="0" i="0" sz="1125" u="none" cap="none" strike="noStrike">
              <a:solidFill>
                <a:schemeClr val="dk1"/>
              </a:solidFill>
              <a:latin typeface="Arial"/>
              <a:ea typeface="Arial"/>
              <a:cs typeface="Arial"/>
              <a:sym typeface="Arial"/>
            </a:endParaRPr>
          </a:p>
        </p:txBody>
      </p:sp>
      <p:sp>
        <p:nvSpPr>
          <p:cNvPr id="422" name="Google Shape;422;g345f6121e9d_0_32"/>
          <p:cNvSpPr/>
          <p:nvPr/>
        </p:nvSpPr>
        <p:spPr>
          <a:xfrm>
            <a:off x="3701550" y="3409838"/>
            <a:ext cx="1498725" cy="1462275"/>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fr-FR" sz="675" u="none" cap="none" strike="noStrike">
                <a:solidFill>
                  <a:srgbClr val="FF0000"/>
                </a:solidFill>
                <a:latin typeface="Arial"/>
                <a:ea typeface="Arial"/>
                <a:cs typeface="Arial"/>
                <a:sym typeface="Arial"/>
              </a:rPr>
              <a:t>Cet indicateur mesure le maintien en scolarisation des élèves durant l'année scolaires ciblées. Il permet de suivre la contribution de l'amélioration des conditions et de l'environnement éducatif au maintien des élèves, et à la réduction des abandons en cours d'année, plus particulièrement concernant la mise en place de dispositif/système offrant des repas.</a:t>
            </a:r>
            <a:endParaRPr b="0" i="0" sz="675" u="none" cap="none" strike="noStrike">
              <a:solidFill>
                <a:srgbClr val="FF0000"/>
              </a:solidFill>
              <a:latin typeface="Arial"/>
              <a:ea typeface="Arial"/>
              <a:cs typeface="Arial"/>
              <a:sym typeface="Arial"/>
            </a:endParaRPr>
          </a:p>
          <a:p>
            <a:pPr indent="0" lvl="0" marL="0" marR="0" rtl="0" algn="ctr">
              <a:lnSpc>
                <a:spcPct val="100000"/>
              </a:lnSpc>
              <a:spcBef>
                <a:spcPts val="0"/>
              </a:spcBef>
              <a:spcAft>
                <a:spcPts val="0"/>
              </a:spcAft>
              <a:buNone/>
            </a:pPr>
            <a:r>
              <a:rPr b="0" i="0" lang="fr-FR" sz="675" u="none" cap="none" strike="noStrike">
                <a:solidFill>
                  <a:srgbClr val="FF0000"/>
                </a:solidFill>
                <a:latin typeface="Arial"/>
                <a:ea typeface="Arial"/>
                <a:cs typeface="Arial"/>
                <a:sym typeface="Arial"/>
              </a:rPr>
              <a:t>Il se calcule à la fin de l'année scolaire</a:t>
            </a:r>
            <a:endParaRPr b="0" i="0" sz="1200" u="none" cap="none" strike="noStrike">
              <a:solidFill>
                <a:srgbClr val="FF0000"/>
              </a:solidFill>
              <a:latin typeface="Arial"/>
              <a:ea typeface="Arial"/>
              <a:cs typeface="Arial"/>
              <a:sym typeface="Arial"/>
            </a:endParaRPr>
          </a:p>
        </p:txBody>
      </p:sp>
      <p:sp>
        <p:nvSpPr>
          <p:cNvPr id="423" name="Google Shape;423;g345f6121e9d_0_32"/>
          <p:cNvSpPr/>
          <p:nvPr/>
        </p:nvSpPr>
        <p:spPr>
          <a:xfrm>
            <a:off x="5231383" y="3467326"/>
            <a:ext cx="1188675" cy="427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fr-FR" sz="1125" u="none" cap="none" strike="noStrike">
                <a:solidFill>
                  <a:srgbClr val="FF0000"/>
                </a:solidFill>
                <a:latin typeface="Arial"/>
                <a:ea typeface="Arial"/>
                <a:cs typeface="Arial"/>
                <a:sym typeface="Arial"/>
              </a:rPr>
              <a:t>Non</a:t>
            </a:r>
            <a:endParaRPr b="0" i="0" sz="1125" u="none" cap="none" strike="noStrike">
              <a:solidFill>
                <a:srgbClr val="FF0000"/>
              </a:solidFill>
              <a:latin typeface="Arial"/>
              <a:ea typeface="Arial"/>
              <a:cs typeface="Arial"/>
              <a:sym typeface="Arial"/>
            </a:endParaRPr>
          </a:p>
        </p:txBody>
      </p:sp>
      <p:sp>
        <p:nvSpPr>
          <p:cNvPr id="424" name="Google Shape;424;g345f6121e9d_0_32"/>
          <p:cNvSpPr/>
          <p:nvPr/>
        </p:nvSpPr>
        <p:spPr>
          <a:xfrm>
            <a:off x="6516413" y="3470600"/>
            <a:ext cx="1188675" cy="1401525"/>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fr-FR" sz="975" u="none" cap="none" strike="noStrike">
                <a:solidFill>
                  <a:srgbClr val="FF0000"/>
                </a:solidFill>
                <a:latin typeface="Arial"/>
                <a:ea typeface="Arial"/>
                <a:cs typeface="Arial"/>
                <a:sym typeface="Arial"/>
              </a:rPr>
              <a:t>Réhabiliter les écoles et les environnements d'apprentissage pour qu'ils soient adaptés aux enfants/apprenants et accessibles à tous les étudiants</a:t>
            </a:r>
            <a:endParaRPr b="0" i="0" sz="975" u="none" cap="none" strike="noStrike">
              <a:solidFill>
                <a:srgbClr val="FF0000"/>
              </a:solidFill>
              <a:latin typeface="Arial"/>
              <a:ea typeface="Arial"/>
              <a:cs typeface="Arial"/>
              <a:sym typeface="Arial"/>
            </a:endParaRPr>
          </a:p>
        </p:txBody>
      </p:sp>
      <p:sp>
        <p:nvSpPr>
          <p:cNvPr id="425" name="Google Shape;425;g345f6121e9d_0_32"/>
          <p:cNvSpPr/>
          <p:nvPr/>
        </p:nvSpPr>
        <p:spPr>
          <a:xfrm>
            <a:off x="7839776" y="3467326"/>
            <a:ext cx="1234125" cy="427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fr-FR" sz="1125" u="none" cap="none" strike="noStrike">
                <a:solidFill>
                  <a:srgbClr val="FF0000"/>
                </a:solidFill>
                <a:latin typeface="Arial"/>
                <a:ea typeface="Arial"/>
                <a:cs typeface="Arial"/>
                <a:sym typeface="Arial"/>
              </a:rPr>
              <a:t>N/A</a:t>
            </a:r>
            <a:endParaRPr b="0" i="0" sz="1125" u="none" cap="none" strike="noStrike">
              <a:solidFill>
                <a:srgbClr val="FF0000"/>
              </a:solidFill>
              <a:latin typeface="Arial"/>
              <a:ea typeface="Arial"/>
              <a:cs typeface="Arial"/>
              <a:sym typeface="Arial"/>
            </a:endParaRPr>
          </a:p>
        </p:txBody>
      </p:sp>
      <p:sp>
        <p:nvSpPr>
          <p:cNvPr id="426" name="Google Shape;426;g345f6121e9d_0_32"/>
          <p:cNvSpPr/>
          <p:nvPr/>
        </p:nvSpPr>
        <p:spPr>
          <a:xfrm>
            <a:off x="1240642" y="3463105"/>
            <a:ext cx="1188675" cy="427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fr-FR" sz="1125" u="none" cap="none" strike="noStrike">
                <a:solidFill>
                  <a:schemeClr val="dk1"/>
                </a:solidFill>
                <a:latin typeface="Arial"/>
                <a:ea typeface="Arial"/>
                <a:cs typeface="Arial"/>
                <a:sym typeface="Arial"/>
              </a:rPr>
              <a:t>Impacts</a:t>
            </a:r>
            <a:endParaRPr b="0" i="0" sz="1125" u="none" cap="none" strike="noStrike">
              <a:solidFill>
                <a:schemeClr val="dk1"/>
              </a:solidFill>
              <a:latin typeface="Arial"/>
              <a:ea typeface="Arial"/>
              <a:cs typeface="Arial"/>
              <a:sym typeface="Arial"/>
            </a:endParaRPr>
          </a:p>
        </p:txBody>
      </p:sp>
      <p:sp>
        <p:nvSpPr>
          <p:cNvPr id="427" name="Google Shape;427;g345f6121e9d_0_32"/>
          <p:cNvSpPr/>
          <p:nvPr/>
        </p:nvSpPr>
        <p:spPr>
          <a:xfrm>
            <a:off x="2489468" y="3488859"/>
            <a:ext cx="1188675" cy="427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fr-FR" sz="900" u="none" cap="none" strike="noStrike">
                <a:solidFill>
                  <a:srgbClr val="FF0000"/>
                </a:solidFill>
                <a:latin typeface="Arial"/>
                <a:ea typeface="Arial"/>
                <a:cs typeface="Arial"/>
                <a:sym typeface="Arial"/>
              </a:rPr>
              <a:t>Taux de maintien des élèves à la fin de l’année scolaire</a:t>
            </a:r>
            <a:endParaRPr b="0" i="0" sz="900" u="none" cap="none" strike="noStrike">
              <a:solidFill>
                <a:srgbClr val="FF0000"/>
              </a:solidFill>
              <a:latin typeface="Arial"/>
              <a:ea typeface="Arial"/>
              <a:cs typeface="Arial"/>
              <a:sym typeface="Arial"/>
            </a:endParaRPr>
          </a:p>
        </p:txBody>
      </p:sp>
      <p:sp>
        <p:nvSpPr>
          <p:cNvPr id="428" name="Google Shape;428;g345f6121e9d_0_32"/>
          <p:cNvSpPr/>
          <p:nvPr/>
        </p:nvSpPr>
        <p:spPr>
          <a:xfrm>
            <a:off x="2489456" y="4909013"/>
            <a:ext cx="1188675" cy="303975"/>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125" u="none" cap="none" strike="noStrike">
              <a:solidFill>
                <a:schemeClr val="dk1"/>
              </a:solidFill>
              <a:latin typeface="Arial"/>
              <a:ea typeface="Arial"/>
              <a:cs typeface="Arial"/>
              <a:sym typeface="Arial"/>
            </a:endParaRPr>
          </a:p>
        </p:txBody>
      </p:sp>
      <p:sp>
        <p:nvSpPr>
          <p:cNvPr id="429" name="Google Shape;429;g345f6121e9d_0_32"/>
          <p:cNvSpPr/>
          <p:nvPr/>
        </p:nvSpPr>
        <p:spPr>
          <a:xfrm>
            <a:off x="2489456" y="5241188"/>
            <a:ext cx="1188675" cy="303975"/>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125" u="none" cap="none" strike="noStrike">
              <a:solidFill>
                <a:schemeClr val="dk1"/>
              </a:solidFill>
              <a:latin typeface="Arial"/>
              <a:ea typeface="Arial"/>
              <a:cs typeface="Arial"/>
              <a:sym typeface="Arial"/>
            </a:endParaRPr>
          </a:p>
        </p:txBody>
      </p:sp>
      <p:sp>
        <p:nvSpPr>
          <p:cNvPr id="430" name="Google Shape;430;g345f6121e9d_0_32"/>
          <p:cNvSpPr/>
          <p:nvPr/>
        </p:nvSpPr>
        <p:spPr>
          <a:xfrm>
            <a:off x="2489475" y="5547713"/>
            <a:ext cx="1188675" cy="303975"/>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125" u="none" cap="none" strike="noStrike">
              <a:solidFill>
                <a:schemeClr val="dk1"/>
              </a:solidFill>
              <a:latin typeface="Arial"/>
              <a:ea typeface="Arial"/>
              <a:cs typeface="Arial"/>
              <a:sym typeface="Arial"/>
            </a:endParaRPr>
          </a:p>
        </p:txBody>
      </p:sp>
      <p:sp>
        <p:nvSpPr>
          <p:cNvPr id="431" name="Google Shape;431;g345f6121e9d_0_32"/>
          <p:cNvSpPr/>
          <p:nvPr/>
        </p:nvSpPr>
        <p:spPr>
          <a:xfrm>
            <a:off x="3789038" y="4912894"/>
            <a:ext cx="1188675" cy="303975"/>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125" u="none" cap="none" strike="noStrike">
              <a:solidFill>
                <a:schemeClr val="dk1"/>
              </a:solidFill>
              <a:latin typeface="Arial"/>
              <a:ea typeface="Arial"/>
              <a:cs typeface="Arial"/>
              <a:sym typeface="Arial"/>
            </a:endParaRPr>
          </a:p>
        </p:txBody>
      </p:sp>
      <p:sp>
        <p:nvSpPr>
          <p:cNvPr id="432" name="Google Shape;432;g345f6121e9d_0_32"/>
          <p:cNvSpPr/>
          <p:nvPr/>
        </p:nvSpPr>
        <p:spPr>
          <a:xfrm>
            <a:off x="3789038" y="5245069"/>
            <a:ext cx="1188675" cy="303975"/>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125" u="none" cap="none" strike="noStrike">
              <a:solidFill>
                <a:schemeClr val="dk1"/>
              </a:solidFill>
              <a:latin typeface="Arial"/>
              <a:ea typeface="Arial"/>
              <a:cs typeface="Arial"/>
              <a:sym typeface="Arial"/>
            </a:endParaRPr>
          </a:p>
        </p:txBody>
      </p:sp>
      <p:sp>
        <p:nvSpPr>
          <p:cNvPr id="433" name="Google Shape;433;g345f6121e9d_0_32"/>
          <p:cNvSpPr/>
          <p:nvPr/>
        </p:nvSpPr>
        <p:spPr>
          <a:xfrm>
            <a:off x="3789056" y="5551594"/>
            <a:ext cx="1188675" cy="303975"/>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125" u="none" cap="none" strike="noStrike">
              <a:solidFill>
                <a:schemeClr val="dk1"/>
              </a:solidFill>
              <a:latin typeface="Arial"/>
              <a:ea typeface="Arial"/>
              <a:cs typeface="Arial"/>
              <a:sym typeface="Arial"/>
            </a:endParaRPr>
          </a:p>
        </p:txBody>
      </p:sp>
      <p:sp>
        <p:nvSpPr>
          <p:cNvPr id="434" name="Google Shape;434;g345f6121e9d_0_32"/>
          <p:cNvSpPr/>
          <p:nvPr/>
        </p:nvSpPr>
        <p:spPr>
          <a:xfrm>
            <a:off x="5200304" y="4921838"/>
            <a:ext cx="1188675" cy="303975"/>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125" u="none" cap="none" strike="noStrike">
              <a:solidFill>
                <a:schemeClr val="dk1"/>
              </a:solidFill>
              <a:latin typeface="Arial"/>
              <a:ea typeface="Arial"/>
              <a:cs typeface="Arial"/>
              <a:sym typeface="Arial"/>
            </a:endParaRPr>
          </a:p>
        </p:txBody>
      </p:sp>
      <p:sp>
        <p:nvSpPr>
          <p:cNvPr id="435" name="Google Shape;435;g345f6121e9d_0_32"/>
          <p:cNvSpPr/>
          <p:nvPr/>
        </p:nvSpPr>
        <p:spPr>
          <a:xfrm>
            <a:off x="5200304" y="5254013"/>
            <a:ext cx="1188675" cy="303975"/>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125" u="none" cap="none" strike="noStrike">
              <a:solidFill>
                <a:schemeClr val="dk1"/>
              </a:solidFill>
              <a:latin typeface="Arial"/>
              <a:ea typeface="Arial"/>
              <a:cs typeface="Arial"/>
              <a:sym typeface="Arial"/>
            </a:endParaRPr>
          </a:p>
        </p:txBody>
      </p:sp>
      <p:sp>
        <p:nvSpPr>
          <p:cNvPr id="436" name="Google Shape;436;g345f6121e9d_0_32"/>
          <p:cNvSpPr/>
          <p:nvPr/>
        </p:nvSpPr>
        <p:spPr>
          <a:xfrm>
            <a:off x="5200322" y="5560538"/>
            <a:ext cx="1188675" cy="303975"/>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125" u="none" cap="none" strike="noStrike">
              <a:solidFill>
                <a:schemeClr val="dk1"/>
              </a:solidFill>
              <a:latin typeface="Arial"/>
              <a:ea typeface="Arial"/>
              <a:cs typeface="Arial"/>
              <a:sym typeface="Arial"/>
            </a:endParaRPr>
          </a:p>
        </p:txBody>
      </p:sp>
      <p:sp>
        <p:nvSpPr>
          <p:cNvPr id="437" name="Google Shape;437;g345f6121e9d_0_32"/>
          <p:cNvSpPr/>
          <p:nvPr/>
        </p:nvSpPr>
        <p:spPr>
          <a:xfrm>
            <a:off x="6516404" y="4927050"/>
            <a:ext cx="1188675" cy="303975"/>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125" u="none" cap="none" strike="noStrike">
              <a:solidFill>
                <a:schemeClr val="dk1"/>
              </a:solidFill>
              <a:latin typeface="Arial"/>
              <a:ea typeface="Arial"/>
              <a:cs typeface="Arial"/>
              <a:sym typeface="Arial"/>
            </a:endParaRPr>
          </a:p>
        </p:txBody>
      </p:sp>
      <p:sp>
        <p:nvSpPr>
          <p:cNvPr id="438" name="Google Shape;438;g345f6121e9d_0_32"/>
          <p:cNvSpPr/>
          <p:nvPr/>
        </p:nvSpPr>
        <p:spPr>
          <a:xfrm>
            <a:off x="6516404" y="5259225"/>
            <a:ext cx="1188675" cy="303975"/>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125" u="none" cap="none" strike="noStrike">
              <a:solidFill>
                <a:schemeClr val="dk1"/>
              </a:solidFill>
              <a:latin typeface="Arial"/>
              <a:ea typeface="Arial"/>
              <a:cs typeface="Arial"/>
              <a:sym typeface="Arial"/>
            </a:endParaRPr>
          </a:p>
        </p:txBody>
      </p:sp>
      <p:sp>
        <p:nvSpPr>
          <p:cNvPr id="439" name="Google Shape;439;g345f6121e9d_0_32"/>
          <p:cNvSpPr/>
          <p:nvPr/>
        </p:nvSpPr>
        <p:spPr>
          <a:xfrm>
            <a:off x="6516422" y="5565750"/>
            <a:ext cx="1188675" cy="303975"/>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125" u="none" cap="none" strike="noStrike">
              <a:solidFill>
                <a:schemeClr val="dk1"/>
              </a:solidFill>
              <a:latin typeface="Arial"/>
              <a:ea typeface="Arial"/>
              <a:cs typeface="Arial"/>
              <a:sym typeface="Arial"/>
            </a:endParaRPr>
          </a:p>
        </p:txBody>
      </p:sp>
      <p:sp>
        <p:nvSpPr>
          <p:cNvPr id="440" name="Google Shape;440;g345f6121e9d_0_32"/>
          <p:cNvSpPr/>
          <p:nvPr/>
        </p:nvSpPr>
        <p:spPr>
          <a:xfrm>
            <a:off x="7832531" y="4872113"/>
            <a:ext cx="1188675" cy="303975"/>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125" u="none" cap="none" strike="noStrike">
              <a:solidFill>
                <a:schemeClr val="dk1"/>
              </a:solidFill>
              <a:latin typeface="Arial"/>
              <a:ea typeface="Arial"/>
              <a:cs typeface="Arial"/>
              <a:sym typeface="Arial"/>
            </a:endParaRPr>
          </a:p>
        </p:txBody>
      </p:sp>
      <p:sp>
        <p:nvSpPr>
          <p:cNvPr id="441" name="Google Shape;441;g345f6121e9d_0_32"/>
          <p:cNvSpPr/>
          <p:nvPr/>
        </p:nvSpPr>
        <p:spPr>
          <a:xfrm>
            <a:off x="7832531" y="5204288"/>
            <a:ext cx="1188675" cy="303975"/>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125" u="none" cap="none" strike="noStrike">
              <a:solidFill>
                <a:schemeClr val="dk1"/>
              </a:solidFill>
              <a:latin typeface="Arial"/>
              <a:ea typeface="Arial"/>
              <a:cs typeface="Arial"/>
              <a:sym typeface="Arial"/>
            </a:endParaRPr>
          </a:p>
        </p:txBody>
      </p:sp>
      <p:sp>
        <p:nvSpPr>
          <p:cNvPr id="442" name="Google Shape;442;g345f6121e9d_0_32"/>
          <p:cNvSpPr/>
          <p:nvPr/>
        </p:nvSpPr>
        <p:spPr>
          <a:xfrm>
            <a:off x="7832550" y="5510813"/>
            <a:ext cx="1188675" cy="303975"/>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125" u="none" cap="none" strike="noStrike">
              <a:solidFill>
                <a:schemeClr val="dk1"/>
              </a:solidFill>
              <a:latin typeface="Arial"/>
              <a:ea typeface="Arial"/>
              <a:cs typeface="Arial"/>
              <a:sym typeface="Arial"/>
            </a:endParaRPr>
          </a:p>
        </p:txBody>
      </p:sp>
      <p:sp>
        <p:nvSpPr>
          <p:cNvPr id="443" name="Google Shape;443;g345f6121e9d_0_32"/>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La BANQUE D’INDICATEURS</a:t>
            </a:r>
            <a:endParaRPr b="1" i="0" sz="6300" u="none" cap="none" strike="noStrike">
              <a:solidFill>
                <a:schemeClr val="lt1"/>
              </a:solidFill>
              <a:latin typeface="Bebas Neue"/>
              <a:ea typeface="Bebas Neue"/>
              <a:cs typeface="Bebas Neue"/>
              <a:sym typeface="Bebas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g345f6121e9d_0_57"/>
          <p:cNvSpPr/>
          <p:nvPr/>
        </p:nvSpPr>
        <p:spPr>
          <a:xfrm>
            <a:off x="111688" y="2360625"/>
            <a:ext cx="1188675" cy="667125"/>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fr-FR" sz="1125" u="none" cap="none" strike="noStrike">
                <a:solidFill>
                  <a:srgbClr val="000000"/>
                </a:solidFill>
                <a:latin typeface="Arial"/>
                <a:ea typeface="Arial"/>
                <a:cs typeface="Arial"/>
                <a:sym typeface="Arial"/>
              </a:rPr>
              <a:t>Type d’indicateur (numérique, %</a:t>
            </a:r>
            <a:endParaRPr b="0" i="0" sz="1125" u="none" cap="none" strike="noStrike">
              <a:solidFill>
                <a:srgbClr val="000000"/>
              </a:solidFill>
              <a:latin typeface="Arial"/>
              <a:ea typeface="Arial"/>
              <a:cs typeface="Arial"/>
              <a:sym typeface="Arial"/>
            </a:endParaRPr>
          </a:p>
        </p:txBody>
      </p:sp>
      <p:sp>
        <p:nvSpPr>
          <p:cNvPr id="449" name="Google Shape;449;g345f6121e9d_0_57"/>
          <p:cNvSpPr/>
          <p:nvPr/>
        </p:nvSpPr>
        <p:spPr>
          <a:xfrm>
            <a:off x="1392213" y="2384901"/>
            <a:ext cx="1188675" cy="574425"/>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fr-FR" sz="1125" u="none" cap="none" strike="noStrike">
                <a:solidFill>
                  <a:srgbClr val="000000"/>
                </a:solidFill>
                <a:latin typeface="Arial"/>
                <a:ea typeface="Arial"/>
                <a:cs typeface="Arial"/>
                <a:sym typeface="Arial"/>
              </a:rPr>
              <a:t>Unité (personnes, sessions…)</a:t>
            </a:r>
            <a:endParaRPr b="0" i="0" sz="1125" u="none" cap="none" strike="noStrike">
              <a:solidFill>
                <a:srgbClr val="000000"/>
              </a:solidFill>
              <a:latin typeface="Arial"/>
              <a:ea typeface="Arial"/>
              <a:cs typeface="Arial"/>
              <a:sym typeface="Arial"/>
            </a:endParaRPr>
          </a:p>
        </p:txBody>
      </p:sp>
      <p:sp>
        <p:nvSpPr>
          <p:cNvPr id="450" name="Google Shape;450;g345f6121e9d_0_57"/>
          <p:cNvSpPr/>
          <p:nvPr/>
        </p:nvSpPr>
        <p:spPr>
          <a:xfrm>
            <a:off x="2672738" y="2384901"/>
            <a:ext cx="1188675" cy="574425"/>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fr-FR" sz="1125" u="none" cap="none" strike="noStrike">
                <a:solidFill>
                  <a:srgbClr val="000000"/>
                </a:solidFill>
                <a:latin typeface="Arial"/>
                <a:ea typeface="Arial"/>
                <a:cs typeface="Arial"/>
                <a:sym typeface="Arial"/>
              </a:rPr>
              <a:t>Désagrégations typiques</a:t>
            </a:r>
            <a:endParaRPr b="0" i="0" sz="1125" u="none" cap="none" strike="noStrike">
              <a:solidFill>
                <a:srgbClr val="000000"/>
              </a:solidFill>
              <a:latin typeface="Arial"/>
              <a:ea typeface="Arial"/>
              <a:cs typeface="Arial"/>
              <a:sym typeface="Arial"/>
            </a:endParaRPr>
          </a:p>
        </p:txBody>
      </p:sp>
      <p:sp>
        <p:nvSpPr>
          <p:cNvPr id="451" name="Google Shape;451;g345f6121e9d_0_57"/>
          <p:cNvSpPr/>
          <p:nvPr/>
        </p:nvSpPr>
        <p:spPr>
          <a:xfrm>
            <a:off x="3953263" y="2384901"/>
            <a:ext cx="1166400" cy="574425"/>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fr-FR" sz="1125" u="none" cap="none" strike="noStrike">
                <a:solidFill>
                  <a:srgbClr val="000000"/>
                </a:solidFill>
                <a:latin typeface="Arial"/>
                <a:ea typeface="Arial"/>
                <a:cs typeface="Arial"/>
                <a:sym typeface="Arial"/>
              </a:rPr>
              <a:t>Méthodologie de Calcul</a:t>
            </a:r>
            <a:endParaRPr b="0" i="0" sz="1125" u="none" cap="none" strike="noStrike">
              <a:solidFill>
                <a:srgbClr val="000000"/>
              </a:solidFill>
              <a:latin typeface="Arial"/>
              <a:ea typeface="Arial"/>
              <a:cs typeface="Arial"/>
              <a:sym typeface="Arial"/>
            </a:endParaRPr>
          </a:p>
        </p:txBody>
      </p:sp>
      <p:sp>
        <p:nvSpPr>
          <p:cNvPr id="452" name="Google Shape;452;g345f6121e9d_0_57"/>
          <p:cNvSpPr/>
          <p:nvPr/>
        </p:nvSpPr>
        <p:spPr>
          <a:xfrm>
            <a:off x="5211588" y="2384901"/>
            <a:ext cx="1166400" cy="574425"/>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fr-FR" sz="1125" u="none" cap="none" strike="noStrike">
                <a:solidFill>
                  <a:srgbClr val="000000"/>
                </a:solidFill>
                <a:latin typeface="Arial"/>
                <a:ea typeface="Arial"/>
                <a:cs typeface="Arial"/>
                <a:sym typeface="Arial"/>
              </a:rPr>
              <a:t>Outil de collecte/SOV</a:t>
            </a:r>
            <a:endParaRPr b="0" i="0" sz="1125" u="none" cap="none" strike="noStrike">
              <a:solidFill>
                <a:srgbClr val="000000"/>
              </a:solidFill>
              <a:latin typeface="Arial"/>
              <a:ea typeface="Arial"/>
              <a:cs typeface="Arial"/>
              <a:sym typeface="Arial"/>
            </a:endParaRPr>
          </a:p>
        </p:txBody>
      </p:sp>
      <p:sp>
        <p:nvSpPr>
          <p:cNvPr id="453" name="Google Shape;453;g345f6121e9d_0_57"/>
          <p:cNvSpPr/>
          <p:nvPr/>
        </p:nvSpPr>
        <p:spPr>
          <a:xfrm>
            <a:off x="6469913" y="2384901"/>
            <a:ext cx="1166400" cy="574425"/>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fr-FR" sz="1125" u="none" cap="none" strike="noStrike">
                <a:solidFill>
                  <a:srgbClr val="000000"/>
                </a:solidFill>
                <a:latin typeface="Arial"/>
                <a:ea typeface="Arial"/>
                <a:cs typeface="Arial"/>
                <a:sym typeface="Arial"/>
              </a:rPr>
              <a:t>Usage pour le projet</a:t>
            </a:r>
            <a:endParaRPr b="0" i="0" sz="1125" u="none" cap="none" strike="noStrike">
              <a:solidFill>
                <a:srgbClr val="000000"/>
              </a:solidFill>
              <a:latin typeface="Arial"/>
              <a:ea typeface="Arial"/>
              <a:cs typeface="Arial"/>
              <a:sym typeface="Arial"/>
            </a:endParaRPr>
          </a:p>
        </p:txBody>
      </p:sp>
      <p:sp>
        <p:nvSpPr>
          <p:cNvPr id="454" name="Google Shape;454;g345f6121e9d_0_57"/>
          <p:cNvSpPr/>
          <p:nvPr/>
        </p:nvSpPr>
        <p:spPr>
          <a:xfrm>
            <a:off x="7728238" y="2384901"/>
            <a:ext cx="1188675" cy="574425"/>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fr-FR" sz="1125" u="none" cap="none" strike="noStrike">
                <a:solidFill>
                  <a:srgbClr val="000000"/>
                </a:solidFill>
                <a:latin typeface="Arial"/>
                <a:ea typeface="Arial"/>
                <a:cs typeface="Arial"/>
                <a:sym typeface="Arial"/>
              </a:rPr>
              <a:t>Usage pour la direction internationale</a:t>
            </a:r>
            <a:endParaRPr b="0" i="0" sz="1125" u="none" cap="none" strike="noStrike">
              <a:solidFill>
                <a:srgbClr val="000000"/>
              </a:solidFill>
              <a:latin typeface="Arial"/>
              <a:ea typeface="Arial"/>
              <a:cs typeface="Arial"/>
              <a:sym typeface="Arial"/>
            </a:endParaRPr>
          </a:p>
        </p:txBody>
      </p:sp>
      <p:sp>
        <p:nvSpPr>
          <p:cNvPr id="455" name="Google Shape;455;g345f6121e9d_0_57"/>
          <p:cNvSpPr/>
          <p:nvPr/>
        </p:nvSpPr>
        <p:spPr>
          <a:xfrm>
            <a:off x="111688" y="1577450"/>
            <a:ext cx="1188675" cy="574425"/>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fr-FR" sz="1125" u="none" cap="none" strike="noStrike">
                <a:solidFill>
                  <a:schemeClr val="lt1"/>
                </a:solidFill>
                <a:latin typeface="Arial"/>
                <a:ea typeface="Arial"/>
                <a:cs typeface="Arial"/>
                <a:sym typeface="Arial"/>
              </a:rPr>
              <a:t>Colonne 8</a:t>
            </a:r>
            <a:endParaRPr b="1" i="0" sz="1125" u="none" cap="none" strike="noStrike">
              <a:solidFill>
                <a:schemeClr val="lt1"/>
              </a:solidFill>
              <a:latin typeface="Arial"/>
              <a:ea typeface="Arial"/>
              <a:cs typeface="Arial"/>
              <a:sym typeface="Arial"/>
            </a:endParaRPr>
          </a:p>
        </p:txBody>
      </p:sp>
      <p:sp>
        <p:nvSpPr>
          <p:cNvPr id="456" name="Google Shape;456;g345f6121e9d_0_57"/>
          <p:cNvSpPr/>
          <p:nvPr/>
        </p:nvSpPr>
        <p:spPr>
          <a:xfrm>
            <a:off x="1392228" y="1577450"/>
            <a:ext cx="1188675" cy="574425"/>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fr-FR" sz="1125" u="none" cap="none" strike="noStrike">
                <a:solidFill>
                  <a:schemeClr val="lt1"/>
                </a:solidFill>
                <a:latin typeface="Arial"/>
                <a:ea typeface="Arial"/>
                <a:cs typeface="Arial"/>
                <a:sym typeface="Arial"/>
              </a:rPr>
              <a:t>Colonne 9</a:t>
            </a:r>
            <a:endParaRPr b="0" i="0" sz="975" u="none" cap="none" strike="noStrike">
              <a:solidFill>
                <a:srgbClr val="000000"/>
              </a:solidFill>
              <a:latin typeface="Arial"/>
              <a:ea typeface="Arial"/>
              <a:cs typeface="Arial"/>
              <a:sym typeface="Arial"/>
            </a:endParaRPr>
          </a:p>
        </p:txBody>
      </p:sp>
      <p:sp>
        <p:nvSpPr>
          <p:cNvPr id="457" name="Google Shape;457;g345f6121e9d_0_57"/>
          <p:cNvSpPr/>
          <p:nvPr/>
        </p:nvSpPr>
        <p:spPr>
          <a:xfrm>
            <a:off x="2661608" y="1577450"/>
            <a:ext cx="1188675" cy="574425"/>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fr-FR" sz="1125" u="none" cap="none" strike="noStrike">
                <a:solidFill>
                  <a:schemeClr val="lt1"/>
                </a:solidFill>
                <a:latin typeface="Arial"/>
                <a:ea typeface="Arial"/>
                <a:cs typeface="Arial"/>
                <a:sym typeface="Arial"/>
              </a:rPr>
              <a:t>Colonne 10</a:t>
            </a:r>
            <a:endParaRPr b="0" i="0" sz="975" u="none" cap="none" strike="noStrike">
              <a:solidFill>
                <a:srgbClr val="000000"/>
              </a:solidFill>
              <a:latin typeface="Arial"/>
              <a:ea typeface="Arial"/>
              <a:cs typeface="Arial"/>
              <a:sym typeface="Arial"/>
            </a:endParaRPr>
          </a:p>
        </p:txBody>
      </p:sp>
      <p:sp>
        <p:nvSpPr>
          <p:cNvPr id="458" name="Google Shape;458;g345f6121e9d_0_57"/>
          <p:cNvSpPr/>
          <p:nvPr/>
        </p:nvSpPr>
        <p:spPr>
          <a:xfrm>
            <a:off x="3930950" y="1577450"/>
            <a:ext cx="1188675" cy="574425"/>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fr-FR" sz="1125" u="none" cap="none" strike="noStrike">
                <a:solidFill>
                  <a:schemeClr val="lt1"/>
                </a:solidFill>
                <a:latin typeface="Arial"/>
                <a:ea typeface="Arial"/>
                <a:cs typeface="Arial"/>
                <a:sym typeface="Arial"/>
              </a:rPr>
              <a:t>Colonne 11</a:t>
            </a:r>
            <a:endParaRPr b="0" i="0" sz="975" u="none" cap="none" strike="noStrike">
              <a:solidFill>
                <a:srgbClr val="000000"/>
              </a:solidFill>
              <a:latin typeface="Arial"/>
              <a:ea typeface="Arial"/>
              <a:cs typeface="Arial"/>
              <a:sym typeface="Arial"/>
            </a:endParaRPr>
          </a:p>
        </p:txBody>
      </p:sp>
      <p:sp>
        <p:nvSpPr>
          <p:cNvPr id="459" name="Google Shape;459;g345f6121e9d_0_57"/>
          <p:cNvSpPr/>
          <p:nvPr/>
        </p:nvSpPr>
        <p:spPr>
          <a:xfrm>
            <a:off x="5200318" y="1577450"/>
            <a:ext cx="1188675" cy="574425"/>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fr-FR" sz="1125" u="none" cap="none" strike="noStrike">
                <a:solidFill>
                  <a:schemeClr val="lt1"/>
                </a:solidFill>
                <a:latin typeface="Arial"/>
                <a:ea typeface="Arial"/>
                <a:cs typeface="Arial"/>
                <a:sym typeface="Arial"/>
              </a:rPr>
              <a:t>Colonne 12</a:t>
            </a:r>
            <a:endParaRPr b="0" i="0" sz="975" u="none" cap="none" strike="noStrike">
              <a:solidFill>
                <a:srgbClr val="000000"/>
              </a:solidFill>
              <a:latin typeface="Arial"/>
              <a:ea typeface="Arial"/>
              <a:cs typeface="Arial"/>
              <a:sym typeface="Arial"/>
            </a:endParaRPr>
          </a:p>
        </p:txBody>
      </p:sp>
      <p:sp>
        <p:nvSpPr>
          <p:cNvPr id="460" name="Google Shape;460;g345f6121e9d_0_57"/>
          <p:cNvSpPr/>
          <p:nvPr/>
        </p:nvSpPr>
        <p:spPr>
          <a:xfrm>
            <a:off x="6466643" y="1577450"/>
            <a:ext cx="1188675" cy="574425"/>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fr-FR" sz="1125" u="none" cap="none" strike="noStrike">
                <a:solidFill>
                  <a:schemeClr val="lt1"/>
                </a:solidFill>
                <a:latin typeface="Arial"/>
                <a:ea typeface="Arial"/>
                <a:cs typeface="Arial"/>
                <a:sym typeface="Arial"/>
              </a:rPr>
              <a:t>Colonne 13</a:t>
            </a:r>
            <a:endParaRPr b="0" i="0" sz="975" u="none" cap="none" strike="noStrike">
              <a:solidFill>
                <a:srgbClr val="000000"/>
              </a:solidFill>
              <a:latin typeface="Arial"/>
              <a:ea typeface="Arial"/>
              <a:cs typeface="Arial"/>
              <a:sym typeface="Arial"/>
            </a:endParaRPr>
          </a:p>
        </p:txBody>
      </p:sp>
      <p:sp>
        <p:nvSpPr>
          <p:cNvPr id="461" name="Google Shape;461;g345f6121e9d_0_57"/>
          <p:cNvSpPr/>
          <p:nvPr/>
        </p:nvSpPr>
        <p:spPr>
          <a:xfrm>
            <a:off x="7733012" y="1577450"/>
            <a:ext cx="1188675" cy="574425"/>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fr-FR" sz="1125" u="none" cap="none" strike="noStrike">
                <a:solidFill>
                  <a:schemeClr val="lt1"/>
                </a:solidFill>
                <a:latin typeface="Arial"/>
                <a:ea typeface="Arial"/>
                <a:cs typeface="Arial"/>
                <a:sym typeface="Arial"/>
              </a:rPr>
              <a:t>Colonne 14</a:t>
            </a:r>
            <a:endParaRPr b="0" i="0" sz="975" u="none" cap="none" strike="noStrike">
              <a:solidFill>
                <a:srgbClr val="000000"/>
              </a:solidFill>
              <a:latin typeface="Arial"/>
              <a:ea typeface="Arial"/>
              <a:cs typeface="Arial"/>
              <a:sym typeface="Arial"/>
            </a:endParaRPr>
          </a:p>
        </p:txBody>
      </p:sp>
      <p:sp>
        <p:nvSpPr>
          <p:cNvPr id="462" name="Google Shape;462;g345f6121e9d_0_57"/>
          <p:cNvSpPr/>
          <p:nvPr/>
        </p:nvSpPr>
        <p:spPr>
          <a:xfrm>
            <a:off x="1300288" y="3145843"/>
            <a:ext cx="1188675" cy="564075"/>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fr-FR" sz="1125" u="none" cap="none" strike="noStrike">
                <a:solidFill>
                  <a:srgbClr val="FF0000"/>
                </a:solidFill>
                <a:latin typeface="Arial"/>
                <a:ea typeface="Arial"/>
                <a:cs typeface="Arial"/>
                <a:sym typeface="Arial"/>
              </a:rPr>
              <a:t>Enfants</a:t>
            </a:r>
            <a:endParaRPr b="0" i="0" sz="1125" u="none" cap="none" strike="noStrike">
              <a:solidFill>
                <a:srgbClr val="FF0000"/>
              </a:solidFill>
              <a:latin typeface="Arial"/>
              <a:ea typeface="Arial"/>
              <a:cs typeface="Arial"/>
              <a:sym typeface="Arial"/>
            </a:endParaRPr>
          </a:p>
        </p:txBody>
      </p:sp>
      <p:sp>
        <p:nvSpPr>
          <p:cNvPr id="463" name="Google Shape;463;g345f6121e9d_0_57"/>
          <p:cNvSpPr/>
          <p:nvPr/>
        </p:nvSpPr>
        <p:spPr>
          <a:xfrm>
            <a:off x="2583806" y="3149114"/>
            <a:ext cx="1188675" cy="1192275"/>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fr-FR" sz="825" u="none" cap="none" strike="noStrike">
                <a:solidFill>
                  <a:srgbClr val="FF0000"/>
                </a:solidFill>
                <a:latin typeface="Arial"/>
                <a:ea typeface="Arial"/>
                <a:cs typeface="Arial"/>
                <a:sym typeface="Arial"/>
              </a:rPr>
              <a:t>Genre : garçons/filles.</a:t>
            </a:r>
            <a:endParaRPr b="0" i="0" sz="825" u="none" cap="none" strike="noStrike">
              <a:solidFill>
                <a:srgbClr val="FF0000"/>
              </a:solidFill>
              <a:latin typeface="Arial"/>
              <a:ea typeface="Arial"/>
              <a:cs typeface="Arial"/>
              <a:sym typeface="Arial"/>
            </a:endParaRPr>
          </a:p>
          <a:p>
            <a:pPr indent="0" lvl="0" marL="0" marR="0" rtl="0" algn="ctr">
              <a:lnSpc>
                <a:spcPct val="100000"/>
              </a:lnSpc>
              <a:spcBef>
                <a:spcPts val="0"/>
              </a:spcBef>
              <a:spcAft>
                <a:spcPts val="0"/>
              </a:spcAft>
              <a:buNone/>
            </a:pPr>
            <a:r>
              <a:rPr b="0" i="0" lang="fr-FR" sz="825" u="none" cap="none" strike="noStrike">
                <a:solidFill>
                  <a:srgbClr val="FF0000"/>
                </a:solidFill>
                <a:latin typeface="Arial"/>
                <a:ea typeface="Arial"/>
                <a:cs typeface="Arial"/>
                <a:sym typeface="Arial"/>
              </a:rPr>
              <a:t>Tranche d’âge : Tranche d'âge du précsolaire important à indiquer? </a:t>
            </a:r>
            <a:endParaRPr b="0" i="0" sz="825" u="none" cap="none" strike="noStrike">
              <a:solidFill>
                <a:srgbClr val="FF0000"/>
              </a:solidFill>
              <a:latin typeface="Arial"/>
              <a:ea typeface="Arial"/>
              <a:cs typeface="Arial"/>
              <a:sym typeface="Arial"/>
            </a:endParaRPr>
          </a:p>
          <a:p>
            <a:pPr indent="0" lvl="0" marL="0" marR="0" rtl="0" algn="ctr">
              <a:lnSpc>
                <a:spcPct val="100000"/>
              </a:lnSpc>
              <a:spcBef>
                <a:spcPts val="0"/>
              </a:spcBef>
              <a:spcAft>
                <a:spcPts val="0"/>
              </a:spcAft>
              <a:buNone/>
            </a:pPr>
            <a:r>
              <a:rPr b="0" i="0" lang="fr-FR" sz="825" u="none" cap="none" strike="noStrike">
                <a:solidFill>
                  <a:srgbClr val="FF0000"/>
                </a:solidFill>
                <a:latin typeface="Arial"/>
                <a:ea typeface="Arial"/>
                <a:cs typeface="Arial"/>
                <a:sym typeface="Arial"/>
              </a:rPr>
              <a:t>Zone géographique : rurale/urbaine.</a:t>
            </a:r>
            <a:endParaRPr b="0" i="0" sz="825" u="none" cap="none" strike="noStrike">
              <a:solidFill>
                <a:srgbClr val="FF0000"/>
              </a:solidFill>
              <a:latin typeface="Arial"/>
              <a:ea typeface="Arial"/>
              <a:cs typeface="Arial"/>
              <a:sym typeface="Arial"/>
            </a:endParaRPr>
          </a:p>
        </p:txBody>
      </p:sp>
      <p:sp>
        <p:nvSpPr>
          <p:cNvPr id="464" name="Google Shape;464;g345f6121e9d_0_57"/>
          <p:cNvSpPr/>
          <p:nvPr/>
        </p:nvSpPr>
        <p:spPr>
          <a:xfrm>
            <a:off x="3895425" y="3175333"/>
            <a:ext cx="1188675" cy="1192275"/>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fr-FR" sz="975" u="none" cap="none" strike="noStrike">
                <a:solidFill>
                  <a:srgbClr val="FF0000"/>
                </a:solidFill>
                <a:latin typeface="Arial"/>
                <a:ea typeface="Arial"/>
                <a:cs typeface="Arial"/>
                <a:sym typeface="Arial"/>
              </a:rPr>
              <a:t># d'enfants toujours scolarisé à la fin de l'année / # d'enfants inscrit au début de l'année scolaire * 100</a:t>
            </a:r>
            <a:endParaRPr b="0" i="0" sz="975" u="none" cap="none" strike="noStrike">
              <a:solidFill>
                <a:srgbClr val="FF0000"/>
              </a:solidFill>
              <a:latin typeface="Arial"/>
              <a:ea typeface="Arial"/>
              <a:cs typeface="Arial"/>
              <a:sym typeface="Arial"/>
            </a:endParaRPr>
          </a:p>
        </p:txBody>
      </p:sp>
      <p:sp>
        <p:nvSpPr>
          <p:cNvPr id="465" name="Google Shape;465;g345f6121e9d_0_57"/>
          <p:cNvSpPr/>
          <p:nvPr/>
        </p:nvSpPr>
        <p:spPr>
          <a:xfrm>
            <a:off x="5231879" y="3175330"/>
            <a:ext cx="1188675" cy="564075"/>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fr-FR" sz="1125" u="none" cap="none" strike="noStrike">
                <a:solidFill>
                  <a:srgbClr val="FF0000"/>
                </a:solidFill>
                <a:latin typeface="Arial"/>
                <a:ea typeface="Arial"/>
                <a:cs typeface="Arial"/>
                <a:sym typeface="Arial"/>
              </a:rPr>
              <a:t>registre scolaire / enseignants</a:t>
            </a:r>
            <a:endParaRPr b="0" i="0" sz="1125" u="none" cap="none" strike="noStrike">
              <a:solidFill>
                <a:srgbClr val="FF0000"/>
              </a:solidFill>
              <a:latin typeface="Arial"/>
              <a:ea typeface="Arial"/>
              <a:cs typeface="Arial"/>
              <a:sym typeface="Arial"/>
            </a:endParaRPr>
          </a:p>
        </p:txBody>
      </p:sp>
      <p:sp>
        <p:nvSpPr>
          <p:cNvPr id="466" name="Google Shape;466;g345f6121e9d_0_57"/>
          <p:cNvSpPr/>
          <p:nvPr/>
        </p:nvSpPr>
        <p:spPr>
          <a:xfrm>
            <a:off x="6516900" y="3181895"/>
            <a:ext cx="1188675" cy="1365975"/>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fr-FR" sz="975" u="none" cap="none" strike="noStrike">
                <a:solidFill>
                  <a:srgbClr val="FF0000"/>
                </a:solidFill>
                <a:latin typeface="Arial"/>
                <a:ea typeface="Arial"/>
                <a:cs typeface="Arial"/>
                <a:sym typeface="Arial"/>
              </a:rPr>
              <a:t>suivi de la contribution du projet à la continuité scolaire des enfants et à la réduction des abandons en cours d'année, suivi de contexte</a:t>
            </a:r>
            <a:endParaRPr b="0" i="0" sz="975" u="none" cap="none" strike="noStrike">
              <a:solidFill>
                <a:srgbClr val="FF0000"/>
              </a:solidFill>
              <a:latin typeface="Arial"/>
              <a:ea typeface="Arial"/>
              <a:cs typeface="Arial"/>
              <a:sym typeface="Arial"/>
            </a:endParaRPr>
          </a:p>
        </p:txBody>
      </p:sp>
      <p:sp>
        <p:nvSpPr>
          <p:cNvPr id="467" name="Google Shape;467;g345f6121e9d_0_57"/>
          <p:cNvSpPr/>
          <p:nvPr/>
        </p:nvSpPr>
        <p:spPr>
          <a:xfrm>
            <a:off x="7885735" y="3149123"/>
            <a:ext cx="1031175" cy="564075"/>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0" i="0" sz="1125" u="none" cap="none" strike="noStrike">
              <a:solidFill>
                <a:srgbClr val="FF0000"/>
              </a:solidFill>
              <a:latin typeface="Arial"/>
              <a:ea typeface="Arial"/>
              <a:cs typeface="Arial"/>
              <a:sym typeface="Arial"/>
            </a:endParaRPr>
          </a:p>
        </p:txBody>
      </p:sp>
      <p:sp>
        <p:nvSpPr>
          <p:cNvPr id="468" name="Google Shape;468;g345f6121e9d_0_57"/>
          <p:cNvSpPr/>
          <p:nvPr/>
        </p:nvSpPr>
        <p:spPr>
          <a:xfrm>
            <a:off x="111687" y="3152418"/>
            <a:ext cx="1084275" cy="564075"/>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fr-FR" sz="1125" u="none" cap="none" strike="noStrike">
                <a:solidFill>
                  <a:srgbClr val="FF0000"/>
                </a:solidFill>
                <a:latin typeface="Arial"/>
                <a:ea typeface="Arial"/>
                <a:cs typeface="Arial"/>
                <a:sym typeface="Arial"/>
              </a:rPr>
              <a:t>Pourcentage</a:t>
            </a:r>
            <a:endParaRPr b="0" i="0" sz="1125" u="none" cap="none" strike="noStrike">
              <a:solidFill>
                <a:srgbClr val="FF0000"/>
              </a:solidFill>
              <a:latin typeface="Arial"/>
              <a:ea typeface="Arial"/>
              <a:cs typeface="Arial"/>
              <a:sym typeface="Arial"/>
            </a:endParaRPr>
          </a:p>
        </p:txBody>
      </p:sp>
      <p:sp>
        <p:nvSpPr>
          <p:cNvPr id="469" name="Google Shape;469;g345f6121e9d_0_57"/>
          <p:cNvSpPr txBox="1"/>
          <p:nvPr/>
        </p:nvSpPr>
        <p:spPr>
          <a:xfrm>
            <a:off x="0" y="1194778"/>
            <a:ext cx="6773625" cy="3539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fr-FR" sz="2000" u="none" cap="none" strike="noStrike">
                <a:solidFill>
                  <a:schemeClr val="dk2"/>
                </a:solidFill>
                <a:highlight>
                  <a:srgbClr val="FFFFFF"/>
                </a:highlight>
                <a:latin typeface="Arial Narrow"/>
                <a:ea typeface="Arial Narrow"/>
                <a:cs typeface="Arial Narrow"/>
                <a:sym typeface="Arial Narrow"/>
              </a:rPr>
              <a:t>Organisation des colonnes de la banque d’indicateurs</a:t>
            </a:r>
            <a:endParaRPr b="1" i="0" sz="2000" u="none" cap="none" strike="noStrike">
              <a:solidFill>
                <a:schemeClr val="dk2"/>
              </a:solidFill>
              <a:highlight>
                <a:srgbClr val="FFFFFF"/>
              </a:highlight>
              <a:latin typeface="Arial Narrow"/>
              <a:ea typeface="Arial Narrow"/>
              <a:cs typeface="Arial Narrow"/>
              <a:sym typeface="Arial Narrow"/>
            </a:endParaRPr>
          </a:p>
        </p:txBody>
      </p:sp>
      <p:sp>
        <p:nvSpPr>
          <p:cNvPr id="470" name="Google Shape;470;g345f6121e9d_0_57"/>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La BANQUE D’INDICATEURS</a:t>
            </a:r>
            <a:endParaRPr b="1" i="0" sz="6300" u="none" cap="none" strike="noStrike">
              <a:solidFill>
                <a:schemeClr val="lt1"/>
              </a:solidFill>
              <a:latin typeface="Bebas Neue"/>
              <a:ea typeface="Bebas Neue"/>
              <a:cs typeface="Bebas Neue"/>
              <a:sym typeface="Bebas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477" name="Google Shape;477;p59"/>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La BANQUE D’INDICATEURS</a:t>
            </a:r>
            <a:endParaRPr b="1" i="0" sz="6300" u="none" cap="none" strike="noStrike">
              <a:solidFill>
                <a:schemeClr val="lt1"/>
              </a:solidFill>
              <a:latin typeface="Bebas Neue"/>
              <a:ea typeface="Bebas Neue"/>
              <a:cs typeface="Bebas Neue"/>
              <a:sym typeface="Bebas Neue"/>
            </a:endParaRPr>
          </a:p>
        </p:txBody>
      </p:sp>
      <p:pic>
        <p:nvPicPr>
          <p:cNvPr descr="Une image contenant texte, reçu&#10;&#10;Description générée automatiquement" id="478" name="Google Shape;478;p59"/>
          <p:cNvPicPr preferRelativeResize="0"/>
          <p:nvPr/>
        </p:nvPicPr>
        <p:blipFill rotWithShape="1">
          <a:blip r:embed="rId3">
            <a:alphaModFix/>
          </a:blip>
          <a:srcRect b="0" l="0" r="0" t="0"/>
          <a:stretch/>
        </p:blipFill>
        <p:spPr>
          <a:xfrm>
            <a:off x="27041" y="1943404"/>
            <a:ext cx="9150382" cy="312327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485" name="Google Shape;485;p60"/>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LA BANQUE D’INDICATEURS </a:t>
            </a:r>
            <a:endParaRPr b="1" i="0" sz="6300" u="none" cap="none" strike="noStrike">
              <a:solidFill>
                <a:schemeClr val="lt1"/>
              </a:solidFill>
              <a:latin typeface="Bebas Neue"/>
              <a:ea typeface="Bebas Neue"/>
              <a:cs typeface="Bebas Neue"/>
              <a:sym typeface="Bebas Neue"/>
            </a:endParaRPr>
          </a:p>
        </p:txBody>
      </p:sp>
      <p:sp>
        <p:nvSpPr>
          <p:cNvPr id="486" name="Google Shape;486;p60"/>
          <p:cNvSpPr txBox="1"/>
          <p:nvPr/>
        </p:nvSpPr>
        <p:spPr>
          <a:xfrm>
            <a:off x="4356970" y="5762356"/>
            <a:ext cx="2444663" cy="369332"/>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b="1" i="0" lang="fr-FR" sz="2000" u="none" cap="none" strike="noStrike">
                <a:solidFill>
                  <a:srgbClr val="002060"/>
                </a:solidFill>
                <a:latin typeface="Arial Narrow"/>
                <a:ea typeface="Arial Narrow"/>
                <a:cs typeface="Arial Narrow"/>
                <a:sym typeface="Arial Narrow"/>
              </a:rPr>
              <a:t>Vous avez 20 mins.</a:t>
            </a:r>
            <a:endParaRPr b="1" i="0" sz="1800" u="none" cap="none" strike="noStrike">
              <a:solidFill>
                <a:srgbClr val="000000"/>
              </a:solidFill>
              <a:latin typeface="Arial"/>
              <a:ea typeface="Arial"/>
              <a:cs typeface="Arial"/>
              <a:sym typeface="Arial"/>
            </a:endParaRPr>
          </a:p>
        </p:txBody>
      </p:sp>
      <p:pic>
        <p:nvPicPr>
          <p:cNvPr descr="Une image contenant noir, obscurité&#10;&#10;Description générée automatiquement" id="487" name="Google Shape;487;p60"/>
          <p:cNvPicPr preferRelativeResize="0"/>
          <p:nvPr/>
        </p:nvPicPr>
        <p:blipFill rotWithShape="1">
          <a:blip r:embed="rId3">
            <a:alphaModFix/>
          </a:blip>
          <a:srcRect b="0" l="0" r="0" t="0"/>
          <a:stretch/>
        </p:blipFill>
        <p:spPr>
          <a:xfrm>
            <a:off x="6910193" y="5762356"/>
            <a:ext cx="697282" cy="697282"/>
          </a:xfrm>
          <a:prstGeom prst="rect">
            <a:avLst/>
          </a:prstGeom>
          <a:noFill/>
          <a:ln>
            <a:noFill/>
          </a:ln>
        </p:spPr>
      </p:pic>
      <p:sp>
        <p:nvSpPr>
          <p:cNvPr id="488" name="Google Shape;488;p60"/>
          <p:cNvSpPr txBox="1"/>
          <p:nvPr/>
        </p:nvSpPr>
        <p:spPr>
          <a:xfrm>
            <a:off x="1239678" y="1881113"/>
            <a:ext cx="2655043" cy="615523"/>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lang="fr-FR" sz="2800">
                <a:solidFill>
                  <a:schemeClr val="dk2"/>
                </a:solidFill>
                <a:latin typeface="Bebas Neue"/>
                <a:ea typeface="Bebas Neue"/>
                <a:cs typeface="Bebas Neue"/>
                <a:sym typeface="Bebas Neue"/>
              </a:rPr>
              <a:t>INDIVIDUELLEMENT</a:t>
            </a:r>
            <a:endParaRPr b="0" i="0" sz="2800" u="none" cap="none" strike="noStrike">
              <a:solidFill>
                <a:schemeClr val="dk2"/>
              </a:solidFill>
              <a:latin typeface="Bebas Neue"/>
              <a:ea typeface="Bebas Neue"/>
              <a:cs typeface="Bebas Neue"/>
              <a:sym typeface="Bebas Neue"/>
            </a:endParaRPr>
          </a:p>
        </p:txBody>
      </p:sp>
      <p:sp>
        <p:nvSpPr>
          <p:cNvPr id="489" name="Google Shape;489;p60"/>
          <p:cNvSpPr/>
          <p:nvPr/>
        </p:nvSpPr>
        <p:spPr>
          <a:xfrm>
            <a:off x="777430" y="2535628"/>
            <a:ext cx="3579540" cy="1975800"/>
          </a:xfrm>
          <a:prstGeom prst="wedgeEllipseCallout">
            <a:avLst>
              <a:gd fmla="val 16537" name="adj1"/>
              <a:gd fmla="val 625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fr-FR" sz="1400" u="none" cap="none" strike="noStrike">
                <a:solidFill>
                  <a:schemeClr val="lt1"/>
                </a:solidFill>
                <a:latin typeface="Arial"/>
                <a:ea typeface="Arial"/>
                <a:cs typeface="Arial"/>
                <a:sym typeface="Arial"/>
              </a:rPr>
              <a:t>Analyser le cadre logique de son projet et</a:t>
            </a:r>
            <a:endParaRPr/>
          </a:p>
          <a:p>
            <a:pPr indent="0" lvl="0" marL="0" marR="0" rtl="0" algn="ctr">
              <a:lnSpc>
                <a:spcPct val="100000"/>
              </a:lnSpc>
              <a:spcBef>
                <a:spcPts val="0"/>
              </a:spcBef>
              <a:spcAft>
                <a:spcPts val="0"/>
              </a:spcAft>
              <a:buNone/>
            </a:pPr>
            <a:r>
              <a:rPr b="0" i="0" lang="fr-FR" sz="1400" u="none" cap="none" strike="noStrike">
                <a:solidFill>
                  <a:schemeClr val="lt1"/>
                </a:solidFill>
                <a:latin typeface="Arial"/>
                <a:ea typeface="Arial"/>
                <a:cs typeface="Arial"/>
                <a:sym typeface="Arial"/>
              </a:rPr>
              <a:t>Répondre à la question suivante : dois- je ajouter des indicateurs internes pour assurer mon suivi ? </a:t>
            </a:r>
            <a:endParaRPr b="0" i="0" sz="1400" u="none" cap="none" strike="noStrike">
              <a:solidFill>
                <a:schemeClr val="lt1"/>
              </a:solidFill>
              <a:latin typeface="Arial"/>
              <a:ea typeface="Arial"/>
              <a:cs typeface="Arial"/>
              <a:sym typeface="Arial"/>
            </a:endParaRPr>
          </a:p>
        </p:txBody>
      </p:sp>
      <p:pic>
        <p:nvPicPr>
          <p:cNvPr descr="Une image contenant noir, obscurité&#10;&#10;Description générée automatiquement" id="490" name="Google Shape;490;p60"/>
          <p:cNvPicPr preferRelativeResize="0"/>
          <p:nvPr/>
        </p:nvPicPr>
        <p:blipFill rotWithShape="1">
          <a:blip r:embed="rId4">
            <a:alphaModFix/>
          </a:blip>
          <a:srcRect b="0" l="0" r="0" t="0"/>
          <a:stretch/>
        </p:blipFill>
        <p:spPr>
          <a:xfrm>
            <a:off x="4924728" y="2188875"/>
            <a:ext cx="2322226" cy="2322226"/>
          </a:xfrm>
          <a:prstGeom prst="rect">
            <a:avLst/>
          </a:prstGeom>
          <a:noFill/>
          <a:ln>
            <a:noFill/>
          </a:ln>
        </p:spPr>
      </p:pic>
      <p:sp>
        <p:nvSpPr>
          <p:cNvPr id="491" name="Google Shape;491;p60"/>
          <p:cNvSpPr txBox="1"/>
          <p:nvPr/>
        </p:nvSpPr>
        <p:spPr>
          <a:xfrm>
            <a:off x="209003" y="5762356"/>
            <a:ext cx="3685718" cy="104641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2800" u="none" cap="none" strike="noStrike">
                <a:solidFill>
                  <a:schemeClr val="dk2"/>
                </a:solidFill>
                <a:latin typeface="Bebas Neue"/>
                <a:ea typeface="Bebas Neue"/>
                <a:cs typeface="Bebas Neue"/>
                <a:sym typeface="Bebas Neue"/>
              </a:rPr>
              <a:t>LAISSEZ-vous guider par la banque d’indicateur</a:t>
            </a:r>
            <a:endParaRPr b="0" i="0" sz="2800" u="none" cap="none" strike="noStrike">
              <a:solidFill>
                <a:schemeClr val="dk2"/>
              </a:solidFill>
              <a:latin typeface="Bebas Neue"/>
              <a:ea typeface="Bebas Neue"/>
              <a:cs typeface="Bebas Neue"/>
              <a:sym typeface="Bebas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96" name="Shape 496"/>
        <p:cNvGrpSpPr/>
        <p:nvPr/>
      </p:nvGrpSpPr>
      <p:grpSpPr>
        <a:xfrm>
          <a:off x="0" y="0"/>
          <a:ext cx="0" cy="0"/>
          <a:chOff x="0" y="0"/>
          <a:chExt cx="0" cy="0"/>
        </a:xfrm>
      </p:grpSpPr>
      <p:sp>
        <p:nvSpPr>
          <p:cNvPr id="497" name="Google Shape;497;p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498" name="Google Shape;498;p61"/>
          <p:cNvSpPr txBox="1"/>
          <p:nvPr/>
        </p:nvSpPr>
        <p:spPr>
          <a:xfrm>
            <a:off x="667265" y="1837437"/>
            <a:ext cx="7633500" cy="184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lang="fr-FR" sz="5400">
                <a:solidFill>
                  <a:srgbClr val="FFFFFF"/>
                </a:solidFill>
                <a:latin typeface="Bebas Neue"/>
                <a:ea typeface="Bebas Neue"/>
                <a:cs typeface="Bebas Neue"/>
                <a:sym typeface="Bebas Neue"/>
              </a:rPr>
              <a:t>IV</a:t>
            </a:r>
            <a:r>
              <a:rPr b="1" i="0" lang="fr-FR" sz="5400" u="none" cap="none" strike="noStrike">
                <a:solidFill>
                  <a:srgbClr val="FFFFFF"/>
                </a:solidFill>
                <a:latin typeface="Bebas Neue"/>
                <a:ea typeface="Bebas Neue"/>
                <a:cs typeface="Bebas Neue"/>
                <a:sym typeface="Bebas Neue"/>
              </a:rPr>
              <a:t>. La planification du Système S&amp;E</a:t>
            </a:r>
            <a:endParaRPr b="1" i="0" sz="5400" u="none" cap="none" strike="noStrike">
              <a:solidFill>
                <a:srgbClr val="FFFFFF"/>
              </a:solidFill>
              <a:latin typeface="Bebas Neue"/>
              <a:ea typeface="Bebas Neue"/>
              <a:cs typeface="Bebas Neue"/>
              <a:sym typeface="Bebas Neue"/>
            </a:endParaRPr>
          </a:p>
        </p:txBody>
      </p:sp>
      <p:grpSp>
        <p:nvGrpSpPr>
          <p:cNvPr id="499" name="Google Shape;499;p61"/>
          <p:cNvGrpSpPr/>
          <p:nvPr/>
        </p:nvGrpSpPr>
        <p:grpSpPr>
          <a:xfrm>
            <a:off x="3624045" y="4947747"/>
            <a:ext cx="1895970" cy="1773731"/>
            <a:chOff x="3137400" y="1009650"/>
            <a:chExt cx="2869204" cy="2708400"/>
          </a:xfrm>
        </p:grpSpPr>
        <p:sp>
          <p:nvSpPr>
            <p:cNvPr id="500" name="Google Shape;500;p61"/>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62775"/>
                </a:solidFill>
                <a:latin typeface="Arial"/>
                <a:ea typeface="Arial"/>
                <a:cs typeface="Arial"/>
                <a:sym typeface="Arial"/>
              </a:endParaRPr>
            </a:p>
          </p:txBody>
        </p:sp>
        <p:pic>
          <p:nvPicPr>
            <p:cNvPr id="501" name="Google Shape;501;p61"/>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6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508" name="Google Shape;508;p62"/>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Le plan s&amp;e</a:t>
            </a:r>
            <a:endParaRPr b="1" i="0" sz="6300" u="none" cap="none" strike="noStrike">
              <a:solidFill>
                <a:schemeClr val="lt1"/>
              </a:solidFill>
              <a:latin typeface="Bebas Neue"/>
              <a:ea typeface="Bebas Neue"/>
              <a:cs typeface="Bebas Neue"/>
              <a:sym typeface="Bebas Neue"/>
            </a:endParaRPr>
          </a:p>
        </p:txBody>
      </p:sp>
      <p:sp>
        <p:nvSpPr>
          <p:cNvPr id="509" name="Google Shape;509;p62"/>
          <p:cNvSpPr/>
          <p:nvPr/>
        </p:nvSpPr>
        <p:spPr>
          <a:xfrm>
            <a:off x="5425858" y="2463697"/>
            <a:ext cx="3718141" cy="1975800"/>
          </a:xfrm>
          <a:prstGeom prst="wedgeEllipseCallout">
            <a:avLst>
              <a:gd fmla="val -23244" name="adj1"/>
              <a:gd fmla="val 61232"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Quels sont les composantes du document qui permettrait de formaliser le système S&amp;E</a:t>
            </a:r>
            <a:endParaRPr/>
          </a:p>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du plan S&amp;E. </a:t>
            </a:r>
            <a:endParaRPr b="0" i="0" sz="1400" u="none" cap="none" strike="noStrike">
              <a:solidFill>
                <a:schemeClr val="lt1"/>
              </a:solidFill>
              <a:latin typeface="Arial"/>
              <a:ea typeface="Arial"/>
              <a:cs typeface="Arial"/>
              <a:sym typeface="Arial"/>
            </a:endParaRPr>
          </a:p>
        </p:txBody>
      </p:sp>
      <p:pic>
        <p:nvPicPr>
          <p:cNvPr descr="Une image contenant noir, obscurité&#10;&#10;Description générée automatiquement" id="510" name="Google Shape;510;p62"/>
          <p:cNvPicPr preferRelativeResize="0"/>
          <p:nvPr/>
        </p:nvPicPr>
        <p:blipFill rotWithShape="1">
          <a:blip r:embed="rId3">
            <a:alphaModFix/>
          </a:blip>
          <a:srcRect b="0" l="0" r="0" t="0"/>
          <a:stretch/>
        </p:blipFill>
        <p:spPr>
          <a:xfrm>
            <a:off x="3739132" y="2680224"/>
            <a:ext cx="1527135" cy="1527135"/>
          </a:xfrm>
          <a:prstGeom prst="rect">
            <a:avLst/>
          </a:prstGeom>
          <a:noFill/>
          <a:ln>
            <a:noFill/>
          </a:ln>
        </p:spPr>
      </p:pic>
      <p:sp>
        <p:nvSpPr>
          <p:cNvPr id="511" name="Google Shape;511;p62"/>
          <p:cNvSpPr txBox="1"/>
          <p:nvPr/>
        </p:nvSpPr>
        <p:spPr>
          <a:xfrm>
            <a:off x="4356970" y="5762356"/>
            <a:ext cx="244466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b="1" i="0" lang="fr-FR" sz="2000" u="none" cap="none" strike="noStrike">
                <a:solidFill>
                  <a:srgbClr val="002060"/>
                </a:solidFill>
                <a:latin typeface="Arial Narrow"/>
                <a:ea typeface="Arial Narrow"/>
                <a:cs typeface="Arial Narrow"/>
                <a:sym typeface="Arial Narrow"/>
              </a:rPr>
              <a:t>Vous avez 15 mins pour échanger</a:t>
            </a:r>
            <a:r>
              <a:rPr b="1" i="0" lang="fr-FR" sz="1400" u="none" cap="none" strike="noStrike">
                <a:solidFill>
                  <a:srgbClr val="002060"/>
                </a:solidFill>
                <a:latin typeface="Arial Narrow"/>
                <a:ea typeface="Arial Narrow"/>
                <a:cs typeface="Arial Narrow"/>
                <a:sym typeface="Arial Narrow"/>
              </a:rPr>
              <a:t>.</a:t>
            </a:r>
            <a:endParaRPr b="1" i="0" sz="1800" u="none" cap="none" strike="noStrike">
              <a:solidFill>
                <a:srgbClr val="000000"/>
              </a:solidFill>
              <a:latin typeface="Arial"/>
              <a:ea typeface="Arial"/>
              <a:cs typeface="Arial"/>
              <a:sym typeface="Arial"/>
            </a:endParaRPr>
          </a:p>
        </p:txBody>
      </p:sp>
      <p:pic>
        <p:nvPicPr>
          <p:cNvPr descr="Une image contenant noir, obscurité&#10;&#10;Description générée automatiquement" id="512" name="Google Shape;512;p62"/>
          <p:cNvPicPr preferRelativeResize="0"/>
          <p:nvPr/>
        </p:nvPicPr>
        <p:blipFill rotWithShape="1">
          <a:blip r:embed="rId4">
            <a:alphaModFix/>
          </a:blip>
          <a:srcRect b="0" l="0" r="0" t="0"/>
          <a:stretch/>
        </p:blipFill>
        <p:spPr>
          <a:xfrm>
            <a:off x="6910193" y="5762356"/>
            <a:ext cx="697282" cy="697282"/>
          </a:xfrm>
          <a:prstGeom prst="rect">
            <a:avLst/>
          </a:prstGeom>
          <a:noFill/>
          <a:ln>
            <a:noFill/>
          </a:ln>
        </p:spPr>
      </p:pic>
      <p:sp>
        <p:nvSpPr>
          <p:cNvPr id="513" name="Google Shape;513;p62"/>
          <p:cNvSpPr txBox="1"/>
          <p:nvPr/>
        </p:nvSpPr>
        <p:spPr>
          <a:xfrm>
            <a:off x="762714" y="1936314"/>
            <a:ext cx="2056363" cy="615523"/>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2800" u="none" cap="none" strike="noStrike">
                <a:solidFill>
                  <a:schemeClr val="dk2"/>
                </a:solidFill>
                <a:latin typeface="Bebas Neue"/>
                <a:ea typeface="Bebas Neue"/>
                <a:cs typeface="Bebas Neue"/>
                <a:sym typeface="Bebas Neue"/>
              </a:rPr>
              <a:t>GROUPE 1</a:t>
            </a:r>
            <a:endParaRPr b="0" i="0" sz="2800" u="none" cap="none" strike="noStrike">
              <a:solidFill>
                <a:schemeClr val="dk2"/>
              </a:solidFill>
              <a:latin typeface="Bebas Neue"/>
              <a:ea typeface="Bebas Neue"/>
              <a:cs typeface="Bebas Neue"/>
              <a:sym typeface="Bebas Neue"/>
            </a:endParaRPr>
          </a:p>
        </p:txBody>
      </p:sp>
      <p:sp>
        <p:nvSpPr>
          <p:cNvPr id="514" name="Google Shape;514;p62"/>
          <p:cNvSpPr/>
          <p:nvPr/>
        </p:nvSpPr>
        <p:spPr>
          <a:xfrm>
            <a:off x="1" y="2475361"/>
            <a:ext cx="3579540" cy="1975800"/>
          </a:xfrm>
          <a:prstGeom prst="wedgeEllipseCallout">
            <a:avLst>
              <a:gd fmla="val 16537" name="adj1"/>
              <a:gd fmla="val 625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Quel est l’intérêt pour un projet de formaliser le système S&amp;E à travers un document ? </a:t>
            </a:r>
            <a:endParaRPr b="0" i="0" sz="1400" u="none" cap="none" strike="noStrike">
              <a:solidFill>
                <a:schemeClr val="lt1"/>
              </a:solidFill>
              <a:latin typeface="Cambria"/>
              <a:ea typeface="Cambria"/>
              <a:cs typeface="Cambria"/>
              <a:sym typeface="Cambria"/>
            </a:endParaRPr>
          </a:p>
          <a:p>
            <a:pPr indent="0" lvl="0" marL="0" marR="0" rtl="0" algn="ctr">
              <a:lnSpc>
                <a:spcPct val="100000"/>
              </a:lnSpc>
              <a:spcBef>
                <a:spcPts val="0"/>
              </a:spcBef>
              <a:spcAft>
                <a:spcPts val="0"/>
              </a:spcAft>
              <a:buNone/>
            </a:pPr>
            <a:r>
              <a:rPr b="0" i="0" lang="fr-FR" sz="1400" u="none" cap="none" strike="noStrike">
                <a:solidFill>
                  <a:schemeClr val="lt1"/>
                </a:solidFill>
                <a:latin typeface="Arial"/>
                <a:ea typeface="Arial"/>
                <a:cs typeface="Arial"/>
                <a:sym typeface="Arial"/>
              </a:rPr>
              <a:t> </a:t>
            </a:r>
            <a:endParaRPr/>
          </a:p>
        </p:txBody>
      </p:sp>
      <p:sp>
        <p:nvSpPr>
          <p:cNvPr id="515" name="Google Shape;515;p62"/>
          <p:cNvSpPr txBox="1"/>
          <p:nvPr/>
        </p:nvSpPr>
        <p:spPr>
          <a:xfrm>
            <a:off x="6247721" y="1936314"/>
            <a:ext cx="2056363" cy="615523"/>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2800" u="none" cap="none" strike="noStrike">
                <a:solidFill>
                  <a:schemeClr val="dk2"/>
                </a:solidFill>
                <a:latin typeface="Bebas Neue"/>
                <a:ea typeface="Bebas Neue"/>
                <a:cs typeface="Bebas Neue"/>
                <a:sym typeface="Bebas Neue"/>
              </a:rPr>
              <a:t>GROUPE 2</a:t>
            </a:r>
            <a:endParaRPr b="0" i="0" sz="2800" u="none" cap="none" strike="noStrike">
              <a:solidFill>
                <a:schemeClr val="dk2"/>
              </a:solidFill>
              <a:latin typeface="Bebas Neue"/>
              <a:ea typeface="Bebas Neue"/>
              <a:cs typeface="Bebas Neue"/>
              <a:sym typeface="Bebas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6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522" name="Google Shape;522;p63"/>
          <p:cNvSpPr/>
          <p:nvPr/>
        </p:nvSpPr>
        <p:spPr>
          <a:xfrm>
            <a:off x="628996" y="2290227"/>
            <a:ext cx="6991004" cy="5232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523" name="Google Shape;523;p63"/>
          <p:cNvSpPr/>
          <p:nvPr/>
        </p:nvSpPr>
        <p:spPr>
          <a:xfrm>
            <a:off x="1050322" y="1617370"/>
            <a:ext cx="7636477" cy="72107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rPr b="1" i="0" lang="fr-FR" sz="2100" u="none" cap="none" strike="noStrike">
                <a:solidFill>
                  <a:schemeClr val="dk2"/>
                </a:solidFill>
                <a:latin typeface="Bebas Neue"/>
                <a:ea typeface="Bebas Neue"/>
                <a:cs typeface="Bebas Neue"/>
                <a:sym typeface="Bebas Neue"/>
              </a:rPr>
              <a:t>Le plan s&amp;e permet de : </a:t>
            </a:r>
            <a:br>
              <a:rPr b="0" i="0" lang="fr-FR" sz="1400" u="none" cap="none" strike="noStrike">
                <a:solidFill>
                  <a:schemeClr val="dk2"/>
                </a:solidFill>
                <a:latin typeface="Arial"/>
                <a:ea typeface="Arial"/>
                <a:cs typeface="Arial"/>
                <a:sym typeface="Arial"/>
              </a:rPr>
            </a:br>
            <a:endParaRPr b="0" i="0" sz="1400" u="none" cap="none" strike="noStrike">
              <a:solidFill>
                <a:schemeClr val="dk2"/>
              </a:solidFill>
              <a:latin typeface="Arial"/>
              <a:ea typeface="Arial"/>
              <a:cs typeface="Arial"/>
              <a:sym typeface="Arial"/>
            </a:endParaRPr>
          </a:p>
        </p:txBody>
      </p:sp>
      <p:sp>
        <p:nvSpPr>
          <p:cNvPr id="524" name="Google Shape;524;p63"/>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Le plan s&amp;e</a:t>
            </a:r>
            <a:endParaRPr b="1" i="0" sz="6300" u="none" cap="none" strike="noStrike">
              <a:solidFill>
                <a:schemeClr val="lt1"/>
              </a:solidFill>
              <a:latin typeface="Bebas Neue"/>
              <a:ea typeface="Bebas Neue"/>
              <a:cs typeface="Bebas Neue"/>
              <a:sym typeface="Bebas Neue"/>
            </a:endParaRPr>
          </a:p>
        </p:txBody>
      </p:sp>
      <p:sp>
        <p:nvSpPr>
          <p:cNvPr id="525" name="Google Shape;525;p63"/>
          <p:cNvSpPr/>
          <p:nvPr/>
        </p:nvSpPr>
        <p:spPr>
          <a:xfrm>
            <a:off x="1933183" y="2338443"/>
            <a:ext cx="5686817" cy="3290197"/>
          </a:xfrm>
          <a:prstGeom prst="rect">
            <a:avLst/>
          </a:prstGeom>
          <a:noFill/>
          <a:ln>
            <a:noFill/>
          </a:ln>
        </p:spPr>
        <p:txBody>
          <a:bodyPr anchorCtr="0" anchor="t" bIns="45700" lIns="91425" spcFirstLastPara="1" rIns="91425" wrap="square" tIns="45700">
            <a:noAutofit/>
          </a:bodyPr>
          <a:lstStyle/>
          <a:p>
            <a:pPr indent="-342880" lvl="0" marL="342880" marR="0" rtl="0" algn="just">
              <a:lnSpc>
                <a:spcPct val="90000"/>
              </a:lnSpc>
              <a:spcBef>
                <a:spcPts val="1000"/>
              </a:spcBef>
              <a:spcAft>
                <a:spcPts val="0"/>
              </a:spcAft>
              <a:buClr>
                <a:srgbClr val="002060"/>
              </a:buClr>
              <a:buSzPts val="2800"/>
              <a:buFont typeface="Arial"/>
              <a:buChar char="•"/>
            </a:pPr>
            <a:r>
              <a:rPr b="0" i="0" lang="fr-FR" sz="1600" u="none" cap="none" strike="noStrike">
                <a:solidFill>
                  <a:srgbClr val="002060"/>
                </a:solidFill>
                <a:latin typeface="Arial Narrow"/>
                <a:ea typeface="Arial Narrow"/>
                <a:cs typeface="Arial Narrow"/>
                <a:sym typeface="Arial Narrow"/>
              </a:rPr>
              <a:t>D’aligner le système de S&amp;E aux enjeux et besoins du projet.  </a:t>
            </a:r>
            <a:endParaRPr/>
          </a:p>
          <a:p>
            <a:pPr indent="-342880" lvl="0" marL="342880" marR="0" rtl="0" algn="just">
              <a:lnSpc>
                <a:spcPct val="90000"/>
              </a:lnSpc>
              <a:spcBef>
                <a:spcPts val="1000"/>
              </a:spcBef>
              <a:spcAft>
                <a:spcPts val="0"/>
              </a:spcAft>
              <a:buClr>
                <a:srgbClr val="002060"/>
              </a:buClr>
              <a:buSzPts val="2800"/>
              <a:buFont typeface="Arial"/>
              <a:buChar char="•"/>
            </a:pPr>
            <a:r>
              <a:rPr b="0" i="0" lang="fr-FR" sz="1600" u="none" cap="none" strike="noStrike">
                <a:solidFill>
                  <a:srgbClr val="002060"/>
                </a:solidFill>
                <a:latin typeface="Arial Narrow"/>
                <a:ea typeface="Arial Narrow"/>
                <a:cs typeface="Arial Narrow"/>
                <a:sym typeface="Arial Narrow"/>
              </a:rPr>
              <a:t>De définir les objectifs du système S&amp;E</a:t>
            </a:r>
            <a:endParaRPr/>
          </a:p>
          <a:p>
            <a:pPr indent="-342880" lvl="0" marL="342880" marR="0" rtl="0" algn="just">
              <a:lnSpc>
                <a:spcPct val="90000"/>
              </a:lnSpc>
              <a:spcBef>
                <a:spcPts val="1000"/>
              </a:spcBef>
              <a:spcAft>
                <a:spcPts val="0"/>
              </a:spcAft>
              <a:buClr>
                <a:srgbClr val="002060"/>
              </a:buClr>
              <a:buSzPts val="2800"/>
              <a:buFont typeface="Arial"/>
              <a:buChar char="•"/>
            </a:pPr>
            <a:r>
              <a:rPr b="0" i="0" lang="fr-FR" sz="1600" u="none" cap="none" strike="noStrike">
                <a:solidFill>
                  <a:srgbClr val="002060"/>
                </a:solidFill>
                <a:latin typeface="Arial Narrow"/>
                <a:ea typeface="Arial Narrow"/>
                <a:cs typeface="Arial Narrow"/>
                <a:sym typeface="Arial Narrow"/>
              </a:rPr>
              <a:t>De décrire le système S&amp;E du projet et ses modalités de mise en œuvre (y.c. moyens techniques et financiers). </a:t>
            </a:r>
            <a:endParaRPr/>
          </a:p>
          <a:p>
            <a:pPr indent="-342880" lvl="0" marL="342880" marR="0" rtl="0" algn="just">
              <a:lnSpc>
                <a:spcPct val="90000"/>
              </a:lnSpc>
              <a:spcBef>
                <a:spcPts val="1000"/>
              </a:spcBef>
              <a:spcAft>
                <a:spcPts val="0"/>
              </a:spcAft>
              <a:buClr>
                <a:srgbClr val="002060"/>
              </a:buClr>
              <a:buSzPts val="2800"/>
              <a:buFont typeface="Arial"/>
              <a:buChar char="•"/>
            </a:pPr>
            <a:r>
              <a:rPr b="0" i="0" lang="fr-FR" sz="1600" u="none" cap="none" strike="noStrike">
                <a:solidFill>
                  <a:srgbClr val="002060"/>
                </a:solidFill>
                <a:latin typeface="Arial Narrow"/>
                <a:ea typeface="Arial Narrow"/>
                <a:cs typeface="Arial Narrow"/>
                <a:sym typeface="Arial Narrow"/>
              </a:rPr>
              <a:t>De préciser les processus de collecte, d'analyse, d'utilisation et de protection des données.</a:t>
            </a:r>
            <a:endParaRPr/>
          </a:p>
          <a:p>
            <a:pPr indent="-342880" lvl="0" marL="342880" marR="0" rtl="0" algn="just">
              <a:lnSpc>
                <a:spcPct val="90000"/>
              </a:lnSpc>
              <a:spcBef>
                <a:spcPts val="1000"/>
              </a:spcBef>
              <a:spcAft>
                <a:spcPts val="0"/>
              </a:spcAft>
              <a:buClr>
                <a:srgbClr val="002060"/>
              </a:buClr>
              <a:buSzPts val="2800"/>
              <a:buFont typeface="Arial"/>
              <a:buChar char="•"/>
            </a:pPr>
            <a:r>
              <a:rPr b="0" i="0" lang="fr-FR" sz="1600" u="none" cap="none" strike="noStrike">
                <a:solidFill>
                  <a:srgbClr val="002060"/>
                </a:solidFill>
                <a:latin typeface="Arial Narrow"/>
                <a:ea typeface="Arial Narrow"/>
                <a:cs typeface="Arial Narrow"/>
                <a:sym typeface="Arial Narrow"/>
              </a:rPr>
              <a:t>De préciser les outils du projet. </a:t>
            </a:r>
            <a:endParaRPr/>
          </a:p>
          <a:p>
            <a:pPr indent="-342880" lvl="0" marL="342880" marR="0" rtl="0" algn="just">
              <a:lnSpc>
                <a:spcPct val="90000"/>
              </a:lnSpc>
              <a:spcBef>
                <a:spcPts val="1000"/>
              </a:spcBef>
              <a:spcAft>
                <a:spcPts val="0"/>
              </a:spcAft>
              <a:buClr>
                <a:srgbClr val="002060"/>
              </a:buClr>
              <a:buSzPts val="2800"/>
              <a:buFont typeface="Arial"/>
              <a:buChar char="•"/>
            </a:pPr>
            <a:r>
              <a:rPr b="0" i="0" lang="fr-FR" sz="1600" u="none" cap="none" strike="noStrike">
                <a:solidFill>
                  <a:schemeClr val="dk2"/>
                </a:solidFill>
                <a:latin typeface="Arial Narrow"/>
                <a:ea typeface="Arial Narrow"/>
                <a:cs typeface="Arial Narrow"/>
                <a:sym typeface="Arial Narrow"/>
              </a:rPr>
              <a:t>De préciser les différentes responsabilités de l’équipe du projet et ses partenaires. </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None/>
            </a:pPr>
            <a:br>
              <a:rPr b="0" i="0" lang="fr-FR" sz="14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p:txBody>
      </p:sp>
      <p:sp>
        <p:nvSpPr>
          <p:cNvPr id="526" name="Google Shape;526;p63"/>
          <p:cNvSpPr txBox="1"/>
          <p:nvPr/>
        </p:nvSpPr>
        <p:spPr>
          <a:xfrm>
            <a:off x="6005951" y="5865889"/>
            <a:ext cx="2680849" cy="286232"/>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None/>
            </a:pPr>
            <a:r>
              <a:rPr b="0" i="0" lang="fr-FR" sz="1400" u="none" cap="none" strike="noStrike">
                <a:solidFill>
                  <a:srgbClr val="002060"/>
                </a:solidFill>
                <a:latin typeface="Arial Narrow"/>
                <a:ea typeface="Arial Narrow"/>
                <a:cs typeface="Arial Narrow"/>
                <a:sym typeface="Arial Narrow"/>
              </a:rPr>
              <a:t>Source : (Inspiré d’Expertise France).  </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122" name="Google Shape;122;p4"/>
          <p:cNvSpPr txBox="1"/>
          <p:nvPr/>
        </p:nvSpPr>
        <p:spPr>
          <a:xfrm>
            <a:off x="889725" y="315094"/>
            <a:ext cx="7457700" cy="1262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7000" u="none" cap="none" strike="noStrike">
                <a:solidFill>
                  <a:srgbClr val="E84E0F"/>
                </a:solidFill>
                <a:latin typeface="Bebas Neue"/>
                <a:ea typeface="Bebas Neue"/>
                <a:cs typeface="Bebas Neue"/>
                <a:sym typeface="Bebas Neue"/>
              </a:rPr>
              <a:t>AGENDA</a:t>
            </a:r>
            <a:endParaRPr b="1" i="0" sz="8200" u="none" cap="none" strike="noStrike">
              <a:solidFill>
                <a:srgbClr val="E84E0F"/>
              </a:solidFill>
              <a:latin typeface="Bebas Neue"/>
              <a:ea typeface="Bebas Neue"/>
              <a:cs typeface="Bebas Neue"/>
              <a:sym typeface="Bebas Neue"/>
            </a:endParaRPr>
          </a:p>
        </p:txBody>
      </p:sp>
      <p:sp>
        <p:nvSpPr>
          <p:cNvPr id="123" name="Google Shape;123;p4"/>
          <p:cNvSpPr/>
          <p:nvPr/>
        </p:nvSpPr>
        <p:spPr>
          <a:xfrm>
            <a:off x="889725" y="1720075"/>
            <a:ext cx="8062500" cy="44934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br>
              <a:rPr b="0" i="0" lang="fr-FR" sz="1200" u="none" cap="none" strike="noStrike">
                <a:solidFill>
                  <a:schemeClr val="dk1"/>
                </a:solidFill>
                <a:latin typeface="Arial"/>
                <a:ea typeface="Arial"/>
                <a:cs typeface="Arial"/>
                <a:sym typeface="Arial"/>
              </a:rPr>
            </a:br>
            <a:endParaRPr b="0" i="0" sz="1200" u="none" cap="none" strike="noStrike">
              <a:solidFill>
                <a:schemeClr val="dk1"/>
              </a:solidFill>
              <a:latin typeface="Arial"/>
              <a:ea typeface="Arial"/>
              <a:cs typeface="Arial"/>
              <a:sym typeface="Arial"/>
            </a:endParaRPr>
          </a:p>
        </p:txBody>
      </p:sp>
      <p:sp>
        <p:nvSpPr>
          <p:cNvPr id="124" name="Google Shape;124;p4"/>
          <p:cNvSpPr/>
          <p:nvPr/>
        </p:nvSpPr>
        <p:spPr>
          <a:xfrm>
            <a:off x="2353725" y="1902879"/>
            <a:ext cx="59937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900"/>
              <a:buFont typeface="Arial"/>
              <a:buNone/>
            </a:pPr>
            <a:r>
              <a:rPr b="1" lang="fr-FR" sz="1900">
                <a:solidFill>
                  <a:schemeClr val="accent1"/>
                </a:solidFill>
              </a:rPr>
              <a:t>I</a:t>
            </a:r>
            <a:r>
              <a:rPr b="1" i="0" lang="fr-FR" sz="1900" u="none" cap="none" strike="noStrike">
                <a:solidFill>
                  <a:schemeClr val="accent1"/>
                </a:solidFill>
                <a:latin typeface="Arial"/>
                <a:ea typeface="Arial"/>
                <a:cs typeface="Arial"/>
                <a:sym typeface="Arial"/>
              </a:rPr>
              <a:t>. Revue d’apprentissages</a:t>
            </a:r>
            <a:endParaRPr b="0" i="0" sz="12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9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lang="fr-FR" sz="1900">
                <a:solidFill>
                  <a:schemeClr val="accent1"/>
                </a:solidFill>
              </a:rPr>
              <a:t>II</a:t>
            </a:r>
            <a:r>
              <a:rPr b="1" i="0" lang="fr-FR" sz="1900" u="none" cap="none" strike="noStrike">
                <a:solidFill>
                  <a:schemeClr val="accent1"/>
                </a:solidFill>
                <a:latin typeface="Arial"/>
                <a:ea typeface="Arial"/>
                <a:cs typeface="Arial"/>
                <a:sym typeface="Arial"/>
              </a:rPr>
              <a:t>. La phase de préparation </a:t>
            </a:r>
            <a:br>
              <a:rPr b="0" i="0" lang="fr-FR" sz="1200" u="none" cap="none" strike="noStrike">
                <a:solidFill>
                  <a:schemeClr val="accent1"/>
                </a:solidFill>
                <a:latin typeface="Arial"/>
                <a:ea typeface="Arial"/>
                <a:cs typeface="Arial"/>
                <a:sym typeface="Arial"/>
              </a:rPr>
            </a:br>
            <a:endParaRPr b="0" i="0" sz="1200" u="none" cap="none" strike="noStrike">
              <a:solidFill>
                <a:schemeClr val="accent1"/>
              </a:solidFill>
              <a:latin typeface="Arial"/>
              <a:ea typeface="Arial"/>
              <a:cs typeface="Arial"/>
              <a:sym typeface="Arial"/>
            </a:endParaRPr>
          </a:p>
        </p:txBody>
      </p:sp>
      <p:sp>
        <p:nvSpPr>
          <p:cNvPr id="125" name="Google Shape;125;p4"/>
          <p:cNvSpPr/>
          <p:nvPr/>
        </p:nvSpPr>
        <p:spPr>
          <a:xfrm>
            <a:off x="2315360" y="3540084"/>
            <a:ext cx="5993700" cy="866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900"/>
              <a:buFont typeface="Arial"/>
              <a:buNone/>
            </a:pPr>
            <a:r>
              <a:rPr b="1" lang="fr-FR" sz="1900">
                <a:solidFill>
                  <a:schemeClr val="accent1"/>
                </a:solidFill>
              </a:rPr>
              <a:t>III</a:t>
            </a:r>
            <a:r>
              <a:rPr b="1" i="0" lang="fr-FR" sz="1900" u="none" cap="none" strike="noStrike">
                <a:solidFill>
                  <a:schemeClr val="accent1"/>
                </a:solidFill>
                <a:latin typeface="Arial"/>
                <a:ea typeface="Arial"/>
                <a:cs typeface="Arial"/>
                <a:sym typeface="Arial"/>
              </a:rPr>
              <a:t>. Le point de départ du S&amp;E</a:t>
            </a:r>
            <a:endParaRPr b="0" i="0" sz="1900" u="none" cap="none" strike="noStrike">
              <a:solidFill>
                <a:schemeClr val="accent1"/>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1200"/>
              <a:buFont typeface="Arial"/>
              <a:buNone/>
            </a:pPr>
            <a:r>
              <a:t/>
            </a:r>
            <a:endParaRPr b="0" i="0" sz="12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br>
              <a:rPr b="0" i="0" lang="fr-FR" sz="1200" u="none" cap="none" strike="noStrike">
                <a:solidFill>
                  <a:schemeClr val="accent1"/>
                </a:solidFill>
                <a:latin typeface="Arial"/>
                <a:ea typeface="Arial"/>
                <a:cs typeface="Arial"/>
                <a:sym typeface="Arial"/>
              </a:rPr>
            </a:br>
            <a:endParaRPr b="0" i="0" sz="1200" u="none" cap="none" strike="noStrike">
              <a:solidFill>
                <a:schemeClr val="accent1"/>
              </a:solidFill>
              <a:latin typeface="Arial"/>
              <a:ea typeface="Arial"/>
              <a:cs typeface="Arial"/>
              <a:sym typeface="Arial"/>
            </a:endParaRPr>
          </a:p>
        </p:txBody>
      </p:sp>
      <p:sp>
        <p:nvSpPr>
          <p:cNvPr descr="Flèche : courbe légère avec un remplissage uni" id="126" name="Google Shape;126;p4"/>
          <p:cNvSpPr/>
          <p:nvPr/>
        </p:nvSpPr>
        <p:spPr>
          <a:xfrm>
            <a:off x="1202592" y="1911179"/>
            <a:ext cx="838226" cy="457200"/>
          </a:xfrm>
          <a:custGeom>
            <a:rect b="b" l="l" r="r" t="t"/>
            <a:pathLst>
              <a:path extrusionOk="0" h="457200" w="838226">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Flèche : courbe légère avec un remplissage uni" id="127" name="Google Shape;127;p4"/>
          <p:cNvSpPr/>
          <p:nvPr/>
        </p:nvSpPr>
        <p:spPr>
          <a:xfrm>
            <a:off x="1202592" y="2707051"/>
            <a:ext cx="838226" cy="457200"/>
          </a:xfrm>
          <a:custGeom>
            <a:rect b="b" l="l" r="r" t="t"/>
            <a:pathLst>
              <a:path extrusionOk="0" h="457200" w="838226">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Flèche : courbe légère avec un remplissage uni" id="128" name="Google Shape;128;p4"/>
          <p:cNvSpPr/>
          <p:nvPr/>
        </p:nvSpPr>
        <p:spPr>
          <a:xfrm>
            <a:off x="1189792" y="3540078"/>
            <a:ext cx="838226" cy="457200"/>
          </a:xfrm>
          <a:custGeom>
            <a:rect b="b" l="l" r="r" t="t"/>
            <a:pathLst>
              <a:path extrusionOk="0" h="457200" w="838226">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4"/>
          <p:cNvSpPr/>
          <p:nvPr/>
        </p:nvSpPr>
        <p:spPr>
          <a:xfrm>
            <a:off x="2315360" y="4325972"/>
            <a:ext cx="5993700" cy="866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900"/>
              <a:buFont typeface="Arial"/>
              <a:buNone/>
            </a:pPr>
            <a:r>
              <a:rPr b="1" lang="fr-FR" sz="1900">
                <a:solidFill>
                  <a:schemeClr val="accent1"/>
                </a:solidFill>
              </a:rPr>
              <a:t>IV</a:t>
            </a:r>
            <a:r>
              <a:rPr b="1" i="0" lang="fr-FR" sz="1900" u="none" cap="none" strike="noStrike">
                <a:solidFill>
                  <a:schemeClr val="accent1"/>
                </a:solidFill>
                <a:latin typeface="Arial"/>
                <a:ea typeface="Arial"/>
                <a:cs typeface="Arial"/>
                <a:sym typeface="Arial"/>
              </a:rPr>
              <a:t>. La planification du Système S&amp;E – Le Plan S&amp;E</a:t>
            </a:r>
            <a:endParaRPr b="0" i="0" sz="1900" u="none" cap="none" strike="noStrike">
              <a:solidFill>
                <a:schemeClr val="accent1"/>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1200"/>
              <a:buFont typeface="Arial"/>
              <a:buNone/>
            </a:pPr>
            <a:r>
              <a:t/>
            </a:r>
            <a:endParaRPr b="0" i="0" sz="12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br>
              <a:rPr b="0" i="0" lang="fr-FR" sz="1200" u="none" cap="none" strike="noStrike">
                <a:solidFill>
                  <a:schemeClr val="accent1"/>
                </a:solidFill>
                <a:latin typeface="Arial"/>
                <a:ea typeface="Arial"/>
                <a:cs typeface="Arial"/>
                <a:sym typeface="Arial"/>
              </a:rPr>
            </a:br>
            <a:endParaRPr b="0" i="0" sz="1200" u="none" cap="none" strike="noStrike">
              <a:solidFill>
                <a:schemeClr val="accent1"/>
              </a:solidFill>
              <a:latin typeface="Arial"/>
              <a:ea typeface="Arial"/>
              <a:cs typeface="Arial"/>
              <a:sym typeface="Arial"/>
            </a:endParaRPr>
          </a:p>
        </p:txBody>
      </p:sp>
      <p:sp>
        <p:nvSpPr>
          <p:cNvPr descr="Flèche : courbe légère avec un remplissage uni" id="130" name="Google Shape;130;p4"/>
          <p:cNvSpPr/>
          <p:nvPr/>
        </p:nvSpPr>
        <p:spPr>
          <a:xfrm>
            <a:off x="1189792" y="4325966"/>
            <a:ext cx="838226" cy="457200"/>
          </a:xfrm>
          <a:custGeom>
            <a:rect b="b" l="l" r="r" t="t"/>
            <a:pathLst>
              <a:path extrusionOk="0" h="457200" w="838226">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4"/>
          <p:cNvSpPr/>
          <p:nvPr/>
        </p:nvSpPr>
        <p:spPr>
          <a:xfrm>
            <a:off x="2353725" y="5153439"/>
            <a:ext cx="5993700" cy="866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900"/>
              <a:buFont typeface="Arial"/>
              <a:buNone/>
            </a:pPr>
            <a:r>
              <a:rPr b="1" lang="fr-FR" sz="1900">
                <a:solidFill>
                  <a:schemeClr val="accent1"/>
                </a:solidFill>
              </a:rPr>
              <a:t>V</a:t>
            </a:r>
            <a:r>
              <a:rPr b="1" i="0" lang="fr-FR" sz="1900" u="none" cap="none" strike="noStrike">
                <a:solidFill>
                  <a:schemeClr val="accent1"/>
                </a:solidFill>
                <a:latin typeface="Arial"/>
                <a:ea typeface="Arial"/>
                <a:cs typeface="Arial"/>
                <a:sym typeface="Arial"/>
              </a:rPr>
              <a:t>. Les ressources et le budget S&amp;E</a:t>
            </a:r>
            <a:endParaRPr b="0" i="0" sz="1900" u="none" cap="none" strike="noStrike">
              <a:solidFill>
                <a:schemeClr val="accent1"/>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1200"/>
              <a:buFont typeface="Arial"/>
              <a:buNone/>
            </a:pPr>
            <a:r>
              <a:t/>
            </a:r>
            <a:endParaRPr b="0" i="0" sz="12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br>
              <a:rPr b="0" i="0" lang="fr-FR" sz="1200" u="none" cap="none" strike="noStrike">
                <a:solidFill>
                  <a:schemeClr val="accent1"/>
                </a:solidFill>
                <a:latin typeface="Arial"/>
                <a:ea typeface="Arial"/>
                <a:cs typeface="Arial"/>
                <a:sym typeface="Arial"/>
              </a:rPr>
            </a:br>
            <a:endParaRPr b="0" i="0" sz="1200" u="none" cap="none" strike="noStrike">
              <a:solidFill>
                <a:schemeClr val="accent1"/>
              </a:solidFill>
              <a:latin typeface="Arial"/>
              <a:ea typeface="Arial"/>
              <a:cs typeface="Arial"/>
              <a:sym typeface="Arial"/>
            </a:endParaRPr>
          </a:p>
        </p:txBody>
      </p:sp>
      <p:sp>
        <p:nvSpPr>
          <p:cNvPr descr="Flèche : courbe légère avec un remplissage uni" id="132" name="Google Shape;132;p4"/>
          <p:cNvSpPr/>
          <p:nvPr/>
        </p:nvSpPr>
        <p:spPr>
          <a:xfrm>
            <a:off x="1228157" y="5153433"/>
            <a:ext cx="838226" cy="457200"/>
          </a:xfrm>
          <a:custGeom>
            <a:rect b="b" l="l" r="r" t="t"/>
            <a:pathLst>
              <a:path extrusionOk="0" h="457200" w="838226">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533" name="Google Shape;533;p64"/>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Le plan s&amp;e</a:t>
            </a:r>
            <a:endParaRPr b="1" i="0" sz="6300" u="none" cap="none" strike="noStrike">
              <a:solidFill>
                <a:schemeClr val="lt1"/>
              </a:solidFill>
              <a:latin typeface="Bebas Neue"/>
              <a:ea typeface="Bebas Neue"/>
              <a:cs typeface="Bebas Neue"/>
              <a:sym typeface="Bebas Neue"/>
            </a:endParaRPr>
          </a:p>
        </p:txBody>
      </p:sp>
      <p:pic>
        <p:nvPicPr>
          <p:cNvPr descr="Une image contenant texte, capture d’écran, document, Police&#10;&#10;Description générée automatiquement" id="534" name="Google Shape;534;p64"/>
          <p:cNvPicPr preferRelativeResize="0"/>
          <p:nvPr/>
        </p:nvPicPr>
        <p:blipFill rotWithShape="1">
          <a:blip r:embed="rId3">
            <a:alphaModFix/>
          </a:blip>
          <a:srcRect b="7370" l="0" r="0" t="11042"/>
          <a:stretch/>
        </p:blipFill>
        <p:spPr>
          <a:xfrm>
            <a:off x="3609139" y="1486883"/>
            <a:ext cx="5077661" cy="4869467"/>
          </a:xfrm>
          <a:prstGeom prst="rect">
            <a:avLst/>
          </a:prstGeom>
          <a:noFill/>
          <a:ln cap="flat" cmpd="sng" w="9525">
            <a:solidFill>
              <a:schemeClr val="dk2"/>
            </a:solidFill>
            <a:prstDash val="solid"/>
            <a:round/>
            <a:headEnd len="sm" w="sm" type="none"/>
            <a:tailEnd len="sm" w="sm" type="none"/>
          </a:ln>
        </p:spPr>
      </p:pic>
      <p:pic>
        <p:nvPicPr>
          <p:cNvPr descr="Une image contenant texte, capture d’écran, conception&#10;&#10;Description générée automatiquement" id="535" name="Google Shape;535;p64"/>
          <p:cNvPicPr preferRelativeResize="0"/>
          <p:nvPr/>
        </p:nvPicPr>
        <p:blipFill rotWithShape="1">
          <a:blip r:embed="rId4">
            <a:alphaModFix/>
          </a:blip>
          <a:srcRect b="0" l="0" r="0" t="0"/>
          <a:stretch/>
        </p:blipFill>
        <p:spPr>
          <a:xfrm rot="-741100">
            <a:off x="473067" y="1041243"/>
            <a:ext cx="2663005" cy="3756899"/>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542" name="Google Shape;542;p65"/>
          <p:cNvSpPr/>
          <p:nvPr/>
        </p:nvSpPr>
        <p:spPr>
          <a:xfrm>
            <a:off x="628996" y="2290227"/>
            <a:ext cx="6991004" cy="5232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543" name="Google Shape;543;p65"/>
          <p:cNvSpPr/>
          <p:nvPr/>
        </p:nvSpPr>
        <p:spPr>
          <a:xfrm>
            <a:off x="1686725" y="2305388"/>
            <a:ext cx="6872400" cy="138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rPr b="1" i="0" lang="fr-FR" sz="2100" u="none" cap="none" strike="noStrike">
                <a:solidFill>
                  <a:schemeClr val="dk2"/>
                </a:solidFill>
                <a:latin typeface="Bebas Neue"/>
                <a:ea typeface="Bebas Neue"/>
                <a:cs typeface="Bebas Neue"/>
                <a:sym typeface="Bebas Neue"/>
              </a:rPr>
              <a:t>Qui fait quoi pour valider le plan s&amp;e</a:t>
            </a:r>
            <a:endParaRPr b="0" i="0" sz="1400" u="none" cap="none" strike="noStrike">
              <a:solidFill>
                <a:schemeClr val="lt1"/>
              </a:solidFill>
              <a:latin typeface="Arial"/>
              <a:ea typeface="Arial"/>
              <a:cs typeface="Arial"/>
              <a:sym typeface="Arial"/>
            </a:endParaRPr>
          </a:p>
        </p:txBody>
      </p:sp>
      <p:sp>
        <p:nvSpPr>
          <p:cNvPr id="544" name="Google Shape;544;p65"/>
          <p:cNvSpPr/>
          <p:nvPr/>
        </p:nvSpPr>
        <p:spPr>
          <a:xfrm>
            <a:off x="810130" y="1950936"/>
            <a:ext cx="786600" cy="156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200"/>
              <a:buFont typeface="Arial"/>
              <a:buNone/>
            </a:pPr>
            <a:r>
              <a:rPr b="1" i="0" lang="fr-FR" sz="9200" u="none" cap="none" strike="noStrike">
                <a:solidFill>
                  <a:schemeClr val="dk2"/>
                </a:solidFill>
                <a:latin typeface="Arial"/>
                <a:ea typeface="Arial"/>
                <a:cs typeface="Arial"/>
                <a:sym typeface="Arial"/>
              </a:rPr>
              <a:t>?</a:t>
            </a:r>
            <a:r>
              <a:rPr b="1" i="0" lang="fr-FR" sz="1800" u="none" cap="none" strike="noStrike">
                <a:solidFill>
                  <a:schemeClr val="dk2"/>
                </a:solidFill>
                <a:latin typeface="Arial"/>
                <a:ea typeface="Arial"/>
                <a:cs typeface="Arial"/>
                <a:sym typeface="Arial"/>
              </a:rPr>
              <a:t> </a:t>
            </a:r>
            <a:endParaRPr b="1" i="0" sz="1800" u="none" cap="none" strike="noStrike">
              <a:solidFill>
                <a:schemeClr val="dk2"/>
              </a:solidFill>
              <a:latin typeface="Arial"/>
              <a:ea typeface="Arial"/>
              <a:cs typeface="Arial"/>
              <a:sym typeface="Arial"/>
            </a:endParaRPr>
          </a:p>
        </p:txBody>
      </p:sp>
      <p:sp>
        <p:nvSpPr>
          <p:cNvPr id="545" name="Google Shape;545;p65"/>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Rôles et responsabilités </a:t>
            </a:r>
            <a:endParaRPr b="1" i="0" sz="6300" u="none" cap="none" strike="noStrike">
              <a:solidFill>
                <a:schemeClr val="lt1"/>
              </a:solidFill>
              <a:latin typeface="Bebas Neue"/>
              <a:ea typeface="Bebas Neue"/>
              <a:cs typeface="Bebas Neue"/>
              <a:sym typeface="Bebas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552" name="Google Shape;552;p66"/>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Le plan s&amp;e</a:t>
            </a:r>
            <a:endParaRPr b="1" i="0" sz="6300" u="none" cap="none" strike="noStrike">
              <a:solidFill>
                <a:schemeClr val="lt1"/>
              </a:solidFill>
              <a:latin typeface="Bebas Neue"/>
              <a:ea typeface="Bebas Neue"/>
              <a:cs typeface="Bebas Neue"/>
              <a:sym typeface="Bebas Neue"/>
            </a:endParaRPr>
          </a:p>
        </p:txBody>
      </p:sp>
      <p:sp>
        <p:nvSpPr>
          <p:cNvPr id="553" name="Google Shape;553;p66"/>
          <p:cNvSpPr txBox="1"/>
          <p:nvPr/>
        </p:nvSpPr>
        <p:spPr>
          <a:xfrm>
            <a:off x="4356970" y="5762356"/>
            <a:ext cx="2444663" cy="369332"/>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b="1" i="0" lang="fr-FR" sz="2000" u="none" cap="none" strike="noStrike">
                <a:solidFill>
                  <a:srgbClr val="002060"/>
                </a:solidFill>
                <a:latin typeface="Arial Narrow"/>
                <a:ea typeface="Arial Narrow"/>
                <a:cs typeface="Arial Narrow"/>
                <a:sym typeface="Arial Narrow"/>
              </a:rPr>
              <a:t>Vous avez 20 mins.</a:t>
            </a:r>
            <a:endParaRPr b="1" i="0" sz="1800" u="none" cap="none" strike="noStrike">
              <a:solidFill>
                <a:srgbClr val="000000"/>
              </a:solidFill>
              <a:latin typeface="Arial"/>
              <a:ea typeface="Arial"/>
              <a:cs typeface="Arial"/>
              <a:sym typeface="Arial"/>
            </a:endParaRPr>
          </a:p>
        </p:txBody>
      </p:sp>
      <p:pic>
        <p:nvPicPr>
          <p:cNvPr descr="Une image contenant noir, obscurité&#10;&#10;Description générée automatiquement" id="554" name="Google Shape;554;p66"/>
          <p:cNvPicPr preferRelativeResize="0"/>
          <p:nvPr/>
        </p:nvPicPr>
        <p:blipFill rotWithShape="1">
          <a:blip r:embed="rId4">
            <a:alphaModFix/>
          </a:blip>
          <a:srcRect b="0" l="0" r="0" t="0"/>
          <a:stretch/>
        </p:blipFill>
        <p:spPr>
          <a:xfrm>
            <a:off x="6910193" y="5762356"/>
            <a:ext cx="697282" cy="697282"/>
          </a:xfrm>
          <a:prstGeom prst="rect">
            <a:avLst/>
          </a:prstGeom>
          <a:noFill/>
          <a:ln>
            <a:noFill/>
          </a:ln>
        </p:spPr>
      </p:pic>
      <p:sp>
        <p:nvSpPr>
          <p:cNvPr id="555" name="Google Shape;555;p66"/>
          <p:cNvSpPr txBox="1"/>
          <p:nvPr/>
        </p:nvSpPr>
        <p:spPr>
          <a:xfrm>
            <a:off x="1239678" y="1881113"/>
            <a:ext cx="2655043" cy="615523"/>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lang="fr-FR" sz="2800">
                <a:solidFill>
                  <a:schemeClr val="dk2"/>
                </a:solidFill>
                <a:latin typeface="Bebas Neue"/>
                <a:ea typeface="Bebas Neue"/>
                <a:cs typeface="Bebas Neue"/>
                <a:sym typeface="Bebas Neue"/>
              </a:rPr>
              <a:t>INDIVIDUELLEMENT</a:t>
            </a:r>
            <a:endParaRPr b="0" i="0" sz="2800" u="none" cap="none" strike="noStrike">
              <a:solidFill>
                <a:schemeClr val="dk2"/>
              </a:solidFill>
              <a:latin typeface="Bebas Neue"/>
              <a:ea typeface="Bebas Neue"/>
              <a:cs typeface="Bebas Neue"/>
              <a:sym typeface="Bebas Neue"/>
            </a:endParaRPr>
          </a:p>
        </p:txBody>
      </p:sp>
      <p:sp>
        <p:nvSpPr>
          <p:cNvPr id="556" name="Google Shape;556;p66"/>
          <p:cNvSpPr/>
          <p:nvPr/>
        </p:nvSpPr>
        <p:spPr>
          <a:xfrm>
            <a:off x="777430" y="2535628"/>
            <a:ext cx="3579540" cy="1975800"/>
          </a:xfrm>
          <a:prstGeom prst="wedgeEllipseCallout">
            <a:avLst>
              <a:gd fmla="val 16537" name="adj1"/>
              <a:gd fmla="val 625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fr-FR">
                <a:solidFill>
                  <a:schemeClr val="lt1"/>
                </a:solidFill>
              </a:rPr>
              <a:t>Elaborer</a:t>
            </a:r>
            <a:r>
              <a:rPr lang="fr-FR">
                <a:solidFill>
                  <a:schemeClr val="lt1"/>
                </a:solidFill>
              </a:rPr>
              <a:t> le RACI de votre Plan S&amp;E</a:t>
            </a:r>
            <a:endParaRPr b="0" i="0" sz="1400" u="none" cap="none" strike="noStrike">
              <a:solidFill>
                <a:schemeClr val="lt1"/>
              </a:solidFill>
              <a:latin typeface="Arial"/>
              <a:ea typeface="Arial"/>
              <a:cs typeface="Arial"/>
              <a:sym typeface="Arial"/>
            </a:endParaRPr>
          </a:p>
        </p:txBody>
      </p:sp>
      <p:pic>
        <p:nvPicPr>
          <p:cNvPr descr="Une image contenant noir, obscurité&#10;&#10;Description générée automatiquement" id="557" name="Google Shape;557;p66"/>
          <p:cNvPicPr preferRelativeResize="0"/>
          <p:nvPr/>
        </p:nvPicPr>
        <p:blipFill rotWithShape="1">
          <a:blip r:embed="rId5">
            <a:alphaModFix/>
          </a:blip>
          <a:srcRect b="0" l="0" r="0" t="0"/>
          <a:stretch/>
        </p:blipFill>
        <p:spPr>
          <a:xfrm>
            <a:off x="4924728" y="2188875"/>
            <a:ext cx="2322226" cy="2322226"/>
          </a:xfrm>
          <a:prstGeom prst="rect">
            <a:avLst/>
          </a:prstGeom>
          <a:noFill/>
          <a:ln>
            <a:noFill/>
          </a:ln>
        </p:spPr>
      </p:pic>
      <p:sp>
        <p:nvSpPr>
          <p:cNvPr id="558" name="Google Shape;558;p66"/>
          <p:cNvSpPr txBox="1"/>
          <p:nvPr/>
        </p:nvSpPr>
        <p:spPr>
          <a:xfrm>
            <a:off x="209003" y="5762356"/>
            <a:ext cx="3685800" cy="1046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2800" u="none" cap="none" strike="noStrike">
                <a:solidFill>
                  <a:schemeClr val="dk2"/>
                </a:solidFill>
                <a:latin typeface="Bebas Neue"/>
                <a:ea typeface="Bebas Neue"/>
                <a:cs typeface="Bebas Neue"/>
                <a:sym typeface="Bebas Neue"/>
              </a:rPr>
              <a:t>LAISSEZ-vous guider par la trame plan s&amp;e </a:t>
            </a:r>
            <a:endParaRPr b="0" i="0" sz="2800" u="none" cap="none" strike="noStrike">
              <a:solidFill>
                <a:schemeClr val="dk2"/>
              </a:solidFill>
              <a:latin typeface="Bebas Neue"/>
              <a:ea typeface="Bebas Neue"/>
              <a:cs typeface="Bebas Neue"/>
              <a:sym typeface="Bebas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63" name="Shape 563"/>
        <p:cNvGrpSpPr/>
        <p:nvPr/>
      </p:nvGrpSpPr>
      <p:grpSpPr>
        <a:xfrm>
          <a:off x="0" y="0"/>
          <a:ext cx="0" cy="0"/>
          <a:chOff x="0" y="0"/>
          <a:chExt cx="0" cy="0"/>
        </a:xfrm>
      </p:grpSpPr>
      <p:sp>
        <p:nvSpPr>
          <p:cNvPr id="564" name="Google Shape;564;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565" name="Google Shape;565;p67"/>
          <p:cNvSpPr txBox="1"/>
          <p:nvPr/>
        </p:nvSpPr>
        <p:spPr>
          <a:xfrm>
            <a:off x="667265" y="1837437"/>
            <a:ext cx="7633500" cy="184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lang="fr-FR" sz="5400">
                <a:solidFill>
                  <a:srgbClr val="FFFFFF"/>
                </a:solidFill>
                <a:latin typeface="Bebas Neue"/>
                <a:ea typeface="Bebas Neue"/>
                <a:cs typeface="Bebas Neue"/>
                <a:sym typeface="Bebas Neue"/>
              </a:rPr>
              <a:t>V</a:t>
            </a:r>
            <a:r>
              <a:rPr b="1" i="0" lang="fr-FR" sz="5400" u="none" cap="none" strike="noStrike">
                <a:solidFill>
                  <a:srgbClr val="FFFFFF"/>
                </a:solidFill>
                <a:latin typeface="Bebas Neue"/>
                <a:ea typeface="Bebas Neue"/>
                <a:cs typeface="Bebas Neue"/>
                <a:sym typeface="Bebas Neue"/>
              </a:rPr>
              <a:t>. Les ressources et le budget S&amp;E</a:t>
            </a:r>
            <a:endParaRPr/>
          </a:p>
        </p:txBody>
      </p:sp>
      <p:grpSp>
        <p:nvGrpSpPr>
          <p:cNvPr id="566" name="Google Shape;566;p67"/>
          <p:cNvGrpSpPr/>
          <p:nvPr/>
        </p:nvGrpSpPr>
        <p:grpSpPr>
          <a:xfrm>
            <a:off x="3624045" y="4947747"/>
            <a:ext cx="1895970" cy="1773731"/>
            <a:chOff x="3137400" y="1009650"/>
            <a:chExt cx="2869204" cy="2708400"/>
          </a:xfrm>
        </p:grpSpPr>
        <p:sp>
          <p:nvSpPr>
            <p:cNvPr id="567" name="Google Shape;567;p67"/>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62775"/>
                </a:solidFill>
                <a:latin typeface="Arial"/>
                <a:ea typeface="Arial"/>
                <a:cs typeface="Arial"/>
                <a:sym typeface="Arial"/>
              </a:endParaRPr>
            </a:p>
          </p:txBody>
        </p:sp>
        <p:pic>
          <p:nvPicPr>
            <p:cNvPr id="568" name="Google Shape;568;p67"/>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575" name="Google Shape;575;p68"/>
          <p:cNvSpPr/>
          <p:nvPr/>
        </p:nvSpPr>
        <p:spPr>
          <a:xfrm>
            <a:off x="628996" y="2290227"/>
            <a:ext cx="6991004" cy="5232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576" name="Google Shape;576;p68"/>
          <p:cNvSpPr/>
          <p:nvPr/>
        </p:nvSpPr>
        <p:spPr>
          <a:xfrm>
            <a:off x="1642604" y="2431665"/>
            <a:ext cx="6872400" cy="50805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rPr b="1" i="0" lang="fr-FR" sz="2100" u="none" cap="none" strike="noStrike">
                <a:solidFill>
                  <a:schemeClr val="dk2"/>
                </a:solidFill>
                <a:latin typeface="Bebas Neue"/>
                <a:ea typeface="Bebas Neue"/>
                <a:cs typeface="Bebas Neue"/>
                <a:sym typeface="Bebas Neue"/>
              </a:rPr>
              <a:t>Quels sont LES QUESTIONS À SE POSER POUR </a:t>
            </a:r>
            <a:r>
              <a:rPr b="1" lang="fr-FR" sz="2100">
                <a:solidFill>
                  <a:schemeClr val="dk2"/>
                </a:solidFill>
                <a:latin typeface="Bebas Neue"/>
                <a:ea typeface="Bebas Neue"/>
                <a:cs typeface="Bebas Neue"/>
                <a:sym typeface="Bebas Neue"/>
              </a:rPr>
              <a:t>BUDGÉTISER</a:t>
            </a:r>
            <a:r>
              <a:rPr b="1" i="0" lang="fr-FR" sz="2100" u="none" cap="none" strike="noStrike">
                <a:solidFill>
                  <a:schemeClr val="dk2"/>
                </a:solidFill>
                <a:latin typeface="Bebas Neue"/>
                <a:ea typeface="Bebas Neue"/>
                <a:cs typeface="Bebas Neue"/>
                <a:sym typeface="Bebas Neue"/>
              </a:rPr>
              <a:t> LES RESSOURCES POUR LE  suivi et évaluation pour mon projet ? </a:t>
            </a:r>
            <a:br>
              <a:rPr b="0" i="0" lang="fr-FR" sz="1400" u="none" cap="none" strike="noStrike">
                <a:solidFill>
                  <a:schemeClr val="dk2"/>
                </a:solidFill>
                <a:latin typeface="Arial"/>
                <a:ea typeface="Arial"/>
                <a:cs typeface="Arial"/>
                <a:sym typeface="Arial"/>
              </a:rPr>
            </a:br>
            <a:endParaRPr b="0" i="0" sz="1400" u="none" cap="none" strike="noStrike">
              <a:solidFill>
                <a:schemeClr val="dk2"/>
              </a:solidFill>
              <a:latin typeface="Arial"/>
              <a:ea typeface="Arial"/>
              <a:cs typeface="Arial"/>
              <a:sym typeface="Arial"/>
            </a:endParaRPr>
          </a:p>
        </p:txBody>
      </p:sp>
      <p:sp>
        <p:nvSpPr>
          <p:cNvPr id="577" name="Google Shape;577;p68"/>
          <p:cNvSpPr/>
          <p:nvPr/>
        </p:nvSpPr>
        <p:spPr>
          <a:xfrm>
            <a:off x="810130" y="1950936"/>
            <a:ext cx="786600" cy="156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200"/>
              <a:buFont typeface="Arial"/>
              <a:buNone/>
            </a:pPr>
            <a:r>
              <a:rPr b="1" i="0" lang="fr-FR" sz="9200" u="none" cap="none" strike="noStrike">
                <a:solidFill>
                  <a:schemeClr val="dk2"/>
                </a:solidFill>
                <a:latin typeface="Arial"/>
                <a:ea typeface="Arial"/>
                <a:cs typeface="Arial"/>
                <a:sym typeface="Arial"/>
              </a:rPr>
              <a:t>?</a:t>
            </a:r>
            <a:r>
              <a:rPr b="1" i="0" lang="fr-FR" sz="1800" u="none" cap="none" strike="noStrike">
                <a:solidFill>
                  <a:schemeClr val="dk2"/>
                </a:solidFill>
                <a:latin typeface="Arial"/>
                <a:ea typeface="Arial"/>
                <a:cs typeface="Arial"/>
                <a:sym typeface="Arial"/>
              </a:rPr>
              <a:t> </a:t>
            </a:r>
            <a:endParaRPr b="1" i="0" sz="1800" u="none" cap="none" strike="noStrike">
              <a:solidFill>
                <a:schemeClr val="dk2"/>
              </a:solidFill>
              <a:latin typeface="Arial"/>
              <a:ea typeface="Arial"/>
              <a:cs typeface="Arial"/>
              <a:sym typeface="Arial"/>
            </a:endParaRPr>
          </a:p>
        </p:txBody>
      </p:sp>
      <p:sp>
        <p:nvSpPr>
          <p:cNvPr id="578" name="Google Shape;578;p68"/>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Les besoins s&amp;e de mon projet</a:t>
            </a:r>
            <a:endParaRPr b="1" i="0" sz="6300" u="none" cap="none" strike="noStrike">
              <a:solidFill>
                <a:schemeClr val="lt1"/>
              </a:solidFill>
              <a:latin typeface="Bebas Neue"/>
              <a:ea typeface="Bebas Neue"/>
              <a:cs typeface="Bebas Neue"/>
              <a:sym typeface="Bebas Neue"/>
            </a:endParaRPr>
          </a:p>
        </p:txBody>
      </p:sp>
      <p:sp>
        <p:nvSpPr>
          <p:cNvPr id="579" name="Google Shape;579;p68"/>
          <p:cNvSpPr/>
          <p:nvPr/>
        </p:nvSpPr>
        <p:spPr>
          <a:xfrm>
            <a:off x="3292167" y="3218748"/>
            <a:ext cx="2559666" cy="2161296"/>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EN </a:t>
            </a:r>
            <a:r>
              <a:rPr lang="fr-FR">
                <a:solidFill>
                  <a:schemeClr val="lt1"/>
                </a:solidFill>
              </a:rPr>
              <a:t>PLÉNIÈRE</a:t>
            </a:r>
            <a:endParaRPr b="0" i="0" sz="1400" u="none" cap="none" strike="noStrike">
              <a:solidFill>
                <a:schemeClr val="lt1"/>
              </a:solidFill>
              <a:latin typeface="Arial"/>
              <a:ea typeface="Arial"/>
              <a:cs typeface="Arial"/>
              <a:sym typeface="Arial"/>
            </a:endParaRPr>
          </a:p>
        </p:txBody>
      </p:sp>
      <p:pic>
        <p:nvPicPr>
          <p:cNvPr descr="Une image contenant noir, obscurité&#10;&#10;Description générée automatiquement" id="580" name="Google Shape;580;p68"/>
          <p:cNvPicPr preferRelativeResize="0"/>
          <p:nvPr/>
        </p:nvPicPr>
        <p:blipFill rotWithShape="1">
          <a:blip r:embed="rId3">
            <a:alphaModFix/>
          </a:blip>
          <a:srcRect b="0" l="0" r="0" t="0"/>
          <a:stretch/>
        </p:blipFill>
        <p:spPr>
          <a:xfrm>
            <a:off x="6553200" y="5659068"/>
            <a:ext cx="697282" cy="697282"/>
          </a:xfrm>
          <a:prstGeom prst="rect">
            <a:avLst/>
          </a:prstGeom>
          <a:noFill/>
          <a:ln>
            <a:noFill/>
          </a:ln>
        </p:spPr>
      </p:pic>
      <p:sp>
        <p:nvSpPr>
          <p:cNvPr id="581" name="Google Shape;581;p68"/>
          <p:cNvSpPr txBox="1"/>
          <p:nvPr/>
        </p:nvSpPr>
        <p:spPr>
          <a:xfrm>
            <a:off x="4124498" y="5710019"/>
            <a:ext cx="2444663" cy="92333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b="1" i="0" lang="fr-FR" sz="2000" u="none" cap="none" strike="noStrike">
                <a:solidFill>
                  <a:srgbClr val="002060"/>
                </a:solidFill>
                <a:latin typeface="Arial Narrow"/>
                <a:ea typeface="Arial Narrow"/>
                <a:cs typeface="Arial Narrow"/>
                <a:sym typeface="Arial Narrow"/>
              </a:rPr>
              <a:t>Vous avez 2 mins pour réfléchir individuellement . </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588" name="Google Shape;588;p69"/>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Les ressources s&amp;e</a:t>
            </a:r>
            <a:endParaRPr b="1" i="0" sz="6300" u="none" cap="none" strike="noStrike">
              <a:solidFill>
                <a:schemeClr val="lt1"/>
              </a:solidFill>
              <a:latin typeface="Bebas Neue"/>
              <a:ea typeface="Bebas Neue"/>
              <a:cs typeface="Bebas Neue"/>
              <a:sym typeface="Bebas Neue"/>
            </a:endParaRPr>
          </a:p>
        </p:txBody>
      </p:sp>
      <p:sp>
        <p:nvSpPr>
          <p:cNvPr id="589" name="Google Shape;589;p69"/>
          <p:cNvSpPr txBox="1"/>
          <p:nvPr/>
        </p:nvSpPr>
        <p:spPr>
          <a:xfrm>
            <a:off x="391618" y="1817527"/>
            <a:ext cx="4660067" cy="61552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0"/>
              <a:buFont typeface="Arial"/>
              <a:buNone/>
            </a:pPr>
            <a:r>
              <a:rPr b="1" i="0" lang="fr-FR" sz="2800" u="none" cap="none" strike="noStrike">
                <a:solidFill>
                  <a:schemeClr val="dk2"/>
                </a:solidFill>
                <a:latin typeface="Bebas Neue"/>
                <a:ea typeface="Bebas Neue"/>
                <a:cs typeface="Bebas Neue"/>
                <a:sym typeface="Bebas Neue"/>
              </a:rPr>
              <a:t>LES QUESTIONS À SE POSER ? </a:t>
            </a:r>
            <a:endParaRPr b="0" i="0" sz="2800" u="none" cap="none" strike="noStrike">
              <a:solidFill>
                <a:schemeClr val="dk2"/>
              </a:solidFill>
              <a:latin typeface="Bebas Neue"/>
              <a:ea typeface="Bebas Neue"/>
              <a:cs typeface="Bebas Neue"/>
              <a:sym typeface="Bebas Neue"/>
            </a:endParaRPr>
          </a:p>
        </p:txBody>
      </p:sp>
      <p:graphicFrame>
        <p:nvGraphicFramePr>
          <p:cNvPr id="590" name="Google Shape;590;p69"/>
          <p:cNvGraphicFramePr/>
          <p:nvPr/>
        </p:nvGraphicFramePr>
        <p:xfrm>
          <a:off x="391618" y="2433050"/>
          <a:ext cx="3000000" cy="3000000"/>
        </p:xfrm>
        <a:graphic>
          <a:graphicData uri="http://schemas.openxmlformats.org/drawingml/2006/table">
            <a:tbl>
              <a:tblPr>
                <a:noFill/>
                <a:tableStyleId>{509CF33E-735B-4D0B-B4BD-7D8EE08225B2}</a:tableStyleId>
              </a:tblPr>
              <a:tblGrid>
                <a:gridCol w="8001000"/>
              </a:tblGrid>
              <a:tr h="447675">
                <a:tc>
                  <a:txBody>
                    <a:bodyPr/>
                    <a:lstStyle/>
                    <a:p>
                      <a:pPr indent="0" lvl="0" marL="0" marR="0" rtl="0" algn="l">
                        <a:lnSpc>
                          <a:spcPct val="100000"/>
                        </a:lnSpc>
                        <a:spcBef>
                          <a:spcPts val="0"/>
                        </a:spcBef>
                        <a:spcAft>
                          <a:spcPts val="0"/>
                        </a:spcAft>
                        <a:buNone/>
                      </a:pPr>
                      <a:r>
                        <a:rPr lang="fr-FR" sz="1000" u="none" cap="none" strike="noStrike"/>
                        <a:t>La mesure des valeurs de référence et finale des indicateurs nécessite la contractualisation d'une expertise externe ?.</a:t>
                      </a:r>
                      <a:endParaRPr b="0" i="0" sz="1000" u="none" cap="none" strike="noStrike">
                        <a:solidFill>
                          <a:srgbClr val="000000"/>
                        </a:solidFill>
                        <a:latin typeface="Calibri"/>
                        <a:ea typeface="Calibri"/>
                        <a:cs typeface="Calibri"/>
                        <a:sym typeface="Calibri"/>
                      </a:endParaRPr>
                    </a:p>
                  </a:txBody>
                  <a:tcPr marT="0" marB="0" marR="0" marL="0" anchor="ctr"/>
                </a:tc>
              </a:tr>
              <a:tr h="381000">
                <a:tc>
                  <a:txBody>
                    <a:bodyPr/>
                    <a:lstStyle/>
                    <a:p>
                      <a:pPr indent="0" lvl="0" marL="0" marR="0" rtl="0" algn="l">
                        <a:lnSpc>
                          <a:spcPct val="100000"/>
                        </a:lnSpc>
                        <a:spcBef>
                          <a:spcPts val="0"/>
                        </a:spcBef>
                        <a:spcAft>
                          <a:spcPts val="0"/>
                        </a:spcAft>
                        <a:buNone/>
                      </a:pPr>
                      <a:r>
                        <a:rPr lang="fr-FR" sz="1000" u="none" cap="none" strike="noStrike"/>
                        <a:t>Une expertise locale en S&amp;E peut être recrutée sur place pour assurer la mise en œuvre du système S&amp;E au quotidien</a:t>
                      </a:r>
                      <a:endParaRPr b="0" i="0" sz="1000" u="none" cap="none" strike="noStrike">
                        <a:solidFill>
                          <a:srgbClr val="000000"/>
                        </a:solidFill>
                        <a:latin typeface="Calibri"/>
                        <a:ea typeface="Calibri"/>
                        <a:cs typeface="Calibri"/>
                        <a:sym typeface="Calibri"/>
                      </a:endParaRPr>
                    </a:p>
                  </a:txBody>
                  <a:tcPr marT="0" marB="0" marR="0" marL="0" anchor="ctr"/>
                </a:tc>
              </a:tr>
              <a:tr h="447675">
                <a:tc>
                  <a:txBody>
                    <a:bodyPr/>
                    <a:lstStyle/>
                    <a:p>
                      <a:pPr indent="0" lvl="0" marL="0" marR="0" rtl="0" algn="l">
                        <a:lnSpc>
                          <a:spcPct val="100000"/>
                        </a:lnSpc>
                        <a:spcBef>
                          <a:spcPts val="0"/>
                        </a:spcBef>
                        <a:spcAft>
                          <a:spcPts val="0"/>
                        </a:spcAft>
                        <a:buNone/>
                      </a:pPr>
                      <a:r>
                        <a:rPr lang="fr-FR" sz="1000" u="none" cap="none" strike="noStrike"/>
                        <a:t>L'environnement du projet présente des contraintes spécifiques dans la collecte de données (par exemple accessibilité géographique, sécurité)</a:t>
                      </a:r>
                      <a:endParaRPr b="0" i="0" sz="1000" u="none" cap="none" strike="noStrike">
                        <a:solidFill>
                          <a:srgbClr val="000000"/>
                        </a:solidFill>
                        <a:latin typeface="Calibri"/>
                        <a:ea typeface="Calibri"/>
                        <a:cs typeface="Calibri"/>
                        <a:sym typeface="Calibri"/>
                      </a:endParaRPr>
                    </a:p>
                  </a:txBody>
                  <a:tcPr marT="0" marB="0" marR="0" marL="0" anchor="ctr"/>
                </a:tc>
              </a:tr>
              <a:tr h="323850">
                <a:tc>
                  <a:txBody>
                    <a:bodyPr/>
                    <a:lstStyle/>
                    <a:p>
                      <a:pPr indent="0" lvl="0" marL="0" marR="0" rtl="0" algn="l">
                        <a:lnSpc>
                          <a:spcPct val="100000"/>
                        </a:lnSpc>
                        <a:spcBef>
                          <a:spcPts val="0"/>
                        </a:spcBef>
                        <a:spcAft>
                          <a:spcPts val="0"/>
                        </a:spcAft>
                        <a:buNone/>
                      </a:pPr>
                      <a:r>
                        <a:rPr lang="fr-FR" sz="1000" u="none" cap="none" strike="noStrike"/>
                        <a:t>Les membres de l’équipe du projet/programme ont une expérience et des compétences certaines en matière de suivi et d’évaluation </a:t>
                      </a:r>
                      <a:endParaRPr b="0" i="0" sz="1000" u="none" cap="none" strike="noStrike">
                        <a:solidFill>
                          <a:srgbClr val="000000"/>
                        </a:solidFill>
                        <a:latin typeface="Calibri"/>
                        <a:ea typeface="Calibri"/>
                        <a:cs typeface="Calibri"/>
                        <a:sym typeface="Calibri"/>
                      </a:endParaRPr>
                    </a:p>
                  </a:txBody>
                  <a:tcPr marT="0" marB="0" marR="0" marL="0" anchor="ctr"/>
                </a:tc>
              </a:tr>
              <a:tr h="203200">
                <a:tc>
                  <a:txBody>
                    <a:bodyPr/>
                    <a:lstStyle/>
                    <a:p>
                      <a:pPr indent="0" lvl="0" marL="0" marR="0" rtl="0" algn="l">
                        <a:lnSpc>
                          <a:spcPct val="100000"/>
                        </a:lnSpc>
                        <a:spcBef>
                          <a:spcPts val="0"/>
                        </a:spcBef>
                        <a:spcAft>
                          <a:spcPts val="0"/>
                        </a:spcAft>
                        <a:buNone/>
                      </a:pPr>
                      <a:r>
                        <a:rPr lang="fr-FR" sz="1000" u="none" cap="none" strike="noStrike"/>
                        <a:t>Certains partenaires de mise en œuvre auront besoin de formation pour mettre en œuvre le dispositif S/E </a:t>
                      </a:r>
                      <a:endParaRPr b="0" i="0" sz="1000" u="none" cap="none" strike="noStrike">
                        <a:solidFill>
                          <a:srgbClr val="000000"/>
                        </a:solidFill>
                        <a:latin typeface="Calibri"/>
                        <a:ea typeface="Calibri"/>
                        <a:cs typeface="Calibri"/>
                        <a:sym typeface="Calibri"/>
                      </a:endParaRPr>
                    </a:p>
                  </a:txBody>
                  <a:tcPr marT="0" marB="0" marR="0" marL="0" anchor="ctr"/>
                </a:tc>
              </a:tr>
              <a:tr h="333375">
                <a:tc>
                  <a:txBody>
                    <a:bodyPr/>
                    <a:lstStyle/>
                    <a:p>
                      <a:pPr indent="0" lvl="0" marL="0" marR="0" rtl="0" algn="l">
                        <a:lnSpc>
                          <a:spcPct val="100000"/>
                        </a:lnSpc>
                        <a:spcBef>
                          <a:spcPts val="0"/>
                        </a:spcBef>
                        <a:spcAft>
                          <a:spcPts val="0"/>
                        </a:spcAft>
                        <a:buNone/>
                      </a:pPr>
                      <a:r>
                        <a:rPr lang="fr-FR" sz="1000" u="none" cap="none" strike="noStrike"/>
                        <a:t>Les partenaires et/ou les bénéficiaires sont outillés (système de S/E) de manière satisfaisante pour collecter les données S/E </a:t>
                      </a:r>
                      <a:endParaRPr b="0" i="0" sz="1000" u="none" cap="none" strike="noStrike">
                        <a:solidFill>
                          <a:srgbClr val="000000"/>
                        </a:solidFill>
                        <a:latin typeface="Calibri"/>
                        <a:ea typeface="Calibri"/>
                        <a:cs typeface="Calibri"/>
                        <a:sym typeface="Calibri"/>
                      </a:endParaRPr>
                    </a:p>
                  </a:txBody>
                  <a:tcPr marT="0" marB="0" marR="0" marL="0" anchor="ctr"/>
                </a:tc>
              </a:tr>
              <a:tr h="342900">
                <a:tc>
                  <a:txBody>
                    <a:bodyPr/>
                    <a:lstStyle/>
                    <a:p>
                      <a:pPr indent="0" lvl="0" marL="0" marR="0" rtl="0" algn="l">
                        <a:lnSpc>
                          <a:spcPct val="100000"/>
                        </a:lnSpc>
                        <a:spcBef>
                          <a:spcPts val="0"/>
                        </a:spcBef>
                        <a:spcAft>
                          <a:spcPts val="0"/>
                        </a:spcAft>
                        <a:buNone/>
                      </a:pPr>
                      <a:r>
                        <a:rPr lang="fr-FR" sz="1000" u="none" cap="none" strike="noStrike"/>
                        <a:t>Une évaluation intermédiaire est prévue et financée à mi-parcours par le bailleur*</a:t>
                      </a:r>
                      <a:endParaRPr b="0" i="0" sz="1000" u="none" cap="none" strike="noStrike">
                        <a:solidFill>
                          <a:srgbClr val="000000"/>
                        </a:solidFill>
                        <a:latin typeface="Calibri"/>
                        <a:ea typeface="Calibri"/>
                        <a:cs typeface="Calibri"/>
                        <a:sym typeface="Calibri"/>
                      </a:endParaRPr>
                    </a:p>
                  </a:txBody>
                  <a:tcPr marT="0" marB="0" marR="0" marL="0" anchor="ctr"/>
                </a:tc>
              </a:tr>
              <a:tr h="295275">
                <a:tc>
                  <a:txBody>
                    <a:bodyPr/>
                    <a:lstStyle/>
                    <a:p>
                      <a:pPr indent="0" lvl="0" marL="0" marR="0" rtl="0" algn="l">
                        <a:lnSpc>
                          <a:spcPct val="100000"/>
                        </a:lnSpc>
                        <a:spcBef>
                          <a:spcPts val="0"/>
                        </a:spcBef>
                        <a:spcAft>
                          <a:spcPts val="0"/>
                        </a:spcAft>
                        <a:buNone/>
                      </a:pPr>
                      <a:r>
                        <a:rPr lang="fr-FR" sz="1000" u="none" cap="none" strike="noStrike"/>
                        <a:t>Une évaluation finale est  prévue et financée par le bailleur*</a:t>
                      </a:r>
                      <a:endParaRPr b="0" i="0" sz="1000" u="none" cap="none" strike="noStrike">
                        <a:solidFill>
                          <a:srgbClr val="000000"/>
                        </a:solidFill>
                        <a:latin typeface="Calibri"/>
                        <a:ea typeface="Calibri"/>
                        <a:cs typeface="Calibri"/>
                        <a:sym typeface="Calibri"/>
                      </a:endParaRPr>
                    </a:p>
                  </a:txBody>
                  <a:tcPr marT="0" marB="0" marR="0" marL="0" anchor="ctr"/>
                </a:tc>
              </a:tr>
            </a:tbl>
          </a:graphicData>
        </a:graphic>
      </p:graphicFrame>
      <p:sp>
        <p:nvSpPr>
          <p:cNvPr id="591" name="Google Shape;591;p69"/>
          <p:cNvSpPr txBox="1"/>
          <p:nvPr/>
        </p:nvSpPr>
        <p:spPr>
          <a:xfrm>
            <a:off x="6005951" y="5865889"/>
            <a:ext cx="2680849" cy="286232"/>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None/>
            </a:pPr>
            <a:r>
              <a:rPr b="0" i="0" lang="fr-FR" sz="1400" u="none" cap="none" strike="noStrike">
                <a:solidFill>
                  <a:srgbClr val="002060"/>
                </a:solidFill>
                <a:latin typeface="Arial Narrow"/>
                <a:ea typeface="Arial Narrow"/>
                <a:cs typeface="Arial Narrow"/>
                <a:sym typeface="Arial Narrow"/>
              </a:rPr>
              <a:t>Source : (Inspiré d’Expertise France).  </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7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598" name="Google Shape;598;p70"/>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FOCUS BUDGET</a:t>
            </a:r>
            <a:endParaRPr b="1" i="0" sz="6300" u="none" cap="none" strike="noStrike">
              <a:solidFill>
                <a:schemeClr val="lt1"/>
              </a:solidFill>
              <a:latin typeface="Bebas Neue"/>
              <a:ea typeface="Bebas Neue"/>
              <a:cs typeface="Bebas Neue"/>
              <a:sym typeface="Bebas Neue"/>
            </a:endParaRPr>
          </a:p>
        </p:txBody>
      </p:sp>
      <p:sp>
        <p:nvSpPr>
          <p:cNvPr id="599" name="Google Shape;599;p70"/>
          <p:cNvSpPr/>
          <p:nvPr/>
        </p:nvSpPr>
        <p:spPr>
          <a:xfrm>
            <a:off x="3668917" y="2545374"/>
            <a:ext cx="1219607" cy="1401005"/>
          </a:xfrm>
          <a:custGeom>
            <a:rect b="b" l="l" r="r" t="t"/>
            <a:pathLst>
              <a:path extrusionOk="0" h="504825" w="262845">
                <a:moveTo>
                  <a:pt x="114947" y="0"/>
                </a:moveTo>
                <a:lnTo>
                  <a:pt x="152977" y="0"/>
                </a:lnTo>
                <a:cubicBezTo>
                  <a:pt x="155607" y="0"/>
                  <a:pt x="157767" y="845"/>
                  <a:pt x="159457" y="2535"/>
                </a:cubicBezTo>
                <a:cubicBezTo>
                  <a:pt x="161147" y="4226"/>
                  <a:pt x="161992" y="6385"/>
                  <a:pt x="161992" y="9015"/>
                </a:cubicBezTo>
                <a:lnTo>
                  <a:pt x="161992" y="58596"/>
                </a:lnTo>
                <a:cubicBezTo>
                  <a:pt x="172698" y="59723"/>
                  <a:pt x="183073" y="61882"/>
                  <a:pt x="193121" y="65075"/>
                </a:cubicBezTo>
                <a:cubicBezTo>
                  <a:pt x="203169" y="68268"/>
                  <a:pt x="211338" y="71414"/>
                  <a:pt x="217630" y="74512"/>
                </a:cubicBezTo>
                <a:cubicBezTo>
                  <a:pt x="223921" y="77611"/>
                  <a:pt x="229885" y="81133"/>
                  <a:pt x="235519" y="85076"/>
                </a:cubicBezTo>
                <a:cubicBezTo>
                  <a:pt x="241153" y="89020"/>
                  <a:pt x="244815" y="91744"/>
                  <a:pt x="246506" y="93246"/>
                </a:cubicBezTo>
                <a:cubicBezTo>
                  <a:pt x="248195" y="94749"/>
                  <a:pt x="249604" y="96063"/>
                  <a:pt x="250731" y="97190"/>
                </a:cubicBezTo>
                <a:cubicBezTo>
                  <a:pt x="253924" y="100571"/>
                  <a:pt x="254394" y="104139"/>
                  <a:pt x="252139" y="107895"/>
                </a:cubicBezTo>
                <a:lnTo>
                  <a:pt x="229321" y="149025"/>
                </a:lnTo>
                <a:cubicBezTo>
                  <a:pt x="227819" y="151842"/>
                  <a:pt x="225659" y="153344"/>
                  <a:pt x="222842" y="153532"/>
                </a:cubicBezTo>
                <a:cubicBezTo>
                  <a:pt x="220212" y="154096"/>
                  <a:pt x="217677" y="153438"/>
                  <a:pt x="215236" y="151560"/>
                </a:cubicBezTo>
                <a:cubicBezTo>
                  <a:pt x="214672" y="150997"/>
                  <a:pt x="213310" y="149870"/>
                  <a:pt x="211151" y="148180"/>
                </a:cubicBezTo>
                <a:cubicBezTo>
                  <a:pt x="208991" y="146489"/>
                  <a:pt x="205329" y="144001"/>
                  <a:pt x="200165" y="140714"/>
                </a:cubicBezTo>
                <a:cubicBezTo>
                  <a:pt x="194999" y="137428"/>
                  <a:pt x="189505" y="134423"/>
                  <a:pt x="183684" y="131700"/>
                </a:cubicBezTo>
                <a:cubicBezTo>
                  <a:pt x="177862" y="128976"/>
                  <a:pt x="170867" y="126535"/>
                  <a:pt x="162697" y="124375"/>
                </a:cubicBezTo>
                <a:cubicBezTo>
                  <a:pt x="154527" y="122215"/>
                  <a:pt x="146498" y="121135"/>
                  <a:pt x="138610" y="121135"/>
                </a:cubicBezTo>
                <a:cubicBezTo>
                  <a:pt x="120769" y="121135"/>
                  <a:pt x="106213" y="125173"/>
                  <a:pt x="94946" y="133249"/>
                </a:cubicBezTo>
                <a:cubicBezTo>
                  <a:pt x="83677" y="141325"/>
                  <a:pt x="78042" y="151748"/>
                  <a:pt x="78042" y="164519"/>
                </a:cubicBezTo>
                <a:cubicBezTo>
                  <a:pt x="78042" y="169402"/>
                  <a:pt x="78841" y="173909"/>
                  <a:pt x="80438" y="178041"/>
                </a:cubicBezTo>
                <a:cubicBezTo>
                  <a:pt x="82033" y="182173"/>
                  <a:pt x="84804" y="186070"/>
                  <a:pt x="88748" y="189732"/>
                </a:cubicBezTo>
                <a:cubicBezTo>
                  <a:pt x="92692" y="193394"/>
                  <a:pt x="96401" y="196493"/>
                  <a:pt x="99875" y="199028"/>
                </a:cubicBezTo>
                <a:cubicBezTo>
                  <a:pt x="103350" y="201564"/>
                  <a:pt x="108609" y="204475"/>
                  <a:pt x="115651" y="207761"/>
                </a:cubicBezTo>
                <a:cubicBezTo>
                  <a:pt x="122694" y="211048"/>
                  <a:pt x="128375" y="213583"/>
                  <a:pt x="132695" y="215368"/>
                </a:cubicBezTo>
                <a:cubicBezTo>
                  <a:pt x="137014" y="217152"/>
                  <a:pt x="143588" y="219734"/>
                  <a:pt x="152414" y="223115"/>
                </a:cubicBezTo>
                <a:cubicBezTo>
                  <a:pt x="162368" y="226871"/>
                  <a:pt x="169975" y="229829"/>
                  <a:pt x="175232" y="231988"/>
                </a:cubicBezTo>
                <a:cubicBezTo>
                  <a:pt x="180492" y="234148"/>
                  <a:pt x="187628" y="237435"/>
                  <a:pt x="196643" y="241848"/>
                </a:cubicBezTo>
                <a:cubicBezTo>
                  <a:pt x="205658" y="246262"/>
                  <a:pt x="212747" y="250253"/>
                  <a:pt x="217912" y="253821"/>
                </a:cubicBezTo>
                <a:cubicBezTo>
                  <a:pt x="223077" y="257390"/>
                  <a:pt x="228899" y="262085"/>
                  <a:pt x="235378" y="267907"/>
                </a:cubicBezTo>
                <a:cubicBezTo>
                  <a:pt x="241857" y="273729"/>
                  <a:pt x="246834" y="279691"/>
                  <a:pt x="250308" y="285795"/>
                </a:cubicBezTo>
                <a:cubicBezTo>
                  <a:pt x="253783" y="291899"/>
                  <a:pt x="256741" y="299083"/>
                  <a:pt x="259183" y="307346"/>
                </a:cubicBezTo>
                <a:cubicBezTo>
                  <a:pt x="261624" y="315610"/>
                  <a:pt x="262845" y="324436"/>
                  <a:pt x="262845" y="333827"/>
                </a:cubicBezTo>
                <a:cubicBezTo>
                  <a:pt x="262845" y="362561"/>
                  <a:pt x="253501" y="387305"/>
                  <a:pt x="234814" y="408057"/>
                </a:cubicBezTo>
                <a:cubicBezTo>
                  <a:pt x="216128" y="428810"/>
                  <a:pt x="191853" y="441628"/>
                  <a:pt x="161992" y="446511"/>
                </a:cubicBezTo>
                <a:lnTo>
                  <a:pt x="161992" y="495810"/>
                </a:lnTo>
                <a:cubicBezTo>
                  <a:pt x="161992" y="498440"/>
                  <a:pt x="161147" y="500599"/>
                  <a:pt x="159457" y="502290"/>
                </a:cubicBezTo>
                <a:cubicBezTo>
                  <a:pt x="157767" y="503980"/>
                  <a:pt x="155607" y="504825"/>
                  <a:pt x="152977" y="504825"/>
                </a:cubicBezTo>
                <a:lnTo>
                  <a:pt x="114947" y="504825"/>
                </a:lnTo>
                <a:cubicBezTo>
                  <a:pt x="112505" y="504825"/>
                  <a:pt x="110392" y="503933"/>
                  <a:pt x="108609" y="502149"/>
                </a:cubicBezTo>
                <a:cubicBezTo>
                  <a:pt x="106824" y="500365"/>
                  <a:pt x="105932" y="498252"/>
                  <a:pt x="105932" y="495810"/>
                </a:cubicBezTo>
                <a:lnTo>
                  <a:pt x="105932" y="446511"/>
                </a:lnTo>
                <a:cubicBezTo>
                  <a:pt x="93537" y="444821"/>
                  <a:pt x="81564" y="441910"/>
                  <a:pt x="70014" y="437778"/>
                </a:cubicBezTo>
                <a:cubicBezTo>
                  <a:pt x="58464" y="433646"/>
                  <a:pt x="48933" y="429467"/>
                  <a:pt x="41421" y="425242"/>
                </a:cubicBezTo>
                <a:cubicBezTo>
                  <a:pt x="33908" y="421016"/>
                  <a:pt x="26959" y="416509"/>
                  <a:pt x="20574" y="411720"/>
                </a:cubicBezTo>
                <a:cubicBezTo>
                  <a:pt x="14188" y="406931"/>
                  <a:pt x="9822" y="403409"/>
                  <a:pt x="7474" y="401155"/>
                </a:cubicBezTo>
                <a:cubicBezTo>
                  <a:pt x="5126" y="398902"/>
                  <a:pt x="3484" y="397212"/>
                  <a:pt x="2545" y="396085"/>
                </a:cubicBezTo>
                <a:cubicBezTo>
                  <a:pt x="-649" y="392141"/>
                  <a:pt x="-836" y="388291"/>
                  <a:pt x="1981" y="384535"/>
                </a:cubicBezTo>
                <a:lnTo>
                  <a:pt x="30997" y="346504"/>
                </a:lnTo>
                <a:cubicBezTo>
                  <a:pt x="32311" y="344626"/>
                  <a:pt x="34472" y="343499"/>
                  <a:pt x="37476" y="343123"/>
                </a:cubicBezTo>
                <a:cubicBezTo>
                  <a:pt x="40294" y="342748"/>
                  <a:pt x="42547" y="343593"/>
                  <a:pt x="44238" y="345659"/>
                </a:cubicBezTo>
                <a:cubicBezTo>
                  <a:pt x="44238" y="345659"/>
                  <a:pt x="44425" y="345846"/>
                  <a:pt x="44801" y="346222"/>
                </a:cubicBezTo>
                <a:cubicBezTo>
                  <a:pt x="66023" y="364815"/>
                  <a:pt x="88841" y="376553"/>
                  <a:pt x="113257" y="381436"/>
                </a:cubicBezTo>
                <a:cubicBezTo>
                  <a:pt x="120206" y="382938"/>
                  <a:pt x="127154" y="383690"/>
                  <a:pt x="134103" y="383690"/>
                </a:cubicBezTo>
                <a:cubicBezTo>
                  <a:pt x="149315" y="383690"/>
                  <a:pt x="162697" y="379652"/>
                  <a:pt x="174246" y="371576"/>
                </a:cubicBezTo>
                <a:cubicBezTo>
                  <a:pt x="185797" y="363500"/>
                  <a:pt x="191572" y="352044"/>
                  <a:pt x="191572" y="337207"/>
                </a:cubicBezTo>
                <a:cubicBezTo>
                  <a:pt x="191572" y="331949"/>
                  <a:pt x="190163" y="326972"/>
                  <a:pt x="187347" y="322277"/>
                </a:cubicBezTo>
                <a:cubicBezTo>
                  <a:pt x="184529" y="317581"/>
                  <a:pt x="181384" y="313638"/>
                  <a:pt x="177909" y="310445"/>
                </a:cubicBezTo>
                <a:cubicBezTo>
                  <a:pt x="174434" y="307252"/>
                  <a:pt x="168941" y="303731"/>
                  <a:pt x="161429" y="299881"/>
                </a:cubicBezTo>
                <a:cubicBezTo>
                  <a:pt x="153917" y="296031"/>
                  <a:pt x="147719" y="293026"/>
                  <a:pt x="142836" y="290866"/>
                </a:cubicBezTo>
                <a:cubicBezTo>
                  <a:pt x="137953" y="288706"/>
                  <a:pt x="130441" y="285654"/>
                  <a:pt x="120299" y="281710"/>
                </a:cubicBezTo>
                <a:cubicBezTo>
                  <a:pt x="112975" y="278705"/>
                  <a:pt x="107200" y="276358"/>
                  <a:pt x="102974" y="274668"/>
                </a:cubicBezTo>
                <a:cubicBezTo>
                  <a:pt x="98749" y="272977"/>
                  <a:pt x="92973" y="270489"/>
                  <a:pt x="85649" y="267202"/>
                </a:cubicBezTo>
                <a:cubicBezTo>
                  <a:pt x="78324" y="263916"/>
                  <a:pt x="72455" y="261005"/>
                  <a:pt x="68042" y="258469"/>
                </a:cubicBezTo>
                <a:cubicBezTo>
                  <a:pt x="63628" y="255934"/>
                  <a:pt x="58323" y="252600"/>
                  <a:pt x="52125" y="248469"/>
                </a:cubicBezTo>
                <a:cubicBezTo>
                  <a:pt x="45928" y="244337"/>
                  <a:pt x="40903" y="240346"/>
                  <a:pt x="37054" y="236496"/>
                </a:cubicBezTo>
                <a:cubicBezTo>
                  <a:pt x="33204" y="232646"/>
                  <a:pt x="29119" y="228045"/>
                  <a:pt x="24799" y="222692"/>
                </a:cubicBezTo>
                <a:cubicBezTo>
                  <a:pt x="20480" y="217340"/>
                  <a:pt x="17147" y="211893"/>
                  <a:pt x="14799" y="206353"/>
                </a:cubicBezTo>
                <a:cubicBezTo>
                  <a:pt x="12451" y="200812"/>
                  <a:pt x="10479" y="194568"/>
                  <a:pt x="8883" y="187619"/>
                </a:cubicBezTo>
                <a:cubicBezTo>
                  <a:pt x="7287" y="180670"/>
                  <a:pt x="6488" y="173346"/>
                  <a:pt x="6488" y="165646"/>
                </a:cubicBezTo>
                <a:cubicBezTo>
                  <a:pt x="6488" y="139728"/>
                  <a:pt x="15691" y="117004"/>
                  <a:pt x="34096" y="97472"/>
                </a:cubicBezTo>
                <a:cubicBezTo>
                  <a:pt x="52501" y="77940"/>
                  <a:pt x="76446" y="65357"/>
                  <a:pt x="105932" y="59723"/>
                </a:cubicBezTo>
                <a:lnTo>
                  <a:pt x="105932" y="9015"/>
                </a:lnTo>
                <a:cubicBezTo>
                  <a:pt x="105932" y="6573"/>
                  <a:pt x="106824" y="4460"/>
                  <a:pt x="108609" y="2676"/>
                </a:cubicBezTo>
                <a:cubicBezTo>
                  <a:pt x="110392" y="892"/>
                  <a:pt x="112505" y="0"/>
                  <a:pt x="114947"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13" u="none" cap="none" strike="noStrike">
              <a:solidFill>
                <a:schemeClr val="lt1"/>
              </a:solidFill>
              <a:latin typeface="Arial"/>
              <a:ea typeface="Arial"/>
              <a:cs typeface="Arial"/>
              <a:sym typeface="Arial"/>
            </a:endParaRPr>
          </a:p>
        </p:txBody>
      </p:sp>
      <p:sp>
        <p:nvSpPr>
          <p:cNvPr id="600" name="Google Shape;600;p70"/>
          <p:cNvSpPr txBox="1"/>
          <p:nvPr/>
        </p:nvSpPr>
        <p:spPr>
          <a:xfrm>
            <a:off x="1210456" y="4366486"/>
            <a:ext cx="6723089"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fr-FR" sz="2100" u="none" cap="none" strike="noStrike">
                <a:solidFill>
                  <a:schemeClr val="dk2"/>
                </a:solidFill>
                <a:latin typeface="Bebas Neue"/>
                <a:ea typeface="Bebas Neue"/>
                <a:cs typeface="Bebas Neue"/>
                <a:sym typeface="Bebas Neue"/>
              </a:rPr>
              <a:t>A votre avis, quels sont les coûts à considérer en construisant le budget de l’évaluation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71"/>
          <p:cNvSpPr/>
          <p:nvPr/>
        </p:nvSpPr>
        <p:spPr>
          <a:xfrm>
            <a:off x="542504" y="1627918"/>
            <a:ext cx="575230" cy="461066"/>
          </a:xfrm>
          <a:custGeom>
            <a:rect b="b" l="l" r="r" t="t"/>
            <a:pathLst>
              <a:path extrusionOk="0" h="504826" w="540885">
                <a:moveTo>
                  <a:pt x="169590" y="270443"/>
                </a:moveTo>
                <a:cubicBezTo>
                  <a:pt x="171469" y="270443"/>
                  <a:pt x="175506" y="272462"/>
                  <a:pt x="181704" y="276500"/>
                </a:cubicBezTo>
                <a:cubicBezTo>
                  <a:pt x="187902" y="280538"/>
                  <a:pt x="194757" y="285045"/>
                  <a:pt x="202269" y="290022"/>
                </a:cubicBezTo>
                <a:cubicBezTo>
                  <a:pt x="209781" y="294999"/>
                  <a:pt x="219829" y="299506"/>
                  <a:pt x="232412" y="303544"/>
                </a:cubicBezTo>
                <a:cubicBezTo>
                  <a:pt x="244995" y="307582"/>
                  <a:pt x="257673" y="309601"/>
                  <a:pt x="270443" y="309601"/>
                </a:cubicBezTo>
                <a:cubicBezTo>
                  <a:pt x="283214" y="309601"/>
                  <a:pt x="295891" y="307582"/>
                  <a:pt x="308473" y="303544"/>
                </a:cubicBezTo>
                <a:cubicBezTo>
                  <a:pt x="321057" y="299506"/>
                  <a:pt x="331105" y="294999"/>
                  <a:pt x="338617" y="290022"/>
                </a:cubicBezTo>
                <a:cubicBezTo>
                  <a:pt x="346129" y="285045"/>
                  <a:pt x="352983" y="280538"/>
                  <a:pt x="359181" y="276500"/>
                </a:cubicBezTo>
                <a:cubicBezTo>
                  <a:pt x="365379" y="272462"/>
                  <a:pt x="369418" y="270443"/>
                  <a:pt x="371295" y="270443"/>
                </a:cubicBezTo>
                <a:cubicBezTo>
                  <a:pt x="382751" y="270443"/>
                  <a:pt x="393222" y="272321"/>
                  <a:pt x="402705" y="276077"/>
                </a:cubicBezTo>
                <a:cubicBezTo>
                  <a:pt x="412191" y="279833"/>
                  <a:pt x="420218" y="284857"/>
                  <a:pt x="426792" y="291149"/>
                </a:cubicBezTo>
                <a:cubicBezTo>
                  <a:pt x="433365" y="297440"/>
                  <a:pt x="439187" y="305046"/>
                  <a:pt x="444258" y="313967"/>
                </a:cubicBezTo>
                <a:cubicBezTo>
                  <a:pt x="449329" y="322888"/>
                  <a:pt x="453367" y="332044"/>
                  <a:pt x="456371" y="341434"/>
                </a:cubicBezTo>
                <a:cubicBezTo>
                  <a:pt x="459376" y="350824"/>
                  <a:pt x="461865" y="361013"/>
                  <a:pt x="463837" y="372000"/>
                </a:cubicBezTo>
                <a:cubicBezTo>
                  <a:pt x="465809" y="382986"/>
                  <a:pt x="467124" y="393222"/>
                  <a:pt x="467781" y="402706"/>
                </a:cubicBezTo>
                <a:cubicBezTo>
                  <a:pt x="468438" y="412190"/>
                  <a:pt x="468767" y="421909"/>
                  <a:pt x="468767" y="431863"/>
                </a:cubicBezTo>
                <a:cubicBezTo>
                  <a:pt x="468767" y="454400"/>
                  <a:pt x="461912" y="472195"/>
                  <a:pt x="448202" y="485247"/>
                </a:cubicBezTo>
                <a:cubicBezTo>
                  <a:pt x="434492" y="498300"/>
                  <a:pt x="416275" y="504826"/>
                  <a:pt x="393550" y="504826"/>
                </a:cubicBezTo>
                <a:lnTo>
                  <a:pt x="147335" y="504826"/>
                </a:lnTo>
                <a:cubicBezTo>
                  <a:pt x="124611" y="504826"/>
                  <a:pt x="106393" y="498300"/>
                  <a:pt x="92683" y="485247"/>
                </a:cubicBezTo>
                <a:cubicBezTo>
                  <a:pt x="78974" y="472195"/>
                  <a:pt x="72118" y="454400"/>
                  <a:pt x="72118" y="431863"/>
                </a:cubicBezTo>
                <a:cubicBezTo>
                  <a:pt x="72118" y="421909"/>
                  <a:pt x="72447" y="412190"/>
                  <a:pt x="73104" y="402706"/>
                </a:cubicBezTo>
                <a:cubicBezTo>
                  <a:pt x="73761" y="393222"/>
                  <a:pt x="75077" y="382986"/>
                  <a:pt x="77049" y="372000"/>
                </a:cubicBezTo>
                <a:cubicBezTo>
                  <a:pt x="79021" y="361013"/>
                  <a:pt x="81510" y="350824"/>
                  <a:pt x="84514" y="341434"/>
                </a:cubicBezTo>
                <a:cubicBezTo>
                  <a:pt x="87519" y="332044"/>
                  <a:pt x="91556" y="322888"/>
                  <a:pt x="96628" y="313967"/>
                </a:cubicBezTo>
                <a:cubicBezTo>
                  <a:pt x="101698" y="305046"/>
                  <a:pt x="107521" y="297440"/>
                  <a:pt x="114093" y="291149"/>
                </a:cubicBezTo>
                <a:cubicBezTo>
                  <a:pt x="120667" y="284857"/>
                  <a:pt x="128696" y="279833"/>
                  <a:pt x="138180" y="276077"/>
                </a:cubicBezTo>
                <a:cubicBezTo>
                  <a:pt x="147664" y="272321"/>
                  <a:pt x="158135" y="270443"/>
                  <a:pt x="169590" y="270443"/>
                </a:cubicBezTo>
                <a:close/>
                <a:moveTo>
                  <a:pt x="505953" y="144237"/>
                </a:moveTo>
                <a:cubicBezTo>
                  <a:pt x="529241" y="144237"/>
                  <a:pt x="540885" y="177385"/>
                  <a:pt x="540885" y="243680"/>
                </a:cubicBezTo>
                <a:cubicBezTo>
                  <a:pt x="540885" y="258329"/>
                  <a:pt x="535626" y="269457"/>
                  <a:pt x="525109" y="277063"/>
                </a:cubicBezTo>
                <a:cubicBezTo>
                  <a:pt x="514592" y="284669"/>
                  <a:pt x="501634" y="288472"/>
                  <a:pt x="486233" y="288472"/>
                </a:cubicBezTo>
                <a:lnTo>
                  <a:pt x="448484" y="288472"/>
                </a:lnTo>
                <a:cubicBezTo>
                  <a:pt x="429140" y="265372"/>
                  <a:pt x="404256" y="253353"/>
                  <a:pt x="373830" y="252413"/>
                </a:cubicBezTo>
                <a:cubicBezTo>
                  <a:pt x="389043" y="230440"/>
                  <a:pt x="396649" y="206401"/>
                  <a:pt x="396649" y="180296"/>
                </a:cubicBezTo>
                <a:cubicBezTo>
                  <a:pt x="396649" y="174849"/>
                  <a:pt x="396179" y="168652"/>
                  <a:pt x="395240" y="161703"/>
                </a:cubicBezTo>
                <a:cubicBezTo>
                  <a:pt x="407636" y="166022"/>
                  <a:pt x="420125" y="168182"/>
                  <a:pt x="432708" y="168182"/>
                </a:cubicBezTo>
                <a:cubicBezTo>
                  <a:pt x="443789" y="168182"/>
                  <a:pt x="454964" y="166163"/>
                  <a:pt x="466231" y="162125"/>
                </a:cubicBezTo>
                <a:cubicBezTo>
                  <a:pt x="477500" y="158087"/>
                  <a:pt x="486655" y="154097"/>
                  <a:pt x="493698" y="150153"/>
                </a:cubicBezTo>
                <a:cubicBezTo>
                  <a:pt x="500742" y="146209"/>
                  <a:pt x="504826" y="144237"/>
                  <a:pt x="505953" y="144237"/>
                </a:cubicBezTo>
                <a:close/>
                <a:moveTo>
                  <a:pt x="34932" y="144237"/>
                </a:moveTo>
                <a:cubicBezTo>
                  <a:pt x="36059" y="144237"/>
                  <a:pt x="40144" y="146209"/>
                  <a:pt x="47187" y="150153"/>
                </a:cubicBezTo>
                <a:cubicBezTo>
                  <a:pt x="54229" y="154097"/>
                  <a:pt x="63384" y="158087"/>
                  <a:pt x="74653" y="162125"/>
                </a:cubicBezTo>
                <a:cubicBezTo>
                  <a:pt x="85921" y="166163"/>
                  <a:pt x="97096" y="168182"/>
                  <a:pt x="108176" y="168182"/>
                </a:cubicBezTo>
                <a:cubicBezTo>
                  <a:pt x="120760" y="168182"/>
                  <a:pt x="133249" y="166022"/>
                  <a:pt x="145644" y="161703"/>
                </a:cubicBezTo>
                <a:cubicBezTo>
                  <a:pt x="144705" y="168652"/>
                  <a:pt x="144235" y="174849"/>
                  <a:pt x="144235" y="180296"/>
                </a:cubicBezTo>
                <a:cubicBezTo>
                  <a:pt x="144235" y="206401"/>
                  <a:pt x="151841" y="230440"/>
                  <a:pt x="167054" y="252413"/>
                </a:cubicBezTo>
                <a:cubicBezTo>
                  <a:pt x="136630" y="253353"/>
                  <a:pt x="111745" y="265372"/>
                  <a:pt x="92401" y="288472"/>
                </a:cubicBezTo>
                <a:lnTo>
                  <a:pt x="54652" y="288472"/>
                </a:lnTo>
                <a:cubicBezTo>
                  <a:pt x="39251" y="288472"/>
                  <a:pt x="26293" y="284669"/>
                  <a:pt x="15776" y="277063"/>
                </a:cubicBezTo>
                <a:cubicBezTo>
                  <a:pt x="5259" y="269457"/>
                  <a:pt x="0" y="258329"/>
                  <a:pt x="0" y="243680"/>
                </a:cubicBezTo>
                <a:cubicBezTo>
                  <a:pt x="0" y="177385"/>
                  <a:pt x="11644" y="144237"/>
                  <a:pt x="34932" y="144237"/>
                </a:cubicBezTo>
                <a:close/>
                <a:moveTo>
                  <a:pt x="270442" y="72119"/>
                </a:moveTo>
                <a:cubicBezTo>
                  <a:pt x="300303" y="72119"/>
                  <a:pt x="325799" y="82683"/>
                  <a:pt x="346926" y="103811"/>
                </a:cubicBezTo>
                <a:cubicBezTo>
                  <a:pt x="368054" y="124940"/>
                  <a:pt x="378619" y="150434"/>
                  <a:pt x="378619" y="180296"/>
                </a:cubicBezTo>
                <a:cubicBezTo>
                  <a:pt x="378619" y="210157"/>
                  <a:pt x="368054" y="235652"/>
                  <a:pt x="346926" y="256780"/>
                </a:cubicBezTo>
                <a:cubicBezTo>
                  <a:pt x="325799" y="277908"/>
                  <a:pt x="300303" y="288472"/>
                  <a:pt x="270442" y="288472"/>
                </a:cubicBezTo>
                <a:cubicBezTo>
                  <a:pt x="240580" y="288472"/>
                  <a:pt x="215085" y="277908"/>
                  <a:pt x="193957" y="256780"/>
                </a:cubicBezTo>
                <a:cubicBezTo>
                  <a:pt x="172829" y="235652"/>
                  <a:pt x="162265" y="210157"/>
                  <a:pt x="162265" y="180296"/>
                </a:cubicBezTo>
                <a:cubicBezTo>
                  <a:pt x="162265" y="150434"/>
                  <a:pt x="172829" y="124940"/>
                  <a:pt x="193957" y="103811"/>
                </a:cubicBezTo>
                <a:cubicBezTo>
                  <a:pt x="215085" y="82683"/>
                  <a:pt x="240580" y="72119"/>
                  <a:pt x="270442" y="72119"/>
                </a:cubicBezTo>
                <a:close/>
                <a:moveTo>
                  <a:pt x="432707" y="0"/>
                </a:moveTo>
                <a:cubicBezTo>
                  <a:pt x="452615" y="0"/>
                  <a:pt x="469611" y="7043"/>
                  <a:pt x="483697" y="21128"/>
                </a:cubicBezTo>
                <a:cubicBezTo>
                  <a:pt x="497783" y="35214"/>
                  <a:pt x="504825" y="52210"/>
                  <a:pt x="504825" y="72118"/>
                </a:cubicBezTo>
                <a:cubicBezTo>
                  <a:pt x="504825" y="92025"/>
                  <a:pt x="497783" y="109022"/>
                  <a:pt x="483697" y="123108"/>
                </a:cubicBezTo>
                <a:cubicBezTo>
                  <a:pt x="469611" y="137193"/>
                  <a:pt x="452615" y="144236"/>
                  <a:pt x="432707" y="144236"/>
                </a:cubicBezTo>
                <a:cubicBezTo>
                  <a:pt x="412800" y="144236"/>
                  <a:pt x="395803" y="137193"/>
                  <a:pt x="381717" y="123108"/>
                </a:cubicBezTo>
                <a:cubicBezTo>
                  <a:pt x="367632" y="109022"/>
                  <a:pt x="360589" y="92025"/>
                  <a:pt x="360589" y="72118"/>
                </a:cubicBezTo>
                <a:cubicBezTo>
                  <a:pt x="360589" y="52210"/>
                  <a:pt x="367632" y="35214"/>
                  <a:pt x="381717" y="21128"/>
                </a:cubicBezTo>
                <a:cubicBezTo>
                  <a:pt x="395803" y="7043"/>
                  <a:pt x="412800" y="0"/>
                  <a:pt x="432707" y="0"/>
                </a:cubicBezTo>
                <a:close/>
                <a:moveTo>
                  <a:pt x="108176" y="0"/>
                </a:moveTo>
                <a:cubicBezTo>
                  <a:pt x="128085" y="0"/>
                  <a:pt x="145080" y="7043"/>
                  <a:pt x="159167" y="21128"/>
                </a:cubicBezTo>
                <a:cubicBezTo>
                  <a:pt x="173252" y="35214"/>
                  <a:pt x="180295" y="52210"/>
                  <a:pt x="180295" y="72118"/>
                </a:cubicBezTo>
                <a:cubicBezTo>
                  <a:pt x="180295" y="92025"/>
                  <a:pt x="173252" y="109022"/>
                  <a:pt x="159167" y="123108"/>
                </a:cubicBezTo>
                <a:cubicBezTo>
                  <a:pt x="145080" y="137193"/>
                  <a:pt x="128085" y="144236"/>
                  <a:pt x="108176" y="144236"/>
                </a:cubicBezTo>
                <a:cubicBezTo>
                  <a:pt x="88270" y="144236"/>
                  <a:pt x="71272" y="137193"/>
                  <a:pt x="57187" y="123108"/>
                </a:cubicBezTo>
                <a:cubicBezTo>
                  <a:pt x="43102" y="109022"/>
                  <a:pt x="36059" y="92025"/>
                  <a:pt x="36059" y="72118"/>
                </a:cubicBezTo>
                <a:cubicBezTo>
                  <a:pt x="36059" y="52210"/>
                  <a:pt x="43102" y="35214"/>
                  <a:pt x="57187" y="21128"/>
                </a:cubicBezTo>
                <a:cubicBezTo>
                  <a:pt x="71272" y="7043"/>
                  <a:pt x="88270" y="0"/>
                  <a:pt x="10817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13" u="none" cap="none" strike="noStrike">
              <a:solidFill>
                <a:schemeClr val="lt1"/>
              </a:solidFill>
              <a:latin typeface="Arial"/>
              <a:ea typeface="Arial"/>
              <a:cs typeface="Arial"/>
              <a:sym typeface="Arial"/>
            </a:endParaRPr>
          </a:p>
        </p:txBody>
      </p:sp>
      <p:sp>
        <p:nvSpPr>
          <p:cNvPr id="607" name="Google Shape;607;p71"/>
          <p:cNvSpPr txBox="1"/>
          <p:nvPr/>
        </p:nvSpPr>
        <p:spPr>
          <a:xfrm>
            <a:off x="395451" y="2213138"/>
            <a:ext cx="1257300"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1050" u="none" cap="none" strike="noStrike">
                <a:solidFill>
                  <a:srgbClr val="000000"/>
                </a:solidFill>
                <a:latin typeface="Arial"/>
                <a:ea typeface="Arial"/>
                <a:cs typeface="Arial"/>
                <a:sym typeface="Arial"/>
              </a:rPr>
              <a:t>Personnel</a:t>
            </a:r>
            <a:endParaRPr/>
          </a:p>
        </p:txBody>
      </p:sp>
      <p:sp>
        <p:nvSpPr>
          <p:cNvPr id="608" name="Google Shape;608;p71"/>
          <p:cNvSpPr txBox="1"/>
          <p:nvPr/>
        </p:nvSpPr>
        <p:spPr>
          <a:xfrm>
            <a:off x="86342" y="2523437"/>
            <a:ext cx="1716366"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fr-FR" sz="1200" u="none" cap="none" strike="noStrike">
                <a:solidFill>
                  <a:srgbClr val="000000"/>
                </a:solidFill>
                <a:latin typeface="Arial"/>
                <a:ea typeface="Arial"/>
                <a:cs typeface="Arial"/>
                <a:sym typeface="Arial"/>
              </a:rPr>
              <a:t>Rémunérations et indemnités du personnel, indemnités du personnel des partenaires et autre personnel. </a:t>
            </a:r>
            <a:endParaRPr/>
          </a:p>
        </p:txBody>
      </p:sp>
      <p:sp>
        <p:nvSpPr>
          <p:cNvPr id="609" name="Google Shape;609;p71"/>
          <p:cNvSpPr/>
          <p:nvPr/>
        </p:nvSpPr>
        <p:spPr>
          <a:xfrm>
            <a:off x="2434907" y="1582573"/>
            <a:ext cx="663893" cy="512138"/>
          </a:xfrm>
          <a:custGeom>
            <a:rect b="b" l="l" r="r" t="t"/>
            <a:pathLst>
              <a:path extrusionOk="0" h="469893" w="576943">
                <a:moveTo>
                  <a:pt x="459469" y="234946"/>
                </a:moveTo>
                <a:cubicBezTo>
                  <a:pt x="454399" y="234946"/>
                  <a:pt x="449750" y="237059"/>
                  <a:pt x="445525" y="241285"/>
                </a:cubicBezTo>
                <a:cubicBezTo>
                  <a:pt x="441299" y="245511"/>
                  <a:pt x="439187" y="250159"/>
                  <a:pt x="439187" y="255230"/>
                </a:cubicBezTo>
                <a:cubicBezTo>
                  <a:pt x="439187" y="260488"/>
                  <a:pt x="441299" y="265230"/>
                  <a:pt x="445525" y="269456"/>
                </a:cubicBezTo>
                <a:cubicBezTo>
                  <a:pt x="449750" y="273682"/>
                  <a:pt x="454399" y="275795"/>
                  <a:pt x="459469" y="275795"/>
                </a:cubicBezTo>
                <a:cubicBezTo>
                  <a:pt x="466794" y="275795"/>
                  <a:pt x="472897" y="273729"/>
                  <a:pt x="477781" y="269597"/>
                </a:cubicBezTo>
                <a:cubicBezTo>
                  <a:pt x="482664" y="265465"/>
                  <a:pt x="485105" y="260676"/>
                  <a:pt x="485105" y="255230"/>
                </a:cubicBezTo>
                <a:cubicBezTo>
                  <a:pt x="485105" y="249971"/>
                  <a:pt x="482664" y="245276"/>
                  <a:pt x="477781" y="241144"/>
                </a:cubicBezTo>
                <a:cubicBezTo>
                  <a:pt x="472897" y="237012"/>
                  <a:pt x="466794" y="234946"/>
                  <a:pt x="459469" y="234946"/>
                </a:cubicBezTo>
                <a:close/>
                <a:moveTo>
                  <a:pt x="347067" y="234946"/>
                </a:moveTo>
                <a:cubicBezTo>
                  <a:pt x="341997" y="234946"/>
                  <a:pt x="337348" y="237059"/>
                  <a:pt x="333123" y="241285"/>
                </a:cubicBezTo>
                <a:cubicBezTo>
                  <a:pt x="328897" y="245511"/>
                  <a:pt x="326784" y="250159"/>
                  <a:pt x="326784" y="255230"/>
                </a:cubicBezTo>
                <a:cubicBezTo>
                  <a:pt x="326784" y="260488"/>
                  <a:pt x="328897" y="265230"/>
                  <a:pt x="333123" y="269456"/>
                </a:cubicBezTo>
                <a:cubicBezTo>
                  <a:pt x="337348" y="273682"/>
                  <a:pt x="341997" y="275795"/>
                  <a:pt x="347067" y="275795"/>
                </a:cubicBezTo>
                <a:cubicBezTo>
                  <a:pt x="354579" y="275795"/>
                  <a:pt x="360730" y="273729"/>
                  <a:pt x="365519" y="269597"/>
                </a:cubicBezTo>
                <a:cubicBezTo>
                  <a:pt x="370308" y="265465"/>
                  <a:pt x="372703" y="260676"/>
                  <a:pt x="372703" y="255230"/>
                </a:cubicBezTo>
                <a:cubicBezTo>
                  <a:pt x="372703" y="249971"/>
                  <a:pt x="370308" y="245276"/>
                  <a:pt x="365519" y="241144"/>
                </a:cubicBezTo>
                <a:cubicBezTo>
                  <a:pt x="360730" y="237012"/>
                  <a:pt x="354579" y="234946"/>
                  <a:pt x="347067" y="234946"/>
                </a:cubicBezTo>
                <a:close/>
                <a:moveTo>
                  <a:pt x="403409" y="153251"/>
                </a:moveTo>
                <a:cubicBezTo>
                  <a:pt x="433646" y="153251"/>
                  <a:pt x="462099" y="159871"/>
                  <a:pt x="488767" y="173111"/>
                </a:cubicBezTo>
                <a:cubicBezTo>
                  <a:pt x="515435" y="186351"/>
                  <a:pt x="536799" y="204381"/>
                  <a:pt x="552856" y="227200"/>
                </a:cubicBezTo>
                <a:cubicBezTo>
                  <a:pt x="568914" y="250018"/>
                  <a:pt x="576943" y="274762"/>
                  <a:pt x="576943" y="301430"/>
                </a:cubicBezTo>
                <a:cubicBezTo>
                  <a:pt x="576943" y="323404"/>
                  <a:pt x="570511" y="344391"/>
                  <a:pt x="557645" y="364392"/>
                </a:cubicBezTo>
                <a:cubicBezTo>
                  <a:pt x="544781" y="384394"/>
                  <a:pt x="527362" y="402564"/>
                  <a:pt x="505388" y="418903"/>
                </a:cubicBezTo>
                <a:lnTo>
                  <a:pt x="520883" y="469893"/>
                </a:lnTo>
                <a:lnTo>
                  <a:pt x="464822" y="439187"/>
                </a:lnTo>
                <a:cubicBezTo>
                  <a:pt x="436651" y="446135"/>
                  <a:pt x="416180" y="449610"/>
                  <a:pt x="403409" y="449610"/>
                </a:cubicBezTo>
                <a:cubicBezTo>
                  <a:pt x="371670" y="449610"/>
                  <a:pt x="342465" y="442990"/>
                  <a:pt x="315797" y="429749"/>
                </a:cubicBezTo>
                <a:cubicBezTo>
                  <a:pt x="289129" y="416509"/>
                  <a:pt x="268141" y="398526"/>
                  <a:pt x="252835" y="375802"/>
                </a:cubicBezTo>
                <a:cubicBezTo>
                  <a:pt x="237529" y="353077"/>
                  <a:pt x="229875" y="328286"/>
                  <a:pt x="229875" y="301430"/>
                </a:cubicBezTo>
                <a:cubicBezTo>
                  <a:pt x="229875" y="274574"/>
                  <a:pt x="237529" y="249783"/>
                  <a:pt x="252835" y="227059"/>
                </a:cubicBezTo>
                <a:cubicBezTo>
                  <a:pt x="268141" y="204334"/>
                  <a:pt x="289129" y="186351"/>
                  <a:pt x="315797" y="173111"/>
                </a:cubicBezTo>
                <a:cubicBezTo>
                  <a:pt x="342465" y="159871"/>
                  <a:pt x="371670" y="153251"/>
                  <a:pt x="403409" y="153251"/>
                </a:cubicBezTo>
                <a:close/>
                <a:moveTo>
                  <a:pt x="280865" y="86767"/>
                </a:moveTo>
                <a:cubicBezTo>
                  <a:pt x="272789" y="86767"/>
                  <a:pt x="265653" y="89161"/>
                  <a:pt x="259455" y="93950"/>
                </a:cubicBezTo>
                <a:cubicBezTo>
                  <a:pt x="253257" y="98739"/>
                  <a:pt x="250159" y="104890"/>
                  <a:pt x="250159" y="112403"/>
                </a:cubicBezTo>
                <a:cubicBezTo>
                  <a:pt x="250159" y="119727"/>
                  <a:pt x="253257" y="125784"/>
                  <a:pt x="259455" y="130573"/>
                </a:cubicBezTo>
                <a:cubicBezTo>
                  <a:pt x="265653" y="135362"/>
                  <a:pt x="272789" y="137756"/>
                  <a:pt x="280865" y="137756"/>
                </a:cubicBezTo>
                <a:cubicBezTo>
                  <a:pt x="288565" y="137756"/>
                  <a:pt x="294715" y="135456"/>
                  <a:pt x="299317" y="130855"/>
                </a:cubicBezTo>
                <a:cubicBezTo>
                  <a:pt x="303919" y="126253"/>
                  <a:pt x="306219" y="120103"/>
                  <a:pt x="306219" y="112403"/>
                </a:cubicBezTo>
                <a:cubicBezTo>
                  <a:pt x="306219" y="104702"/>
                  <a:pt x="303919" y="98505"/>
                  <a:pt x="299317" y="93809"/>
                </a:cubicBezTo>
                <a:cubicBezTo>
                  <a:pt x="294715" y="89114"/>
                  <a:pt x="288565" y="86767"/>
                  <a:pt x="280865" y="86767"/>
                </a:cubicBezTo>
                <a:close/>
                <a:moveTo>
                  <a:pt x="137756" y="86767"/>
                </a:moveTo>
                <a:cubicBezTo>
                  <a:pt x="129681" y="86767"/>
                  <a:pt x="122544" y="89161"/>
                  <a:pt x="116346" y="93950"/>
                </a:cubicBezTo>
                <a:cubicBezTo>
                  <a:pt x="110149" y="98739"/>
                  <a:pt x="107050" y="104890"/>
                  <a:pt x="107050" y="112403"/>
                </a:cubicBezTo>
                <a:cubicBezTo>
                  <a:pt x="107050" y="119727"/>
                  <a:pt x="110149" y="125784"/>
                  <a:pt x="116346" y="130573"/>
                </a:cubicBezTo>
                <a:cubicBezTo>
                  <a:pt x="122544" y="135362"/>
                  <a:pt x="129681" y="137756"/>
                  <a:pt x="137756" y="137756"/>
                </a:cubicBezTo>
                <a:cubicBezTo>
                  <a:pt x="145457" y="137756"/>
                  <a:pt x="151654" y="135456"/>
                  <a:pt x="156349" y="130855"/>
                </a:cubicBezTo>
                <a:cubicBezTo>
                  <a:pt x="161044" y="126253"/>
                  <a:pt x="163391" y="120103"/>
                  <a:pt x="163391" y="112403"/>
                </a:cubicBezTo>
                <a:cubicBezTo>
                  <a:pt x="163391" y="104702"/>
                  <a:pt x="161044" y="98505"/>
                  <a:pt x="156349" y="93809"/>
                </a:cubicBezTo>
                <a:cubicBezTo>
                  <a:pt x="151654" y="89114"/>
                  <a:pt x="145457" y="86767"/>
                  <a:pt x="137756" y="86767"/>
                </a:cubicBezTo>
                <a:close/>
                <a:moveTo>
                  <a:pt x="204239" y="0"/>
                </a:moveTo>
                <a:cubicBezTo>
                  <a:pt x="237294" y="0"/>
                  <a:pt x="268517" y="6198"/>
                  <a:pt x="297909" y="18593"/>
                </a:cubicBezTo>
                <a:cubicBezTo>
                  <a:pt x="327301" y="30988"/>
                  <a:pt x="351903" y="48126"/>
                  <a:pt x="371717" y="70005"/>
                </a:cubicBezTo>
                <a:cubicBezTo>
                  <a:pt x="391531" y="91885"/>
                  <a:pt x="404349" y="116346"/>
                  <a:pt x="410170" y="143391"/>
                </a:cubicBezTo>
                <a:cubicBezTo>
                  <a:pt x="404349" y="142639"/>
                  <a:pt x="397775" y="142264"/>
                  <a:pt x="390451" y="142264"/>
                </a:cubicBezTo>
                <a:cubicBezTo>
                  <a:pt x="358711" y="142264"/>
                  <a:pt x="329507" y="149494"/>
                  <a:pt x="302839" y="163955"/>
                </a:cubicBezTo>
                <a:cubicBezTo>
                  <a:pt x="276170" y="178417"/>
                  <a:pt x="255183" y="197996"/>
                  <a:pt x="239877" y="222692"/>
                </a:cubicBezTo>
                <a:cubicBezTo>
                  <a:pt x="224570" y="247389"/>
                  <a:pt x="216917" y="274386"/>
                  <a:pt x="216917" y="303684"/>
                </a:cubicBezTo>
                <a:cubicBezTo>
                  <a:pt x="216917" y="318333"/>
                  <a:pt x="219077" y="332606"/>
                  <a:pt x="223396" y="346504"/>
                </a:cubicBezTo>
                <a:cubicBezTo>
                  <a:pt x="216823" y="347067"/>
                  <a:pt x="210437" y="347349"/>
                  <a:pt x="204239" y="347349"/>
                </a:cubicBezTo>
                <a:cubicBezTo>
                  <a:pt x="199357" y="347349"/>
                  <a:pt x="194661" y="347208"/>
                  <a:pt x="190155" y="346926"/>
                </a:cubicBezTo>
                <a:cubicBezTo>
                  <a:pt x="185647" y="346645"/>
                  <a:pt x="180482" y="346034"/>
                  <a:pt x="174660" y="345095"/>
                </a:cubicBezTo>
                <a:cubicBezTo>
                  <a:pt x="168839" y="344156"/>
                  <a:pt x="164659" y="343499"/>
                  <a:pt x="162124" y="343123"/>
                </a:cubicBezTo>
                <a:cubicBezTo>
                  <a:pt x="159589" y="342748"/>
                  <a:pt x="154471" y="341762"/>
                  <a:pt x="146771" y="340165"/>
                </a:cubicBezTo>
                <a:cubicBezTo>
                  <a:pt x="139071" y="338569"/>
                  <a:pt x="134376" y="337583"/>
                  <a:pt x="132686" y="337207"/>
                </a:cubicBezTo>
                <a:lnTo>
                  <a:pt x="61413" y="372985"/>
                </a:lnTo>
                <a:lnTo>
                  <a:pt x="81696" y="311572"/>
                </a:lnTo>
                <a:cubicBezTo>
                  <a:pt x="27232" y="273447"/>
                  <a:pt x="0" y="227434"/>
                  <a:pt x="0" y="173534"/>
                </a:cubicBezTo>
                <a:cubicBezTo>
                  <a:pt x="0" y="141794"/>
                  <a:pt x="9156" y="112590"/>
                  <a:pt x="27467" y="85922"/>
                </a:cubicBezTo>
                <a:cubicBezTo>
                  <a:pt x="45778" y="59253"/>
                  <a:pt x="70568" y="38266"/>
                  <a:pt x="101839" y="22959"/>
                </a:cubicBezTo>
                <a:cubicBezTo>
                  <a:pt x="133108" y="7653"/>
                  <a:pt x="167242" y="0"/>
                  <a:pt x="204239"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13" u="none" cap="none" strike="noStrike">
              <a:solidFill>
                <a:schemeClr val="lt1"/>
              </a:solidFill>
              <a:latin typeface="Arial"/>
              <a:ea typeface="Arial"/>
              <a:cs typeface="Arial"/>
              <a:sym typeface="Arial"/>
            </a:endParaRPr>
          </a:p>
        </p:txBody>
      </p:sp>
      <p:sp>
        <p:nvSpPr>
          <p:cNvPr id="610" name="Google Shape;610;p71"/>
          <p:cNvSpPr txBox="1"/>
          <p:nvPr/>
        </p:nvSpPr>
        <p:spPr>
          <a:xfrm>
            <a:off x="2222424" y="2207874"/>
            <a:ext cx="1257300"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1050" u="none" cap="none" strike="noStrike">
                <a:solidFill>
                  <a:srgbClr val="000000"/>
                </a:solidFill>
                <a:latin typeface="Arial"/>
                <a:ea typeface="Arial"/>
                <a:cs typeface="Arial"/>
                <a:sym typeface="Arial"/>
              </a:rPr>
              <a:t>Consultants</a:t>
            </a:r>
            <a:endParaRPr/>
          </a:p>
        </p:txBody>
      </p:sp>
      <p:sp>
        <p:nvSpPr>
          <p:cNvPr id="611" name="Google Shape;611;p71"/>
          <p:cNvSpPr txBox="1"/>
          <p:nvPr/>
        </p:nvSpPr>
        <p:spPr>
          <a:xfrm>
            <a:off x="1835407" y="2550597"/>
            <a:ext cx="1761153"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fr-FR" sz="1200" u="none" cap="none" strike="noStrike">
                <a:solidFill>
                  <a:srgbClr val="000000"/>
                </a:solidFill>
                <a:latin typeface="Arial"/>
                <a:ea typeface="Arial"/>
                <a:cs typeface="Arial"/>
                <a:sym typeface="Arial"/>
              </a:rPr>
              <a:t>Chef d’équipe, consultants internationaux, consultants nationaux, autres consultants</a:t>
            </a:r>
            <a:endParaRPr/>
          </a:p>
          <a:p>
            <a:pPr indent="0" lvl="0" marL="0" marR="0" rtl="0" algn="ctr">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612" name="Google Shape;612;p71"/>
          <p:cNvSpPr/>
          <p:nvPr/>
        </p:nvSpPr>
        <p:spPr>
          <a:xfrm>
            <a:off x="4217670" y="1582406"/>
            <a:ext cx="506730" cy="660789"/>
          </a:xfrm>
          <a:custGeom>
            <a:rect b="b" l="l" r="r" t="t"/>
            <a:pathLst>
              <a:path extrusionOk="0" h="495810" w="396648">
                <a:moveTo>
                  <a:pt x="105078" y="359180"/>
                </a:moveTo>
                <a:cubicBezTo>
                  <a:pt x="109961" y="358241"/>
                  <a:pt x="114468" y="359227"/>
                  <a:pt x="118600" y="362138"/>
                </a:cubicBezTo>
                <a:cubicBezTo>
                  <a:pt x="122731" y="365049"/>
                  <a:pt x="125173" y="368946"/>
                  <a:pt x="125924" y="373829"/>
                </a:cubicBezTo>
                <a:cubicBezTo>
                  <a:pt x="126863" y="378712"/>
                  <a:pt x="125877" y="383220"/>
                  <a:pt x="122966" y="387352"/>
                </a:cubicBezTo>
                <a:cubicBezTo>
                  <a:pt x="120055" y="391483"/>
                  <a:pt x="116158" y="393925"/>
                  <a:pt x="111275" y="394676"/>
                </a:cubicBezTo>
                <a:cubicBezTo>
                  <a:pt x="100382" y="396554"/>
                  <a:pt x="90429" y="398761"/>
                  <a:pt x="81414" y="401296"/>
                </a:cubicBezTo>
                <a:cubicBezTo>
                  <a:pt x="72399" y="403832"/>
                  <a:pt x="65216" y="406226"/>
                  <a:pt x="59863" y="408480"/>
                </a:cubicBezTo>
                <a:cubicBezTo>
                  <a:pt x="54511" y="410734"/>
                  <a:pt x="49957" y="412940"/>
                  <a:pt x="46200" y="415100"/>
                </a:cubicBezTo>
                <a:cubicBezTo>
                  <a:pt x="42444" y="417260"/>
                  <a:pt x="39862" y="419091"/>
                  <a:pt x="38453" y="420593"/>
                </a:cubicBezTo>
                <a:cubicBezTo>
                  <a:pt x="37045" y="422096"/>
                  <a:pt x="36246" y="423223"/>
                  <a:pt x="36059" y="423974"/>
                </a:cubicBezTo>
                <a:cubicBezTo>
                  <a:pt x="36622" y="426040"/>
                  <a:pt x="39157" y="428528"/>
                  <a:pt x="43665" y="431439"/>
                </a:cubicBezTo>
                <a:cubicBezTo>
                  <a:pt x="48172" y="434350"/>
                  <a:pt x="55027" y="437449"/>
                  <a:pt x="64230" y="440736"/>
                </a:cubicBezTo>
                <a:cubicBezTo>
                  <a:pt x="73432" y="444022"/>
                  <a:pt x="84137" y="447074"/>
                  <a:pt x="96344" y="449891"/>
                </a:cubicBezTo>
                <a:cubicBezTo>
                  <a:pt x="108552" y="452708"/>
                  <a:pt x="123624" y="455056"/>
                  <a:pt x="141559" y="456934"/>
                </a:cubicBezTo>
                <a:cubicBezTo>
                  <a:pt x="159495" y="458812"/>
                  <a:pt x="178416" y="459751"/>
                  <a:pt x="198323" y="459751"/>
                </a:cubicBezTo>
                <a:cubicBezTo>
                  <a:pt x="218232" y="459751"/>
                  <a:pt x="237153" y="458812"/>
                  <a:pt x="255088" y="456934"/>
                </a:cubicBezTo>
                <a:cubicBezTo>
                  <a:pt x="273024" y="455056"/>
                  <a:pt x="288095" y="452708"/>
                  <a:pt x="300303" y="449891"/>
                </a:cubicBezTo>
                <a:cubicBezTo>
                  <a:pt x="312511" y="447074"/>
                  <a:pt x="323215" y="443975"/>
                  <a:pt x="332418" y="440595"/>
                </a:cubicBezTo>
                <a:cubicBezTo>
                  <a:pt x="341620" y="437214"/>
                  <a:pt x="348475" y="434068"/>
                  <a:pt x="352983" y="431157"/>
                </a:cubicBezTo>
                <a:cubicBezTo>
                  <a:pt x="357490" y="428246"/>
                  <a:pt x="360025" y="425664"/>
                  <a:pt x="360588" y="423411"/>
                </a:cubicBezTo>
                <a:cubicBezTo>
                  <a:pt x="360401" y="422659"/>
                  <a:pt x="359603" y="421626"/>
                  <a:pt x="358194" y="420312"/>
                </a:cubicBezTo>
                <a:cubicBezTo>
                  <a:pt x="356786" y="418997"/>
                  <a:pt x="354204" y="417213"/>
                  <a:pt x="350447" y="414959"/>
                </a:cubicBezTo>
                <a:cubicBezTo>
                  <a:pt x="346691" y="412706"/>
                  <a:pt x="342137" y="410499"/>
                  <a:pt x="336784" y="408339"/>
                </a:cubicBezTo>
                <a:cubicBezTo>
                  <a:pt x="331432" y="406179"/>
                  <a:pt x="324248" y="403832"/>
                  <a:pt x="315233" y="401296"/>
                </a:cubicBezTo>
                <a:cubicBezTo>
                  <a:pt x="306219" y="398761"/>
                  <a:pt x="296265" y="396554"/>
                  <a:pt x="285372" y="394676"/>
                </a:cubicBezTo>
                <a:cubicBezTo>
                  <a:pt x="280489" y="393925"/>
                  <a:pt x="276592" y="391483"/>
                  <a:pt x="273681" y="387352"/>
                </a:cubicBezTo>
                <a:cubicBezTo>
                  <a:pt x="270770" y="383220"/>
                  <a:pt x="269784" y="378712"/>
                  <a:pt x="270724" y="373829"/>
                </a:cubicBezTo>
                <a:cubicBezTo>
                  <a:pt x="271475" y="368946"/>
                  <a:pt x="273916" y="365049"/>
                  <a:pt x="278048" y="362138"/>
                </a:cubicBezTo>
                <a:cubicBezTo>
                  <a:pt x="282180" y="359227"/>
                  <a:pt x="286687" y="358241"/>
                  <a:pt x="291570" y="359180"/>
                </a:cubicBezTo>
                <a:cubicBezTo>
                  <a:pt x="304904" y="361434"/>
                  <a:pt x="317206" y="364204"/>
                  <a:pt x="328474" y="367491"/>
                </a:cubicBezTo>
                <a:cubicBezTo>
                  <a:pt x="339742" y="370778"/>
                  <a:pt x="350823" y="374956"/>
                  <a:pt x="361716" y="380027"/>
                </a:cubicBezTo>
                <a:cubicBezTo>
                  <a:pt x="372608" y="385098"/>
                  <a:pt x="381154" y="391342"/>
                  <a:pt x="387352" y="398761"/>
                </a:cubicBezTo>
                <a:cubicBezTo>
                  <a:pt x="393549" y="406179"/>
                  <a:pt x="396648" y="414490"/>
                  <a:pt x="396648" y="423692"/>
                </a:cubicBezTo>
                <a:cubicBezTo>
                  <a:pt x="396648" y="435524"/>
                  <a:pt x="390873" y="446182"/>
                  <a:pt x="379323" y="455666"/>
                </a:cubicBezTo>
                <a:cubicBezTo>
                  <a:pt x="367773" y="465151"/>
                  <a:pt x="352373" y="472757"/>
                  <a:pt x="333122" y="478485"/>
                </a:cubicBezTo>
                <a:cubicBezTo>
                  <a:pt x="313872" y="484213"/>
                  <a:pt x="292743" y="488533"/>
                  <a:pt x="269737" y="491444"/>
                </a:cubicBezTo>
                <a:cubicBezTo>
                  <a:pt x="246731" y="494354"/>
                  <a:pt x="222927" y="495810"/>
                  <a:pt x="198323" y="495810"/>
                </a:cubicBezTo>
                <a:cubicBezTo>
                  <a:pt x="173721" y="495810"/>
                  <a:pt x="149917" y="494354"/>
                  <a:pt x="126910" y="491444"/>
                </a:cubicBezTo>
                <a:cubicBezTo>
                  <a:pt x="103904" y="488533"/>
                  <a:pt x="82775" y="484213"/>
                  <a:pt x="63525" y="478485"/>
                </a:cubicBezTo>
                <a:cubicBezTo>
                  <a:pt x="44275" y="472757"/>
                  <a:pt x="28875" y="465151"/>
                  <a:pt x="17325" y="455666"/>
                </a:cubicBezTo>
                <a:cubicBezTo>
                  <a:pt x="5775" y="446182"/>
                  <a:pt x="0" y="435524"/>
                  <a:pt x="0" y="423692"/>
                </a:cubicBezTo>
                <a:cubicBezTo>
                  <a:pt x="0" y="414490"/>
                  <a:pt x="3099" y="406179"/>
                  <a:pt x="9296" y="398761"/>
                </a:cubicBezTo>
                <a:cubicBezTo>
                  <a:pt x="15494" y="391342"/>
                  <a:pt x="24039" y="385098"/>
                  <a:pt x="34932" y="380027"/>
                </a:cubicBezTo>
                <a:cubicBezTo>
                  <a:pt x="45824" y="374956"/>
                  <a:pt x="56905" y="370778"/>
                  <a:pt x="68173" y="367491"/>
                </a:cubicBezTo>
                <a:cubicBezTo>
                  <a:pt x="79442" y="364204"/>
                  <a:pt x="91743" y="361434"/>
                  <a:pt x="105078" y="359180"/>
                </a:cubicBezTo>
                <a:close/>
                <a:moveTo>
                  <a:pt x="144235" y="135222"/>
                </a:moveTo>
                <a:lnTo>
                  <a:pt x="252412" y="135222"/>
                </a:lnTo>
                <a:cubicBezTo>
                  <a:pt x="262366" y="135222"/>
                  <a:pt x="270864" y="138743"/>
                  <a:pt x="277907" y="145786"/>
                </a:cubicBezTo>
                <a:cubicBezTo>
                  <a:pt x="284950" y="152829"/>
                  <a:pt x="288471" y="161327"/>
                  <a:pt x="288471" y="171281"/>
                </a:cubicBezTo>
                <a:lnTo>
                  <a:pt x="288471" y="279457"/>
                </a:lnTo>
                <a:cubicBezTo>
                  <a:pt x="288471" y="284340"/>
                  <a:pt x="286687" y="288566"/>
                  <a:pt x="283118" y="292134"/>
                </a:cubicBezTo>
                <a:cubicBezTo>
                  <a:pt x="279551" y="295703"/>
                  <a:pt x="275325" y="297487"/>
                  <a:pt x="270442" y="297487"/>
                </a:cubicBezTo>
                <a:lnTo>
                  <a:pt x="252412" y="297487"/>
                </a:lnTo>
                <a:lnTo>
                  <a:pt x="252412" y="405664"/>
                </a:lnTo>
                <a:cubicBezTo>
                  <a:pt x="252412" y="410547"/>
                  <a:pt x="250628" y="414772"/>
                  <a:pt x="247059" y="418341"/>
                </a:cubicBezTo>
                <a:cubicBezTo>
                  <a:pt x="243492" y="421909"/>
                  <a:pt x="239266" y="423693"/>
                  <a:pt x="234382" y="423693"/>
                </a:cubicBezTo>
                <a:lnTo>
                  <a:pt x="162265" y="423693"/>
                </a:lnTo>
                <a:cubicBezTo>
                  <a:pt x="157382" y="423693"/>
                  <a:pt x="153156" y="421909"/>
                  <a:pt x="149587" y="418341"/>
                </a:cubicBezTo>
                <a:cubicBezTo>
                  <a:pt x="146020" y="414772"/>
                  <a:pt x="144235" y="410547"/>
                  <a:pt x="144235" y="405664"/>
                </a:cubicBezTo>
                <a:lnTo>
                  <a:pt x="144235" y="297487"/>
                </a:lnTo>
                <a:lnTo>
                  <a:pt x="126206" y="297487"/>
                </a:lnTo>
                <a:cubicBezTo>
                  <a:pt x="121323" y="297487"/>
                  <a:pt x="117097" y="295703"/>
                  <a:pt x="113529" y="292134"/>
                </a:cubicBezTo>
                <a:cubicBezTo>
                  <a:pt x="109961" y="288566"/>
                  <a:pt x="108176" y="284340"/>
                  <a:pt x="108176" y="279457"/>
                </a:cubicBezTo>
                <a:lnTo>
                  <a:pt x="108176" y="171281"/>
                </a:lnTo>
                <a:cubicBezTo>
                  <a:pt x="108176" y="161327"/>
                  <a:pt x="111698" y="152829"/>
                  <a:pt x="118741" y="145786"/>
                </a:cubicBezTo>
                <a:cubicBezTo>
                  <a:pt x="125783" y="138743"/>
                  <a:pt x="134282" y="135222"/>
                  <a:pt x="144235" y="135222"/>
                </a:cubicBezTo>
                <a:close/>
                <a:moveTo>
                  <a:pt x="198323" y="0"/>
                </a:moveTo>
                <a:cubicBezTo>
                  <a:pt x="215790" y="0"/>
                  <a:pt x="230673" y="6150"/>
                  <a:pt x="242975" y="18452"/>
                </a:cubicBezTo>
                <a:cubicBezTo>
                  <a:pt x="255276" y="30753"/>
                  <a:pt x="261427" y="45637"/>
                  <a:pt x="261427" y="63103"/>
                </a:cubicBezTo>
                <a:cubicBezTo>
                  <a:pt x="261427" y="80569"/>
                  <a:pt x="255276" y="95453"/>
                  <a:pt x="242975" y="107754"/>
                </a:cubicBezTo>
                <a:cubicBezTo>
                  <a:pt x="230673" y="120055"/>
                  <a:pt x="215790" y="126206"/>
                  <a:pt x="198323" y="126206"/>
                </a:cubicBezTo>
                <a:cubicBezTo>
                  <a:pt x="180858" y="126206"/>
                  <a:pt x="165974" y="120055"/>
                  <a:pt x="153672" y="107754"/>
                </a:cubicBezTo>
                <a:cubicBezTo>
                  <a:pt x="141372" y="95453"/>
                  <a:pt x="135220" y="80569"/>
                  <a:pt x="135220" y="63103"/>
                </a:cubicBezTo>
                <a:cubicBezTo>
                  <a:pt x="135220" y="45637"/>
                  <a:pt x="141372" y="30753"/>
                  <a:pt x="153672" y="18452"/>
                </a:cubicBezTo>
                <a:cubicBezTo>
                  <a:pt x="165974" y="6150"/>
                  <a:pt x="180858" y="0"/>
                  <a:pt x="198323"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13" u="none" cap="none" strike="noStrike">
              <a:solidFill>
                <a:schemeClr val="lt1"/>
              </a:solidFill>
              <a:latin typeface="Arial"/>
              <a:ea typeface="Arial"/>
              <a:cs typeface="Arial"/>
              <a:sym typeface="Arial"/>
            </a:endParaRPr>
          </a:p>
        </p:txBody>
      </p:sp>
      <p:sp>
        <p:nvSpPr>
          <p:cNvPr id="613" name="Google Shape;613;p71"/>
          <p:cNvSpPr txBox="1"/>
          <p:nvPr/>
        </p:nvSpPr>
        <p:spPr>
          <a:xfrm>
            <a:off x="3886763" y="2324694"/>
            <a:ext cx="1257300" cy="4154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fr-FR" sz="1050" u="none" cap="none" strike="noStrike">
                <a:solidFill>
                  <a:srgbClr val="000000"/>
                </a:solidFill>
                <a:latin typeface="Arial"/>
                <a:ea typeface="Arial"/>
                <a:cs typeface="Arial"/>
                <a:sym typeface="Arial"/>
              </a:rPr>
              <a:t>Personnel de soutien</a:t>
            </a:r>
            <a:endParaRPr/>
          </a:p>
        </p:txBody>
      </p:sp>
      <p:sp>
        <p:nvSpPr>
          <p:cNvPr id="614" name="Google Shape;614;p71"/>
          <p:cNvSpPr txBox="1"/>
          <p:nvPr/>
        </p:nvSpPr>
        <p:spPr>
          <a:xfrm>
            <a:off x="3516313" y="2786404"/>
            <a:ext cx="2259330"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fr-FR" sz="1200" u="none" cap="none" strike="noStrike">
                <a:solidFill>
                  <a:srgbClr val="000000"/>
                </a:solidFill>
                <a:latin typeface="Arial"/>
                <a:ea typeface="Arial"/>
                <a:cs typeface="Arial"/>
                <a:sym typeface="Arial"/>
              </a:rPr>
              <a:t>Rémunérations et indemnités de l’administration, des chercheurs, des interprètes, des conducteurs, du personnel de sécurité, et autres</a:t>
            </a:r>
            <a:endParaRPr/>
          </a:p>
          <a:p>
            <a:pPr indent="0" lvl="0" marL="0" marR="0" rtl="0" algn="ctr">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615" name="Google Shape;615;p71"/>
          <p:cNvSpPr/>
          <p:nvPr/>
        </p:nvSpPr>
        <p:spPr>
          <a:xfrm>
            <a:off x="6443123" y="1301304"/>
            <a:ext cx="433956" cy="454213"/>
          </a:xfrm>
          <a:custGeom>
            <a:rect b="b" l="l" r="r" t="t"/>
            <a:pathLst>
              <a:path extrusionOk="0" h="394810" w="394835">
                <a:moveTo>
                  <a:pt x="369912" y="134"/>
                </a:moveTo>
                <a:cubicBezTo>
                  <a:pt x="376861" y="697"/>
                  <a:pt x="382776" y="3045"/>
                  <a:pt x="387659" y="7177"/>
                </a:cubicBezTo>
                <a:cubicBezTo>
                  <a:pt x="395923" y="16943"/>
                  <a:pt x="397050" y="30840"/>
                  <a:pt x="391040" y="48870"/>
                </a:cubicBezTo>
                <a:cubicBezTo>
                  <a:pt x="385030" y="66899"/>
                  <a:pt x="374889" y="83051"/>
                  <a:pt x="360615" y="97324"/>
                </a:cubicBezTo>
                <a:lnTo>
                  <a:pt x="315260" y="142679"/>
                </a:lnTo>
                <a:lnTo>
                  <a:pt x="360334" y="338750"/>
                </a:lnTo>
                <a:cubicBezTo>
                  <a:pt x="361273" y="342318"/>
                  <a:pt x="360146" y="345417"/>
                  <a:pt x="356953" y="348046"/>
                </a:cubicBezTo>
                <a:lnTo>
                  <a:pt x="320894" y="375090"/>
                </a:lnTo>
                <a:cubicBezTo>
                  <a:pt x="319580" y="376217"/>
                  <a:pt x="317795" y="376781"/>
                  <a:pt x="315542" y="376781"/>
                </a:cubicBezTo>
                <a:cubicBezTo>
                  <a:pt x="314791" y="376781"/>
                  <a:pt x="314133" y="376687"/>
                  <a:pt x="313570" y="376499"/>
                </a:cubicBezTo>
                <a:cubicBezTo>
                  <a:pt x="310752" y="375936"/>
                  <a:pt x="308780" y="374433"/>
                  <a:pt x="307654" y="371992"/>
                </a:cubicBezTo>
                <a:lnTo>
                  <a:pt x="229056" y="228883"/>
                </a:lnTo>
                <a:lnTo>
                  <a:pt x="156093" y="301846"/>
                </a:lnTo>
                <a:lnTo>
                  <a:pt x="171024" y="356498"/>
                </a:lnTo>
                <a:cubicBezTo>
                  <a:pt x="171963" y="359690"/>
                  <a:pt x="171211" y="362601"/>
                  <a:pt x="168770" y="365231"/>
                </a:cubicBezTo>
                <a:lnTo>
                  <a:pt x="141726" y="392275"/>
                </a:lnTo>
                <a:cubicBezTo>
                  <a:pt x="140036" y="393965"/>
                  <a:pt x="137876" y="394810"/>
                  <a:pt x="135247" y="394810"/>
                </a:cubicBezTo>
                <a:lnTo>
                  <a:pt x="134683" y="394810"/>
                </a:lnTo>
                <a:cubicBezTo>
                  <a:pt x="131866" y="394435"/>
                  <a:pt x="129613" y="393214"/>
                  <a:pt x="127922" y="391148"/>
                </a:cubicBezTo>
                <a:lnTo>
                  <a:pt x="74679" y="320157"/>
                </a:lnTo>
                <a:lnTo>
                  <a:pt x="3688" y="266914"/>
                </a:lnTo>
                <a:cubicBezTo>
                  <a:pt x="1622" y="265599"/>
                  <a:pt x="402" y="263439"/>
                  <a:pt x="26" y="260434"/>
                </a:cubicBezTo>
                <a:cubicBezTo>
                  <a:pt x="-162" y="257993"/>
                  <a:pt x="684" y="255645"/>
                  <a:pt x="2561" y="253392"/>
                </a:cubicBezTo>
                <a:lnTo>
                  <a:pt x="29606" y="226066"/>
                </a:lnTo>
                <a:cubicBezTo>
                  <a:pt x="31296" y="224375"/>
                  <a:pt x="33455" y="223530"/>
                  <a:pt x="36085" y="223530"/>
                </a:cubicBezTo>
                <a:cubicBezTo>
                  <a:pt x="37212" y="223530"/>
                  <a:pt x="37963" y="223624"/>
                  <a:pt x="38339" y="223812"/>
                </a:cubicBezTo>
                <a:lnTo>
                  <a:pt x="92990" y="238743"/>
                </a:lnTo>
                <a:lnTo>
                  <a:pt x="165953" y="165780"/>
                </a:lnTo>
                <a:lnTo>
                  <a:pt x="22844" y="87182"/>
                </a:lnTo>
                <a:cubicBezTo>
                  <a:pt x="20215" y="85680"/>
                  <a:pt x="18619" y="83426"/>
                  <a:pt x="18055" y="80421"/>
                </a:cubicBezTo>
                <a:cubicBezTo>
                  <a:pt x="17680" y="77417"/>
                  <a:pt x="18525" y="74881"/>
                  <a:pt x="20591" y="72815"/>
                </a:cubicBezTo>
                <a:lnTo>
                  <a:pt x="56650" y="36756"/>
                </a:lnTo>
                <a:cubicBezTo>
                  <a:pt x="59279" y="34315"/>
                  <a:pt x="62096" y="33563"/>
                  <a:pt x="65101" y="34503"/>
                </a:cubicBezTo>
                <a:lnTo>
                  <a:pt x="252439" y="79294"/>
                </a:lnTo>
                <a:lnTo>
                  <a:pt x="297512" y="34221"/>
                </a:lnTo>
                <a:cubicBezTo>
                  <a:pt x="311785" y="19947"/>
                  <a:pt x="327937" y="9806"/>
                  <a:pt x="345967" y="3796"/>
                </a:cubicBezTo>
                <a:cubicBezTo>
                  <a:pt x="354981" y="791"/>
                  <a:pt x="362963" y="-430"/>
                  <a:pt x="369912" y="13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13" u="none" cap="none" strike="noStrike">
              <a:solidFill>
                <a:schemeClr val="lt1"/>
              </a:solidFill>
              <a:latin typeface="Arial"/>
              <a:ea typeface="Arial"/>
              <a:cs typeface="Arial"/>
              <a:sym typeface="Arial"/>
            </a:endParaRPr>
          </a:p>
        </p:txBody>
      </p:sp>
      <p:sp>
        <p:nvSpPr>
          <p:cNvPr id="616" name="Google Shape;616;p71"/>
          <p:cNvSpPr txBox="1"/>
          <p:nvPr/>
        </p:nvSpPr>
        <p:spPr>
          <a:xfrm>
            <a:off x="5991274" y="1980920"/>
            <a:ext cx="1257300" cy="25391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fr-FR" sz="1050" u="none" cap="none" strike="noStrike">
                <a:solidFill>
                  <a:srgbClr val="000000"/>
                </a:solidFill>
                <a:latin typeface="Arial"/>
                <a:ea typeface="Arial"/>
                <a:cs typeface="Arial"/>
                <a:sym typeface="Arial"/>
              </a:rPr>
              <a:t>Déplacements</a:t>
            </a:r>
            <a:endParaRPr/>
          </a:p>
        </p:txBody>
      </p:sp>
      <p:sp>
        <p:nvSpPr>
          <p:cNvPr id="617" name="Google Shape;617;p71"/>
          <p:cNvSpPr txBox="1"/>
          <p:nvPr/>
        </p:nvSpPr>
        <p:spPr>
          <a:xfrm>
            <a:off x="5887014" y="2319029"/>
            <a:ext cx="2489201"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fr-FR" sz="1200" u="none" cap="none" strike="noStrike">
                <a:solidFill>
                  <a:srgbClr val="000000"/>
                </a:solidFill>
                <a:latin typeface="Arial"/>
                <a:ea typeface="Arial"/>
                <a:cs typeface="Arial"/>
                <a:sym typeface="Arial"/>
              </a:rPr>
              <a:t>Visas, vols pour l’équipe d’évaluation et le personnel accompagnateur, vols pour les réunions, déplacements internes de l’équipe et du personnel accompagnateur</a:t>
            </a:r>
            <a:endParaRPr/>
          </a:p>
        </p:txBody>
      </p:sp>
      <p:sp>
        <p:nvSpPr>
          <p:cNvPr id="618" name="Google Shape;618;p71"/>
          <p:cNvSpPr/>
          <p:nvPr/>
        </p:nvSpPr>
        <p:spPr>
          <a:xfrm>
            <a:off x="714702" y="3872318"/>
            <a:ext cx="309399" cy="425753"/>
          </a:xfrm>
          <a:custGeom>
            <a:rect b="b" l="l" r="r" t="t"/>
            <a:pathLst>
              <a:path extrusionOk="0" h="504825" w="262845">
                <a:moveTo>
                  <a:pt x="114947" y="0"/>
                </a:moveTo>
                <a:lnTo>
                  <a:pt x="152977" y="0"/>
                </a:lnTo>
                <a:cubicBezTo>
                  <a:pt x="155607" y="0"/>
                  <a:pt x="157767" y="845"/>
                  <a:pt x="159457" y="2535"/>
                </a:cubicBezTo>
                <a:cubicBezTo>
                  <a:pt x="161147" y="4226"/>
                  <a:pt x="161992" y="6385"/>
                  <a:pt x="161992" y="9015"/>
                </a:cubicBezTo>
                <a:lnTo>
                  <a:pt x="161992" y="58596"/>
                </a:lnTo>
                <a:cubicBezTo>
                  <a:pt x="172698" y="59723"/>
                  <a:pt x="183073" y="61882"/>
                  <a:pt x="193121" y="65075"/>
                </a:cubicBezTo>
                <a:cubicBezTo>
                  <a:pt x="203169" y="68268"/>
                  <a:pt x="211338" y="71414"/>
                  <a:pt x="217630" y="74512"/>
                </a:cubicBezTo>
                <a:cubicBezTo>
                  <a:pt x="223921" y="77611"/>
                  <a:pt x="229885" y="81133"/>
                  <a:pt x="235519" y="85076"/>
                </a:cubicBezTo>
                <a:cubicBezTo>
                  <a:pt x="241153" y="89020"/>
                  <a:pt x="244815" y="91744"/>
                  <a:pt x="246506" y="93246"/>
                </a:cubicBezTo>
                <a:cubicBezTo>
                  <a:pt x="248195" y="94749"/>
                  <a:pt x="249604" y="96063"/>
                  <a:pt x="250731" y="97190"/>
                </a:cubicBezTo>
                <a:cubicBezTo>
                  <a:pt x="253924" y="100571"/>
                  <a:pt x="254394" y="104139"/>
                  <a:pt x="252139" y="107895"/>
                </a:cubicBezTo>
                <a:lnTo>
                  <a:pt x="229321" y="149025"/>
                </a:lnTo>
                <a:cubicBezTo>
                  <a:pt x="227819" y="151842"/>
                  <a:pt x="225659" y="153344"/>
                  <a:pt x="222842" y="153532"/>
                </a:cubicBezTo>
                <a:cubicBezTo>
                  <a:pt x="220212" y="154096"/>
                  <a:pt x="217677" y="153438"/>
                  <a:pt x="215236" y="151560"/>
                </a:cubicBezTo>
                <a:cubicBezTo>
                  <a:pt x="214672" y="150997"/>
                  <a:pt x="213310" y="149870"/>
                  <a:pt x="211151" y="148180"/>
                </a:cubicBezTo>
                <a:cubicBezTo>
                  <a:pt x="208991" y="146489"/>
                  <a:pt x="205329" y="144001"/>
                  <a:pt x="200165" y="140714"/>
                </a:cubicBezTo>
                <a:cubicBezTo>
                  <a:pt x="194999" y="137428"/>
                  <a:pt x="189505" y="134423"/>
                  <a:pt x="183684" y="131700"/>
                </a:cubicBezTo>
                <a:cubicBezTo>
                  <a:pt x="177862" y="128976"/>
                  <a:pt x="170867" y="126535"/>
                  <a:pt x="162697" y="124375"/>
                </a:cubicBezTo>
                <a:cubicBezTo>
                  <a:pt x="154527" y="122215"/>
                  <a:pt x="146498" y="121135"/>
                  <a:pt x="138610" y="121135"/>
                </a:cubicBezTo>
                <a:cubicBezTo>
                  <a:pt x="120769" y="121135"/>
                  <a:pt x="106213" y="125173"/>
                  <a:pt x="94946" y="133249"/>
                </a:cubicBezTo>
                <a:cubicBezTo>
                  <a:pt x="83677" y="141325"/>
                  <a:pt x="78042" y="151748"/>
                  <a:pt x="78042" y="164519"/>
                </a:cubicBezTo>
                <a:cubicBezTo>
                  <a:pt x="78042" y="169402"/>
                  <a:pt x="78841" y="173909"/>
                  <a:pt x="80438" y="178041"/>
                </a:cubicBezTo>
                <a:cubicBezTo>
                  <a:pt x="82033" y="182173"/>
                  <a:pt x="84804" y="186070"/>
                  <a:pt x="88748" y="189732"/>
                </a:cubicBezTo>
                <a:cubicBezTo>
                  <a:pt x="92692" y="193394"/>
                  <a:pt x="96401" y="196493"/>
                  <a:pt x="99875" y="199028"/>
                </a:cubicBezTo>
                <a:cubicBezTo>
                  <a:pt x="103350" y="201564"/>
                  <a:pt x="108609" y="204475"/>
                  <a:pt x="115651" y="207761"/>
                </a:cubicBezTo>
                <a:cubicBezTo>
                  <a:pt x="122694" y="211048"/>
                  <a:pt x="128375" y="213583"/>
                  <a:pt x="132695" y="215368"/>
                </a:cubicBezTo>
                <a:cubicBezTo>
                  <a:pt x="137014" y="217152"/>
                  <a:pt x="143588" y="219734"/>
                  <a:pt x="152414" y="223115"/>
                </a:cubicBezTo>
                <a:cubicBezTo>
                  <a:pt x="162368" y="226871"/>
                  <a:pt x="169975" y="229829"/>
                  <a:pt x="175232" y="231988"/>
                </a:cubicBezTo>
                <a:cubicBezTo>
                  <a:pt x="180492" y="234148"/>
                  <a:pt x="187628" y="237435"/>
                  <a:pt x="196643" y="241848"/>
                </a:cubicBezTo>
                <a:cubicBezTo>
                  <a:pt x="205658" y="246262"/>
                  <a:pt x="212747" y="250253"/>
                  <a:pt x="217912" y="253821"/>
                </a:cubicBezTo>
                <a:cubicBezTo>
                  <a:pt x="223077" y="257390"/>
                  <a:pt x="228899" y="262085"/>
                  <a:pt x="235378" y="267907"/>
                </a:cubicBezTo>
                <a:cubicBezTo>
                  <a:pt x="241857" y="273729"/>
                  <a:pt x="246834" y="279691"/>
                  <a:pt x="250308" y="285795"/>
                </a:cubicBezTo>
                <a:cubicBezTo>
                  <a:pt x="253783" y="291899"/>
                  <a:pt x="256741" y="299083"/>
                  <a:pt x="259183" y="307346"/>
                </a:cubicBezTo>
                <a:cubicBezTo>
                  <a:pt x="261624" y="315610"/>
                  <a:pt x="262845" y="324436"/>
                  <a:pt x="262845" y="333827"/>
                </a:cubicBezTo>
                <a:cubicBezTo>
                  <a:pt x="262845" y="362561"/>
                  <a:pt x="253501" y="387305"/>
                  <a:pt x="234814" y="408057"/>
                </a:cubicBezTo>
                <a:cubicBezTo>
                  <a:pt x="216128" y="428810"/>
                  <a:pt x="191853" y="441628"/>
                  <a:pt x="161992" y="446511"/>
                </a:cubicBezTo>
                <a:lnTo>
                  <a:pt x="161992" y="495810"/>
                </a:lnTo>
                <a:cubicBezTo>
                  <a:pt x="161992" y="498440"/>
                  <a:pt x="161147" y="500599"/>
                  <a:pt x="159457" y="502290"/>
                </a:cubicBezTo>
                <a:cubicBezTo>
                  <a:pt x="157767" y="503980"/>
                  <a:pt x="155607" y="504825"/>
                  <a:pt x="152977" y="504825"/>
                </a:cubicBezTo>
                <a:lnTo>
                  <a:pt x="114947" y="504825"/>
                </a:lnTo>
                <a:cubicBezTo>
                  <a:pt x="112505" y="504825"/>
                  <a:pt x="110392" y="503933"/>
                  <a:pt x="108609" y="502149"/>
                </a:cubicBezTo>
                <a:cubicBezTo>
                  <a:pt x="106824" y="500365"/>
                  <a:pt x="105932" y="498252"/>
                  <a:pt x="105932" y="495810"/>
                </a:cubicBezTo>
                <a:lnTo>
                  <a:pt x="105932" y="446511"/>
                </a:lnTo>
                <a:cubicBezTo>
                  <a:pt x="93537" y="444821"/>
                  <a:pt x="81564" y="441910"/>
                  <a:pt x="70014" y="437778"/>
                </a:cubicBezTo>
                <a:cubicBezTo>
                  <a:pt x="58464" y="433646"/>
                  <a:pt x="48933" y="429467"/>
                  <a:pt x="41421" y="425242"/>
                </a:cubicBezTo>
                <a:cubicBezTo>
                  <a:pt x="33908" y="421016"/>
                  <a:pt x="26959" y="416509"/>
                  <a:pt x="20574" y="411720"/>
                </a:cubicBezTo>
                <a:cubicBezTo>
                  <a:pt x="14188" y="406931"/>
                  <a:pt x="9822" y="403409"/>
                  <a:pt x="7474" y="401155"/>
                </a:cubicBezTo>
                <a:cubicBezTo>
                  <a:pt x="5126" y="398902"/>
                  <a:pt x="3484" y="397212"/>
                  <a:pt x="2545" y="396085"/>
                </a:cubicBezTo>
                <a:cubicBezTo>
                  <a:pt x="-649" y="392141"/>
                  <a:pt x="-836" y="388291"/>
                  <a:pt x="1981" y="384535"/>
                </a:cubicBezTo>
                <a:lnTo>
                  <a:pt x="30997" y="346504"/>
                </a:lnTo>
                <a:cubicBezTo>
                  <a:pt x="32311" y="344626"/>
                  <a:pt x="34472" y="343499"/>
                  <a:pt x="37476" y="343123"/>
                </a:cubicBezTo>
                <a:cubicBezTo>
                  <a:pt x="40294" y="342748"/>
                  <a:pt x="42547" y="343593"/>
                  <a:pt x="44238" y="345659"/>
                </a:cubicBezTo>
                <a:cubicBezTo>
                  <a:pt x="44238" y="345659"/>
                  <a:pt x="44425" y="345846"/>
                  <a:pt x="44801" y="346222"/>
                </a:cubicBezTo>
                <a:cubicBezTo>
                  <a:pt x="66023" y="364815"/>
                  <a:pt x="88841" y="376553"/>
                  <a:pt x="113257" y="381436"/>
                </a:cubicBezTo>
                <a:cubicBezTo>
                  <a:pt x="120206" y="382938"/>
                  <a:pt x="127154" y="383690"/>
                  <a:pt x="134103" y="383690"/>
                </a:cubicBezTo>
                <a:cubicBezTo>
                  <a:pt x="149315" y="383690"/>
                  <a:pt x="162697" y="379652"/>
                  <a:pt x="174246" y="371576"/>
                </a:cubicBezTo>
                <a:cubicBezTo>
                  <a:pt x="185797" y="363500"/>
                  <a:pt x="191572" y="352044"/>
                  <a:pt x="191572" y="337207"/>
                </a:cubicBezTo>
                <a:cubicBezTo>
                  <a:pt x="191572" y="331949"/>
                  <a:pt x="190163" y="326972"/>
                  <a:pt x="187347" y="322277"/>
                </a:cubicBezTo>
                <a:cubicBezTo>
                  <a:pt x="184529" y="317581"/>
                  <a:pt x="181384" y="313638"/>
                  <a:pt x="177909" y="310445"/>
                </a:cubicBezTo>
                <a:cubicBezTo>
                  <a:pt x="174434" y="307252"/>
                  <a:pt x="168941" y="303731"/>
                  <a:pt x="161429" y="299881"/>
                </a:cubicBezTo>
                <a:cubicBezTo>
                  <a:pt x="153917" y="296031"/>
                  <a:pt x="147719" y="293026"/>
                  <a:pt x="142836" y="290866"/>
                </a:cubicBezTo>
                <a:cubicBezTo>
                  <a:pt x="137953" y="288706"/>
                  <a:pt x="130441" y="285654"/>
                  <a:pt x="120299" y="281710"/>
                </a:cubicBezTo>
                <a:cubicBezTo>
                  <a:pt x="112975" y="278705"/>
                  <a:pt x="107200" y="276358"/>
                  <a:pt x="102974" y="274668"/>
                </a:cubicBezTo>
                <a:cubicBezTo>
                  <a:pt x="98749" y="272977"/>
                  <a:pt x="92973" y="270489"/>
                  <a:pt x="85649" y="267202"/>
                </a:cubicBezTo>
                <a:cubicBezTo>
                  <a:pt x="78324" y="263916"/>
                  <a:pt x="72455" y="261005"/>
                  <a:pt x="68042" y="258469"/>
                </a:cubicBezTo>
                <a:cubicBezTo>
                  <a:pt x="63628" y="255934"/>
                  <a:pt x="58323" y="252600"/>
                  <a:pt x="52125" y="248469"/>
                </a:cubicBezTo>
                <a:cubicBezTo>
                  <a:pt x="45928" y="244337"/>
                  <a:pt x="40903" y="240346"/>
                  <a:pt x="37054" y="236496"/>
                </a:cubicBezTo>
                <a:cubicBezTo>
                  <a:pt x="33204" y="232646"/>
                  <a:pt x="29119" y="228045"/>
                  <a:pt x="24799" y="222692"/>
                </a:cubicBezTo>
                <a:cubicBezTo>
                  <a:pt x="20480" y="217340"/>
                  <a:pt x="17147" y="211893"/>
                  <a:pt x="14799" y="206353"/>
                </a:cubicBezTo>
                <a:cubicBezTo>
                  <a:pt x="12451" y="200812"/>
                  <a:pt x="10479" y="194568"/>
                  <a:pt x="8883" y="187619"/>
                </a:cubicBezTo>
                <a:cubicBezTo>
                  <a:pt x="7287" y="180670"/>
                  <a:pt x="6488" y="173346"/>
                  <a:pt x="6488" y="165646"/>
                </a:cubicBezTo>
                <a:cubicBezTo>
                  <a:pt x="6488" y="139728"/>
                  <a:pt x="15691" y="117004"/>
                  <a:pt x="34096" y="97472"/>
                </a:cubicBezTo>
                <a:cubicBezTo>
                  <a:pt x="52501" y="77940"/>
                  <a:pt x="76446" y="65357"/>
                  <a:pt x="105932" y="59723"/>
                </a:cubicBezTo>
                <a:lnTo>
                  <a:pt x="105932" y="9015"/>
                </a:lnTo>
                <a:cubicBezTo>
                  <a:pt x="105932" y="6573"/>
                  <a:pt x="106824" y="4460"/>
                  <a:pt x="108609" y="2676"/>
                </a:cubicBezTo>
                <a:cubicBezTo>
                  <a:pt x="110392" y="892"/>
                  <a:pt x="112505" y="0"/>
                  <a:pt x="114947"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13" u="none" cap="none" strike="noStrike">
              <a:solidFill>
                <a:schemeClr val="lt1"/>
              </a:solidFill>
              <a:latin typeface="Arial"/>
              <a:ea typeface="Arial"/>
              <a:cs typeface="Arial"/>
              <a:sym typeface="Arial"/>
            </a:endParaRPr>
          </a:p>
        </p:txBody>
      </p:sp>
      <p:sp>
        <p:nvSpPr>
          <p:cNvPr id="619" name="Google Shape;619;p71"/>
          <p:cNvSpPr txBox="1"/>
          <p:nvPr/>
        </p:nvSpPr>
        <p:spPr>
          <a:xfrm>
            <a:off x="427789" y="4345036"/>
            <a:ext cx="1257300"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1050" u="none" cap="none" strike="noStrike">
                <a:solidFill>
                  <a:srgbClr val="000000"/>
                </a:solidFill>
                <a:latin typeface="Arial"/>
                <a:ea typeface="Arial"/>
                <a:cs typeface="Arial"/>
                <a:sym typeface="Arial"/>
              </a:rPr>
              <a:t>Indemnités journalières</a:t>
            </a:r>
            <a:endParaRPr/>
          </a:p>
        </p:txBody>
      </p:sp>
      <p:sp>
        <p:nvSpPr>
          <p:cNvPr id="620" name="Google Shape;620;p71"/>
          <p:cNvSpPr txBox="1"/>
          <p:nvPr/>
        </p:nvSpPr>
        <p:spPr>
          <a:xfrm>
            <a:off x="86342" y="4845769"/>
            <a:ext cx="167834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fr-FR" sz="1200" u="none" cap="none" strike="noStrike">
                <a:solidFill>
                  <a:srgbClr val="000000"/>
                </a:solidFill>
                <a:latin typeface="Arial"/>
                <a:ea typeface="Arial"/>
                <a:cs typeface="Arial"/>
                <a:sym typeface="Arial"/>
              </a:rPr>
              <a:t>Logement et perdiem des consultants</a:t>
            </a:r>
            <a:endParaRPr/>
          </a:p>
          <a:p>
            <a:pPr indent="0" lvl="0" marL="0" marR="0" rtl="0" algn="ctr">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621" name="Google Shape;621;p71"/>
          <p:cNvSpPr/>
          <p:nvPr/>
        </p:nvSpPr>
        <p:spPr>
          <a:xfrm>
            <a:off x="2587847" y="3946333"/>
            <a:ext cx="640439" cy="446963"/>
          </a:xfrm>
          <a:custGeom>
            <a:rect b="b" l="l" r="r" t="t"/>
            <a:pathLst>
              <a:path extrusionOk="0" h="360589" w="540882">
                <a:moveTo>
                  <a:pt x="247905" y="324530"/>
                </a:moveTo>
                <a:cubicBezTo>
                  <a:pt x="244900" y="324530"/>
                  <a:pt x="243397" y="326033"/>
                  <a:pt x="243397" y="329038"/>
                </a:cubicBezTo>
                <a:cubicBezTo>
                  <a:pt x="243397" y="332042"/>
                  <a:pt x="244900" y="333545"/>
                  <a:pt x="247905" y="333545"/>
                </a:cubicBezTo>
                <a:lnTo>
                  <a:pt x="292978" y="333545"/>
                </a:lnTo>
                <a:cubicBezTo>
                  <a:pt x="295983" y="333545"/>
                  <a:pt x="297486" y="332042"/>
                  <a:pt x="297486" y="329038"/>
                </a:cubicBezTo>
                <a:cubicBezTo>
                  <a:pt x="297486" y="326033"/>
                  <a:pt x="295983" y="324530"/>
                  <a:pt x="292978" y="324530"/>
                </a:cubicBezTo>
                <a:close/>
                <a:moveTo>
                  <a:pt x="0" y="306501"/>
                </a:moveTo>
                <a:lnTo>
                  <a:pt x="45074" y="306501"/>
                </a:lnTo>
                <a:lnTo>
                  <a:pt x="495808" y="306501"/>
                </a:lnTo>
                <a:lnTo>
                  <a:pt x="540882" y="306501"/>
                </a:lnTo>
                <a:lnTo>
                  <a:pt x="540882" y="333545"/>
                </a:lnTo>
                <a:cubicBezTo>
                  <a:pt x="540882" y="341057"/>
                  <a:pt x="536469" y="347443"/>
                  <a:pt x="527642" y="352701"/>
                </a:cubicBezTo>
                <a:cubicBezTo>
                  <a:pt x="518815" y="357960"/>
                  <a:pt x="508204" y="360589"/>
                  <a:pt x="495808" y="360589"/>
                </a:cubicBezTo>
                <a:lnTo>
                  <a:pt x="45074" y="360589"/>
                </a:lnTo>
                <a:cubicBezTo>
                  <a:pt x="32678" y="360589"/>
                  <a:pt x="22067" y="357960"/>
                  <a:pt x="13240" y="352701"/>
                </a:cubicBezTo>
                <a:cubicBezTo>
                  <a:pt x="4413" y="347443"/>
                  <a:pt x="0" y="341057"/>
                  <a:pt x="0" y="333545"/>
                </a:cubicBezTo>
                <a:close/>
                <a:moveTo>
                  <a:pt x="117191" y="36059"/>
                </a:moveTo>
                <a:cubicBezTo>
                  <a:pt x="114750" y="36059"/>
                  <a:pt x="112637" y="36951"/>
                  <a:pt x="110853" y="38735"/>
                </a:cubicBezTo>
                <a:cubicBezTo>
                  <a:pt x="109068" y="40519"/>
                  <a:pt x="108177" y="42632"/>
                  <a:pt x="108177" y="45073"/>
                </a:cubicBezTo>
                <a:lnTo>
                  <a:pt x="108177" y="243398"/>
                </a:lnTo>
                <a:cubicBezTo>
                  <a:pt x="108177" y="245839"/>
                  <a:pt x="109068" y="247952"/>
                  <a:pt x="110853" y="249736"/>
                </a:cubicBezTo>
                <a:cubicBezTo>
                  <a:pt x="112637" y="251520"/>
                  <a:pt x="114750" y="252412"/>
                  <a:pt x="117191" y="252412"/>
                </a:cubicBezTo>
                <a:lnTo>
                  <a:pt x="423691" y="252412"/>
                </a:lnTo>
                <a:cubicBezTo>
                  <a:pt x="426132" y="252412"/>
                  <a:pt x="428245" y="251520"/>
                  <a:pt x="430029" y="249736"/>
                </a:cubicBezTo>
                <a:cubicBezTo>
                  <a:pt x="431814" y="247952"/>
                  <a:pt x="432705" y="245839"/>
                  <a:pt x="432705" y="243398"/>
                </a:cubicBezTo>
                <a:lnTo>
                  <a:pt x="432705" y="45073"/>
                </a:lnTo>
                <a:cubicBezTo>
                  <a:pt x="432705" y="42632"/>
                  <a:pt x="431814" y="40519"/>
                  <a:pt x="430029" y="38735"/>
                </a:cubicBezTo>
                <a:cubicBezTo>
                  <a:pt x="428245" y="36951"/>
                  <a:pt x="426132" y="36059"/>
                  <a:pt x="423691" y="36059"/>
                </a:cubicBezTo>
                <a:close/>
                <a:moveTo>
                  <a:pt x="117191" y="0"/>
                </a:moveTo>
                <a:lnTo>
                  <a:pt x="423691" y="0"/>
                </a:lnTo>
                <a:cubicBezTo>
                  <a:pt x="436086" y="0"/>
                  <a:pt x="446697" y="4413"/>
                  <a:pt x="455524" y="13240"/>
                </a:cubicBezTo>
                <a:cubicBezTo>
                  <a:pt x="464351" y="22067"/>
                  <a:pt x="468765" y="32678"/>
                  <a:pt x="468765" y="45073"/>
                </a:cubicBezTo>
                <a:lnTo>
                  <a:pt x="468765" y="243398"/>
                </a:lnTo>
                <a:cubicBezTo>
                  <a:pt x="468765" y="255793"/>
                  <a:pt x="464351" y="266404"/>
                  <a:pt x="455524" y="275231"/>
                </a:cubicBezTo>
                <a:cubicBezTo>
                  <a:pt x="446697" y="284058"/>
                  <a:pt x="436086" y="288471"/>
                  <a:pt x="423691" y="288471"/>
                </a:cubicBezTo>
                <a:lnTo>
                  <a:pt x="117191" y="288471"/>
                </a:lnTo>
                <a:cubicBezTo>
                  <a:pt x="104796" y="288471"/>
                  <a:pt x="94185" y="284058"/>
                  <a:pt x="85357" y="275231"/>
                </a:cubicBezTo>
                <a:cubicBezTo>
                  <a:pt x="76531" y="266404"/>
                  <a:pt x="72117" y="255793"/>
                  <a:pt x="72117" y="243398"/>
                </a:cubicBezTo>
                <a:lnTo>
                  <a:pt x="72117" y="45073"/>
                </a:lnTo>
                <a:cubicBezTo>
                  <a:pt x="72117" y="32678"/>
                  <a:pt x="76531" y="22067"/>
                  <a:pt x="85357" y="13240"/>
                </a:cubicBezTo>
                <a:cubicBezTo>
                  <a:pt x="94185" y="4413"/>
                  <a:pt x="104796" y="0"/>
                  <a:pt x="117191"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13" u="none" cap="none" strike="noStrike">
              <a:solidFill>
                <a:schemeClr val="lt1"/>
              </a:solidFill>
              <a:latin typeface="Arial"/>
              <a:ea typeface="Arial"/>
              <a:cs typeface="Arial"/>
              <a:sym typeface="Arial"/>
            </a:endParaRPr>
          </a:p>
        </p:txBody>
      </p:sp>
      <p:sp>
        <p:nvSpPr>
          <p:cNvPr id="622" name="Google Shape;622;p71"/>
          <p:cNvSpPr txBox="1"/>
          <p:nvPr/>
        </p:nvSpPr>
        <p:spPr>
          <a:xfrm>
            <a:off x="2165510" y="4481033"/>
            <a:ext cx="1586270"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1050" u="none" cap="none" strike="noStrike">
                <a:solidFill>
                  <a:srgbClr val="000000"/>
                </a:solidFill>
                <a:latin typeface="Arial"/>
                <a:ea typeface="Arial"/>
                <a:cs typeface="Arial"/>
                <a:sym typeface="Arial"/>
              </a:rPr>
              <a:t>Saisie des données</a:t>
            </a:r>
            <a:endParaRPr/>
          </a:p>
        </p:txBody>
      </p:sp>
      <p:sp>
        <p:nvSpPr>
          <p:cNvPr id="623" name="Google Shape;623;p71"/>
          <p:cNvSpPr txBox="1"/>
          <p:nvPr/>
        </p:nvSpPr>
        <p:spPr>
          <a:xfrm>
            <a:off x="1888792" y="4757525"/>
            <a:ext cx="2240597" cy="138499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fr-FR" sz="1200" u="none" cap="none" strike="noStrike">
                <a:solidFill>
                  <a:srgbClr val="000000"/>
                </a:solidFill>
                <a:latin typeface="Arial"/>
                <a:ea typeface="Arial"/>
                <a:cs typeface="Arial"/>
                <a:sym typeface="Arial"/>
              </a:rPr>
              <a:t>Saisie et nettoyage de données pour supprimer les réponses qui n’ont pas de sens, comme quelqu’un enregistré comme étant à la fois un homme et enceinte. </a:t>
            </a:r>
            <a:endParaRPr/>
          </a:p>
          <a:p>
            <a:pPr indent="0" lvl="0" marL="0" marR="0" rtl="0" algn="ctr">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624" name="Google Shape;624;p71"/>
          <p:cNvSpPr/>
          <p:nvPr/>
        </p:nvSpPr>
        <p:spPr>
          <a:xfrm>
            <a:off x="4749861" y="4022885"/>
            <a:ext cx="489605" cy="458367"/>
          </a:xfrm>
          <a:custGeom>
            <a:rect b="b" l="l" r="r" t="t"/>
            <a:pathLst>
              <a:path extrusionOk="0" h="486796" w="468765">
                <a:moveTo>
                  <a:pt x="234383" y="414678"/>
                </a:moveTo>
                <a:cubicBezTo>
                  <a:pt x="244337" y="414678"/>
                  <a:pt x="252834" y="418199"/>
                  <a:pt x="259877" y="425242"/>
                </a:cubicBezTo>
                <a:cubicBezTo>
                  <a:pt x="266920" y="432285"/>
                  <a:pt x="270441" y="440783"/>
                  <a:pt x="270441" y="450737"/>
                </a:cubicBezTo>
                <a:cubicBezTo>
                  <a:pt x="270441" y="460690"/>
                  <a:pt x="266920" y="469189"/>
                  <a:pt x="259877" y="476231"/>
                </a:cubicBezTo>
                <a:cubicBezTo>
                  <a:pt x="252834" y="483274"/>
                  <a:pt x="244337" y="486796"/>
                  <a:pt x="234383" y="486796"/>
                </a:cubicBezTo>
                <a:cubicBezTo>
                  <a:pt x="224428" y="486796"/>
                  <a:pt x="215931" y="483274"/>
                  <a:pt x="208888" y="476231"/>
                </a:cubicBezTo>
                <a:cubicBezTo>
                  <a:pt x="201845" y="469189"/>
                  <a:pt x="198324" y="460690"/>
                  <a:pt x="198324" y="450737"/>
                </a:cubicBezTo>
                <a:cubicBezTo>
                  <a:pt x="198324" y="440783"/>
                  <a:pt x="201845" y="432285"/>
                  <a:pt x="208888" y="425242"/>
                </a:cubicBezTo>
                <a:cubicBezTo>
                  <a:pt x="215931" y="418199"/>
                  <a:pt x="224428" y="414678"/>
                  <a:pt x="234383" y="414678"/>
                </a:cubicBezTo>
                <a:close/>
                <a:moveTo>
                  <a:pt x="374675" y="356645"/>
                </a:moveTo>
                <a:cubicBezTo>
                  <a:pt x="384628" y="356645"/>
                  <a:pt x="393126" y="360167"/>
                  <a:pt x="400169" y="367209"/>
                </a:cubicBezTo>
                <a:cubicBezTo>
                  <a:pt x="407212" y="374252"/>
                  <a:pt x="410733" y="382751"/>
                  <a:pt x="410733" y="392704"/>
                </a:cubicBezTo>
                <a:cubicBezTo>
                  <a:pt x="410733" y="402470"/>
                  <a:pt x="407165" y="410922"/>
                  <a:pt x="400028" y="418058"/>
                </a:cubicBezTo>
                <a:cubicBezTo>
                  <a:pt x="392891" y="425195"/>
                  <a:pt x="384440" y="428763"/>
                  <a:pt x="374675" y="428763"/>
                </a:cubicBezTo>
                <a:cubicBezTo>
                  <a:pt x="364720" y="428763"/>
                  <a:pt x="356222" y="425242"/>
                  <a:pt x="349180" y="418199"/>
                </a:cubicBezTo>
                <a:cubicBezTo>
                  <a:pt x="342137" y="411156"/>
                  <a:pt x="338615" y="402658"/>
                  <a:pt x="338615" y="392704"/>
                </a:cubicBezTo>
                <a:cubicBezTo>
                  <a:pt x="338615" y="382751"/>
                  <a:pt x="342137" y="374252"/>
                  <a:pt x="349180" y="367209"/>
                </a:cubicBezTo>
                <a:cubicBezTo>
                  <a:pt x="356222" y="360167"/>
                  <a:pt x="364720" y="356645"/>
                  <a:pt x="374675" y="356645"/>
                </a:cubicBezTo>
                <a:close/>
                <a:moveTo>
                  <a:pt x="94090" y="356645"/>
                </a:moveTo>
                <a:cubicBezTo>
                  <a:pt x="104045" y="356645"/>
                  <a:pt x="112543" y="360167"/>
                  <a:pt x="119585" y="367209"/>
                </a:cubicBezTo>
                <a:cubicBezTo>
                  <a:pt x="126628" y="374252"/>
                  <a:pt x="130150" y="382751"/>
                  <a:pt x="130150" y="392704"/>
                </a:cubicBezTo>
                <a:cubicBezTo>
                  <a:pt x="130150" y="402658"/>
                  <a:pt x="126628" y="411156"/>
                  <a:pt x="119585" y="418199"/>
                </a:cubicBezTo>
                <a:cubicBezTo>
                  <a:pt x="112543" y="425242"/>
                  <a:pt x="104045" y="428763"/>
                  <a:pt x="94090" y="428763"/>
                </a:cubicBezTo>
                <a:cubicBezTo>
                  <a:pt x="84325" y="428763"/>
                  <a:pt x="75874" y="425195"/>
                  <a:pt x="68737" y="418058"/>
                </a:cubicBezTo>
                <a:cubicBezTo>
                  <a:pt x="61600" y="410922"/>
                  <a:pt x="58032" y="402470"/>
                  <a:pt x="58032" y="392704"/>
                </a:cubicBezTo>
                <a:cubicBezTo>
                  <a:pt x="58032" y="382751"/>
                  <a:pt x="61553" y="374252"/>
                  <a:pt x="68596" y="367209"/>
                </a:cubicBezTo>
                <a:cubicBezTo>
                  <a:pt x="75639" y="360167"/>
                  <a:pt x="84137" y="356645"/>
                  <a:pt x="94090" y="356645"/>
                </a:cubicBezTo>
                <a:close/>
                <a:moveTo>
                  <a:pt x="432706" y="216354"/>
                </a:moveTo>
                <a:cubicBezTo>
                  <a:pt x="442661" y="216354"/>
                  <a:pt x="451159" y="219875"/>
                  <a:pt x="458201" y="226918"/>
                </a:cubicBezTo>
                <a:cubicBezTo>
                  <a:pt x="465244" y="233960"/>
                  <a:pt x="468765" y="242459"/>
                  <a:pt x="468765" y="252413"/>
                </a:cubicBezTo>
                <a:cubicBezTo>
                  <a:pt x="468765" y="262366"/>
                  <a:pt x="465244" y="270865"/>
                  <a:pt x="458201" y="277907"/>
                </a:cubicBezTo>
                <a:cubicBezTo>
                  <a:pt x="451159" y="284950"/>
                  <a:pt x="442661" y="288471"/>
                  <a:pt x="432706" y="288471"/>
                </a:cubicBezTo>
                <a:cubicBezTo>
                  <a:pt x="422752" y="288471"/>
                  <a:pt x="414255" y="284950"/>
                  <a:pt x="407212" y="277907"/>
                </a:cubicBezTo>
                <a:cubicBezTo>
                  <a:pt x="400169" y="270865"/>
                  <a:pt x="396648" y="262366"/>
                  <a:pt x="396648" y="252413"/>
                </a:cubicBezTo>
                <a:cubicBezTo>
                  <a:pt x="396648" y="242459"/>
                  <a:pt x="400169" y="233960"/>
                  <a:pt x="407212" y="226918"/>
                </a:cubicBezTo>
                <a:cubicBezTo>
                  <a:pt x="414255" y="219875"/>
                  <a:pt x="422752" y="216354"/>
                  <a:pt x="432706" y="216354"/>
                </a:cubicBezTo>
                <a:close/>
                <a:moveTo>
                  <a:pt x="36059" y="216354"/>
                </a:moveTo>
                <a:cubicBezTo>
                  <a:pt x="46013" y="216354"/>
                  <a:pt x="54510" y="219875"/>
                  <a:pt x="61553" y="226918"/>
                </a:cubicBezTo>
                <a:cubicBezTo>
                  <a:pt x="68596" y="233960"/>
                  <a:pt x="72117" y="242459"/>
                  <a:pt x="72117" y="252413"/>
                </a:cubicBezTo>
                <a:cubicBezTo>
                  <a:pt x="72117" y="262366"/>
                  <a:pt x="68596" y="270865"/>
                  <a:pt x="61553" y="277907"/>
                </a:cubicBezTo>
                <a:cubicBezTo>
                  <a:pt x="54510" y="284950"/>
                  <a:pt x="46013" y="288471"/>
                  <a:pt x="36059" y="288471"/>
                </a:cubicBezTo>
                <a:cubicBezTo>
                  <a:pt x="26105" y="288471"/>
                  <a:pt x="17606" y="284950"/>
                  <a:pt x="10564" y="277907"/>
                </a:cubicBezTo>
                <a:cubicBezTo>
                  <a:pt x="3521" y="270865"/>
                  <a:pt x="0" y="262366"/>
                  <a:pt x="0" y="252413"/>
                </a:cubicBezTo>
                <a:cubicBezTo>
                  <a:pt x="0" y="242459"/>
                  <a:pt x="3521" y="233960"/>
                  <a:pt x="10564" y="226918"/>
                </a:cubicBezTo>
                <a:cubicBezTo>
                  <a:pt x="17606" y="219875"/>
                  <a:pt x="26105" y="216354"/>
                  <a:pt x="36059" y="216354"/>
                </a:cubicBezTo>
                <a:close/>
                <a:moveTo>
                  <a:pt x="94090" y="67047"/>
                </a:moveTo>
                <a:cubicBezTo>
                  <a:pt x="106486" y="67047"/>
                  <a:pt x="117097" y="71461"/>
                  <a:pt x="125924" y="80287"/>
                </a:cubicBezTo>
                <a:cubicBezTo>
                  <a:pt x="134751" y="89114"/>
                  <a:pt x="139164" y="99725"/>
                  <a:pt x="139164" y="112121"/>
                </a:cubicBezTo>
                <a:cubicBezTo>
                  <a:pt x="139164" y="124516"/>
                  <a:pt x="134751" y="135127"/>
                  <a:pt x="125924" y="143954"/>
                </a:cubicBezTo>
                <a:cubicBezTo>
                  <a:pt x="117097" y="152781"/>
                  <a:pt x="106486" y="157194"/>
                  <a:pt x="94090" y="157194"/>
                </a:cubicBezTo>
                <a:cubicBezTo>
                  <a:pt x="81695" y="157194"/>
                  <a:pt x="71084" y="152781"/>
                  <a:pt x="62258" y="143954"/>
                </a:cubicBezTo>
                <a:cubicBezTo>
                  <a:pt x="53430" y="135127"/>
                  <a:pt x="49017" y="124516"/>
                  <a:pt x="49017" y="112121"/>
                </a:cubicBezTo>
                <a:cubicBezTo>
                  <a:pt x="49017" y="99725"/>
                  <a:pt x="53430" y="89114"/>
                  <a:pt x="62258" y="80287"/>
                </a:cubicBezTo>
                <a:cubicBezTo>
                  <a:pt x="71084" y="71461"/>
                  <a:pt x="81695" y="67047"/>
                  <a:pt x="94090" y="67047"/>
                </a:cubicBezTo>
                <a:close/>
                <a:moveTo>
                  <a:pt x="374675" y="49018"/>
                </a:moveTo>
                <a:cubicBezTo>
                  <a:pt x="391953" y="49018"/>
                  <a:pt x="406789" y="55215"/>
                  <a:pt x="419185" y="67610"/>
                </a:cubicBezTo>
                <a:cubicBezTo>
                  <a:pt x="431580" y="80006"/>
                  <a:pt x="437778" y="94843"/>
                  <a:pt x="437778" y="112121"/>
                </a:cubicBezTo>
                <a:cubicBezTo>
                  <a:pt x="437778" y="129587"/>
                  <a:pt x="431580" y="144470"/>
                  <a:pt x="419185" y="156772"/>
                </a:cubicBezTo>
                <a:cubicBezTo>
                  <a:pt x="406789" y="169073"/>
                  <a:pt x="391953" y="175224"/>
                  <a:pt x="374675" y="175224"/>
                </a:cubicBezTo>
                <a:cubicBezTo>
                  <a:pt x="357208" y="175224"/>
                  <a:pt x="342324" y="169073"/>
                  <a:pt x="330023" y="156772"/>
                </a:cubicBezTo>
                <a:cubicBezTo>
                  <a:pt x="317722" y="144470"/>
                  <a:pt x="311571" y="129587"/>
                  <a:pt x="311571" y="112121"/>
                </a:cubicBezTo>
                <a:cubicBezTo>
                  <a:pt x="311571" y="94843"/>
                  <a:pt x="317722" y="80006"/>
                  <a:pt x="330023" y="67610"/>
                </a:cubicBezTo>
                <a:cubicBezTo>
                  <a:pt x="342324" y="55215"/>
                  <a:pt x="357208" y="49018"/>
                  <a:pt x="374675" y="49018"/>
                </a:cubicBezTo>
                <a:close/>
                <a:moveTo>
                  <a:pt x="234383" y="0"/>
                </a:moveTo>
                <a:cubicBezTo>
                  <a:pt x="249407" y="0"/>
                  <a:pt x="262178" y="5259"/>
                  <a:pt x="272695" y="15776"/>
                </a:cubicBezTo>
                <a:cubicBezTo>
                  <a:pt x="283213" y="26293"/>
                  <a:pt x="288471" y="39064"/>
                  <a:pt x="288471" y="54088"/>
                </a:cubicBezTo>
                <a:cubicBezTo>
                  <a:pt x="288471" y="69113"/>
                  <a:pt x="283213" y="81884"/>
                  <a:pt x="272695" y="92401"/>
                </a:cubicBezTo>
                <a:cubicBezTo>
                  <a:pt x="262178" y="102918"/>
                  <a:pt x="249407" y="108177"/>
                  <a:pt x="234383" y="108177"/>
                </a:cubicBezTo>
                <a:cubicBezTo>
                  <a:pt x="219358" y="108177"/>
                  <a:pt x="206587" y="102918"/>
                  <a:pt x="196070" y="92401"/>
                </a:cubicBezTo>
                <a:cubicBezTo>
                  <a:pt x="185552" y="81884"/>
                  <a:pt x="180294" y="69113"/>
                  <a:pt x="180294" y="54088"/>
                </a:cubicBezTo>
                <a:cubicBezTo>
                  <a:pt x="180294" y="39064"/>
                  <a:pt x="185552" y="26293"/>
                  <a:pt x="196070" y="15776"/>
                </a:cubicBezTo>
                <a:cubicBezTo>
                  <a:pt x="206587" y="5259"/>
                  <a:pt x="219358" y="0"/>
                  <a:pt x="234383"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13" u="none" cap="none" strike="noStrike">
              <a:solidFill>
                <a:schemeClr val="lt1"/>
              </a:solidFill>
              <a:latin typeface="Arial"/>
              <a:ea typeface="Arial"/>
              <a:cs typeface="Arial"/>
              <a:sym typeface="Arial"/>
            </a:endParaRPr>
          </a:p>
        </p:txBody>
      </p:sp>
      <p:sp>
        <p:nvSpPr>
          <p:cNvPr id="625" name="Google Shape;625;p71"/>
          <p:cNvSpPr txBox="1"/>
          <p:nvPr/>
        </p:nvSpPr>
        <p:spPr>
          <a:xfrm>
            <a:off x="4232201" y="4550870"/>
            <a:ext cx="1586270"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1050" u="none" cap="none" strike="noStrike">
                <a:solidFill>
                  <a:srgbClr val="000000"/>
                </a:solidFill>
                <a:latin typeface="Arial"/>
                <a:ea typeface="Arial"/>
                <a:cs typeface="Arial"/>
                <a:sym typeface="Arial"/>
              </a:rPr>
              <a:t>Réunion et ateliers</a:t>
            </a:r>
            <a:endParaRPr/>
          </a:p>
        </p:txBody>
      </p:sp>
      <p:sp>
        <p:nvSpPr>
          <p:cNvPr id="626" name="Google Shape;626;p71"/>
          <p:cNvSpPr txBox="1"/>
          <p:nvPr/>
        </p:nvSpPr>
        <p:spPr>
          <a:xfrm>
            <a:off x="4281571" y="4818037"/>
            <a:ext cx="1496793"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fr-FR" sz="1200" u="none" cap="none" strike="noStrike">
                <a:solidFill>
                  <a:srgbClr val="000000"/>
                </a:solidFill>
                <a:latin typeface="Arial"/>
                <a:ea typeface="Arial"/>
                <a:cs typeface="Arial"/>
                <a:sym typeface="Arial"/>
              </a:rPr>
              <a:t>Location du lieu, repas, et indemnités. </a:t>
            </a:r>
            <a:endParaRPr/>
          </a:p>
          <a:p>
            <a:pPr indent="0" lvl="0" marL="0" marR="0" rtl="0" algn="ctr">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627" name="Google Shape;627;p71"/>
          <p:cNvSpPr/>
          <p:nvPr/>
        </p:nvSpPr>
        <p:spPr>
          <a:xfrm>
            <a:off x="6417958" y="3648568"/>
            <a:ext cx="343083" cy="456164"/>
          </a:xfrm>
          <a:custGeom>
            <a:rect b="b" l="l" r="r" t="t"/>
            <a:pathLst>
              <a:path extrusionOk="0" h="504825" w="432707">
                <a:moveTo>
                  <a:pt x="117192" y="360589"/>
                </a:moveTo>
                <a:cubicBezTo>
                  <a:pt x="114562" y="360589"/>
                  <a:pt x="112402" y="361434"/>
                  <a:pt x="110712" y="363125"/>
                </a:cubicBezTo>
                <a:cubicBezTo>
                  <a:pt x="109022" y="364815"/>
                  <a:pt x="108177" y="366975"/>
                  <a:pt x="108177" y="369604"/>
                </a:cubicBezTo>
                <a:lnTo>
                  <a:pt x="108177" y="387634"/>
                </a:lnTo>
                <a:cubicBezTo>
                  <a:pt x="108177" y="390263"/>
                  <a:pt x="109022" y="392423"/>
                  <a:pt x="110712" y="394113"/>
                </a:cubicBezTo>
                <a:cubicBezTo>
                  <a:pt x="112402" y="395803"/>
                  <a:pt x="114562" y="396648"/>
                  <a:pt x="117192" y="396648"/>
                </a:cubicBezTo>
                <a:lnTo>
                  <a:pt x="315516" y="396648"/>
                </a:lnTo>
                <a:cubicBezTo>
                  <a:pt x="318145" y="396648"/>
                  <a:pt x="320305" y="395803"/>
                  <a:pt x="321995" y="394113"/>
                </a:cubicBezTo>
                <a:cubicBezTo>
                  <a:pt x="323685" y="392423"/>
                  <a:pt x="324530" y="390263"/>
                  <a:pt x="324530" y="387634"/>
                </a:cubicBezTo>
                <a:lnTo>
                  <a:pt x="324530" y="369604"/>
                </a:lnTo>
                <a:cubicBezTo>
                  <a:pt x="324530" y="366975"/>
                  <a:pt x="323685" y="364815"/>
                  <a:pt x="321995" y="363125"/>
                </a:cubicBezTo>
                <a:cubicBezTo>
                  <a:pt x="320305" y="361434"/>
                  <a:pt x="318145" y="360589"/>
                  <a:pt x="315516" y="360589"/>
                </a:cubicBezTo>
                <a:close/>
                <a:moveTo>
                  <a:pt x="117192" y="288471"/>
                </a:moveTo>
                <a:cubicBezTo>
                  <a:pt x="114562" y="288471"/>
                  <a:pt x="112402" y="289317"/>
                  <a:pt x="110712" y="291007"/>
                </a:cubicBezTo>
                <a:cubicBezTo>
                  <a:pt x="109022" y="292697"/>
                  <a:pt x="108177" y="294857"/>
                  <a:pt x="108177" y="297486"/>
                </a:cubicBezTo>
                <a:lnTo>
                  <a:pt x="108177" y="315516"/>
                </a:lnTo>
                <a:cubicBezTo>
                  <a:pt x="108177" y="318145"/>
                  <a:pt x="109022" y="320305"/>
                  <a:pt x="110712" y="321995"/>
                </a:cubicBezTo>
                <a:cubicBezTo>
                  <a:pt x="112402" y="323685"/>
                  <a:pt x="114562" y="324530"/>
                  <a:pt x="117192" y="324530"/>
                </a:cubicBezTo>
                <a:lnTo>
                  <a:pt x="315516" y="324530"/>
                </a:lnTo>
                <a:cubicBezTo>
                  <a:pt x="318145" y="324530"/>
                  <a:pt x="320305" y="323685"/>
                  <a:pt x="321995" y="321995"/>
                </a:cubicBezTo>
                <a:cubicBezTo>
                  <a:pt x="323685" y="320305"/>
                  <a:pt x="324530" y="318145"/>
                  <a:pt x="324530" y="315516"/>
                </a:cubicBezTo>
                <a:lnTo>
                  <a:pt x="324530" y="297486"/>
                </a:lnTo>
                <a:cubicBezTo>
                  <a:pt x="324530" y="294857"/>
                  <a:pt x="323685" y="292697"/>
                  <a:pt x="321995" y="291007"/>
                </a:cubicBezTo>
                <a:cubicBezTo>
                  <a:pt x="320305" y="289317"/>
                  <a:pt x="318145" y="288471"/>
                  <a:pt x="315516" y="288471"/>
                </a:cubicBezTo>
                <a:close/>
                <a:moveTo>
                  <a:pt x="117192" y="216354"/>
                </a:moveTo>
                <a:cubicBezTo>
                  <a:pt x="114562" y="216354"/>
                  <a:pt x="112402" y="217199"/>
                  <a:pt x="110712" y="218889"/>
                </a:cubicBezTo>
                <a:cubicBezTo>
                  <a:pt x="109022" y="220579"/>
                  <a:pt x="108177" y="222739"/>
                  <a:pt x="108177" y="225368"/>
                </a:cubicBezTo>
                <a:lnTo>
                  <a:pt x="108177" y="243398"/>
                </a:lnTo>
                <a:cubicBezTo>
                  <a:pt x="108177" y="246027"/>
                  <a:pt x="109022" y="248187"/>
                  <a:pt x="110712" y="249877"/>
                </a:cubicBezTo>
                <a:cubicBezTo>
                  <a:pt x="112402" y="251567"/>
                  <a:pt x="114562" y="252412"/>
                  <a:pt x="117192" y="252412"/>
                </a:cubicBezTo>
                <a:lnTo>
                  <a:pt x="315516" y="252412"/>
                </a:lnTo>
                <a:cubicBezTo>
                  <a:pt x="318145" y="252412"/>
                  <a:pt x="320305" y="251567"/>
                  <a:pt x="321995" y="249877"/>
                </a:cubicBezTo>
                <a:cubicBezTo>
                  <a:pt x="323685" y="248187"/>
                  <a:pt x="324530" y="246027"/>
                  <a:pt x="324530" y="243398"/>
                </a:cubicBezTo>
                <a:lnTo>
                  <a:pt x="324530" y="225368"/>
                </a:lnTo>
                <a:cubicBezTo>
                  <a:pt x="324530" y="222739"/>
                  <a:pt x="323685" y="220579"/>
                  <a:pt x="321995" y="218889"/>
                </a:cubicBezTo>
                <a:cubicBezTo>
                  <a:pt x="320305" y="217199"/>
                  <a:pt x="318145" y="216354"/>
                  <a:pt x="315516" y="216354"/>
                </a:cubicBezTo>
                <a:close/>
                <a:moveTo>
                  <a:pt x="288471" y="11268"/>
                </a:moveTo>
                <a:cubicBezTo>
                  <a:pt x="292603" y="13898"/>
                  <a:pt x="295984" y="16527"/>
                  <a:pt x="298613" y="19156"/>
                </a:cubicBezTo>
                <a:lnTo>
                  <a:pt x="413551" y="134094"/>
                </a:lnTo>
                <a:cubicBezTo>
                  <a:pt x="416180" y="136723"/>
                  <a:pt x="418809" y="140104"/>
                  <a:pt x="421439" y="144236"/>
                </a:cubicBezTo>
                <a:lnTo>
                  <a:pt x="288471" y="144236"/>
                </a:lnTo>
                <a:close/>
                <a:moveTo>
                  <a:pt x="27044" y="0"/>
                </a:moveTo>
                <a:lnTo>
                  <a:pt x="252413" y="0"/>
                </a:lnTo>
                <a:lnTo>
                  <a:pt x="252413" y="153251"/>
                </a:lnTo>
                <a:cubicBezTo>
                  <a:pt x="252413" y="160763"/>
                  <a:pt x="255042" y="167148"/>
                  <a:pt x="260300" y="172407"/>
                </a:cubicBezTo>
                <a:cubicBezTo>
                  <a:pt x="265559" y="177665"/>
                  <a:pt x="271944" y="180295"/>
                  <a:pt x="279457" y="180295"/>
                </a:cubicBezTo>
                <a:lnTo>
                  <a:pt x="432707" y="180295"/>
                </a:lnTo>
                <a:lnTo>
                  <a:pt x="432707" y="477781"/>
                </a:lnTo>
                <a:cubicBezTo>
                  <a:pt x="432707" y="485293"/>
                  <a:pt x="430078" y="491678"/>
                  <a:pt x="424819" y="496937"/>
                </a:cubicBezTo>
                <a:cubicBezTo>
                  <a:pt x="419561" y="502196"/>
                  <a:pt x="413175" y="504825"/>
                  <a:pt x="405663" y="504825"/>
                </a:cubicBezTo>
                <a:lnTo>
                  <a:pt x="27044" y="504825"/>
                </a:lnTo>
                <a:cubicBezTo>
                  <a:pt x="19532" y="504825"/>
                  <a:pt x="13147" y="502196"/>
                  <a:pt x="7888" y="496937"/>
                </a:cubicBezTo>
                <a:cubicBezTo>
                  <a:pt x="2630" y="491678"/>
                  <a:pt x="0" y="485293"/>
                  <a:pt x="0" y="477781"/>
                </a:cubicBezTo>
                <a:lnTo>
                  <a:pt x="0" y="27044"/>
                </a:lnTo>
                <a:cubicBezTo>
                  <a:pt x="0" y="19532"/>
                  <a:pt x="2630" y="13147"/>
                  <a:pt x="7888" y="7888"/>
                </a:cubicBezTo>
                <a:cubicBezTo>
                  <a:pt x="13147" y="2629"/>
                  <a:pt x="19532" y="0"/>
                  <a:pt x="27044"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13" u="none" cap="none" strike="noStrike">
              <a:solidFill>
                <a:schemeClr val="lt1"/>
              </a:solidFill>
              <a:latin typeface="Arial"/>
              <a:ea typeface="Arial"/>
              <a:cs typeface="Arial"/>
              <a:sym typeface="Arial"/>
            </a:endParaRPr>
          </a:p>
        </p:txBody>
      </p:sp>
      <p:sp>
        <p:nvSpPr>
          <p:cNvPr id="628" name="Google Shape;628;p71"/>
          <p:cNvSpPr txBox="1"/>
          <p:nvPr/>
        </p:nvSpPr>
        <p:spPr>
          <a:xfrm>
            <a:off x="5731222" y="4214230"/>
            <a:ext cx="1814831"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1050" u="none" cap="none" strike="noStrike">
                <a:solidFill>
                  <a:srgbClr val="000000"/>
                </a:solidFill>
                <a:latin typeface="Arial"/>
                <a:ea typeface="Arial"/>
                <a:cs typeface="Arial"/>
                <a:sym typeface="Arial"/>
              </a:rPr>
              <a:t>Production du rapport</a:t>
            </a:r>
            <a:endParaRPr/>
          </a:p>
        </p:txBody>
      </p:sp>
      <p:sp>
        <p:nvSpPr>
          <p:cNvPr id="629" name="Google Shape;629;p71"/>
          <p:cNvSpPr txBox="1"/>
          <p:nvPr/>
        </p:nvSpPr>
        <p:spPr>
          <a:xfrm>
            <a:off x="5867840" y="4507981"/>
            <a:ext cx="1496793"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fr-FR" sz="1200" u="none" cap="none" strike="noStrike">
                <a:solidFill>
                  <a:srgbClr val="000000"/>
                </a:solidFill>
                <a:latin typeface="Arial"/>
                <a:ea typeface="Arial"/>
                <a:cs typeface="Arial"/>
                <a:sym typeface="Arial"/>
              </a:rPr>
              <a:t>Location du lieu, repas, et indemnités. </a:t>
            </a:r>
            <a:endParaRPr/>
          </a:p>
          <a:p>
            <a:pPr indent="0" lvl="0" marL="0" marR="0" rtl="0" algn="ctr">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630" name="Google Shape;630;p71"/>
          <p:cNvSpPr/>
          <p:nvPr/>
        </p:nvSpPr>
        <p:spPr>
          <a:xfrm>
            <a:off x="7870311" y="3472614"/>
            <a:ext cx="581418" cy="488980"/>
          </a:xfrm>
          <a:custGeom>
            <a:rect b="b" l="l" r="r" t="t"/>
            <a:pathLst>
              <a:path extrusionOk="0" h="464258" w="576944">
                <a:moveTo>
                  <a:pt x="190155" y="207902"/>
                </a:moveTo>
                <a:lnTo>
                  <a:pt x="387916" y="207902"/>
                </a:lnTo>
                <a:cubicBezTo>
                  <a:pt x="394676" y="207902"/>
                  <a:pt x="400404" y="210296"/>
                  <a:pt x="405101" y="215086"/>
                </a:cubicBezTo>
                <a:cubicBezTo>
                  <a:pt x="409795" y="219875"/>
                  <a:pt x="412143" y="225556"/>
                  <a:pt x="412143" y="232129"/>
                </a:cubicBezTo>
                <a:cubicBezTo>
                  <a:pt x="412143" y="238702"/>
                  <a:pt x="409795" y="244383"/>
                  <a:pt x="405101" y="249172"/>
                </a:cubicBezTo>
                <a:cubicBezTo>
                  <a:pt x="400404" y="253962"/>
                  <a:pt x="394676" y="256356"/>
                  <a:pt x="387916" y="256356"/>
                </a:cubicBezTo>
                <a:lnTo>
                  <a:pt x="190155" y="256356"/>
                </a:lnTo>
                <a:cubicBezTo>
                  <a:pt x="183394" y="256356"/>
                  <a:pt x="177665" y="253962"/>
                  <a:pt x="172971" y="249172"/>
                </a:cubicBezTo>
                <a:cubicBezTo>
                  <a:pt x="168275" y="244383"/>
                  <a:pt x="165927" y="238702"/>
                  <a:pt x="165927" y="232129"/>
                </a:cubicBezTo>
                <a:cubicBezTo>
                  <a:pt x="165927" y="225556"/>
                  <a:pt x="168275" y="219875"/>
                  <a:pt x="172971" y="215086"/>
                </a:cubicBezTo>
                <a:cubicBezTo>
                  <a:pt x="177665" y="210296"/>
                  <a:pt x="183394" y="207902"/>
                  <a:pt x="190155" y="207902"/>
                </a:cubicBezTo>
                <a:close/>
                <a:moveTo>
                  <a:pt x="288754" y="48454"/>
                </a:moveTo>
                <a:cubicBezTo>
                  <a:pt x="255511" y="48454"/>
                  <a:pt x="224758" y="56670"/>
                  <a:pt x="196493" y="73103"/>
                </a:cubicBezTo>
                <a:cubicBezTo>
                  <a:pt x="168227" y="89537"/>
                  <a:pt x="145879" y="111839"/>
                  <a:pt x="129446" y="140010"/>
                </a:cubicBezTo>
                <a:cubicBezTo>
                  <a:pt x="113012" y="168181"/>
                  <a:pt x="104796" y="198887"/>
                  <a:pt x="104796" y="232129"/>
                </a:cubicBezTo>
                <a:cubicBezTo>
                  <a:pt x="104796" y="248280"/>
                  <a:pt x="106955" y="264244"/>
                  <a:pt x="111276" y="280020"/>
                </a:cubicBezTo>
                <a:lnTo>
                  <a:pt x="387916" y="280020"/>
                </a:lnTo>
                <a:cubicBezTo>
                  <a:pt x="394676" y="280020"/>
                  <a:pt x="400404" y="282367"/>
                  <a:pt x="405101" y="287062"/>
                </a:cubicBezTo>
                <a:cubicBezTo>
                  <a:pt x="409795" y="291758"/>
                  <a:pt x="412143" y="297392"/>
                  <a:pt x="412143" y="303965"/>
                </a:cubicBezTo>
                <a:cubicBezTo>
                  <a:pt x="412143" y="310726"/>
                  <a:pt x="409795" y="316454"/>
                  <a:pt x="405101" y="321149"/>
                </a:cubicBezTo>
                <a:cubicBezTo>
                  <a:pt x="400404" y="325845"/>
                  <a:pt x="394676" y="328192"/>
                  <a:pt x="387916" y="328192"/>
                </a:cubicBezTo>
                <a:lnTo>
                  <a:pt x="132123" y="328192"/>
                </a:lnTo>
                <a:cubicBezTo>
                  <a:pt x="148649" y="355049"/>
                  <a:pt x="170763" y="376365"/>
                  <a:pt x="198465" y="392140"/>
                </a:cubicBezTo>
                <a:cubicBezTo>
                  <a:pt x="226166" y="407916"/>
                  <a:pt x="256262" y="415804"/>
                  <a:pt x="288754" y="415804"/>
                </a:cubicBezTo>
                <a:cubicBezTo>
                  <a:pt x="313544" y="415804"/>
                  <a:pt x="337301" y="410968"/>
                  <a:pt x="360026" y="401296"/>
                </a:cubicBezTo>
                <a:cubicBezTo>
                  <a:pt x="382750" y="391624"/>
                  <a:pt x="402283" y="378571"/>
                  <a:pt x="418622" y="362138"/>
                </a:cubicBezTo>
                <a:cubicBezTo>
                  <a:pt x="434962" y="345705"/>
                  <a:pt x="448013" y="326173"/>
                  <a:pt x="457780" y="303543"/>
                </a:cubicBezTo>
                <a:cubicBezTo>
                  <a:pt x="467546" y="280912"/>
                  <a:pt x="472429" y="257107"/>
                  <a:pt x="472429" y="232129"/>
                </a:cubicBezTo>
                <a:cubicBezTo>
                  <a:pt x="472429" y="215978"/>
                  <a:pt x="470269" y="200014"/>
                  <a:pt x="465949" y="184238"/>
                </a:cubicBezTo>
                <a:lnTo>
                  <a:pt x="189310" y="184238"/>
                </a:lnTo>
                <a:cubicBezTo>
                  <a:pt x="182549" y="184238"/>
                  <a:pt x="176820" y="181891"/>
                  <a:pt x="172125" y="177195"/>
                </a:cubicBezTo>
                <a:cubicBezTo>
                  <a:pt x="167430" y="172500"/>
                  <a:pt x="165083" y="166866"/>
                  <a:pt x="165083" y="160293"/>
                </a:cubicBezTo>
                <a:cubicBezTo>
                  <a:pt x="165083" y="153532"/>
                  <a:pt x="167430" y="147804"/>
                  <a:pt x="172125" y="143108"/>
                </a:cubicBezTo>
                <a:cubicBezTo>
                  <a:pt x="176820" y="138413"/>
                  <a:pt x="182549" y="136066"/>
                  <a:pt x="189310" y="136066"/>
                </a:cubicBezTo>
                <a:lnTo>
                  <a:pt x="445103" y="136066"/>
                </a:lnTo>
                <a:cubicBezTo>
                  <a:pt x="428576" y="109209"/>
                  <a:pt x="406509" y="87893"/>
                  <a:pt x="378900" y="72117"/>
                </a:cubicBezTo>
                <a:cubicBezTo>
                  <a:pt x="351293" y="56342"/>
                  <a:pt x="321244" y="48454"/>
                  <a:pt x="288754" y="48454"/>
                </a:cubicBezTo>
                <a:close/>
                <a:moveTo>
                  <a:pt x="288754" y="0"/>
                </a:moveTo>
                <a:cubicBezTo>
                  <a:pt x="334766" y="0"/>
                  <a:pt x="376788" y="12489"/>
                  <a:pt x="414819" y="37467"/>
                </a:cubicBezTo>
                <a:cubicBezTo>
                  <a:pt x="452850" y="62445"/>
                  <a:pt x="481162" y="95312"/>
                  <a:pt x="499754" y="136066"/>
                </a:cubicBezTo>
                <a:lnTo>
                  <a:pt x="552716" y="136066"/>
                </a:lnTo>
                <a:cubicBezTo>
                  <a:pt x="559477" y="136066"/>
                  <a:pt x="565205" y="138413"/>
                  <a:pt x="569900" y="143108"/>
                </a:cubicBezTo>
                <a:cubicBezTo>
                  <a:pt x="574595" y="147804"/>
                  <a:pt x="576944" y="153532"/>
                  <a:pt x="576944" y="160293"/>
                </a:cubicBezTo>
                <a:cubicBezTo>
                  <a:pt x="576944" y="166866"/>
                  <a:pt x="574595" y="172500"/>
                  <a:pt x="569900" y="177195"/>
                </a:cubicBezTo>
                <a:cubicBezTo>
                  <a:pt x="565205" y="181891"/>
                  <a:pt x="559477" y="184238"/>
                  <a:pt x="552716" y="184238"/>
                </a:cubicBezTo>
                <a:lnTo>
                  <a:pt x="515812" y="184238"/>
                </a:lnTo>
                <a:cubicBezTo>
                  <a:pt x="519004" y="200202"/>
                  <a:pt x="520601" y="216165"/>
                  <a:pt x="520601" y="232129"/>
                </a:cubicBezTo>
                <a:cubicBezTo>
                  <a:pt x="520601" y="263493"/>
                  <a:pt x="514450" y="293495"/>
                  <a:pt x="502149" y="322135"/>
                </a:cubicBezTo>
                <a:cubicBezTo>
                  <a:pt x="489848" y="350776"/>
                  <a:pt x="473367" y="375473"/>
                  <a:pt x="452709" y="396225"/>
                </a:cubicBezTo>
                <a:cubicBezTo>
                  <a:pt x="432050" y="416978"/>
                  <a:pt x="407400" y="433505"/>
                  <a:pt x="378760" y="445806"/>
                </a:cubicBezTo>
                <a:cubicBezTo>
                  <a:pt x="350119" y="458108"/>
                  <a:pt x="320117" y="464258"/>
                  <a:pt x="288754" y="464258"/>
                </a:cubicBezTo>
                <a:cubicBezTo>
                  <a:pt x="242553" y="464258"/>
                  <a:pt x="200437" y="451769"/>
                  <a:pt x="162406" y="426791"/>
                </a:cubicBezTo>
                <a:cubicBezTo>
                  <a:pt x="124375" y="401813"/>
                  <a:pt x="96064" y="368946"/>
                  <a:pt x="77471" y="328192"/>
                </a:cubicBezTo>
                <a:lnTo>
                  <a:pt x="24227" y="328192"/>
                </a:lnTo>
                <a:cubicBezTo>
                  <a:pt x="17466" y="328192"/>
                  <a:pt x="11737" y="325845"/>
                  <a:pt x="7043" y="321149"/>
                </a:cubicBezTo>
                <a:cubicBezTo>
                  <a:pt x="2347" y="316454"/>
                  <a:pt x="0" y="310726"/>
                  <a:pt x="0" y="303965"/>
                </a:cubicBezTo>
                <a:cubicBezTo>
                  <a:pt x="0" y="297392"/>
                  <a:pt x="2347" y="291758"/>
                  <a:pt x="7043" y="287062"/>
                </a:cubicBezTo>
                <a:cubicBezTo>
                  <a:pt x="11737" y="282367"/>
                  <a:pt x="17466" y="280020"/>
                  <a:pt x="24227" y="280020"/>
                </a:cubicBezTo>
                <a:lnTo>
                  <a:pt x="61413" y="280020"/>
                </a:lnTo>
                <a:cubicBezTo>
                  <a:pt x="58219" y="264056"/>
                  <a:pt x="56624" y="248093"/>
                  <a:pt x="56624" y="232129"/>
                </a:cubicBezTo>
                <a:cubicBezTo>
                  <a:pt x="56624" y="200765"/>
                  <a:pt x="62774" y="170763"/>
                  <a:pt x="75076" y="142123"/>
                </a:cubicBezTo>
                <a:cubicBezTo>
                  <a:pt x="87376" y="113482"/>
                  <a:pt x="103857" y="88785"/>
                  <a:pt x="124516" y="68033"/>
                </a:cubicBezTo>
                <a:cubicBezTo>
                  <a:pt x="145175" y="47280"/>
                  <a:pt x="169824" y="30753"/>
                  <a:pt x="198465" y="18452"/>
                </a:cubicBezTo>
                <a:cubicBezTo>
                  <a:pt x="227105" y="6150"/>
                  <a:pt x="257202" y="0"/>
                  <a:pt x="288754"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13" u="none" cap="none" strike="noStrike">
              <a:solidFill>
                <a:schemeClr val="lt1"/>
              </a:solidFill>
              <a:latin typeface="Arial"/>
              <a:ea typeface="Arial"/>
              <a:cs typeface="Arial"/>
              <a:sym typeface="Arial"/>
            </a:endParaRPr>
          </a:p>
        </p:txBody>
      </p:sp>
      <p:sp>
        <p:nvSpPr>
          <p:cNvPr id="631" name="Google Shape;631;p71"/>
          <p:cNvSpPr txBox="1"/>
          <p:nvPr/>
        </p:nvSpPr>
        <p:spPr>
          <a:xfrm>
            <a:off x="7870311" y="4011560"/>
            <a:ext cx="787400"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1050" u="none" cap="none" strike="noStrike">
                <a:solidFill>
                  <a:srgbClr val="000000"/>
                </a:solidFill>
                <a:latin typeface="Arial"/>
                <a:ea typeface="Arial"/>
                <a:cs typeface="Arial"/>
                <a:sym typeface="Arial"/>
              </a:rPr>
              <a:t>Autres</a:t>
            </a:r>
            <a:endParaRPr/>
          </a:p>
        </p:txBody>
      </p:sp>
      <p:sp>
        <p:nvSpPr>
          <p:cNvPr id="632" name="Google Shape;632;p71"/>
          <p:cNvSpPr/>
          <p:nvPr/>
        </p:nvSpPr>
        <p:spPr>
          <a:xfrm>
            <a:off x="7546052" y="4260055"/>
            <a:ext cx="1297085" cy="15696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fr-FR" sz="1200" u="none" cap="none" strike="noStrike">
                <a:solidFill>
                  <a:srgbClr val="000000"/>
                </a:solidFill>
                <a:latin typeface="Arial"/>
                <a:ea typeface="Arial"/>
                <a:cs typeface="Arial"/>
                <a:sym typeface="Arial"/>
              </a:rPr>
              <a:t>Communication, e-mails et courriers postaux, téléconférences, licences et frais juridiques, sécurité. </a:t>
            </a:r>
            <a:endParaRPr/>
          </a:p>
        </p:txBody>
      </p:sp>
      <p:sp>
        <p:nvSpPr>
          <p:cNvPr id="633" name="Google Shape;633;p71"/>
          <p:cNvSpPr txBox="1"/>
          <p:nvPr/>
        </p:nvSpPr>
        <p:spPr>
          <a:xfrm>
            <a:off x="0" y="315100"/>
            <a:ext cx="9144000" cy="969466"/>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Eléments de coûts à considérer</a:t>
            </a:r>
            <a:endParaRPr b="1" i="0" sz="5100" u="none" cap="none" strike="noStrike">
              <a:solidFill>
                <a:schemeClr val="lt1"/>
              </a:solidFill>
              <a:latin typeface="Bebas Neue"/>
              <a:ea typeface="Bebas Neue"/>
              <a:cs typeface="Bebas Neue"/>
              <a:sym typeface="Bebas Neue"/>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7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640" name="Google Shape;640;p72"/>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Les ressources s&amp;e</a:t>
            </a:r>
            <a:endParaRPr b="1" i="0" sz="6300" u="none" cap="none" strike="noStrike">
              <a:solidFill>
                <a:schemeClr val="lt1"/>
              </a:solidFill>
              <a:latin typeface="Bebas Neue"/>
              <a:ea typeface="Bebas Neue"/>
              <a:cs typeface="Bebas Neue"/>
              <a:sym typeface="Bebas Neue"/>
            </a:endParaRPr>
          </a:p>
        </p:txBody>
      </p:sp>
      <p:sp>
        <p:nvSpPr>
          <p:cNvPr id="641" name="Google Shape;641;p72"/>
          <p:cNvSpPr txBox="1"/>
          <p:nvPr/>
        </p:nvSpPr>
        <p:spPr>
          <a:xfrm>
            <a:off x="391618" y="1817527"/>
            <a:ext cx="4660067" cy="61552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0"/>
              <a:buFont typeface="Arial"/>
              <a:buNone/>
            </a:pPr>
            <a:r>
              <a:rPr b="1" i="0" lang="fr-FR" sz="2800" u="none" cap="none" strike="noStrike">
                <a:solidFill>
                  <a:schemeClr val="dk2"/>
                </a:solidFill>
                <a:latin typeface="Bebas Neue"/>
                <a:ea typeface="Bebas Neue"/>
                <a:cs typeface="Bebas Neue"/>
                <a:sym typeface="Bebas Neue"/>
              </a:rPr>
              <a:t>Quelles lignes budgétaires ? </a:t>
            </a:r>
            <a:endParaRPr b="0" i="0" sz="2800" u="none" cap="none" strike="noStrike">
              <a:solidFill>
                <a:schemeClr val="dk2"/>
              </a:solidFill>
              <a:latin typeface="Bebas Neue"/>
              <a:ea typeface="Bebas Neue"/>
              <a:cs typeface="Bebas Neue"/>
              <a:sym typeface="Bebas Neue"/>
            </a:endParaRPr>
          </a:p>
        </p:txBody>
      </p:sp>
      <p:graphicFrame>
        <p:nvGraphicFramePr>
          <p:cNvPr id="642" name="Google Shape;642;p72"/>
          <p:cNvGraphicFramePr/>
          <p:nvPr/>
        </p:nvGraphicFramePr>
        <p:xfrm>
          <a:off x="1655684" y="2955530"/>
          <a:ext cx="3000000" cy="3000000"/>
        </p:xfrm>
        <a:graphic>
          <a:graphicData uri="http://schemas.openxmlformats.org/drawingml/2006/table">
            <a:tbl>
              <a:tblPr>
                <a:noFill/>
                <a:tableStyleId>{509CF33E-735B-4D0B-B4BD-7D8EE08225B2}</a:tableStyleId>
              </a:tblPr>
              <a:tblGrid>
                <a:gridCol w="5404675"/>
              </a:tblGrid>
              <a:tr h="296100">
                <a:tc>
                  <a:txBody>
                    <a:bodyPr/>
                    <a:lstStyle/>
                    <a:p>
                      <a:pPr indent="0" lvl="0" marL="0" marR="0" rtl="0" algn="l">
                        <a:lnSpc>
                          <a:spcPct val="100000"/>
                        </a:lnSpc>
                        <a:spcBef>
                          <a:spcPts val="0"/>
                        </a:spcBef>
                        <a:spcAft>
                          <a:spcPts val="0"/>
                        </a:spcAft>
                        <a:buNone/>
                      </a:pPr>
                      <a:r>
                        <a:rPr lang="fr-FR" sz="1400" u="none" cap="none" strike="noStrike"/>
                        <a:t>RH S-E projet dédiée locale</a:t>
                      </a:r>
                      <a:endParaRPr b="0" i="0" sz="1400" u="none" cap="none" strike="noStrike">
                        <a:solidFill>
                          <a:srgbClr val="000000"/>
                        </a:solidFill>
                        <a:latin typeface="Gill Sans"/>
                        <a:ea typeface="Gill Sans"/>
                        <a:cs typeface="Gill Sans"/>
                        <a:sym typeface="Gill Sans"/>
                      </a:endParaRPr>
                    </a:p>
                  </a:txBody>
                  <a:tcPr marT="0" marB="0" marR="0" marL="0" anchor="ctr"/>
                </a:tc>
              </a:tr>
              <a:tr h="296100">
                <a:tc>
                  <a:txBody>
                    <a:bodyPr/>
                    <a:lstStyle/>
                    <a:p>
                      <a:pPr indent="0" lvl="0" marL="0" marR="0" rtl="0" algn="l">
                        <a:lnSpc>
                          <a:spcPct val="100000"/>
                        </a:lnSpc>
                        <a:spcBef>
                          <a:spcPts val="0"/>
                        </a:spcBef>
                        <a:spcAft>
                          <a:spcPts val="0"/>
                        </a:spcAft>
                        <a:buNone/>
                      </a:pPr>
                      <a:r>
                        <a:rPr lang="fr-FR" sz="1400" u="none" cap="none" strike="noStrike"/>
                        <a:t>Coordination S-E Département/Pays</a:t>
                      </a:r>
                      <a:endParaRPr b="0" i="0" sz="1400" u="none" cap="none" strike="noStrike">
                        <a:solidFill>
                          <a:srgbClr val="000000"/>
                        </a:solidFill>
                        <a:latin typeface="Gill Sans"/>
                        <a:ea typeface="Gill Sans"/>
                        <a:cs typeface="Gill Sans"/>
                        <a:sym typeface="Gill Sans"/>
                      </a:endParaRPr>
                    </a:p>
                  </a:txBody>
                  <a:tcPr marT="0" marB="0" marR="0" marL="0" anchor="ctr"/>
                </a:tc>
              </a:tr>
              <a:tr h="256625">
                <a:tc>
                  <a:txBody>
                    <a:bodyPr/>
                    <a:lstStyle/>
                    <a:p>
                      <a:pPr indent="0" lvl="0" marL="0" marR="0" rtl="0" algn="l">
                        <a:lnSpc>
                          <a:spcPct val="100000"/>
                        </a:lnSpc>
                        <a:spcBef>
                          <a:spcPts val="0"/>
                        </a:spcBef>
                        <a:spcAft>
                          <a:spcPts val="0"/>
                        </a:spcAft>
                        <a:buNone/>
                      </a:pPr>
                      <a:r>
                        <a:rPr lang="fr-FR" sz="1400" u="none" cap="none" strike="noStrike"/>
                        <a:t>Expertise perlée S-E externe</a:t>
                      </a:r>
                      <a:endParaRPr b="0" i="0" sz="1400" u="none" cap="none" strike="noStrike">
                        <a:solidFill>
                          <a:srgbClr val="000000"/>
                        </a:solidFill>
                        <a:latin typeface="Gill Sans"/>
                        <a:ea typeface="Gill Sans"/>
                        <a:cs typeface="Gill Sans"/>
                        <a:sym typeface="Gill Sans"/>
                      </a:endParaRPr>
                    </a:p>
                  </a:txBody>
                  <a:tcPr marT="0" marB="0" marR="0" marL="0" anchor="ctr"/>
                </a:tc>
              </a:tr>
              <a:tr h="256625">
                <a:tc>
                  <a:txBody>
                    <a:bodyPr/>
                    <a:lstStyle/>
                    <a:p>
                      <a:pPr indent="0" lvl="0" marL="0" marR="0" rtl="0" algn="l">
                        <a:lnSpc>
                          <a:spcPct val="100000"/>
                        </a:lnSpc>
                        <a:spcBef>
                          <a:spcPts val="0"/>
                        </a:spcBef>
                        <a:spcAft>
                          <a:spcPts val="0"/>
                        </a:spcAft>
                        <a:buNone/>
                      </a:pPr>
                      <a:r>
                        <a:rPr lang="fr-FR" sz="1400" u="none" cap="none" strike="noStrike"/>
                        <a:t>Baseline/endline</a:t>
                      </a:r>
                      <a:endParaRPr b="0" i="0" sz="1400" u="none" cap="none" strike="noStrike">
                        <a:solidFill>
                          <a:srgbClr val="000000"/>
                        </a:solidFill>
                        <a:latin typeface="Gill Sans"/>
                        <a:ea typeface="Gill Sans"/>
                        <a:cs typeface="Gill Sans"/>
                        <a:sym typeface="Gill Sans"/>
                      </a:endParaRPr>
                    </a:p>
                  </a:txBody>
                  <a:tcPr marT="0" marB="0" marR="0" marL="0" anchor="ctr"/>
                </a:tc>
              </a:tr>
              <a:tr h="256625">
                <a:tc>
                  <a:txBody>
                    <a:bodyPr/>
                    <a:lstStyle/>
                    <a:p>
                      <a:pPr indent="0" lvl="0" marL="0" marR="0" rtl="0" algn="l">
                        <a:lnSpc>
                          <a:spcPct val="100000"/>
                        </a:lnSpc>
                        <a:spcBef>
                          <a:spcPts val="0"/>
                        </a:spcBef>
                        <a:spcAft>
                          <a:spcPts val="0"/>
                        </a:spcAft>
                        <a:buNone/>
                      </a:pPr>
                      <a:r>
                        <a:rPr lang="fr-FR" sz="1400" u="none" cap="none" strike="noStrike"/>
                        <a:t>Mission d'évaluation intermédiaire</a:t>
                      </a:r>
                      <a:endParaRPr b="0" i="0" sz="1400" u="none" cap="none" strike="noStrike">
                        <a:solidFill>
                          <a:srgbClr val="000000"/>
                        </a:solidFill>
                        <a:latin typeface="Gill Sans"/>
                        <a:ea typeface="Gill Sans"/>
                        <a:cs typeface="Gill Sans"/>
                        <a:sym typeface="Gill Sans"/>
                      </a:endParaRPr>
                    </a:p>
                  </a:txBody>
                  <a:tcPr marT="0" marB="0" marR="0" marL="0" anchor="ctr"/>
                </a:tc>
              </a:tr>
              <a:tr h="256625">
                <a:tc>
                  <a:txBody>
                    <a:bodyPr/>
                    <a:lstStyle/>
                    <a:p>
                      <a:pPr indent="0" lvl="0" marL="0" marR="0" rtl="0" algn="l">
                        <a:lnSpc>
                          <a:spcPct val="100000"/>
                        </a:lnSpc>
                        <a:spcBef>
                          <a:spcPts val="0"/>
                        </a:spcBef>
                        <a:spcAft>
                          <a:spcPts val="0"/>
                        </a:spcAft>
                        <a:buNone/>
                      </a:pPr>
                      <a:r>
                        <a:rPr lang="fr-FR" sz="1400" u="none" cap="none" strike="noStrike"/>
                        <a:t>Mission d'évaluation finale</a:t>
                      </a:r>
                      <a:endParaRPr b="0" i="0" sz="1400" u="none" cap="none" strike="noStrike">
                        <a:solidFill>
                          <a:srgbClr val="000000"/>
                        </a:solidFill>
                        <a:latin typeface="Gill Sans"/>
                        <a:ea typeface="Gill Sans"/>
                        <a:cs typeface="Gill Sans"/>
                        <a:sym typeface="Gill Sans"/>
                      </a:endParaRPr>
                    </a:p>
                  </a:txBody>
                  <a:tcPr marT="0" marB="0" marR="0" marL="0" anchor="ctr"/>
                </a:tc>
              </a:tr>
              <a:tr h="256625">
                <a:tc>
                  <a:txBody>
                    <a:bodyPr/>
                    <a:lstStyle/>
                    <a:p>
                      <a:pPr indent="0" lvl="0" marL="0" marR="0" rtl="0" algn="l">
                        <a:lnSpc>
                          <a:spcPct val="100000"/>
                        </a:lnSpc>
                        <a:spcBef>
                          <a:spcPts val="0"/>
                        </a:spcBef>
                        <a:spcAft>
                          <a:spcPts val="0"/>
                        </a:spcAft>
                        <a:buNone/>
                      </a:pPr>
                      <a:r>
                        <a:rPr lang="fr-FR" sz="1400" u="none" cap="none" strike="noStrike"/>
                        <a:t>Missions de coordination/suivi </a:t>
                      </a:r>
                      <a:endParaRPr b="0" i="0" sz="1400" u="none" cap="none" strike="noStrike">
                        <a:solidFill>
                          <a:srgbClr val="000000"/>
                        </a:solidFill>
                        <a:latin typeface="Gill Sans"/>
                        <a:ea typeface="Gill Sans"/>
                        <a:cs typeface="Gill Sans"/>
                        <a:sym typeface="Gill Sans"/>
                      </a:endParaRPr>
                    </a:p>
                  </a:txBody>
                  <a:tcPr marT="0" marB="0" marR="0" marL="0" anchor="ctr"/>
                </a:tc>
              </a:tr>
              <a:tr h="256625">
                <a:tc>
                  <a:txBody>
                    <a:bodyPr/>
                    <a:lstStyle/>
                    <a:p>
                      <a:pPr indent="0" lvl="0" marL="0" marR="0" rtl="0" algn="l">
                        <a:lnSpc>
                          <a:spcPct val="100000"/>
                        </a:lnSpc>
                        <a:spcBef>
                          <a:spcPts val="0"/>
                        </a:spcBef>
                        <a:spcAft>
                          <a:spcPts val="0"/>
                        </a:spcAft>
                        <a:buNone/>
                      </a:pPr>
                      <a:r>
                        <a:rPr lang="fr-FR" sz="1400" u="none" cap="none" strike="noStrike"/>
                        <a:t>Ateliers/réunions/formations S-E</a:t>
                      </a:r>
                      <a:endParaRPr b="0" i="0" sz="1400" u="none" cap="none" strike="noStrike">
                        <a:solidFill>
                          <a:srgbClr val="000000"/>
                        </a:solidFill>
                        <a:latin typeface="Gill Sans"/>
                        <a:ea typeface="Gill Sans"/>
                        <a:cs typeface="Gill Sans"/>
                        <a:sym typeface="Gill Sans"/>
                      </a:endParaRPr>
                    </a:p>
                  </a:txBody>
                  <a:tcPr marT="0" marB="0" marR="0" marL="0" anchor="ctr"/>
                </a:tc>
              </a:tr>
              <a:tr h="256625">
                <a:tc>
                  <a:txBody>
                    <a:bodyPr/>
                    <a:lstStyle/>
                    <a:p>
                      <a:pPr indent="0" lvl="0" marL="0" marR="0" rtl="0" algn="l">
                        <a:lnSpc>
                          <a:spcPct val="100000"/>
                        </a:lnSpc>
                        <a:spcBef>
                          <a:spcPts val="0"/>
                        </a:spcBef>
                        <a:spcAft>
                          <a:spcPts val="0"/>
                        </a:spcAft>
                        <a:buNone/>
                      </a:pPr>
                      <a:r>
                        <a:rPr lang="fr-FR" sz="1400" u="none" cap="none" strike="noStrike"/>
                        <a:t>Prestation de collecte de données (enquêtes, études...)</a:t>
                      </a:r>
                      <a:endParaRPr b="0" i="0" sz="1400" u="none" cap="none" strike="noStrike">
                        <a:solidFill>
                          <a:srgbClr val="000000"/>
                        </a:solidFill>
                        <a:latin typeface="Gill Sans"/>
                        <a:ea typeface="Gill Sans"/>
                        <a:cs typeface="Gill Sans"/>
                        <a:sym typeface="Gill Sans"/>
                      </a:endParaRPr>
                    </a:p>
                  </a:txBody>
                  <a:tcPr marT="0" marB="0" marR="0" marL="0" anchor="ctr"/>
                </a:tc>
              </a:tr>
              <a:tr h="607000">
                <a:tc>
                  <a:txBody>
                    <a:bodyPr/>
                    <a:lstStyle/>
                    <a:p>
                      <a:pPr indent="0" lvl="0" marL="0" marR="0" rtl="0" algn="l">
                        <a:lnSpc>
                          <a:spcPct val="100000"/>
                        </a:lnSpc>
                        <a:spcBef>
                          <a:spcPts val="0"/>
                        </a:spcBef>
                        <a:spcAft>
                          <a:spcPts val="0"/>
                        </a:spcAft>
                        <a:buNone/>
                      </a:pPr>
                      <a:r>
                        <a:rPr lang="fr-FR" sz="1400" u="none" cap="none" strike="noStrike"/>
                        <a:t>Outillage pour la collecte, analyse et visualisation de données</a:t>
                      </a:r>
                      <a:endParaRPr b="0" i="0" sz="1400" u="none" cap="none" strike="noStrike">
                        <a:solidFill>
                          <a:srgbClr val="000000"/>
                        </a:solidFill>
                        <a:latin typeface="Gill Sans"/>
                        <a:ea typeface="Gill Sans"/>
                        <a:cs typeface="Gill Sans"/>
                        <a:sym typeface="Gill Sans"/>
                      </a:endParaRPr>
                    </a:p>
                  </a:txBody>
                  <a:tcPr marT="0" marB="0" marR="0" marL="0" anchor="ct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649" name="Google Shape;649;p73"/>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Le budget s&amp;e</a:t>
            </a:r>
            <a:endParaRPr b="1" i="0" sz="6300" u="none" cap="none" strike="noStrike">
              <a:solidFill>
                <a:schemeClr val="lt1"/>
              </a:solidFill>
              <a:latin typeface="Bebas Neue"/>
              <a:ea typeface="Bebas Neue"/>
              <a:cs typeface="Bebas Neue"/>
              <a:sym typeface="Bebas Neue"/>
            </a:endParaRPr>
          </a:p>
        </p:txBody>
      </p:sp>
      <p:sp>
        <p:nvSpPr>
          <p:cNvPr id="650" name="Google Shape;650;p73"/>
          <p:cNvSpPr txBox="1"/>
          <p:nvPr/>
        </p:nvSpPr>
        <p:spPr>
          <a:xfrm>
            <a:off x="4356970" y="5762356"/>
            <a:ext cx="2444663" cy="369332"/>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b="1" i="0" lang="fr-FR" sz="2000" u="none" cap="none" strike="noStrike">
                <a:solidFill>
                  <a:srgbClr val="002060"/>
                </a:solidFill>
                <a:latin typeface="Arial Narrow"/>
                <a:ea typeface="Arial Narrow"/>
                <a:cs typeface="Arial Narrow"/>
                <a:sym typeface="Arial Narrow"/>
              </a:rPr>
              <a:t>Vous avez 20 mins.</a:t>
            </a:r>
            <a:endParaRPr b="1" i="0" sz="1800" u="none" cap="none" strike="noStrike">
              <a:solidFill>
                <a:srgbClr val="000000"/>
              </a:solidFill>
              <a:latin typeface="Arial"/>
              <a:ea typeface="Arial"/>
              <a:cs typeface="Arial"/>
              <a:sym typeface="Arial"/>
            </a:endParaRPr>
          </a:p>
        </p:txBody>
      </p:sp>
      <p:pic>
        <p:nvPicPr>
          <p:cNvPr descr="Une image contenant noir, obscurité&#10;&#10;Description générée automatiquement" id="651" name="Google Shape;651;p73"/>
          <p:cNvPicPr preferRelativeResize="0"/>
          <p:nvPr/>
        </p:nvPicPr>
        <p:blipFill rotWithShape="1">
          <a:blip r:embed="rId4">
            <a:alphaModFix/>
          </a:blip>
          <a:srcRect b="0" l="0" r="0" t="0"/>
          <a:stretch/>
        </p:blipFill>
        <p:spPr>
          <a:xfrm>
            <a:off x="6910193" y="5762356"/>
            <a:ext cx="697282" cy="697282"/>
          </a:xfrm>
          <a:prstGeom prst="rect">
            <a:avLst/>
          </a:prstGeom>
          <a:noFill/>
          <a:ln>
            <a:noFill/>
          </a:ln>
        </p:spPr>
      </p:pic>
      <p:sp>
        <p:nvSpPr>
          <p:cNvPr id="652" name="Google Shape;652;p73"/>
          <p:cNvSpPr txBox="1"/>
          <p:nvPr/>
        </p:nvSpPr>
        <p:spPr>
          <a:xfrm>
            <a:off x="1239678" y="1881113"/>
            <a:ext cx="2655043" cy="615523"/>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lang="fr-FR" sz="2800">
                <a:solidFill>
                  <a:schemeClr val="dk2"/>
                </a:solidFill>
                <a:latin typeface="Bebas Neue"/>
                <a:ea typeface="Bebas Neue"/>
                <a:cs typeface="Bebas Neue"/>
                <a:sym typeface="Bebas Neue"/>
              </a:rPr>
              <a:t>INDIVIDUELLEMENT</a:t>
            </a:r>
            <a:endParaRPr b="0" i="0" sz="2800" u="none" cap="none" strike="noStrike">
              <a:solidFill>
                <a:schemeClr val="dk2"/>
              </a:solidFill>
              <a:latin typeface="Bebas Neue"/>
              <a:ea typeface="Bebas Neue"/>
              <a:cs typeface="Bebas Neue"/>
              <a:sym typeface="Bebas Neue"/>
            </a:endParaRPr>
          </a:p>
        </p:txBody>
      </p:sp>
      <p:sp>
        <p:nvSpPr>
          <p:cNvPr id="653" name="Google Shape;653;p73"/>
          <p:cNvSpPr/>
          <p:nvPr/>
        </p:nvSpPr>
        <p:spPr>
          <a:xfrm>
            <a:off x="777430" y="2535628"/>
            <a:ext cx="3579540" cy="1975800"/>
          </a:xfrm>
          <a:prstGeom prst="wedgeEllipseCallout">
            <a:avLst>
              <a:gd fmla="val 16537" name="adj1"/>
              <a:gd fmla="val 625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fr-FR" sz="1400" u="none" cap="none" strike="noStrike">
                <a:solidFill>
                  <a:schemeClr val="lt1"/>
                </a:solidFill>
                <a:latin typeface="Arial"/>
                <a:ea typeface="Arial"/>
                <a:cs typeface="Arial"/>
                <a:sym typeface="Arial"/>
              </a:rPr>
              <a:t>Analysez le budget de votre projet et identifiez le budget destiné au S&amp;E </a:t>
            </a:r>
            <a:endParaRPr/>
          </a:p>
        </p:txBody>
      </p:sp>
      <p:pic>
        <p:nvPicPr>
          <p:cNvPr descr="Une image contenant noir, obscurité&#10;&#10;Description générée automatiquement" id="654" name="Google Shape;654;p73"/>
          <p:cNvPicPr preferRelativeResize="0"/>
          <p:nvPr/>
        </p:nvPicPr>
        <p:blipFill rotWithShape="1">
          <a:blip r:embed="rId5">
            <a:alphaModFix/>
          </a:blip>
          <a:srcRect b="0" l="0" r="0" t="0"/>
          <a:stretch/>
        </p:blipFill>
        <p:spPr>
          <a:xfrm>
            <a:off x="4924728" y="2188875"/>
            <a:ext cx="2322226" cy="2322226"/>
          </a:xfrm>
          <a:prstGeom prst="rect">
            <a:avLst/>
          </a:prstGeom>
          <a:noFill/>
          <a:ln>
            <a:noFill/>
          </a:ln>
        </p:spPr>
      </p:pic>
      <p:sp>
        <p:nvSpPr>
          <p:cNvPr id="655" name="Google Shape;655;p73"/>
          <p:cNvSpPr txBox="1"/>
          <p:nvPr/>
        </p:nvSpPr>
        <p:spPr>
          <a:xfrm>
            <a:off x="209003" y="5762356"/>
            <a:ext cx="3685718" cy="104641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2800" u="none" cap="none" strike="noStrike">
                <a:solidFill>
                  <a:schemeClr val="dk2"/>
                </a:solidFill>
                <a:latin typeface="Bebas Neue"/>
                <a:ea typeface="Bebas Neue"/>
                <a:cs typeface="Bebas Neue"/>
                <a:sym typeface="Bebas Neue"/>
              </a:rPr>
              <a:t>LAISSEZ-vous guider par les questionnes budget</a:t>
            </a:r>
            <a:endParaRPr b="0" i="0" sz="2800" u="none" cap="none" strike="noStrike">
              <a:solidFill>
                <a:schemeClr val="dk2"/>
              </a:solidFill>
              <a:latin typeface="Bebas Neue"/>
              <a:ea typeface="Bebas Neue"/>
              <a:cs typeface="Bebas Neue"/>
              <a:sym typeface="Bebas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139" name="Google Shape;139;p27"/>
          <p:cNvSpPr/>
          <p:nvPr/>
        </p:nvSpPr>
        <p:spPr>
          <a:xfrm>
            <a:off x="628996" y="2290227"/>
            <a:ext cx="6991004" cy="5232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140" name="Google Shape;140;p27"/>
          <p:cNvSpPr/>
          <p:nvPr/>
        </p:nvSpPr>
        <p:spPr>
          <a:xfrm>
            <a:off x="3181610" y="1489856"/>
            <a:ext cx="5686817" cy="309467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1000"/>
              </a:spcBef>
              <a:spcAft>
                <a:spcPts val="0"/>
              </a:spcAft>
              <a:buNone/>
            </a:pPr>
            <a:r>
              <a:t/>
            </a:r>
            <a:endParaRPr b="0" i="0" sz="1600" u="none" cap="none" strike="noStrike">
              <a:solidFill>
                <a:srgbClr val="002060"/>
              </a:solidFill>
              <a:latin typeface="Arial Narrow"/>
              <a:ea typeface="Arial Narrow"/>
              <a:cs typeface="Arial Narrow"/>
              <a:sym typeface="Arial Narrow"/>
            </a:endParaRPr>
          </a:p>
          <a:p>
            <a:pPr indent="0" lvl="0" marL="0" marR="0" rtl="0" algn="just">
              <a:lnSpc>
                <a:spcPct val="90000"/>
              </a:lnSpc>
              <a:spcBef>
                <a:spcPts val="1000"/>
              </a:spcBef>
              <a:spcAft>
                <a:spcPts val="0"/>
              </a:spcAft>
              <a:buNone/>
            </a:pPr>
            <a:r>
              <a:t/>
            </a:r>
            <a:endParaRPr b="1" i="0" sz="2000" u="none" cap="none" strike="noStrike">
              <a:solidFill>
                <a:srgbClr val="00206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400"/>
              <a:buFont typeface="Arial"/>
              <a:buNone/>
            </a:pPr>
            <a:br>
              <a:rPr b="0" i="0" lang="fr-FR" sz="14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p:txBody>
      </p:sp>
      <p:sp>
        <p:nvSpPr>
          <p:cNvPr id="141" name="Google Shape;141;p27"/>
          <p:cNvSpPr txBox="1"/>
          <p:nvPr/>
        </p:nvSpPr>
        <p:spPr>
          <a:xfrm>
            <a:off x="0" y="315100"/>
            <a:ext cx="9144000" cy="969466"/>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Objectifs PÉDAGOGIQUES – Session 2</a:t>
            </a:r>
            <a:endParaRPr b="1" i="0" sz="6300" u="none" cap="none" strike="noStrike">
              <a:solidFill>
                <a:schemeClr val="lt1"/>
              </a:solidFill>
              <a:latin typeface="Bebas Neue"/>
              <a:ea typeface="Bebas Neue"/>
              <a:cs typeface="Bebas Neue"/>
              <a:sym typeface="Bebas Neue"/>
            </a:endParaRPr>
          </a:p>
        </p:txBody>
      </p:sp>
      <p:sp>
        <p:nvSpPr>
          <p:cNvPr id="142" name="Google Shape;142;p27"/>
          <p:cNvSpPr/>
          <p:nvPr/>
        </p:nvSpPr>
        <p:spPr>
          <a:xfrm>
            <a:off x="541314" y="1676159"/>
            <a:ext cx="8239431" cy="4348859"/>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1000"/>
              </a:spcBef>
              <a:spcAft>
                <a:spcPts val="0"/>
              </a:spcAft>
              <a:buNone/>
            </a:pPr>
            <a:r>
              <a:rPr b="1" i="0" lang="fr-FR" sz="2400" u="none" cap="none" strike="noStrike">
                <a:solidFill>
                  <a:srgbClr val="002060"/>
                </a:solidFill>
                <a:latin typeface="Arial Narrow"/>
                <a:ea typeface="Arial Narrow"/>
                <a:cs typeface="Arial Narrow"/>
                <a:sym typeface="Arial Narrow"/>
              </a:rPr>
              <a:t>À l’issue de ce module, les participants devront être en mesure de :</a:t>
            </a:r>
            <a:endParaRPr/>
          </a:p>
          <a:p>
            <a:pPr indent="0" lvl="0" marL="0" marR="0" rtl="0" algn="just">
              <a:lnSpc>
                <a:spcPct val="90000"/>
              </a:lnSpc>
              <a:spcBef>
                <a:spcPts val="1000"/>
              </a:spcBef>
              <a:spcAft>
                <a:spcPts val="0"/>
              </a:spcAft>
              <a:buNone/>
            </a:pPr>
            <a:r>
              <a:t/>
            </a:r>
            <a:endParaRPr b="0" i="0" sz="2800" u="none" cap="none" strike="noStrike">
              <a:solidFill>
                <a:srgbClr val="000000"/>
              </a:solidFill>
              <a:latin typeface="Arial"/>
              <a:ea typeface="Arial"/>
              <a:cs typeface="Arial"/>
              <a:sym typeface="Arial"/>
            </a:endParaRPr>
          </a:p>
          <a:p>
            <a:pPr indent="-457173" lvl="0" marL="457173" marR="0" rtl="0" algn="just">
              <a:lnSpc>
                <a:spcPct val="90000"/>
              </a:lnSpc>
              <a:spcBef>
                <a:spcPts val="1000"/>
              </a:spcBef>
              <a:spcAft>
                <a:spcPts val="0"/>
              </a:spcAft>
              <a:buClr>
                <a:srgbClr val="002060"/>
              </a:buClr>
              <a:buSzPts val="2800"/>
              <a:buFont typeface="Arial"/>
              <a:buChar char="•"/>
            </a:pPr>
            <a:r>
              <a:rPr b="0" i="0" lang="fr-FR" sz="2000" u="none" cap="none" strike="noStrike">
                <a:solidFill>
                  <a:srgbClr val="002060"/>
                </a:solidFill>
                <a:latin typeface="Arial Narrow"/>
                <a:ea typeface="Arial Narrow"/>
                <a:cs typeface="Arial Narrow"/>
                <a:sym typeface="Arial Narrow"/>
              </a:rPr>
              <a:t>Identifier les étapes S&amp;E nécessaires à la phase de préparation d’un projet. </a:t>
            </a:r>
            <a:endParaRPr b="0" i="0" sz="2000" u="none" cap="none" strike="noStrike">
              <a:solidFill>
                <a:srgbClr val="002060"/>
              </a:solidFill>
              <a:latin typeface="Arial Narrow"/>
              <a:ea typeface="Arial Narrow"/>
              <a:cs typeface="Arial Narrow"/>
              <a:sym typeface="Arial Narrow"/>
            </a:endParaRPr>
          </a:p>
          <a:p>
            <a:pPr indent="-457173" lvl="0" marL="457173" marR="0" rtl="0" algn="just">
              <a:lnSpc>
                <a:spcPct val="90000"/>
              </a:lnSpc>
              <a:spcBef>
                <a:spcPts val="1000"/>
              </a:spcBef>
              <a:spcAft>
                <a:spcPts val="0"/>
              </a:spcAft>
              <a:buClr>
                <a:srgbClr val="002060"/>
              </a:buClr>
              <a:buSzPts val="2800"/>
              <a:buFont typeface="Arial"/>
              <a:buChar char="•"/>
            </a:pPr>
            <a:r>
              <a:rPr b="0" i="0" lang="fr-FR" sz="2000" u="none" cap="none" strike="noStrike">
                <a:solidFill>
                  <a:srgbClr val="002060"/>
                </a:solidFill>
                <a:latin typeface="Arial Narrow"/>
                <a:ea typeface="Arial Narrow"/>
                <a:cs typeface="Arial Narrow"/>
                <a:sym typeface="Arial Narrow"/>
              </a:rPr>
              <a:t>Identifier et mettre en place les outils S&amp;E de la phase de préparation.  </a:t>
            </a:r>
            <a:endParaRPr b="0" i="0" sz="2000" u="none" cap="none" strike="noStrike">
              <a:solidFill>
                <a:srgbClr val="002060"/>
              </a:solidFill>
              <a:latin typeface="Arial Narrow"/>
              <a:ea typeface="Arial Narrow"/>
              <a:cs typeface="Arial Narrow"/>
              <a:sym typeface="Arial Narrow"/>
            </a:endParaRPr>
          </a:p>
          <a:p>
            <a:pPr indent="-457173" lvl="0" marL="457173" marR="0" rtl="0" algn="just">
              <a:lnSpc>
                <a:spcPct val="90000"/>
              </a:lnSpc>
              <a:spcBef>
                <a:spcPts val="1000"/>
              </a:spcBef>
              <a:spcAft>
                <a:spcPts val="0"/>
              </a:spcAft>
              <a:buClr>
                <a:srgbClr val="002060"/>
              </a:buClr>
              <a:buSzPts val="2800"/>
              <a:buFont typeface="Arial"/>
              <a:buChar char="•"/>
            </a:pPr>
            <a:r>
              <a:rPr b="0" i="0" lang="fr-FR" sz="2000" u="none" cap="none" strike="noStrike">
                <a:solidFill>
                  <a:srgbClr val="002060"/>
                </a:solidFill>
                <a:latin typeface="Arial Narrow"/>
                <a:ea typeface="Arial Narrow"/>
                <a:cs typeface="Arial Narrow"/>
                <a:sym typeface="Arial Narrow"/>
              </a:rPr>
              <a:t>Évaluer les ressources disponibles de mon projet pour le S&amp;E </a:t>
            </a:r>
            <a:endParaRPr/>
          </a:p>
          <a:p>
            <a:pPr indent="-457173" lvl="0" marL="457173" marR="0" rtl="0" algn="just">
              <a:lnSpc>
                <a:spcPct val="90000"/>
              </a:lnSpc>
              <a:spcBef>
                <a:spcPts val="1000"/>
              </a:spcBef>
              <a:spcAft>
                <a:spcPts val="0"/>
              </a:spcAft>
              <a:buClr>
                <a:srgbClr val="002060"/>
              </a:buClr>
              <a:buSzPts val="2800"/>
              <a:buFont typeface="Arial"/>
              <a:buChar char="•"/>
            </a:pPr>
            <a:r>
              <a:rPr b="0" i="0" lang="fr-FR" sz="2000" u="none" cap="none" strike="noStrike">
                <a:solidFill>
                  <a:srgbClr val="002060"/>
                </a:solidFill>
                <a:latin typeface="Arial Narrow"/>
                <a:ea typeface="Arial Narrow"/>
                <a:cs typeface="Arial Narrow"/>
                <a:sym typeface="Arial Narrow"/>
              </a:rPr>
              <a:t>Préparer le plan S&amp;E de son projet.</a:t>
            </a:r>
            <a:endParaRPr/>
          </a:p>
          <a:p>
            <a:pPr indent="-279373" lvl="0" marL="457173" marR="0" rtl="0" algn="just">
              <a:lnSpc>
                <a:spcPct val="90000"/>
              </a:lnSpc>
              <a:spcBef>
                <a:spcPts val="1000"/>
              </a:spcBef>
              <a:spcAft>
                <a:spcPts val="0"/>
              </a:spcAft>
              <a:buClr>
                <a:srgbClr val="002060"/>
              </a:buClr>
              <a:buSzPts val="2800"/>
              <a:buFont typeface="Arial"/>
              <a:buNone/>
            </a:pPr>
            <a:r>
              <a:t/>
            </a:r>
            <a:endParaRPr b="0" i="0" sz="2000" u="none" cap="none" strike="noStrike">
              <a:solidFill>
                <a:srgbClr val="002060"/>
              </a:solidFill>
              <a:latin typeface="Arial Narrow"/>
              <a:ea typeface="Arial Narrow"/>
              <a:cs typeface="Arial Narrow"/>
              <a:sym typeface="Arial Narrow"/>
            </a:endParaRPr>
          </a:p>
          <a:p>
            <a:pPr indent="0" lvl="0" marL="0" marR="0" rtl="0" algn="just">
              <a:lnSpc>
                <a:spcPct val="90000"/>
              </a:lnSpc>
              <a:spcBef>
                <a:spcPts val="1000"/>
              </a:spcBef>
              <a:spcAft>
                <a:spcPts val="0"/>
              </a:spcAft>
              <a:buNone/>
            </a:pPr>
            <a:r>
              <a:t/>
            </a:r>
            <a:endParaRPr b="1" i="0" sz="2000" u="none" cap="none" strike="noStrike">
              <a:solidFill>
                <a:srgbClr val="002060"/>
              </a:solidFill>
              <a:latin typeface="Arial Narrow"/>
              <a:ea typeface="Arial Narrow"/>
              <a:cs typeface="Arial Narrow"/>
              <a:sym typeface="Arial Narrow"/>
            </a:endParaRPr>
          </a:p>
          <a:p>
            <a:pPr indent="0" lvl="0" marL="0" marR="0" rtl="0" algn="just">
              <a:lnSpc>
                <a:spcPct val="90000"/>
              </a:lnSpc>
              <a:spcBef>
                <a:spcPts val="1000"/>
              </a:spcBef>
              <a:spcAft>
                <a:spcPts val="0"/>
              </a:spcAft>
              <a:buNone/>
            </a:pPr>
            <a:r>
              <a:t/>
            </a:r>
            <a:endParaRPr b="0" i="0" sz="1600" u="none" cap="none" strike="noStrike">
              <a:solidFill>
                <a:srgbClr val="002060"/>
              </a:solidFill>
              <a:latin typeface="Arial Narrow"/>
              <a:ea typeface="Arial Narrow"/>
              <a:cs typeface="Arial Narrow"/>
              <a:sym typeface="Arial Narrow"/>
            </a:endParaRPr>
          </a:p>
          <a:p>
            <a:pPr indent="0" lvl="0" marL="0" marR="0" rtl="0" algn="just">
              <a:lnSpc>
                <a:spcPct val="90000"/>
              </a:lnSpc>
              <a:spcBef>
                <a:spcPts val="1000"/>
              </a:spcBef>
              <a:spcAft>
                <a:spcPts val="0"/>
              </a:spcAft>
              <a:buNone/>
            </a:pPr>
            <a:r>
              <a:t/>
            </a:r>
            <a:endParaRPr b="1" i="0" sz="2000" u="none" cap="none" strike="noStrike">
              <a:solidFill>
                <a:srgbClr val="00206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400"/>
              <a:buFont typeface="Arial"/>
              <a:buNone/>
            </a:pPr>
            <a:br>
              <a:rPr b="0" i="0" lang="fr-FR" sz="14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7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662" name="Google Shape;662;p74"/>
          <p:cNvSpPr/>
          <p:nvPr/>
        </p:nvSpPr>
        <p:spPr>
          <a:xfrm>
            <a:off x="628996" y="2290227"/>
            <a:ext cx="6991004" cy="5232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663" name="Google Shape;663;p74"/>
          <p:cNvSpPr txBox="1"/>
          <p:nvPr/>
        </p:nvSpPr>
        <p:spPr>
          <a:xfrm>
            <a:off x="553896" y="1272276"/>
            <a:ext cx="70662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chemeClr val="dk2"/>
                </a:solidFill>
                <a:latin typeface="Arial"/>
                <a:ea typeface="Arial"/>
                <a:cs typeface="Arial"/>
                <a:sym typeface="Arial"/>
              </a:rPr>
              <a:t>MESSAGES </a:t>
            </a:r>
            <a:r>
              <a:rPr b="1" lang="fr-FR" sz="1800">
                <a:solidFill>
                  <a:schemeClr val="dk2"/>
                </a:solidFill>
              </a:rPr>
              <a:t>CLÉS</a:t>
            </a:r>
            <a:r>
              <a:rPr b="1" i="0" lang="fr-FR" sz="1800" u="none" cap="none" strike="noStrike">
                <a:solidFill>
                  <a:schemeClr val="dk2"/>
                </a:solidFill>
                <a:latin typeface="Arial"/>
                <a:ea typeface="Arial"/>
                <a:cs typeface="Arial"/>
                <a:sym typeface="Arial"/>
              </a:rPr>
              <a:t> S2</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br>
              <a:rPr b="0" i="0" lang="fr-FR" sz="1800" u="none" cap="none" strike="noStrike">
                <a:solidFill>
                  <a:schemeClr val="dk2"/>
                </a:solidFill>
                <a:latin typeface="Arial"/>
                <a:ea typeface="Arial"/>
                <a:cs typeface="Arial"/>
                <a:sym typeface="Arial"/>
              </a:rPr>
            </a:br>
            <a:endParaRPr b="0" i="0" sz="1800" u="none" cap="none" strike="noStrike">
              <a:solidFill>
                <a:schemeClr val="dk2"/>
              </a:solidFill>
              <a:latin typeface="Arial"/>
              <a:ea typeface="Arial"/>
              <a:cs typeface="Arial"/>
              <a:sym typeface="Arial"/>
            </a:endParaRPr>
          </a:p>
        </p:txBody>
      </p:sp>
      <p:sp>
        <p:nvSpPr>
          <p:cNvPr id="664" name="Google Shape;664;p74"/>
          <p:cNvSpPr/>
          <p:nvPr/>
        </p:nvSpPr>
        <p:spPr>
          <a:xfrm>
            <a:off x="3809700" y="2460303"/>
            <a:ext cx="4876800" cy="354732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dk2"/>
                </a:solidFill>
                <a:latin typeface="Raleway"/>
                <a:ea typeface="Raleway"/>
                <a:cs typeface="Raleway"/>
                <a:sym typeface="Raleway"/>
              </a:rPr>
              <a:t>Le cadre logique, la politique SERA et les exigences bailleur sert du point de départ pour définir les activités S&amp;E à programmer</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dk2"/>
                </a:solidFill>
                <a:latin typeface="Raleway"/>
                <a:ea typeface="Raleway"/>
                <a:cs typeface="Raleway"/>
                <a:sym typeface="Raleway"/>
              </a:rPr>
              <a:t>Les activités S&amp;E doivent être planifiées et programmées au même titre que les activités du projet. Cela implique la définition des activités S&amp;E à réaliser et une budgétisation de ces activités grâce au PLAN S&amp;E.</a:t>
            </a:r>
            <a:endParaRPr b="0" i="0" sz="1400" u="none" cap="none" strike="noStrike">
              <a:solidFill>
                <a:schemeClr val="dk2"/>
              </a:solidFill>
              <a:latin typeface="Raleway"/>
              <a:ea typeface="Raleway"/>
              <a:cs typeface="Raleway"/>
              <a:sym typeface="Raleway"/>
            </a:endParaRPr>
          </a:p>
          <a:p>
            <a:pPr indent="0" lvl="0" marL="0" marR="0" rtl="0" algn="l">
              <a:lnSpc>
                <a:spcPct val="100000"/>
              </a:lnSpc>
              <a:spcBef>
                <a:spcPts val="407"/>
              </a:spcBef>
              <a:spcAft>
                <a:spcPts val="0"/>
              </a:spcAft>
              <a:buClr>
                <a:srgbClr val="000000"/>
              </a:buClr>
              <a:buSzPts val="1800"/>
              <a:buFont typeface="Arial"/>
              <a:buNone/>
            </a:pPr>
            <a:r>
              <a:t/>
            </a:r>
            <a:endParaRPr b="0" i="1" sz="1800" u="none" cap="none" strike="noStrike">
              <a:solidFill>
                <a:schemeClr val="dk2"/>
              </a:solidFill>
              <a:latin typeface="Raleway"/>
              <a:ea typeface="Raleway"/>
              <a:cs typeface="Raleway"/>
              <a:sym typeface="Raleway"/>
            </a:endParaRPr>
          </a:p>
        </p:txBody>
      </p:sp>
      <p:sp>
        <p:nvSpPr>
          <p:cNvPr id="665" name="Google Shape;665;p74"/>
          <p:cNvSpPr/>
          <p:nvPr/>
        </p:nvSpPr>
        <p:spPr>
          <a:xfrm>
            <a:off x="457500" y="2344221"/>
            <a:ext cx="2809064" cy="3779487"/>
          </a:xfrm>
          <a:prstGeom prst="rect">
            <a:avLst/>
          </a:prstGeom>
          <a:solidFill>
            <a:schemeClr val="dk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66" name="Google Shape;666;p74"/>
          <p:cNvSpPr txBox="1"/>
          <p:nvPr/>
        </p:nvSpPr>
        <p:spPr>
          <a:xfrm>
            <a:off x="457500" y="243103"/>
            <a:ext cx="82290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fr-FR" sz="6000" u="none" cap="none" strike="noStrike">
                <a:solidFill>
                  <a:schemeClr val="dk2"/>
                </a:solidFill>
                <a:latin typeface="Bebas Neue"/>
                <a:ea typeface="Bebas Neue"/>
                <a:cs typeface="Bebas Neue"/>
                <a:sym typeface="Bebas Neue"/>
              </a:rPr>
              <a:t>À RETENIR </a:t>
            </a:r>
            <a:endParaRPr b="0" i="0" sz="6000" u="none" cap="none" strike="noStrike">
              <a:solidFill>
                <a:schemeClr val="dk2"/>
              </a:solidFill>
              <a:latin typeface="Bebas Neue"/>
              <a:ea typeface="Bebas Neue"/>
              <a:cs typeface="Bebas Neue"/>
              <a:sym typeface="Bebas Neue"/>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71" name="Shape 671"/>
        <p:cNvGrpSpPr/>
        <p:nvPr/>
      </p:nvGrpSpPr>
      <p:grpSpPr>
        <a:xfrm>
          <a:off x="0" y="0"/>
          <a:ext cx="0" cy="0"/>
          <a:chOff x="0" y="0"/>
          <a:chExt cx="0" cy="0"/>
        </a:xfrm>
      </p:grpSpPr>
      <p:sp>
        <p:nvSpPr>
          <p:cNvPr id="672" name="Google Shape;672;p7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673" name="Google Shape;673;p75"/>
          <p:cNvSpPr txBox="1"/>
          <p:nvPr/>
        </p:nvSpPr>
        <p:spPr>
          <a:xfrm>
            <a:off x="667265" y="1837437"/>
            <a:ext cx="7633585" cy="2215961"/>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6600" u="none" cap="none" strike="noStrike">
                <a:solidFill>
                  <a:srgbClr val="E84E0F"/>
                </a:solidFill>
                <a:latin typeface="Bebas Neue"/>
                <a:ea typeface="Bebas Neue"/>
                <a:cs typeface="Bebas Neue"/>
                <a:sym typeface="Bebas Neue"/>
              </a:rPr>
              <a:t>CONSIGNES TRAVAIL INDIVIDUEL</a:t>
            </a:r>
            <a:endParaRPr b="1" i="0" sz="23900" u="none" cap="none" strike="noStrike">
              <a:solidFill>
                <a:srgbClr val="FFFFFF"/>
              </a:solidFill>
              <a:latin typeface="Bebas Neue"/>
              <a:ea typeface="Bebas Neue"/>
              <a:cs typeface="Bebas Neue"/>
              <a:sym typeface="Bebas Neue"/>
            </a:endParaRPr>
          </a:p>
        </p:txBody>
      </p:sp>
      <p:sp>
        <p:nvSpPr>
          <p:cNvPr id="674" name="Google Shape;674;p75"/>
          <p:cNvSpPr/>
          <p:nvPr/>
        </p:nvSpPr>
        <p:spPr>
          <a:xfrm>
            <a:off x="1575180" y="4260141"/>
            <a:ext cx="5993700" cy="8667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1200"/>
              </a:spcBef>
              <a:spcAft>
                <a:spcPts val="0"/>
              </a:spcAft>
              <a:buClr>
                <a:srgbClr val="000000"/>
              </a:buClr>
              <a:buSzPts val="2300"/>
              <a:buFont typeface="Arial"/>
              <a:buNone/>
            </a:pPr>
            <a:r>
              <a:rPr b="1" i="0" lang="fr-FR" sz="2300" u="none" cap="none" strike="noStrike">
                <a:solidFill>
                  <a:srgbClr val="FFFFFF"/>
                </a:solidFill>
                <a:latin typeface="Arial"/>
                <a:ea typeface="Arial"/>
                <a:cs typeface="Arial"/>
                <a:sym typeface="Arial"/>
              </a:rPr>
              <a:t>POUR SECTION 3</a:t>
            </a:r>
            <a:endParaRPr b="0" i="0" sz="2300" u="none" cap="none" strike="noStrike">
              <a:solidFill>
                <a:srgbClr val="FFFFFF"/>
              </a:solidFill>
              <a:latin typeface="Arial"/>
              <a:ea typeface="Arial"/>
              <a:cs typeface="Arial"/>
              <a:sym typeface="Arial"/>
            </a:endParaRPr>
          </a:p>
          <a:p>
            <a:pPr indent="0" lvl="0" marL="0" marR="0" rtl="0" algn="ctr">
              <a:lnSpc>
                <a:spcPct val="100000"/>
              </a:lnSpc>
              <a:spcBef>
                <a:spcPts val="1200"/>
              </a:spcBef>
              <a:spcAft>
                <a:spcPts val="0"/>
              </a:spcAft>
              <a:buClr>
                <a:srgbClr val="262775"/>
              </a:buClr>
              <a:buSzPts val="1200"/>
              <a:buFont typeface="Arial"/>
              <a:buNone/>
            </a:pPr>
            <a:r>
              <a:t/>
            </a:r>
            <a:endParaRPr b="0"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br>
              <a:rPr b="0" i="0" lang="fr-FR" sz="1200" u="none" cap="none" strike="noStrike">
                <a:solidFill>
                  <a:srgbClr val="FFFFFF"/>
                </a:solidFill>
                <a:latin typeface="Arial"/>
                <a:ea typeface="Arial"/>
                <a:cs typeface="Arial"/>
                <a:sym typeface="Arial"/>
              </a:rPr>
            </a:br>
            <a:endParaRPr b="0" i="0" sz="1200" u="none" cap="none" strike="noStrike">
              <a:solidFill>
                <a:srgbClr val="FFFFFF"/>
              </a:solidFill>
              <a:latin typeface="Arial"/>
              <a:ea typeface="Arial"/>
              <a:cs typeface="Arial"/>
              <a:sym typeface="Arial"/>
            </a:endParaRPr>
          </a:p>
        </p:txBody>
      </p:sp>
      <p:grpSp>
        <p:nvGrpSpPr>
          <p:cNvPr id="675" name="Google Shape;675;p75"/>
          <p:cNvGrpSpPr/>
          <p:nvPr/>
        </p:nvGrpSpPr>
        <p:grpSpPr>
          <a:xfrm>
            <a:off x="3624045" y="4947747"/>
            <a:ext cx="1895970" cy="1773731"/>
            <a:chOff x="3137400" y="1009650"/>
            <a:chExt cx="2869204" cy="2708400"/>
          </a:xfrm>
        </p:grpSpPr>
        <p:sp>
          <p:nvSpPr>
            <p:cNvPr id="676" name="Google Shape;676;p75"/>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62775"/>
                </a:solidFill>
                <a:latin typeface="Arial"/>
                <a:ea typeface="Arial"/>
                <a:cs typeface="Arial"/>
                <a:sym typeface="Arial"/>
              </a:endParaRPr>
            </a:p>
          </p:txBody>
        </p:sp>
        <p:pic>
          <p:nvPicPr>
            <p:cNvPr id="677" name="Google Shape;677;p75"/>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g345f6121e9d_0_2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684" name="Google Shape;684;g345f6121e9d_0_20"/>
          <p:cNvSpPr txBox="1"/>
          <p:nvPr/>
        </p:nvSpPr>
        <p:spPr>
          <a:xfrm>
            <a:off x="47325" y="861250"/>
            <a:ext cx="9096600" cy="2277516"/>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6800" u="none" cap="none" strike="noStrike">
                <a:solidFill>
                  <a:srgbClr val="E84E0F"/>
                </a:solidFill>
                <a:latin typeface="Bebas Neue"/>
                <a:ea typeface="Bebas Neue"/>
                <a:cs typeface="Bebas Neue"/>
                <a:sym typeface="Bebas Neue"/>
              </a:rPr>
              <a:t>FIN SESSION 2</a:t>
            </a:r>
            <a:endParaRPr/>
          </a:p>
          <a:p>
            <a:pPr indent="0" lvl="0" marL="0" marR="0" rtl="0" algn="ctr">
              <a:lnSpc>
                <a:spcPct val="100000"/>
              </a:lnSpc>
              <a:spcBef>
                <a:spcPts val="0"/>
              </a:spcBef>
              <a:spcAft>
                <a:spcPts val="0"/>
              </a:spcAft>
              <a:buClr>
                <a:srgbClr val="000000"/>
              </a:buClr>
              <a:buSzPts val="6000"/>
              <a:buFont typeface="Arial"/>
              <a:buNone/>
            </a:pPr>
            <a:r>
              <a:rPr b="1" i="0" lang="fr-FR" sz="6800" u="none" cap="none" strike="noStrike">
                <a:solidFill>
                  <a:srgbClr val="E84E0F"/>
                </a:solidFill>
                <a:latin typeface="Bebas Neue"/>
                <a:ea typeface="Bebas Neue"/>
                <a:cs typeface="Bebas Neue"/>
                <a:sym typeface="Bebas Neue"/>
              </a:rPr>
              <a:t>MERCI !</a:t>
            </a:r>
            <a:endParaRPr b="1" i="0" sz="6800" u="none" cap="none" strike="noStrike">
              <a:solidFill>
                <a:srgbClr val="E84E0F"/>
              </a:solidFill>
              <a:latin typeface="Bebas Neue"/>
              <a:ea typeface="Bebas Neue"/>
              <a:cs typeface="Bebas Neue"/>
              <a:sym typeface="Bebas Neue"/>
            </a:endParaRPr>
          </a:p>
        </p:txBody>
      </p:sp>
      <p:grpSp>
        <p:nvGrpSpPr>
          <p:cNvPr id="685" name="Google Shape;685;g345f6121e9d_0_20"/>
          <p:cNvGrpSpPr/>
          <p:nvPr/>
        </p:nvGrpSpPr>
        <p:grpSpPr>
          <a:xfrm>
            <a:off x="3624045" y="4947747"/>
            <a:ext cx="1895970" cy="1773731"/>
            <a:chOff x="3137400" y="1009650"/>
            <a:chExt cx="2869204" cy="2708400"/>
          </a:xfrm>
        </p:grpSpPr>
        <p:sp>
          <p:nvSpPr>
            <p:cNvPr id="686" name="Google Shape;686;g345f6121e9d_0_20"/>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pic>
          <p:nvPicPr>
            <p:cNvPr id="687" name="Google Shape;687;g345f6121e9d_0_20"/>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7" name="Shape 147"/>
        <p:cNvGrpSpPr/>
        <p:nvPr/>
      </p:nvGrpSpPr>
      <p:grpSpPr>
        <a:xfrm>
          <a:off x="0" y="0"/>
          <a:ext cx="0" cy="0"/>
          <a:chOff x="0" y="0"/>
          <a:chExt cx="0" cy="0"/>
        </a:xfrm>
      </p:grpSpPr>
      <p:sp>
        <p:nvSpPr>
          <p:cNvPr id="148" name="Google Shape;148;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149" name="Google Shape;149;p28"/>
          <p:cNvSpPr txBox="1"/>
          <p:nvPr/>
        </p:nvSpPr>
        <p:spPr>
          <a:xfrm>
            <a:off x="843150" y="1825080"/>
            <a:ext cx="7457700" cy="1015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lang="fr-FR" sz="5400">
                <a:solidFill>
                  <a:srgbClr val="FFFFFF"/>
                </a:solidFill>
                <a:latin typeface="Bebas Neue"/>
                <a:ea typeface="Bebas Neue"/>
                <a:cs typeface="Bebas Neue"/>
                <a:sym typeface="Bebas Neue"/>
              </a:rPr>
              <a:t>I</a:t>
            </a:r>
            <a:r>
              <a:rPr b="1" i="0" lang="fr-FR" sz="5400" u="none" cap="none" strike="noStrike">
                <a:solidFill>
                  <a:srgbClr val="FFFFFF"/>
                </a:solidFill>
                <a:latin typeface="Bebas Neue"/>
                <a:ea typeface="Bebas Neue"/>
                <a:cs typeface="Bebas Neue"/>
                <a:sym typeface="Bebas Neue"/>
              </a:rPr>
              <a:t>. REVUE D’APPRENTISSAGES</a:t>
            </a:r>
            <a:endParaRPr/>
          </a:p>
        </p:txBody>
      </p:sp>
      <p:grpSp>
        <p:nvGrpSpPr>
          <p:cNvPr id="150" name="Google Shape;150;p28"/>
          <p:cNvGrpSpPr/>
          <p:nvPr/>
        </p:nvGrpSpPr>
        <p:grpSpPr>
          <a:xfrm>
            <a:off x="3624045" y="4947747"/>
            <a:ext cx="1895970" cy="1773731"/>
            <a:chOff x="3137400" y="1009650"/>
            <a:chExt cx="2869204" cy="2708400"/>
          </a:xfrm>
        </p:grpSpPr>
        <p:sp>
          <p:nvSpPr>
            <p:cNvPr id="151" name="Google Shape;151;p28"/>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62775"/>
                </a:solidFill>
                <a:latin typeface="Arial"/>
                <a:ea typeface="Arial"/>
                <a:cs typeface="Arial"/>
                <a:sym typeface="Arial"/>
              </a:endParaRPr>
            </a:p>
          </p:txBody>
        </p:sp>
        <p:pic>
          <p:nvPicPr>
            <p:cNvPr id="152" name="Google Shape;152;p28"/>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159" name="Google Shape;159;p29"/>
          <p:cNvSpPr/>
          <p:nvPr/>
        </p:nvSpPr>
        <p:spPr>
          <a:xfrm>
            <a:off x="628996" y="2290227"/>
            <a:ext cx="6991004" cy="5232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160" name="Google Shape;160;p29"/>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MESSAGES CLEFS SESSION 1.</a:t>
            </a:r>
            <a:endParaRPr b="1" i="0" sz="6300" u="none" cap="none" strike="noStrike">
              <a:solidFill>
                <a:schemeClr val="lt1"/>
              </a:solidFill>
              <a:latin typeface="Bebas Neue"/>
              <a:ea typeface="Bebas Neue"/>
              <a:cs typeface="Bebas Neue"/>
              <a:sym typeface="Bebas Neue"/>
            </a:endParaRPr>
          </a:p>
        </p:txBody>
      </p:sp>
      <p:sp>
        <p:nvSpPr>
          <p:cNvPr id="161" name="Google Shape;161;p29"/>
          <p:cNvSpPr/>
          <p:nvPr/>
        </p:nvSpPr>
        <p:spPr>
          <a:xfrm>
            <a:off x="548356" y="3314673"/>
            <a:ext cx="1872204" cy="2161296"/>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Comment le «SERA» contribue à la qualité des actions d’ACTEI. </a:t>
            </a:r>
            <a:endParaRPr b="0" i="0" sz="1400" u="none" cap="none" strike="noStrike">
              <a:solidFill>
                <a:schemeClr val="lt1"/>
              </a:solidFill>
              <a:latin typeface="Arial"/>
              <a:ea typeface="Arial"/>
              <a:cs typeface="Arial"/>
              <a:sym typeface="Arial"/>
            </a:endParaRPr>
          </a:p>
        </p:txBody>
      </p:sp>
      <p:pic>
        <p:nvPicPr>
          <p:cNvPr descr="Une image contenant noir, obscurité&#10;&#10;Description générée automatiquement" id="162" name="Google Shape;162;p29"/>
          <p:cNvPicPr preferRelativeResize="0"/>
          <p:nvPr/>
        </p:nvPicPr>
        <p:blipFill rotWithShape="1">
          <a:blip r:embed="rId3">
            <a:alphaModFix/>
          </a:blip>
          <a:srcRect b="0" l="0" r="0" t="0"/>
          <a:stretch/>
        </p:blipFill>
        <p:spPr>
          <a:xfrm>
            <a:off x="6553200" y="5659068"/>
            <a:ext cx="697282" cy="697282"/>
          </a:xfrm>
          <a:prstGeom prst="rect">
            <a:avLst/>
          </a:prstGeom>
          <a:noFill/>
          <a:ln>
            <a:noFill/>
          </a:ln>
        </p:spPr>
      </p:pic>
      <p:sp>
        <p:nvSpPr>
          <p:cNvPr id="163" name="Google Shape;163;p29"/>
          <p:cNvSpPr txBox="1"/>
          <p:nvPr/>
        </p:nvSpPr>
        <p:spPr>
          <a:xfrm>
            <a:off x="4124498" y="5710019"/>
            <a:ext cx="244466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b="1" i="0" lang="fr-FR" sz="2000" u="none" cap="none" strike="noStrike">
                <a:solidFill>
                  <a:srgbClr val="002060"/>
                </a:solidFill>
                <a:latin typeface="Arial Narrow"/>
                <a:ea typeface="Arial Narrow"/>
                <a:cs typeface="Arial Narrow"/>
                <a:sym typeface="Arial Narrow"/>
              </a:rPr>
              <a:t>Vous avez 10 mins pour échanger</a:t>
            </a:r>
            <a:r>
              <a:rPr b="1" i="0" lang="fr-FR" sz="1400" u="none" cap="none" strike="noStrike">
                <a:solidFill>
                  <a:srgbClr val="002060"/>
                </a:solidFill>
                <a:latin typeface="Arial Narrow"/>
                <a:ea typeface="Arial Narrow"/>
                <a:cs typeface="Arial Narrow"/>
                <a:sym typeface="Arial Narrow"/>
              </a:rPr>
              <a:t>.</a:t>
            </a:r>
            <a:endParaRPr b="1" i="0" sz="1800" u="none" cap="none" strike="noStrike">
              <a:solidFill>
                <a:srgbClr val="000000"/>
              </a:solidFill>
              <a:latin typeface="Arial"/>
              <a:ea typeface="Arial"/>
              <a:cs typeface="Arial"/>
              <a:sym typeface="Arial"/>
            </a:endParaRPr>
          </a:p>
        </p:txBody>
      </p:sp>
      <p:sp>
        <p:nvSpPr>
          <p:cNvPr id="164" name="Google Shape;164;p29"/>
          <p:cNvSpPr/>
          <p:nvPr/>
        </p:nvSpPr>
        <p:spPr>
          <a:xfrm>
            <a:off x="892087" y="2243046"/>
            <a:ext cx="1184742" cy="102444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0"/>
              <a:buFont typeface="Arial"/>
              <a:buNone/>
            </a:pPr>
            <a:r>
              <a:rPr b="1" i="0" lang="fr-FR" sz="6000" u="none" cap="none" strike="noStrike">
                <a:solidFill>
                  <a:schemeClr val="dk2"/>
                </a:solidFill>
                <a:latin typeface="Arial"/>
                <a:ea typeface="Arial"/>
                <a:cs typeface="Arial"/>
                <a:sym typeface="Arial"/>
              </a:rPr>
              <a:t>01</a:t>
            </a:r>
            <a:endParaRPr b="1" i="0" sz="6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br>
              <a:rPr b="0" i="0" lang="fr-FR" sz="1600" u="none" cap="none" strike="noStrike">
                <a:solidFill>
                  <a:schemeClr val="dk2"/>
                </a:solidFill>
                <a:latin typeface="Arial"/>
                <a:ea typeface="Arial"/>
                <a:cs typeface="Arial"/>
                <a:sym typeface="Arial"/>
              </a:rPr>
            </a:br>
            <a:endParaRPr b="0" i="0" sz="16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fr-FR" sz="1400" u="none" cap="none" strike="noStrike">
                <a:solidFill>
                  <a:schemeClr val="dk2"/>
                </a:solidFill>
                <a:latin typeface="Arial"/>
                <a:ea typeface="Arial"/>
                <a:cs typeface="Arial"/>
                <a:sym typeface="Arial"/>
              </a:rPr>
            </a:br>
            <a:endParaRPr b="0" i="0" sz="1400" u="none" cap="none" strike="noStrike">
              <a:solidFill>
                <a:schemeClr val="dk2"/>
              </a:solidFill>
              <a:latin typeface="Arial"/>
              <a:ea typeface="Arial"/>
              <a:cs typeface="Arial"/>
              <a:sym typeface="Arial"/>
            </a:endParaRPr>
          </a:p>
        </p:txBody>
      </p:sp>
      <p:sp>
        <p:nvSpPr>
          <p:cNvPr id="165" name="Google Shape;165;p29"/>
          <p:cNvSpPr/>
          <p:nvPr/>
        </p:nvSpPr>
        <p:spPr>
          <a:xfrm>
            <a:off x="7290720" y="2339930"/>
            <a:ext cx="1184742" cy="102444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0"/>
              <a:buFont typeface="Arial"/>
              <a:buNone/>
            </a:pPr>
            <a:r>
              <a:rPr b="1" i="0" lang="fr-FR" sz="6000" u="none" cap="none" strike="noStrike">
                <a:solidFill>
                  <a:schemeClr val="dk2"/>
                </a:solidFill>
                <a:latin typeface="Arial"/>
                <a:ea typeface="Arial"/>
                <a:cs typeface="Arial"/>
                <a:sym typeface="Arial"/>
              </a:rPr>
              <a:t>03</a:t>
            </a:r>
            <a:br>
              <a:rPr b="0" i="0" lang="fr-FR" sz="1600" u="none" cap="none" strike="noStrike">
                <a:solidFill>
                  <a:schemeClr val="dk2"/>
                </a:solidFill>
                <a:latin typeface="Arial"/>
                <a:ea typeface="Arial"/>
                <a:cs typeface="Arial"/>
                <a:sym typeface="Arial"/>
              </a:rPr>
            </a:br>
            <a:endParaRPr b="0" i="0" sz="16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fr-FR" sz="1400" u="none" cap="none" strike="noStrike">
                <a:solidFill>
                  <a:schemeClr val="dk2"/>
                </a:solidFill>
                <a:latin typeface="Arial"/>
                <a:ea typeface="Arial"/>
                <a:cs typeface="Arial"/>
                <a:sym typeface="Arial"/>
              </a:rPr>
            </a:br>
            <a:endParaRPr b="0" i="0" sz="1400" u="none" cap="none" strike="noStrike">
              <a:solidFill>
                <a:schemeClr val="dk2"/>
              </a:solidFill>
              <a:latin typeface="Arial"/>
              <a:ea typeface="Arial"/>
              <a:cs typeface="Arial"/>
              <a:sym typeface="Arial"/>
            </a:endParaRPr>
          </a:p>
        </p:txBody>
      </p:sp>
      <p:sp>
        <p:nvSpPr>
          <p:cNvPr id="166" name="Google Shape;166;p29"/>
          <p:cNvSpPr/>
          <p:nvPr/>
        </p:nvSpPr>
        <p:spPr>
          <a:xfrm>
            <a:off x="3838825" y="1194280"/>
            <a:ext cx="1184742" cy="102444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0"/>
              <a:buFont typeface="Arial"/>
              <a:buNone/>
            </a:pPr>
            <a:r>
              <a:rPr b="1" i="0" lang="fr-FR" sz="6000" u="none" cap="none" strike="noStrike">
                <a:solidFill>
                  <a:schemeClr val="dk2"/>
                </a:solidFill>
                <a:latin typeface="Arial"/>
                <a:ea typeface="Arial"/>
                <a:cs typeface="Arial"/>
                <a:sym typeface="Arial"/>
              </a:rPr>
              <a:t>02</a:t>
            </a:r>
            <a:endParaRPr b="1" i="0" sz="6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br>
              <a:rPr b="0" i="0" lang="fr-FR" sz="1600" u="none" cap="none" strike="noStrike">
                <a:solidFill>
                  <a:schemeClr val="dk2"/>
                </a:solidFill>
                <a:latin typeface="Arial"/>
                <a:ea typeface="Arial"/>
                <a:cs typeface="Arial"/>
                <a:sym typeface="Arial"/>
              </a:rPr>
            </a:br>
            <a:endParaRPr b="0" i="0" sz="16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fr-FR" sz="1400" u="none" cap="none" strike="noStrike">
                <a:solidFill>
                  <a:schemeClr val="dk2"/>
                </a:solidFill>
                <a:latin typeface="Arial"/>
                <a:ea typeface="Arial"/>
                <a:cs typeface="Arial"/>
                <a:sym typeface="Arial"/>
              </a:rPr>
            </a:br>
            <a:endParaRPr b="0" i="0" sz="1400" u="none" cap="none" strike="noStrike">
              <a:solidFill>
                <a:schemeClr val="dk2"/>
              </a:solidFill>
              <a:latin typeface="Arial"/>
              <a:ea typeface="Arial"/>
              <a:cs typeface="Arial"/>
              <a:sym typeface="Arial"/>
            </a:endParaRPr>
          </a:p>
        </p:txBody>
      </p:sp>
      <p:sp>
        <p:nvSpPr>
          <p:cNvPr id="167" name="Google Shape;167;p29"/>
          <p:cNvSpPr/>
          <p:nvPr/>
        </p:nvSpPr>
        <p:spPr>
          <a:xfrm>
            <a:off x="3431523" y="2189810"/>
            <a:ext cx="1872204" cy="2161296"/>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Quels sont les enjeux autour du « SERA ». </a:t>
            </a:r>
            <a:endParaRPr b="0" i="0" sz="1400" u="none" cap="none" strike="noStrike">
              <a:solidFill>
                <a:schemeClr val="lt1"/>
              </a:solidFill>
              <a:latin typeface="Arial"/>
              <a:ea typeface="Arial"/>
              <a:cs typeface="Arial"/>
              <a:sym typeface="Arial"/>
            </a:endParaRPr>
          </a:p>
        </p:txBody>
      </p:sp>
      <p:sp>
        <p:nvSpPr>
          <p:cNvPr id="168" name="Google Shape;168;p29"/>
          <p:cNvSpPr/>
          <p:nvPr/>
        </p:nvSpPr>
        <p:spPr>
          <a:xfrm>
            <a:off x="6814596" y="3267492"/>
            <a:ext cx="1872204" cy="2161296"/>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Comment s’intègre le « SERA » dans le cycle de projet.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175" name="Google Shape;175;p43"/>
          <p:cNvSpPr/>
          <p:nvPr/>
        </p:nvSpPr>
        <p:spPr>
          <a:xfrm>
            <a:off x="628996" y="2290227"/>
            <a:ext cx="6991004" cy="5232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176" name="Google Shape;176;p43"/>
          <p:cNvSpPr/>
          <p:nvPr/>
        </p:nvSpPr>
        <p:spPr>
          <a:xfrm>
            <a:off x="1642604" y="2431665"/>
            <a:ext cx="6872400" cy="50805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rPr b="1" i="0" lang="fr-FR" sz="2100" u="none" cap="none" strike="noStrike">
                <a:solidFill>
                  <a:schemeClr val="dk2"/>
                </a:solidFill>
                <a:latin typeface="Bebas Neue"/>
                <a:ea typeface="Bebas Neue"/>
                <a:cs typeface="Bebas Neue"/>
                <a:sym typeface="Bebas Neue"/>
              </a:rPr>
              <a:t>Quels sont les besoins en suivi et évaluation pour mon projet ? </a:t>
            </a:r>
            <a:br>
              <a:rPr b="0" i="0" lang="fr-FR" sz="1400" u="none" cap="none" strike="noStrike">
                <a:solidFill>
                  <a:schemeClr val="dk2"/>
                </a:solidFill>
                <a:latin typeface="Arial"/>
                <a:ea typeface="Arial"/>
                <a:cs typeface="Arial"/>
                <a:sym typeface="Arial"/>
              </a:rPr>
            </a:br>
            <a:endParaRPr b="0" i="0" sz="1400" u="none" cap="none" strike="noStrike">
              <a:solidFill>
                <a:schemeClr val="dk2"/>
              </a:solidFill>
              <a:latin typeface="Arial"/>
              <a:ea typeface="Arial"/>
              <a:cs typeface="Arial"/>
              <a:sym typeface="Arial"/>
            </a:endParaRPr>
          </a:p>
        </p:txBody>
      </p:sp>
      <p:sp>
        <p:nvSpPr>
          <p:cNvPr id="177" name="Google Shape;177;p43"/>
          <p:cNvSpPr/>
          <p:nvPr/>
        </p:nvSpPr>
        <p:spPr>
          <a:xfrm>
            <a:off x="810130" y="1950936"/>
            <a:ext cx="786600" cy="156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200"/>
              <a:buFont typeface="Arial"/>
              <a:buNone/>
            </a:pPr>
            <a:r>
              <a:rPr b="1" i="0" lang="fr-FR" sz="9200" u="none" cap="none" strike="noStrike">
                <a:solidFill>
                  <a:schemeClr val="dk2"/>
                </a:solidFill>
                <a:latin typeface="Arial"/>
                <a:ea typeface="Arial"/>
                <a:cs typeface="Arial"/>
                <a:sym typeface="Arial"/>
              </a:rPr>
              <a:t>?</a:t>
            </a:r>
            <a:r>
              <a:rPr b="1" i="0" lang="fr-FR" sz="1800" u="none" cap="none" strike="noStrike">
                <a:solidFill>
                  <a:schemeClr val="dk2"/>
                </a:solidFill>
                <a:latin typeface="Arial"/>
                <a:ea typeface="Arial"/>
                <a:cs typeface="Arial"/>
                <a:sym typeface="Arial"/>
              </a:rPr>
              <a:t> </a:t>
            </a:r>
            <a:endParaRPr b="1" i="0" sz="1800" u="none" cap="none" strike="noStrike">
              <a:solidFill>
                <a:schemeClr val="dk2"/>
              </a:solidFill>
              <a:latin typeface="Arial"/>
              <a:ea typeface="Arial"/>
              <a:cs typeface="Arial"/>
              <a:sym typeface="Arial"/>
            </a:endParaRPr>
          </a:p>
        </p:txBody>
      </p:sp>
      <p:sp>
        <p:nvSpPr>
          <p:cNvPr id="178" name="Google Shape;178;p43"/>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Les besoins s&amp;e de mon projet</a:t>
            </a:r>
            <a:endParaRPr b="1" i="0" sz="6300" u="none" cap="none" strike="noStrike">
              <a:solidFill>
                <a:schemeClr val="lt1"/>
              </a:solidFill>
              <a:latin typeface="Bebas Neue"/>
              <a:ea typeface="Bebas Neue"/>
              <a:cs typeface="Bebas Neue"/>
              <a:sym typeface="Bebas Neue"/>
            </a:endParaRPr>
          </a:p>
        </p:txBody>
      </p:sp>
      <p:sp>
        <p:nvSpPr>
          <p:cNvPr id="179" name="Google Shape;179;p43"/>
          <p:cNvSpPr/>
          <p:nvPr/>
        </p:nvSpPr>
        <p:spPr>
          <a:xfrm>
            <a:off x="3292167" y="3218748"/>
            <a:ext cx="2559666" cy="2161296"/>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Présentez vos réflexions et la liste que vous avez préparez pour votre projet. </a:t>
            </a:r>
            <a:endParaRPr b="0" i="0" sz="1400" u="none" cap="none" strike="noStrike">
              <a:solidFill>
                <a:schemeClr val="lt1"/>
              </a:solidFill>
              <a:latin typeface="Arial"/>
              <a:ea typeface="Arial"/>
              <a:cs typeface="Arial"/>
              <a:sym typeface="Arial"/>
            </a:endParaRPr>
          </a:p>
        </p:txBody>
      </p:sp>
      <p:pic>
        <p:nvPicPr>
          <p:cNvPr descr="Une image contenant noir, obscurité&#10;&#10;Description générée automatiquement" id="180" name="Google Shape;180;p43"/>
          <p:cNvPicPr preferRelativeResize="0"/>
          <p:nvPr/>
        </p:nvPicPr>
        <p:blipFill rotWithShape="1">
          <a:blip r:embed="rId3">
            <a:alphaModFix/>
          </a:blip>
          <a:srcRect b="0" l="0" r="0" t="0"/>
          <a:stretch/>
        </p:blipFill>
        <p:spPr>
          <a:xfrm>
            <a:off x="6553200" y="5659068"/>
            <a:ext cx="697282" cy="697282"/>
          </a:xfrm>
          <a:prstGeom prst="rect">
            <a:avLst/>
          </a:prstGeom>
          <a:noFill/>
          <a:ln>
            <a:noFill/>
          </a:ln>
        </p:spPr>
      </p:pic>
      <p:sp>
        <p:nvSpPr>
          <p:cNvPr id="181" name="Google Shape;181;p43"/>
          <p:cNvSpPr txBox="1"/>
          <p:nvPr/>
        </p:nvSpPr>
        <p:spPr>
          <a:xfrm>
            <a:off x="4124498" y="5710019"/>
            <a:ext cx="244466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b="1" i="0" lang="fr-FR" sz="2000" u="none" cap="none" strike="noStrike">
                <a:solidFill>
                  <a:srgbClr val="002060"/>
                </a:solidFill>
                <a:latin typeface="Arial Narrow"/>
                <a:ea typeface="Arial Narrow"/>
                <a:cs typeface="Arial Narrow"/>
                <a:sym typeface="Arial Narrow"/>
              </a:rPr>
              <a:t>Vous avez 7 mins pour présenter</a:t>
            </a:r>
            <a:r>
              <a:rPr b="1" i="0" lang="fr-FR" sz="1400" u="none" cap="none" strike="noStrike">
                <a:solidFill>
                  <a:srgbClr val="002060"/>
                </a:solidFill>
                <a:latin typeface="Arial Narrow"/>
                <a:ea typeface="Arial Narrow"/>
                <a:cs typeface="Arial Narrow"/>
                <a:sym typeface="Arial Narrow"/>
              </a:rPr>
              <a:t>.</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188" name="Google Shape;188;p44"/>
          <p:cNvSpPr/>
          <p:nvPr/>
        </p:nvSpPr>
        <p:spPr>
          <a:xfrm>
            <a:off x="628996" y="2290227"/>
            <a:ext cx="6991004" cy="5232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189" name="Google Shape;189;p44"/>
          <p:cNvSpPr/>
          <p:nvPr/>
        </p:nvSpPr>
        <p:spPr>
          <a:xfrm>
            <a:off x="1050322" y="1617370"/>
            <a:ext cx="7636477" cy="72107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rPr b="1" i="0" lang="fr-FR" sz="2100" u="none" cap="none" strike="noStrike">
                <a:solidFill>
                  <a:schemeClr val="dk2"/>
                </a:solidFill>
                <a:latin typeface="Bebas Neue"/>
                <a:ea typeface="Bebas Neue"/>
                <a:cs typeface="Bebas Neue"/>
                <a:sym typeface="Bebas Neue"/>
              </a:rPr>
              <a:t>Comment déterminer les besoins en suivi et évaluation pour mon projet ? </a:t>
            </a:r>
            <a:br>
              <a:rPr b="0" i="0" lang="fr-FR" sz="1400" u="none" cap="none" strike="noStrike">
                <a:solidFill>
                  <a:schemeClr val="dk2"/>
                </a:solidFill>
                <a:latin typeface="Arial"/>
                <a:ea typeface="Arial"/>
                <a:cs typeface="Arial"/>
                <a:sym typeface="Arial"/>
              </a:rPr>
            </a:br>
            <a:endParaRPr b="0" i="0" sz="1400" u="none" cap="none" strike="noStrike">
              <a:solidFill>
                <a:schemeClr val="dk2"/>
              </a:solidFill>
              <a:latin typeface="Arial"/>
              <a:ea typeface="Arial"/>
              <a:cs typeface="Arial"/>
              <a:sym typeface="Arial"/>
            </a:endParaRPr>
          </a:p>
        </p:txBody>
      </p:sp>
      <p:sp>
        <p:nvSpPr>
          <p:cNvPr id="190" name="Google Shape;190;p44"/>
          <p:cNvSpPr/>
          <p:nvPr/>
        </p:nvSpPr>
        <p:spPr>
          <a:xfrm>
            <a:off x="217849" y="1136641"/>
            <a:ext cx="786600" cy="156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200"/>
              <a:buFont typeface="Arial"/>
              <a:buNone/>
            </a:pPr>
            <a:r>
              <a:rPr b="1" i="0" lang="fr-FR" sz="9200" u="none" cap="none" strike="noStrike">
                <a:solidFill>
                  <a:schemeClr val="dk2"/>
                </a:solidFill>
                <a:latin typeface="Arial"/>
                <a:ea typeface="Arial"/>
                <a:cs typeface="Arial"/>
                <a:sym typeface="Arial"/>
              </a:rPr>
              <a:t>?</a:t>
            </a:r>
            <a:r>
              <a:rPr b="1" i="0" lang="fr-FR" sz="1800" u="none" cap="none" strike="noStrike">
                <a:solidFill>
                  <a:schemeClr val="dk2"/>
                </a:solidFill>
                <a:latin typeface="Arial"/>
                <a:ea typeface="Arial"/>
                <a:cs typeface="Arial"/>
                <a:sym typeface="Arial"/>
              </a:rPr>
              <a:t> </a:t>
            </a:r>
            <a:endParaRPr b="1" i="0" sz="1800" u="none" cap="none" strike="noStrike">
              <a:solidFill>
                <a:schemeClr val="dk2"/>
              </a:solidFill>
              <a:latin typeface="Arial"/>
              <a:ea typeface="Arial"/>
              <a:cs typeface="Arial"/>
              <a:sym typeface="Arial"/>
            </a:endParaRPr>
          </a:p>
        </p:txBody>
      </p:sp>
      <p:sp>
        <p:nvSpPr>
          <p:cNvPr id="191" name="Google Shape;191;p44"/>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Les besoins s&amp;e de mon projet</a:t>
            </a:r>
            <a:endParaRPr b="1" i="0" sz="6300" u="none" cap="none" strike="noStrike">
              <a:solidFill>
                <a:schemeClr val="lt1"/>
              </a:solidFill>
              <a:latin typeface="Bebas Neue"/>
              <a:ea typeface="Bebas Neue"/>
              <a:cs typeface="Bebas Neue"/>
              <a:sym typeface="Bebas Neue"/>
            </a:endParaRPr>
          </a:p>
        </p:txBody>
      </p:sp>
      <p:sp>
        <p:nvSpPr>
          <p:cNvPr id="192" name="Google Shape;192;p44"/>
          <p:cNvSpPr/>
          <p:nvPr/>
        </p:nvSpPr>
        <p:spPr>
          <a:xfrm>
            <a:off x="1933183" y="2338443"/>
            <a:ext cx="5686817" cy="3290197"/>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1000"/>
              </a:spcBef>
              <a:spcAft>
                <a:spcPts val="0"/>
              </a:spcAft>
              <a:buNone/>
            </a:pPr>
            <a:r>
              <a:rPr b="1" i="0" lang="fr-FR" sz="2000" u="none" cap="none" strike="noStrike">
                <a:solidFill>
                  <a:srgbClr val="002060"/>
                </a:solidFill>
                <a:latin typeface="Arial Narrow"/>
                <a:ea typeface="Arial Narrow"/>
                <a:cs typeface="Arial Narrow"/>
                <a:sym typeface="Arial Narrow"/>
              </a:rPr>
              <a:t>Plusieurs variables d’analyse sont soumises à la réflexion:</a:t>
            </a:r>
            <a:endParaRPr/>
          </a:p>
          <a:p>
            <a:pPr indent="-342880" lvl="0" marL="342880" marR="0" rtl="0" algn="just">
              <a:lnSpc>
                <a:spcPct val="90000"/>
              </a:lnSpc>
              <a:spcBef>
                <a:spcPts val="1000"/>
              </a:spcBef>
              <a:spcAft>
                <a:spcPts val="0"/>
              </a:spcAft>
              <a:buClr>
                <a:srgbClr val="002060"/>
              </a:buClr>
              <a:buSzPts val="2800"/>
              <a:buFont typeface="Arial"/>
              <a:buChar char="•"/>
            </a:pPr>
            <a:r>
              <a:rPr b="0" i="0" lang="fr-FR" sz="1600" u="none" cap="none" strike="noStrike">
                <a:solidFill>
                  <a:srgbClr val="002060"/>
                </a:solidFill>
                <a:latin typeface="Arial Narrow"/>
                <a:ea typeface="Arial Narrow"/>
                <a:cs typeface="Arial Narrow"/>
                <a:sym typeface="Arial Narrow"/>
              </a:rPr>
              <a:t>Importance stratégique du projet </a:t>
            </a:r>
            <a:endParaRPr/>
          </a:p>
          <a:p>
            <a:pPr indent="-342880" lvl="0" marL="342880" marR="0" rtl="0" algn="just">
              <a:lnSpc>
                <a:spcPct val="90000"/>
              </a:lnSpc>
              <a:spcBef>
                <a:spcPts val="1000"/>
              </a:spcBef>
              <a:spcAft>
                <a:spcPts val="0"/>
              </a:spcAft>
              <a:buClr>
                <a:srgbClr val="002060"/>
              </a:buClr>
              <a:buSzPts val="2800"/>
              <a:buFont typeface="Arial"/>
              <a:buChar char="•"/>
            </a:pPr>
            <a:r>
              <a:rPr b="0" i="0" lang="fr-FR" sz="1600" u="none" cap="none" strike="noStrike">
                <a:solidFill>
                  <a:srgbClr val="002060"/>
                </a:solidFill>
                <a:latin typeface="Arial Narrow"/>
                <a:ea typeface="Arial Narrow"/>
                <a:cs typeface="Arial Narrow"/>
                <a:sym typeface="Arial Narrow"/>
              </a:rPr>
              <a:t>Types et nombre de partenariats envisagés. </a:t>
            </a:r>
            <a:endParaRPr/>
          </a:p>
          <a:p>
            <a:pPr indent="-342880" lvl="0" marL="342880" marR="0" rtl="0" algn="just">
              <a:lnSpc>
                <a:spcPct val="90000"/>
              </a:lnSpc>
              <a:spcBef>
                <a:spcPts val="1000"/>
              </a:spcBef>
              <a:spcAft>
                <a:spcPts val="0"/>
              </a:spcAft>
              <a:buClr>
                <a:srgbClr val="002060"/>
              </a:buClr>
              <a:buSzPts val="2800"/>
              <a:buFont typeface="Arial"/>
              <a:buChar char="•"/>
            </a:pPr>
            <a:r>
              <a:rPr b="0" i="0" lang="fr-FR" sz="1600" u="none" cap="none" strike="noStrike">
                <a:solidFill>
                  <a:srgbClr val="002060"/>
                </a:solidFill>
                <a:latin typeface="Arial Narrow"/>
                <a:ea typeface="Arial Narrow"/>
                <a:cs typeface="Arial Narrow"/>
                <a:sym typeface="Arial Narrow"/>
              </a:rPr>
              <a:t>Type d’intervention – multi pays – consortium </a:t>
            </a:r>
            <a:endParaRPr/>
          </a:p>
          <a:p>
            <a:pPr indent="-342880" lvl="0" marL="342880" marR="0" rtl="0" algn="just">
              <a:lnSpc>
                <a:spcPct val="90000"/>
              </a:lnSpc>
              <a:spcBef>
                <a:spcPts val="1000"/>
              </a:spcBef>
              <a:spcAft>
                <a:spcPts val="0"/>
              </a:spcAft>
              <a:buClr>
                <a:srgbClr val="002060"/>
              </a:buClr>
              <a:buSzPts val="2800"/>
              <a:buFont typeface="Arial"/>
              <a:buChar char="•"/>
            </a:pPr>
            <a:r>
              <a:rPr b="0" i="0" lang="fr-FR" sz="1600" u="none" cap="none" strike="noStrike">
                <a:solidFill>
                  <a:srgbClr val="002060"/>
                </a:solidFill>
                <a:latin typeface="Arial Narrow"/>
                <a:ea typeface="Arial Narrow"/>
                <a:cs typeface="Arial Narrow"/>
                <a:sym typeface="Arial Narrow"/>
              </a:rPr>
              <a:t>Complexité de la logique d’intervention. </a:t>
            </a:r>
            <a:endParaRPr/>
          </a:p>
          <a:p>
            <a:pPr indent="-342880" lvl="0" marL="342880" marR="0" rtl="0" algn="just">
              <a:lnSpc>
                <a:spcPct val="90000"/>
              </a:lnSpc>
              <a:spcBef>
                <a:spcPts val="1000"/>
              </a:spcBef>
              <a:spcAft>
                <a:spcPts val="0"/>
              </a:spcAft>
              <a:buClr>
                <a:srgbClr val="002060"/>
              </a:buClr>
              <a:buSzPts val="2800"/>
              <a:buFont typeface="Arial"/>
              <a:buChar char="•"/>
            </a:pPr>
            <a:r>
              <a:rPr b="0" i="0" lang="fr-FR" sz="1600" u="none" cap="none" strike="noStrike">
                <a:solidFill>
                  <a:srgbClr val="002060"/>
                </a:solidFill>
                <a:latin typeface="Arial Narrow"/>
                <a:ea typeface="Arial Narrow"/>
                <a:cs typeface="Arial Narrow"/>
                <a:sym typeface="Arial Narrow"/>
              </a:rPr>
              <a:t>Respect des procédures S&amp;E ACTEI</a:t>
            </a:r>
            <a:endParaRPr/>
          </a:p>
          <a:p>
            <a:pPr indent="-342880" lvl="0" marL="342880" marR="0" rtl="0" algn="just">
              <a:lnSpc>
                <a:spcPct val="90000"/>
              </a:lnSpc>
              <a:spcBef>
                <a:spcPts val="1000"/>
              </a:spcBef>
              <a:spcAft>
                <a:spcPts val="0"/>
              </a:spcAft>
              <a:buClr>
                <a:srgbClr val="002060"/>
              </a:buClr>
              <a:buSzPts val="2800"/>
              <a:buFont typeface="Arial"/>
              <a:buChar char="•"/>
            </a:pPr>
            <a:r>
              <a:rPr b="0" i="0" lang="fr-FR" sz="1600" u="none" cap="none" strike="noStrike">
                <a:solidFill>
                  <a:srgbClr val="002060"/>
                </a:solidFill>
                <a:latin typeface="Arial Narrow"/>
                <a:ea typeface="Arial Narrow"/>
                <a:cs typeface="Arial Narrow"/>
                <a:sym typeface="Arial Narrow"/>
              </a:rPr>
              <a:t>Attentes spécifiques des bailleurs.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br>
              <a:rPr b="0" i="0" lang="fr-FR" sz="14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p:txBody>
      </p:sp>
      <p:sp>
        <p:nvSpPr>
          <p:cNvPr id="193" name="Google Shape;193;p44"/>
          <p:cNvSpPr txBox="1"/>
          <p:nvPr/>
        </p:nvSpPr>
        <p:spPr>
          <a:xfrm>
            <a:off x="6005951" y="5865889"/>
            <a:ext cx="2680849" cy="286232"/>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None/>
            </a:pPr>
            <a:r>
              <a:rPr b="0" i="0" lang="fr-FR" sz="1400" u="none" cap="none" strike="noStrike">
                <a:solidFill>
                  <a:srgbClr val="002060"/>
                </a:solidFill>
                <a:latin typeface="Arial Narrow"/>
                <a:ea typeface="Arial Narrow"/>
                <a:cs typeface="Arial Narrow"/>
                <a:sym typeface="Arial Narrow"/>
              </a:rPr>
              <a:t>Source : (Inspiré d’Expertise France).  </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8" name="Shape 198"/>
        <p:cNvGrpSpPr/>
        <p:nvPr/>
      </p:nvGrpSpPr>
      <p:grpSpPr>
        <a:xfrm>
          <a:off x="0" y="0"/>
          <a:ext cx="0" cy="0"/>
          <a:chOff x="0" y="0"/>
          <a:chExt cx="0" cy="0"/>
        </a:xfrm>
      </p:grpSpPr>
      <p:sp>
        <p:nvSpPr>
          <p:cNvPr id="199" name="Google Shape;199;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rgbClr val="888888"/>
                </a:solidFill>
                <a:latin typeface="Arial"/>
                <a:ea typeface="Arial"/>
                <a:cs typeface="Arial"/>
                <a:sym typeface="Arial"/>
              </a:rPr>
              <a:t>‹#›</a:t>
            </a:fld>
            <a:endParaRPr b="0" i="0" sz="1200" u="none" cap="none" strike="noStrike">
              <a:solidFill>
                <a:srgbClr val="888888"/>
              </a:solidFill>
              <a:latin typeface="Arial"/>
              <a:ea typeface="Arial"/>
              <a:cs typeface="Arial"/>
              <a:sym typeface="Arial"/>
            </a:endParaRPr>
          </a:p>
        </p:txBody>
      </p:sp>
      <p:sp>
        <p:nvSpPr>
          <p:cNvPr id="200" name="Google Shape;200;p45"/>
          <p:cNvSpPr txBox="1"/>
          <p:nvPr/>
        </p:nvSpPr>
        <p:spPr>
          <a:xfrm>
            <a:off x="843150" y="1825080"/>
            <a:ext cx="7457700" cy="1015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lang="fr-FR" sz="5400">
                <a:solidFill>
                  <a:srgbClr val="FFFFFF"/>
                </a:solidFill>
                <a:latin typeface="Bebas Neue"/>
                <a:ea typeface="Bebas Neue"/>
                <a:cs typeface="Bebas Neue"/>
                <a:sym typeface="Bebas Neue"/>
              </a:rPr>
              <a:t>II</a:t>
            </a:r>
            <a:r>
              <a:rPr b="1" i="0" lang="fr-FR" sz="5400" u="none" cap="none" strike="noStrike">
                <a:solidFill>
                  <a:srgbClr val="FFFFFF"/>
                </a:solidFill>
                <a:latin typeface="Bebas Neue"/>
                <a:ea typeface="Bebas Neue"/>
                <a:cs typeface="Bebas Neue"/>
                <a:sym typeface="Bebas Neue"/>
              </a:rPr>
              <a:t>. La phase de préparation</a:t>
            </a:r>
            <a:endParaRPr b="1" i="0" sz="5400" u="none" cap="none" strike="noStrike">
              <a:solidFill>
                <a:srgbClr val="FFFFFF"/>
              </a:solidFill>
              <a:latin typeface="Bebas Neue"/>
              <a:ea typeface="Bebas Neue"/>
              <a:cs typeface="Bebas Neue"/>
              <a:sym typeface="Bebas Neue"/>
            </a:endParaRPr>
          </a:p>
        </p:txBody>
      </p:sp>
      <p:grpSp>
        <p:nvGrpSpPr>
          <p:cNvPr id="201" name="Google Shape;201;p45"/>
          <p:cNvGrpSpPr/>
          <p:nvPr/>
        </p:nvGrpSpPr>
        <p:grpSpPr>
          <a:xfrm>
            <a:off x="3624045" y="4947747"/>
            <a:ext cx="1895970" cy="1773731"/>
            <a:chOff x="3137400" y="1009650"/>
            <a:chExt cx="2869204" cy="2708400"/>
          </a:xfrm>
        </p:grpSpPr>
        <p:sp>
          <p:nvSpPr>
            <p:cNvPr id="202" name="Google Shape;202;p45"/>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62775"/>
                </a:solidFill>
                <a:latin typeface="Arial"/>
                <a:ea typeface="Arial"/>
                <a:cs typeface="Arial"/>
                <a:sym typeface="Arial"/>
              </a:endParaRPr>
            </a:p>
          </p:txBody>
        </p:sp>
        <p:pic>
          <p:nvPicPr>
            <p:cNvPr id="203" name="Google Shape;203;p45"/>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Personnalisé 3">
      <a:dk1>
        <a:srgbClr val="262775"/>
      </a:dk1>
      <a:lt1>
        <a:srgbClr val="FFFFFF"/>
      </a:lt1>
      <a:dk2>
        <a:srgbClr val="E84E0F"/>
      </a:dk2>
      <a:lt2>
        <a:srgbClr val="FFFFFF"/>
      </a:lt2>
      <a:accent1>
        <a:srgbClr val="262775"/>
      </a:accent1>
      <a:accent2>
        <a:srgbClr val="E84E0F"/>
      </a:accent2>
      <a:accent3>
        <a:srgbClr val="A5AB81"/>
      </a:accent3>
      <a:accent4>
        <a:srgbClr val="E84E0F"/>
      </a:accent4>
      <a:accent5>
        <a:srgbClr val="262775"/>
      </a:accent5>
      <a:accent6>
        <a:srgbClr val="E84E0F"/>
      </a:accent6>
      <a:hlink>
        <a:srgbClr val="262775"/>
      </a:hlink>
      <a:folHlink>
        <a:srgbClr val="262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CARLIER Sophie</dc:creator>
</cp:coreProperties>
</file>