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Baloo 2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8" roundtripDataSignature="AMtx7mjCCAXoOTn2gIJcM931vPNR6Kxd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Baloo2-bold.fntdata"/><Relationship Id="rId12" Type="http://schemas.openxmlformats.org/officeDocument/2006/relationships/font" Target="fonts/Baloo2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4baf267808_0_1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g34baf267808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4baf267808_0_7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34baf26780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0" name="Google Shape;3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34baf267808_0_120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9" name="Google Shape;19;g34baf267808_0_120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20" name="Google Shape;20;g34baf267808_0_120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baf267808_0_124"/>
          <p:cNvSpPr txBox="1"/>
          <p:nvPr>
            <p:ph type="ctrTitle"/>
          </p:nvPr>
        </p:nvSpPr>
        <p:spPr>
          <a:xfrm>
            <a:off x="1371600" y="4260850"/>
            <a:ext cx="155448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b" bIns="182850" lIns="182850" spcFirstLastPara="1" rIns="182850" wrap="square" tIns="1828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400"/>
              <a:buNone/>
            </a:pPr>
            <a:r>
              <a:rPr b="1" lang="en-US" sz="6600">
                <a:solidFill>
                  <a:srgbClr val="262775"/>
                </a:solidFill>
                <a:latin typeface="Baloo 2"/>
                <a:ea typeface="Baloo 2"/>
                <a:cs typeface="Baloo 2"/>
                <a:sym typeface="Baloo 2"/>
              </a:rPr>
              <a:t>Dispositif de Suivi-Évaluation</a:t>
            </a:r>
            <a:endParaRPr/>
          </a:p>
        </p:txBody>
      </p:sp>
      <p:sp>
        <p:nvSpPr>
          <p:cNvPr id="89" name="Google Shape;89;g34baf267808_0_124"/>
          <p:cNvSpPr txBox="1"/>
          <p:nvPr>
            <p:ph idx="1" type="subTitle"/>
          </p:nvPr>
        </p:nvSpPr>
        <p:spPr>
          <a:xfrm>
            <a:off x="2743200" y="7772400"/>
            <a:ext cx="12801600" cy="35052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</a:pPr>
            <a:r>
              <a:rPr b="1" lang="en-US" sz="66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PHASES &amp; ÉTAPES</a:t>
            </a:r>
            <a:endParaRPr b="1" sz="66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pic>
        <p:nvPicPr>
          <p:cNvPr id="90" name="Google Shape;90;g34baf267808_0_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30950" y="489350"/>
            <a:ext cx="2647949" cy="24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baf267808_0_70"/>
          <p:cNvSpPr txBox="1"/>
          <p:nvPr>
            <p:ph type="title"/>
          </p:nvPr>
        </p:nvSpPr>
        <p:spPr>
          <a:xfrm>
            <a:off x="623400" y="293250"/>
            <a:ext cx="17041200" cy="11454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182850" lIns="182850" spcFirstLastPara="1" rIns="182850" wrap="square" tIns="18285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3939"/>
              <a:buNone/>
            </a:pPr>
            <a:r>
              <a:rPr b="1" lang="en-US" sz="66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PRÉSENTATION ET EXPLICATIONS</a:t>
            </a:r>
            <a:endParaRPr b="1" sz="66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96" name="Google Shape;96;g34baf267808_0_70"/>
          <p:cNvSpPr txBox="1"/>
          <p:nvPr/>
        </p:nvSpPr>
        <p:spPr>
          <a:xfrm>
            <a:off x="623700" y="2048900"/>
            <a:ext cx="17041200" cy="6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262775"/>
                </a:solidFill>
                <a:latin typeface="Baloo 2"/>
                <a:ea typeface="Baloo 2"/>
                <a:cs typeface="Baloo 2"/>
                <a:sym typeface="Baloo 2"/>
              </a:rPr>
              <a:t>Le cycle de Suivi Évaluation s’inscrit et s’intègre au cycle de gestion du projet. La gestion de projet est indissociable du suivi-évaluation. En effet, le suivi-évaluation est au service direct de la gestion de projet.</a:t>
            </a:r>
            <a:endParaRPr b="0" i="0" sz="3600" u="none" cap="none" strike="noStrike">
              <a:solidFill>
                <a:srgbClr val="262775"/>
              </a:solidFill>
              <a:latin typeface="Baloo 2"/>
              <a:ea typeface="Baloo 2"/>
              <a:cs typeface="Baloo 2"/>
              <a:sym typeface="Baloo 2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262775"/>
                </a:solidFill>
                <a:latin typeface="Baloo 2"/>
                <a:ea typeface="Baloo 2"/>
                <a:cs typeface="Baloo 2"/>
                <a:sym typeface="Baloo 2"/>
              </a:rPr>
              <a:t>Ce document vise à détailler chaque étape de suivi-évaluation au sein des 3 grandes phases de la gestion de projet. Les phases et étapes présentées ici se basent sur le document d’ACTEI, manuel des programmes. </a:t>
            </a:r>
            <a:endParaRPr b="0" i="0" sz="3600" u="none" cap="none" strike="noStrike">
              <a:solidFill>
                <a:srgbClr val="262775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"/>
          <p:cNvGrpSpPr/>
          <p:nvPr/>
        </p:nvGrpSpPr>
        <p:grpSpPr>
          <a:xfrm>
            <a:off x="8547202" y="373563"/>
            <a:ext cx="1193595" cy="2174898"/>
            <a:chOff x="0" y="-38100"/>
            <a:chExt cx="600180" cy="1093612"/>
          </a:xfrm>
        </p:grpSpPr>
        <p:sp>
          <p:nvSpPr>
            <p:cNvPr id="102" name="Google Shape;102;p1"/>
            <p:cNvSpPr/>
            <p:nvPr/>
          </p:nvSpPr>
          <p:spPr>
            <a:xfrm>
              <a:off x="0" y="0"/>
              <a:ext cx="600180" cy="1055512"/>
            </a:xfrm>
            <a:custGeom>
              <a:rect b="b" l="l" r="r" t="t"/>
              <a:pathLst>
                <a:path extrusionOk="0" h="1055512" w="600180">
                  <a:moveTo>
                    <a:pt x="300090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96980" y="0"/>
                  </a:lnTo>
                  <a:lnTo>
                    <a:pt x="396980" y="649112"/>
                  </a:lnTo>
                  <a:lnTo>
                    <a:pt x="600180" y="649112"/>
                  </a:lnTo>
                  <a:lnTo>
                    <a:pt x="300090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03" name="Google Shape;103;p1"/>
            <p:cNvSpPr txBox="1"/>
            <p:nvPr/>
          </p:nvSpPr>
          <p:spPr>
            <a:xfrm>
              <a:off x="203200" y="-38100"/>
              <a:ext cx="193780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7129875" y="147333"/>
            <a:ext cx="4028249" cy="1470767"/>
            <a:chOff x="0" y="-57150"/>
            <a:chExt cx="1060938" cy="387363"/>
          </a:xfrm>
        </p:grpSpPr>
        <p:sp>
          <p:nvSpPr>
            <p:cNvPr id="105" name="Google Shape;105;p1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06" name="Google Shape;106;p1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ETAPES DE CHAQUE PHASE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7129875" y="2403800"/>
            <a:ext cx="4028249" cy="1398437"/>
            <a:chOff x="0" y="-38100"/>
            <a:chExt cx="1060938" cy="368313"/>
          </a:xfrm>
        </p:grpSpPr>
        <p:sp>
          <p:nvSpPr>
            <p:cNvPr id="108" name="Google Shape;108;p1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09" name="Google Shape;109;p1"/>
            <p:cNvSpPr txBox="1"/>
            <p:nvPr/>
          </p:nvSpPr>
          <p:spPr>
            <a:xfrm>
              <a:off x="0" y="-38100"/>
              <a:ext cx="1060938" cy="368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ACTIVITÉS PRINCIPALES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7129875" y="4371951"/>
            <a:ext cx="4028249" cy="1460021"/>
            <a:chOff x="0" y="-38100"/>
            <a:chExt cx="1060938" cy="384532"/>
          </a:xfrm>
        </p:grpSpPr>
        <p:sp>
          <p:nvSpPr>
            <p:cNvPr id="111" name="Google Shape;111;p1"/>
            <p:cNvSpPr/>
            <p:nvPr/>
          </p:nvSpPr>
          <p:spPr>
            <a:xfrm>
              <a:off x="0" y="0"/>
              <a:ext cx="1060938" cy="346432"/>
            </a:xfrm>
            <a:custGeom>
              <a:rect b="b" l="l" r="r" t="t"/>
              <a:pathLst>
                <a:path extrusionOk="0" h="346432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46432"/>
                  </a:lnTo>
                  <a:lnTo>
                    <a:pt x="0" y="346432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112" name="Google Shape;112;p1"/>
            <p:cNvSpPr txBox="1"/>
            <p:nvPr/>
          </p:nvSpPr>
          <p:spPr>
            <a:xfrm>
              <a:off x="0" y="-38100"/>
              <a:ext cx="1060938" cy="3845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99"/>
                <a:buFont typeface="Arial"/>
                <a:buNone/>
              </a:pPr>
              <a:r>
                <a:rPr b="1" i="0" lang="en-US" sz="18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SOUS-ACTIVITÉS OU DÉCLINAISONS DES ACTIVITÉS PRINCIPALES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3" name="Google Shape;113;p1"/>
          <p:cNvGrpSpPr/>
          <p:nvPr/>
        </p:nvGrpSpPr>
        <p:grpSpPr>
          <a:xfrm>
            <a:off x="13013290" y="4197340"/>
            <a:ext cx="2035437" cy="1820762"/>
            <a:chOff x="0" y="-28575"/>
            <a:chExt cx="812800" cy="727075"/>
          </a:xfrm>
        </p:grpSpPr>
        <p:sp>
          <p:nvSpPr>
            <p:cNvPr id="114" name="Google Shape;114;p1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15" name="Google Shape;115;p1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OUTILS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13013290" y="2229062"/>
            <a:ext cx="2035437" cy="1820762"/>
            <a:chOff x="0" y="-28575"/>
            <a:chExt cx="812800" cy="727075"/>
          </a:xfrm>
        </p:grpSpPr>
        <p:sp>
          <p:nvSpPr>
            <p:cNvPr id="117" name="Google Shape;117;p1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118" name="Google Shape;118;p1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OUTILS INTERNES AU PROJET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2"/>
          <p:cNvGrpSpPr/>
          <p:nvPr/>
        </p:nvGrpSpPr>
        <p:grpSpPr>
          <a:xfrm>
            <a:off x="8547202" y="373563"/>
            <a:ext cx="1193595" cy="2174898"/>
            <a:chOff x="0" y="-38100"/>
            <a:chExt cx="600180" cy="1093612"/>
          </a:xfrm>
        </p:grpSpPr>
        <p:sp>
          <p:nvSpPr>
            <p:cNvPr id="124" name="Google Shape;124;p2"/>
            <p:cNvSpPr/>
            <p:nvPr/>
          </p:nvSpPr>
          <p:spPr>
            <a:xfrm>
              <a:off x="0" y="0"/>
              <a:ext cx="600180" cy="1055512"/>
            </a:xfrm>
            <a:custGeom>
              <a:rect b="b" l="l" r="r" t="t"/>
              <a:pathLst>
                <a:path extrusionOk="0" h="1055512" w="600180">
                  <a:moveTo>
                    <a:pt x="300090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96980" y="0"/>
                  </a:lnTo>
                  <a:lnTo>
                    <a:pt x="396980" y="649112"/>
                  </a:lnTo>
                  <a:lnTo>
                    <a:pt x="600180" y="649112"/>
                  </a:lnTo>
                  <a:lnTo>
                    <a:pt x="300090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25" name="Google Shape;125;p2"/>
            <p:cNvSpPr txBox="1"/>
            <p:nvPr/>
          </p:nvSpPr>
          <p:spPr>
            <a:xfrm>
              <a:off x="203200" y="-38100"/>
              <a:ext cx="193780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129875" y="147333"/>
            <a:ext cx="4028249" cy="1470767"/>
            <a:chOff x="0" y="-57150"/>
            <a:chExt cx="1060938" cy="387363"/>
          </a:xfrm>
        </p:grpSpPr>
        <p:sp>
          <p:nvSpPr>
            <p:cNvPr id="127" name="Google Shape;127;p2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28" name="Google Shape;128;p2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ELABORATION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13013290" y="8040574"/>
            <a:ext cx="2035437" cy="1844615"/>
            <a:chOff x="0" y="-38100"/>
            <a:chExt cx="812800" cy="736600"/>
          </a:xfrm>
        </p:grpSpPr>
        <p:sp>
          <p:nvSpPr>
            <p:cNvPr id="130" name="Google Shape;130;p2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31" name="Google Shape;131;p2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99"/>
                <a:buFont typeface="Arial"/>
                <a:buNone/>
              </a:pPr>
              <a:r>
                <a:rPr b="1" i="0" lang="en-US" sz="18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BUDGET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13013290" y="6071044"/>
            <a:ext cx="2035437" cy="1844615"/>
            <a:chOff x="0" y="-38100"/>
            <a:chExt cx="812800" cy="736600"/>
          </a:xfrm>
        </p:grpSpPr>
        <p:sp>
          <p:nvSpPr>
            <p:cNvPr id="133" name="Google Shape;133;p2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34" name="Google Shape;134;p2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99"/>
                <a:buFont typeface="Arial"/>
                <a:buNone/>
              </a:pPr>
              <a:r>
                <a:rPr b="1" i="0" lang="en-US" sz="18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PLAN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7129875" y="2403800"/>
            <a:ext cx="4028249" cy="1398437"/>
            <a:chOff x="0" y="-38100"/>
            <a:chExt cx="1060938" cy="368313"/>
          </a:xfrm>
        </p:grpSpPr>
        <p:sp>
          <p:nvSpPr>
            <p:cNvPr id="136" name="Google Shape;136;p2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37" name="Google Shape;137;p2"/>
            <p:cNvSpPr txBox="1"/>
            <p:nvPr/>
          </p:nvSpPr>
          <p:spPr>
            <a:xfrm>
              <a:off x="0" y="-38100"/>
              <a:ext cx="1060938" cy="368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EVALUATION ET ANALYSE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DES BESOINS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138;p2"/>
          <p:cNvGrpSpPr/>
          <p:nvPr/>
        </p:nvGrpSpPr>
        <p:grpSpPr>
          <a:xfrm>
            <a:off x="7129875" y="4371951"/>
            <a:ext cx="4028249" cy="1398437"/>
            <a:chOff x="0" y="-38100"/>
            <a:chExt cx="1060938" cy="368313"/>
          </a:xfrm>
        </p:grpSpPr>
        <p:sp>
          <p:nvSpPr>
            <p:cNvPr id="139" name="Google Shape;139;p2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40" name="Google Shape;140;p2"/>
            <p:cNvSpPr txBox="1"/>
            <p:nvPr/>
          </p:nvSpPr>
          <p:spPr>
            <a:xfrm>
              <a:off x="0" y="-38100"/>
              <a:ext cx="1060938" cy="368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CADRE LOGIQUE / CHOIX D’INDICATEURS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" name="Google Shape;141;p2"/>
          <p:cNvGrpSpPr/>
          <p:nvPr/>
        </p:nvGrpSpPr>
        <p:grpSpPr>
          <a:xfrm>
            <a:off x="7129875" y="6269508"/>
            <a:ext cx="4028249" cy="1398437"/>
            <a:chOff x="0" y="-38100"/>
            <a:chExt cx="1060938" cy="368313"/>
          </a:xfrm>
        </p:grpSpPr>
        <p:sp>
          <p:nvSpPr>
            <p:cNvPr id="142" name="Google Shape;142;p2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43" name="Google Shape;143;p2"/>
            <p:cNvSpPr txBox="1"/>
            <p:nvPr/>
          </p:nvSpPr>
          <p:spPr>
            <a:xfrm>
              <a:off x="0" y="-38100"/>
              <a:ext cx="1060938" cy="368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PREMIÈRE VERSION DU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PLAN S&amp;E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2"/>
          <p:cNvGrpSpPr/>
          <p:nvPr/>
        </p:nvGrpSpPr>
        <p:grpSpPr>
          <a:xfrm>
            <a:off x="7129875" y="8239037"/>
            <a:ext cx="4028249" cy="1398437"/>
            <a:chOff x="0" y="-38100"/>
            <a:chExt cx="1060938" cy="368313"/>
          </a:xfrm>
        </p:grpSpPr>
        <p:sp>
          <p:nvSpPr>
            <p:cNvPr id="145" name="Google Shape;145;p2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46" name="Google Shape;146;p2"/>
            <p:cNvSpPr txBox="1"/>
            <p:nvPr/>
          </p:nvSpPr>
          <p:spPr>
            <a:xfrm>
              <a:off x="0" y="-38100"/>
              <a:ext cx="1060938" cy="368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BUDGETISATION DU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1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99"/>
                <a:buFont typeface="Arial"/>
                <a:buNone/>
              </a:pPr>
              <a:r>
                <a:rPr b="1" i="0" lang="en-US" sz="2199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DISPOSITIF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" name="Google Shape;147;p2"/>
          <p:cNvGrpSpPr/>
          <p:nvPr/>
        </p:nvGrpSpPr>
        <p:grpSpPr>
          <a:xfrm>
            <a:off x="13013290" y="4197340"/>
            <a:ext cx="2035437" cy="1820762"/>
            <a:chOff x="0" y="-28575"/>
            <a:chExt cx="812800" cy="727075"/>
          </a:xfrm>
        </p:grpSpPr>
        <p:sp>
          <p:nvSpPr>
            <p:cNvPr id="148" name="Google Shape;148;p2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49" name="Google Shape;149;p2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BANQUE D’INDICATEURS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oogle Shape;150;p2"/>
          <p:cNvGrpSpPr/>
          <p:nvPr/>
        </p:nvGrpSpPr>
        <p:grpSpPr>
          <a:xfrm>
            <a:off x="13013290" y="2229062"/>
            <a:ext cx="2035437" cy="1820762"/>
            <a:chOff x="0" y="-28575"/>
            <a:chExt cx="812800" cy="727075"/>
          </a:xfrm>
        </p:grpSpPr>
        <p:sp>
          <p:nvSpPr>
            <p:cNvPr id="151" name="Google Shape;151;p2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52" name="Google Shape;152;p2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OUTILS EVALUATION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3" name="Google Shape;153;p2"/>
          <p:cNvCxnSpPr/>
          <p:nvPr/>
        </p:nvCxnSpPr>
        <p:spPr>
          <a:xfrm flipH="1" rot="10800000">
            <a:off x="11158125" y="3175221"/>
            <a:ext cx="1855166" cy="127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4" name="Google Shape;154;p2"/>
          <p:cNvCxnSpPr/>
          <p:nvPr/>
        </p:nvCxnSpPr>
        <p:spPr>
          <a:xfrm flipH="1" rot="10800000">
            <a:off x="11158126" y="5162550"/>
            <a:ext cx="1855166" cy="127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5" name="Google Shape;155;p2"/>
          <p:cNvCxnSpPr/>
          <p:nvPr/>
        </p:nvCxnSpPr>
        <p:spPr>
          <a:xfrm flipH="1" rot="10800000">
            <a:off x="11158127" y="7060107"/>
            <a:ext cx="1855166" cy="127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6" name="Google Shape;156;p2"/>
          <p:cNvCxnSpPr/>
          <p:nvPr/>
        </p:nvCxnSpPr>
        <p:spPr>
          <a:xfrm flipH="1" rot="10800000">
            <a:off x="11158128" y="9030084"/>
            <a:ext cx="1855166" cy="127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sp>
        <p:nvSpPr>
          <p:cNvPr id="157" name="Google Shape;157;p2"/>
          <p:cNvSpPr txBox="1"/>
          <p:nvPr/>
        </p:nvSpPr>
        <p:spPr>
          <a:xfrm rot="-5400000">
            <a:off x="-4526225" y="4883300"/>
            <a:ext cx="9938100" cy="5727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-US" sz="3300" u="none" cap="none" strike="noStrike">
                <a:solidFill>
                  <a:srgbClr val="FFFFFF"/>
                </a:solidFill>
                <a:latin typeface="Baloo 2"/>
                <a:ea typeface="Baloo 2"/>
                <a:cs typeface="Baloo 2"/>
                <a:sym typeface="Baloo 2"/>
              </a:rPr>
              <a:t>PHASE DE PRÉPARATION DU PROJET</a:t>
            </a:r>
            <a:endParaRPr b="1" i="0" sz="3300" u="none" cap="none" strike="noStrike">
              <a:solidFill>
                <a:srgbClr val="FFFFFF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3"/>
          <p:cNvGrpSpPr/>
          <p:nvPr/>
        </p:nvGrpSpPr>
        <p:grpSpPr>
          <a:xfrm>
            <a:off x="7995236" y="134030"/>
            <a:ext cx="729201" cy="1552281"/>
            <a:chOff x="0" y="-38100"/>
            <a:chExt cx="513736" cy="1093612"/>
          </a:xfrm>
        </p:grpSpPr>
        <p:sp>
          <p:nvSpPr>
            <p:cNvPr id="163" name="Google Shape;163;p3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64" name="Google Shape;164;p3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3"/>
          <p:cNvGrpSpPr/>
          <p:nvPr/>
        </p:nvGrpSpPr>
        <p:grpSpPr>
          <a:xfrm>
            <a:off x="6650512" y="-96158"/>
            <a:ext cx="4028275" cy="1470779"/>
            <a:chOff x="0" y="-57150"/>
            <a:chExt cx="1060938" cy="387363"/>
          </a:xfrm>
        </p:grpSpPr>
        <p:sp>
          <p:nvSpPr>
            <p:cNvPr id="166" name="Google Shape;166;p3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67" name="Google Shape;167;p3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SUIVI &amp; ÉVALUATION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" name="Google Shape;168;p3"/>
          <p:cNvGrpSpPr/>
          <p:nvPr/>
        </p:nvGrpSpPr>
        <p:grpSpPr>
          <a:xfrm>
            <a:off x="11074962" y="8000925"/>
            <a:ext cx="1454993" cy="1284486"/>
            <a:chOff x="0" y="-19050"/>
            <a:chExt cx="812800" cy="717550"/>
          </a:xfrm>
        </p:grpSpPr>
        <p:sp>
          <p:nvSpPr>
            <p:cNvPr id="169" name="Google Shape;169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170" name="Google Shape;170;p3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TdR EVALUATION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1" name="Google Shape;171;p3"/>
          <p:cNvGrpSpPr/>
          <p:nvPr/>
        </p:nvGrpSpPr>
        <p:grpSpPr>
          <a:xfrm>
            <a:off x="11074962" y="4794175"/>
            <a:ext cx="1454993" cy="1284486"/>
            <a:chOff x="0" y="-19050"/>
            <a:chExt cx="812800" cy="717550"/>
          </a:xfrm>
        </p:grpSpPr>
        <p:sp>
          <p:nvSpPr>
            <p:cNvPr id="172" name="Google Shape;172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173" name="Google Shape;173;p3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TRAMES DE RAPPORTS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" name="Google Shape;174;p3"/>
          <p:cNvGrpSpPr/>
          <p:nvPr/>
        </p:nvGrpSpPr>
        <p:grpSpPr>
          <a:xfrm>
            <a:off x="7975864" y="1645428"/>
            <a:ext cx="729201" cy="883983"/>
            <a:chOff x="0" y="-38100"/>
            <a:chExt cx="513736" cy="622783"/>
          </a:xfrm>
        </p:grpSpPr>
        <p:sp>
          <p:nvSpPr>
            <p:cNvPr id="175" name="Google Shape;175;p3"/>
            <p:cNvSpPr/>
            <p:nvPr/>
          </p:nvSpPr>
          <p:spPr>
            <a:xfrm>
              <a:off x="0" y="0"/>
              <a:ext cx="513736" cy="584683"/>
            </a:xfrm>
            <a:custGeom>
              <a:rect b="b" l="l" r="r" t="t"/>
              <a:pathLst>
                <a:path extrusionOk="0" h="584683" w="513736">
                  <a:moveTo>
                    <a:pt x="256868" y="584683"/>
                  </a:moveTo>
                  <a:lnTo>
                    <a:pt x="0" y="178283"/>
                  </a:lnTo>
                  <a:lnTo>
                    <a:pt x="203200" y="178283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178283"/>
                  </a:lnTo>
                  <a:lnTo>
                    <a:pt x="513736" y="178283"/>
                  </a:lnTo>
                  <a:lnTo>
                    <a:pt x="256868" y="58468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76" name="Google Shape;176;p3"/>
            <p:cNvSpPr txBox="1"/>
            <p:nvPr/>
          </p:nvSpPr>
          <p:spPr>
            <a:xfrm>
              <a:off x="203200" y="-38100"/>
              <a:ext cx="107336" cy="5211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7" name="Google Shape;177;p3"/>
          <p:cNvCxnSpPr/>
          <p:nvPr/>
        </p:nvCxnSpPr>
        <p:spPr>
          <a:xfrm>
            <a:off x="9146565" y="1964502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178" name="Google Shape;178;p3"/>
          <p:cNvGrpSpPr/>
          <p:nvPr/>
        </p:nvGrpSpPr>
        <p:grpSpPr>
          <a:xfrm>
            <a:off x="6649018" y="1577461"/>
            <a:ext cx="4028275" cy="665217"/>
            <a:chOff x="77672" y="-28575"/>
            <a:chExt cx="1060938" cy="175200"/>
          </a:xfrm>
        </p:grpSpPr>
        <p:sp>
          <p:nvSpPr>
            <p:cNvPr id="179" name="Google Shape;179;p3"/>
            <p:cNvSpPr/>
            <p:nvPr/>
          </p:nvSpPr>
          <p:spPr>
            <a:xfrm>
              <a:off x="77672" y="-14288"/>
              <a:ext cx="1060938" cy="146694"/>
            </a:xfrm>
            <a:custGeom>
              <a:rect b="b" l="l" r="r" t="t"/>
              <a:pathLst>
                <a:path extrusionOk="0" h="146694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46694"/>
                  </a:lnTo>
                  <a:lnTo>
                    <a:pt x="0" y="146694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80" name="Google Shape;180;p3"/>
            <p:cNvSpPr txBox="1"/>
            <p:nvPr/>
          </p:nvSpPr>
          <p:spPr>
            <a:xfrm>
              <a:off x="77741" y="-28575"/>
              <a:ext cx="10608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COLLECTE DES DONNÉES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1" name="Google Shape;181;p3"/>
          <p:cNvGrpSpPr/>
          <p:nvPr/>
        </p:nvGrpSpPr>
        <p:grpSpPr>
          <a:xfrm>
            <a:off x="6649268" y="2445770"/>
            <a:ext cx="4028275" cy="1018101"/>
            <a:chOff x="0" y="-28575"/>
            <a:chExt cx="1060938" cy="268140"/>
          </a:xfrm>
        </p:grpSpPr>
        <p:sp>
          <p:nvSpPr>
            <p:cNvPr id="182" name="Google Shape;182;p3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183" name="Google Shape;183;p3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CONTRÔLE, VÉRIFICATION ET NETTOYAGE DES DONNÉES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84" name="Google Shape;184;p3"/>
          <p:cNvCxnSpPr/>
          <p:nvPr/>
        </p:nvCxnSpPr>
        <p:spPr>
          <a:xfrm>
            <a:off x="9130863" y="3975816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185" name="Google Shape;185;p3"/>
          <p:cNvGrpSpPr/>
          <p:nvPr/>
        </p:nvGrpSpPr>
        <p:grpSpPr>
          <a:xfrm>
            <a:off x="6650512" y="3431570"/>
            <a:ext cx="4028275" cy="868791"/>
            <a:chOff x="0" y="-28575"/>
            <a:chExt cx="1060938" cy="228816"/>
          </a:xfrm>
        </p:grpSpPr>
        <p:sp>
          <p:nvSpPr>
            <p:cNvPr id="186" name="Google Shape;186;p3"/>
            <p:cNvSpPr/>
            <p:nvPr/>
          </p:nvSpPr>
          <p:spPr>
            <a:xfrm>
              <a:off x="0" y="0"/>
              <a:ext cx="1060938" cy="200241"/>
            </a:xfrm>
            <a:custGeom>
              <a:rect b="b" l="l" r="r" t="t"/>
              <a:pathLst>
                <a:path extrusionOk="0" h="20024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00241"/>
                  </a:lnTo>
                  <a:lnTo>
                    <a:pt x="0" y="20024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87" name="Google Shape;187;p3"/>
            <p:cNvSpPr txBox="1"/>
            <p:nvPr/>
          </p:nvSpPr>
          <p:spPr>
            <a:xfrm>
              <a:off x="0" y="-28575"/>
              <a:ext cx="1060938" cy="2288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COMPILATION DES DONNÉES / MISE À JOUR DU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3"/>
          <p:cNvGrpSpPr/>
          <p:nvPr/>
        </p:nvGrpSpPr>
        <p:grpSpPr>
          <a:xfrm>
            <a:off x="6650512" y="4272614"/>
            <a:ext cx="4028275" cy="716604"/>
            <a:chOff x="0" y="-28575"/>
            <a:chExt cx="1060938" cy="188734"/>
          </a:xfrm>
        </p:grpSpPr>
        <p:sp>
          <p:nvSpPr>
            <p:cNvPr id="189" name="Google Shape;189;p3"/>
            <p:cNvSpPr/>
            <p:nvPr/>
          </p:nvSpPr>
          <p:spPr>
            <a:xfrm>
              <a:off x="0" y="0"/>
              <a:ext cx="1060938" cy="160159"/>
            </a:xfrm>
            <a:custGeom>
              <a:rect b="b" l="l" r="r" t="t"/>
              <a:pathLst>
                <a:path extrusionOk="0" h="160159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60159"/>
                  </a:lnTo>
                  <a:lnTo>
                    <a:pt x="0" y="160159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190" name="Google Shape;190;p3"/>
            <p:cNvSpPr txBox="1"/>
            <p:nvPr/>
          </p:nvSpPr>
          <p:spPr>
            <a:xfrm>
              <a:off x="0" y="-28575"/>
              <a:ext cx="1060938" cy="1887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RÉUNION PÉRIODIQUE DE SUIVI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1" name="Google Shape;191;p3"/>
          <p:cNvGrpSpPr/>
          <p:nvPr/>
        </p:nvGrpSpPr>
        <p:grpSpPr>
          <a:xfrm>
            <a:off x="10986030" y="1318695"/>
            <a:ext cx="1454993" cy="1284486"/>
            <a:chOff x="0" y="-19050"/>
            <a:chExt cx="812800" cy="717550"/>
          </a:xfrm>
        </p:grpSpPr>
        <p:sp>
          <p:nvSpPr>
            <p:cNvPr id="192" name="Google Shape;192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193" name="Google Shape;193;p3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BASE DE DONNÉES PROJET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4" name="Google Shape;194;p3"/>
          <p:cNvGrpSpPr/>
          <p:nvPr/>
        </p:nvGrpSpPr>
        <p:grpSpPr>
          <a:xfrm>
            <a:off x="1851929" y="395255"/>
            <a:ext cx="729201" cy="1552281"/>
            <a:chOff x="0" y="-38100"/>
            <a:chExt cx="513736" cy="1093612"/>
          </a:xfrm>
        </p:grpSpPr>
        <p:sp>
          <p:nvSpPr>
            <p:cNvPr id="195" name="Google Shape;195;p3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96" name="Google Shape;196;p3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780751" y="147331"/>
            <a:ext cx="4028275" cy="1470779"/>
            <a:chOff x="0" y="-57150"/>
            <a:chExt cx="1060938" cy="387363"/>
          </a:xfrm>
        </p:grpSpPr>
        <p:sp>
          <p:nvSpPr>
            <p:cNvPr id="198" name="Google Shape;198;p3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199" name="Google Shape;199;p3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DÉMARRAGE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0" name="Google Shape;200;p3"/>
          <p:cNvGrpSpPr/>
          <p:nvPr/>
        </p:nvGrpSpPr>
        <p:grpSpPr>
          <a:xfrm>
            <a:off x="5085441" y="4793882"/>
            <a:ext cx="1371437" cy="1226794"/>
            <a:chOff x="0" y="-28575"/>
            <a:chExt cx="812800" cy="727075"/>
          </a:xfrm>
        </p:grpSpPr>
        <p:sp>
          <p:nvSpPr>
            <p:cNvPr id="201" name="Google Shape;201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202" name="Google Shape;202;p3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RACI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PLAN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03" name="Google Shape;203;p3"/>
          <p:cNvCxnSpPr/>
          <p:nvPr/>
        </p:nvCxnSpPr>
        <p:spPr>
          <a:xfrm>
            <a:off x="3201696" y="3758387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04" name="Google Shape;204;p3"/>
          <p:cNvGrpSpPr/>
          <p:nvPr/>
        </p:nvGrpSpPr>
        <p:grpSpPr>
          <a:xfrm>
            <a:off x="780754" y="3048497"/>
            <a:ext cx="4028275" cy="1138523"/>
            <a:chOff x="0" y="-28575"/>
            <a:chExt cx="1060938" cy="299856"/>
          </a:xfrm>
        </p:grpSpPr>
        <p:sp>
          <p:nvSpPr>
            <p:cNvPr id="205" name="Google Shape;205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06" name="Google Shape;206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FINALISATION DU PLAN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7" name="Google Shape;207;p3"/>
          <p:cNvGrpSpPr/>
          <p:nvPr/>
        </p:nvGrpSpPr>
        <p:grpSpPr>
          <a:xfrm>
            <a:off x="5085440" y="1879056"/>
            <a:ext cx="1371437" cy="1210722"/>
            <a:chOff x="0" y="-19050"/>
            <a:chExt cx="812800" cy="717550"/>
          </a:xfrm>
        </p:grpSpPr>
        <p:sp>
          <p:nvSpPr>
            <p:cNvPr id="208" name="Google Shape;208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209" name="Google Shape;209;p3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CANEVAS DE PLAN OPERATIONNEL</a:t>
              </a:r>
              <a:endPara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10" name="Google Shape;210;p3"/>
          <p:cNvCxnSpPr/>
          <p:nvPr/>
        </p:nvCxnSpPr>
        <p:spPr>
          <a:xfrm>
            <a:off x="5675919" y="3971412"/>
            <a:ext cx="0" cy="81930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11" name="Google Shape;211;p3"/>
          <p:cNvGrpSpPr/>
          <p:nvPr/>
        </p:nvGrpSpPr>
        <p:grpSpPr>
          <a:xfrm>
            <a:off x="5085440" y="3125961"/>
            <a:ext cx="1371437" cy="1226794"/>
            <a:chOff x="0" y="-28575"/>
            <a:chExt cx="812800" cy="727075"/>
          </a:xfrm>
        </p:grpSpPr>
        <p:sp>
          <p:nvSpPr>
            <p:cNvPr id="212" name="Google Shape;212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213" name="Google Shape;213;p3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PLAN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14" name="Google Shape;214;p3"/>
          <p:cNvCxnSpPr/>
          <p:nvPr/>
        </p:nvCxnSpPr>
        <p:spPr>
          <a:xfrm>
            <a:off x="15066161" y="2541238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15" name="Google Shape;215;p3"/>
          <p:cNvGrpSpPr/>
          <p:nvPr/>
        </p:nvGrpSpPr>
        <p:grpSpPr>
          <a:xfrm>
            <a:off x="12672113" y="1943345"/>
            <a:ext cx="4028275" cy="1018101"/>
            <a:chOff x="0" y="-28575"/>
            <a:chExt cx="1060938" cy="268140"/>
          </a:xfrm>
        </p:grpSpPr>
        <p:sp>
          <p:nvSpPr>
            <p:cNvPr id="216" name="Google Shape;216;p3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17" name="Google Shape;217;p3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ANALYSE DES DONNÉES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8" name="Google Shape;218;p3"/>
          <p:cNvGrpSpPr/>
          <p:nvPr/>
        </p:nvGrpSpPr>
        <p:grpSpPr>
          <a:xfrm>
            <a:off x="14161391" y="3635014"/>
            <a:ext cx="729201" cy="883983"/>
            <a:chOff x="0" y="-38100"/>
            <a:chExt cx="513736" cy="622783"/>
          </a:xfrm>
        </p:grpSpPr>
        <p:sp>
          <p:nvSpPr>
            <p:cNvPr id="219" name="Google Shape;219;p3"/>
            <p:cNvSpPr/>
            <p:nvPr/>
          </p:nvSpPr>
          <p:spPr>
            <a:xfrm>
              <a:off x="0" y="0"/>
              <a:ext cx="513736" cy="584683"/>
            </a:xfrm>
            <a:custGeom>
              <a:rect b="b" l="l" r="r" t="t"/>
              <a:pathLst>
                <a:path extrusionOk="0" h="584683" w="513736">
                  <a:moveTo>
                    <a:pt x="256868" y="584683"/>
                  </a:moveTo>
                  <a:lnTo>
                    <a:pt x="0" y="178283"/>
                  </a:lnTo>
                  <a:lnTo>
                    <a:pt x="203200" y="178283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178283"/>
                  </a:lnTo>
                  <a:lnTo>
                    <a:pt x="513736" y="178283"/>
                  </a:lnTo>
                  <a:lnTo>
                    <a:pt x="256868" y="58468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20" name="Google Shape;220;p3"/>
            <p:cNvSpPr txBox="1"/>
            <p:nvPr/>
          </p:nvSpPr>
          <p:spPr>
            <a:xfrm>
              <a:off x="203200" y="-38100"/>
              <a:ext cx="107336" cy="5211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1" name="Google Shape;221;p3"/>
          <p:cNvGrpSpPr/>
          <p:nvPr/>
        </p:nvGrpSpPr>
        <p:grpSpPr>
          <a:xfrm>
            <a:off x="12734462" y="2981299"/>
            <a:ext cx="4028275" cy="1122755"/>
            <a:chOff x="0" y="-28575"/>
            <a:chExt cx="1060938" cy="295703"/>
          </a:xfrm>
        </p:grpSpPr>
        <p:sp>
          <p:nvSpPr>
            <p:cNvPr id="222" name="Google Shape;222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23" name="Google Shape;223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UTILISATION DES DONNÉES ANALYSÉES POUR LA GESTION DU PROJET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4" name="Google Shape;224;p3"/>
          <p:cNvGrpSpPr/>
          <p:nvPr/>
        </p:nvGrpSpPr>
        <p:grpSpPr>
          <a:xfrm>
            <a:off x="12734462" y="4489940"/>
            <a:ext cx="4028275" cy="1122755"/>
            <a:chOff x="0" y="-28575"/>
            <a:chExt cx="1060938" cy="295703"/>
          </a:xfrm>
        </p:grpSpPr>
        <p:sp>
          <p:nvSpPr>
            <p:cNvPr id="225" name="Google Shape;225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26" name="Google Shape;226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PILOTAGE ( SUIVI AVANCEMENT DES ACTIVITÉS, ATTEINTES INDICATEURS, CIBLES…)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7" name="Google Shape;227;p3"/>
          <p:cNvGrpSpPr/>
          <p:nvPr/>
        </p:nvGrpSpPr>
        <p:grpSpPr>
          <a:xfrm>
            <a:off x="12734462" y="5599440"/>
            <a:ext cx="4028275" cy="1122755"/>
            <a:chOff x="0" y="-28575"/>
            <a:chExt cx="1060938" cy="295703"/>
          </a:xfrm>
        </p:grpSpPr>
        <p:sp>
          <p:nvSpPr>
            <p:cNvPr id="228" name="Google Shape;228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29" name="Google Shape;229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PRISE DE DÉCISIONS (RÉAJUSTEMENT, ACTUALISATION, ATTRIBUTION DE RESSOURCES…)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30" name="Google Shape;230;p3"/>
          <p:cNvCxnSpPr/>
          <p:nvPr/>
        </p:nvCxnSpPr>
        <p:spPr>
          <a:xfrm>
            <a:off x="9191220" y="8660226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31" name="Google Shape;231;p3"/>
          <p:cNvCxnSpPr/>
          <p:nvPr/>
        </p:nvCxnSpPr>
        <p:spPr>
          <a:xfrm>
            <a:off x="3201698" y="2529410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32" name="Google Shape;232;p3"/>
          <p:cNvGrpSpPr/>
          <p:nvPr/>
        </p:nvGrpSpPr>
        <p:grpSpPr>
          <a:xfrm>
            <a:off x="780754" y="1858460"/>
            <a:ext cx="4028275" cy="1138523"/>
            <a:chOff x="0" y="-28575"/>
            <a:chExt cx="1060938" cy="299856"/>
          </a:xfrm>
        </p:grpSpPr>
        <p:sp>
          <p:nvSpPr>
            <p:cNvPr id="233" name="Google Shape;233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34" name="Google Shape;234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RÉUNION DE PLANIFICATION OPÉRATIONNELLE BUDGÉTISÉE DU PROJET ET PRÉSENTATION DU PLAN SE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35" name="Google Shape;235;p3"/>
          <p:cNvCxnSpPr/>
          <p:nvPr/>
        </p:nvCxnSpPr>
        <p:spPr>
          <a:xfrm>
            <a:off x="3230275" y="8402875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36" name="Google Shape;236;p3"/>
          <p:cNvGrpSpPr/>
          <p:nvPr/>
        </p:nvGrpSpPr>
        <p:grpSpPr>
          <a:xfrm>
            <a:off x="5085441" y="7724780"/>
            <a:ext cx="1371437" cy="1226794"/>
            <a:chOff x="0" y="-28575"/>
            <a:chExt cx="812800" cy="727075"/>
          </a:xfrm>
        </p:grpSpPr>
        <p:sp>
          <p:nvSpPr>
            <p:cNvPr id="237" name="Google Shape;237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238" name="Google Shape;238;p3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DU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" name="Google Shape;239;p3"/>
          <p:cNvGrpSpPr/>
          <p:nvPr/>
        </p:nvGrpSpPr>
        <p:grpSpPr>
          <a:xfrm>
            <a:off x="780754" y="4473587"/>
            <a:ext cx="4028275" cy="1138523"/>
            <a:chOff x="0" y="-28575"/>
            <a:chExt cx="1060938" cy="299856"/>
          </a:xfrm>
        </p:grpSpPr>
        <p:sp>
          <p:nvSpPr>
            <p:cNvPr id="240" name="Google Shape;240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41" name="Google Shape;241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DÉFINITION DES RÔLES ET RESPONSABILITÉS DANS S&amp;E (RACI)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2" name="Google Shape;242;p3"/>
          <p:cNvGrpSpPr/>
          <p:nvPr/>
        </p:nvGrpSpPr>
        <p:grpSpPr>
          <a:xfrm>
            <a:off x="780754" y="5591555"/>
            <a:ext cx="4028275" cy="1138523"/>
            <a:chOff x="0" y="-28575"/>
            <a:chExt cx="1060938" cy="299856"/>
          </a:xfrm>
        </p:grpSpPr>
        <p:sp>
          <p:nvSpPr>
            <p:cNvPr id="243" name="Google Shape;243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44" name="Google Shape;244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DÉFINITION DES OUTILS DE COLLECTES ET SOURCES DE VÉRIFICATION (SOV)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5" name="Google Shape;245;p3"/>
          <p:cNvGrpSpPr/>
          <p:nvPr/>
        </p:nvGrpSpPr>
        <p:grpSpPr>
          <a:xfrm>
            <a:off x="790492" y="7826424"/>
            <a:ext cx="4028275" cy="1138523"/>
            <a:chOff x="0" y="-28575"/>
            <a:chExt cx="1060938" cy="299856"/>
          </a:xfrm>
        </p:grpSpPr>
        <p:sp>
          <p:nvSpPr>
            <p:cNvPr id="246" name="Google Shape;246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47" name="Google Shape;247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PARAMÉTRAGE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8" name="Google Shape;248;p3"/>
          <p:cNvGrpSpPr/>
          <p:nvPr/>
        </p:nvGrpSpPr>
        <p:grpSpPr>
          <a:xfrm>
            <a:off x="790492" y="6707299"/>
            <a:ext cx="4028275" cy="1138523"/>
            <a:chOff x="0" y="-28575"/>
            <a:chExt cx="1060938" cy="299856"/>
          </a:xfrm>
        </p:grpSpPr>
        <p:sp>
          <p:nvSpPr>
            <p:cNvPr id="249" name="Google Shape;249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50" name="Google Shape;250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PLAN DE RENFORCEMENT DES CAPACITÉS S&amp;E (ÉQUIPE INTERNE ET PARTENAIRES)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1" name="Google Shape;251;p3"/>
          <p:cNvGrpSpPr/>
          <p:nvPr/>
        </p:nvGrpSpPr>
        <p:grpSpPr>
          <a:xfrm>
            <a:off x="780752" y="8930732"/>
            <a:ext cx="4028275" cy="1138523"/>
            <a:chOff x="0" y="-28575"/>
            <a:chExt cx="1060938" cy="299856"/>
          </a:xfrm>
        </p:grpSpPr>
        <p:sp>
          <p:nvSpPr>
            <p:cNvPr id="252" name="Google Shape;252;p3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53" name="Google Shape;253;p3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LANCEMENT DE L'ÉTUDE DE BASE / BASELINE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4" name="Google Shape;254;p3"/>
          <p:cNvGrpSpPr/>
          <p:nvPr/>
        </p:nvGrpSpPr>
        <p:grpSpPr>
          <a:xfrm>
            <a:off x="14155386" y="438830"/>
            <a:ext cx="729201" cy="1552281"/>
            <a:chOff x="0" y="-38100"/>
            <a:chExt cx="513736" cy="1093612"/>
          </a:xfrm>
        </p:grpSpPr>
        <p:sp>
          <p:nvSpPr>
            <p:cNvPr id="255" name="Google Shape;255;p3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256" name="Google Shape;256;p3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3"/>
          <p:cNvGrpSpPr/>
          <p:nvPr/>
        </p:nvGrpSpPr>
        <p:grpSpPr>
          <a:xfrm>
            <a:off x="12688536" y="147331"/>
            <a:ext cx="4028275" cy="1470779"/>
            <a:chOff x="0" y="-57150"/>
            <a:chExt cx="1060938" cy="387363"/>
          </a:xfrm>
        </p:grpSpPr>
        <p:sp>
          <p:nvSpPr>
            <p:cNvPr id="258" name="Google Shape;258;p3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259" name="Google Shape;259;p3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GESTION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0" name="Google Shape;260;p3"/>
          <p:cNvGrpSpPr/>
          <p:nvPr/>
        </p:nvGrpSpPr>
        <p:grpSpPr>
          <a:xfrm>
            <a:off x="6675238" y="5990283"/>
            <a:ext cx="4028275" cy="1122755"/>
            <a:chOff x="0" y="-28575"/>
            <a:chExt cx="1060938" cy="295703"/>
          </a:xfrm>
        </p:grpSpPr>
        <p:sp>
          <p:nvSpPr>
            <p:cNvPr id="261" name="Google Shape;261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62" name="Google Shape;262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RAPPORT DE PROGRESSION TRIMESTRIEL ET RAPPORT ANNUEL (T4)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3" name="Google Shape;263;p3"/>
          <p:cNvGrpSpPr/>
          <p:nvPr/>
        </p:nvGrpSpPr>
        <p:grpSpPr>
          <a:xfrm>
            <a:off x="6675238" y="7098142"/>
            <a:ext cx="4028275" cy="1122755"/>
            <a:chOff x="0" y="-28575"/>
            <a:chExt cx="1060938" cy="295703"/>
          </a:xfrm>
        </p:grpSpPr>
        <p:sp>
          <p:nvSpPr>
            <p:cNvPr id="264" name="Google Shape;264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65" name="Google Shape;265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RAPPORTS EXTERNES (BAILLEURS, AUTORITÉS NATIONALES, CADRE DE CONCERTATION…)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6" name="Google Shape;266;p3"/>
          <p:cNvGrpSpPr/>
          <p:nvPr/>
        </p:nvGrpSpPr>
        <p:grpSpPr>
          <a:xfrm>
            <a:off x="6675238" y="8173765"/>
            <a:ext cx="4028275" cy="857682"/>
            <a:chOff x="0" y="-28575"/>
            <a:chExt cx="1060938" cy="225890"/>
          </a:xfrm>
        </p:grpSpPr>
        <p:sp>
          <p:nvSpPr>
            <p:cNvPr id="267" name="Google Shape;267;p3"/>
            <p:cNvSpPr/>
            <p:nvPr/>
          </p:nvSpPr>
          <p:spPr>
            <a:xfrm>
              <a:off x="0" y="0"/>
              <a:ext cx="1060938" cy="197315"/>
            </a:xfrm>
            <a:custGeom>
              <a:rect b="b" l="l" r="r" t="t"/>
              <a:pathLst>
                <a:path extrusionOk="0" h="19731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97315"/>
                  </a:lnTo>
                  <a:lnTo>
                    <a:pt x="0" y="197315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68" name="Google Shape;268;p3"/>
            <p:cNvSpPr txBox="1"/>
            <p:nvPr/>
          </p:nvSpPr>
          <p:spPr>
            <a:xfrm>
              <a:off x="0" y="-28575"/>
              <a:ext cx="1060938" cy="225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EVALUATION INTERMÉDIAIRE </a:t>
              </a:r>
              <a:r>
                <a:rPr b="1" i="1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(PROJET D’AU MOINS 3 ANS)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9" name="Google Shape;269;p3"/>
          <p:cNvGrpSpPr/>
          <p:nvPr/>
        </p:nvGrpSpPr>
        <p:grpSpPr>
          <a:xfrm>
            <a:off x="12734462" y="6707299"/>
            <a:ext cx="4028275" cy="1122755"/>
            <a:chOff x="0" y="-28575"/>
            <a:chExt cx="1060938" cy="295703"/>
          </a:xfrm>
        </p:grpSpPr>
        <p:sp>
          <p:nvSpPr>
            <p:cNvPr id="270" name="Google Shape;270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71" name="Google Shape;271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PARTAGE D’INFORMATION, APPROCHE PARTICIPATIVE AUPRÈS DES PARTIES PRENANTES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" name="Google Shape;272;p3"/>
          <p:cNvGrpSpPr/>
          <p:nvPr/>
        </p:nvGrpSpPr>
        <p:grpSpPr>
          <a:xfrm>
            <a:off x="12734462" y="7842193"/>
            <a:ext cx="4028275" cy="1122755"/>
            <a:chOff x="0" y="-28575"/>
            <a:chExt cx="1060938" cy="295703"/>
          </a:xfrm>
        </p:grpSpPr>
        <p:sp>
          <p:nvSpPr>
            <p:cNvPr id="273" name="Google Shape;273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74" name="Google Shape;274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PLAIDOYER ET CAPACITÉ D’INFLUENCE, COMMUNICATION EXTERNE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5" name="Google Shape;275;p3"/>
          <p:cNvGrpSpPr/>
          <p:nvPr/>
        </p:nvGrpSpPr>
        <p:grpSpPr>
          <a:xfrm>
            <a:off x="12734462" y="8990942"/>
            <a:ext cx="4028275" cy="1018101"/>
            <a:chOff x="0" y="-28575"/>
            <a:chExt cx="1060938" cy="268140"/>
          </a:xfrm>
        </p:grpSpPr>
        <p:sp>
          <p:nvSpPr>
            <p:cNvPr id="276" name="Google Shape;276;p3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277" name="Google Shape;277;p3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BILAN PARTICIPATIF ANNUEL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8" name="Google Shape;278;p3"/>
          <p:cNvGrpSpPr/>
          <p:nvPr/>
        </p:nvGrpSpPr>
        <p:grpSpPr>
          <a:xfrm>
            <a:off x="1896878" y="3170604"/>
            <a:ext cx="729197" cy="1289032"/>
            <a:chOff x="0" y="-38100"/>
            <a:chExt cx="513736" cy="908153"/>
          </a:xfrm>
        </p:grpSpPr>
        <p:sp>
          <p:nvSpPr>
            <p:cNvPr id="279" name="Google Shape;279;p3"/>
            <p:cNvSpPr/>
            <p:nvPr/>
          </p:nvSpPr>
          <p:spPr>
            <a:xfrm>
              <a:off x="0" y="0"/>
              <a:ext cx="513736" cy="870053"/>
            </a:xfrm>
            <a:custGeom>
              <a:rect b="b" l="l" r="r" t="t"/>
              <a:pathLst>
                <a:path extrusionOk="0" h="870053" w="513736">
                  <a:moveTo>
                    <a:pt x="256868" y="870053"/>
                  </a:moveTo>
                  <a:lnTo>
                    <a:pt x="0" y="463653"/>
                  </a:lnTo>
                  <a:lnTo>
                    <a:pt x="203200" y="463653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463653"/>
                  </a:lnTo>
                  <a:lnTo>
                    <a:pt x="513736" y="463653"/>
                  </a:lnTo>
                  <a:lnTo>
                    <a:pt x="256868" y="87005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80" name="Google Shape;280;p3"/>
            <p:cNvSpPr txBox="1"/>
            <p:nvPr/>
          </p:nvSpPr>
          <p:spPr>
            <a:xfrm>
              <a:off x="203200" y="-38100"/>
              <a:ext cx="107336" cy="806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3"/>
          <p:cNvGrpSpPr/>
          <p:nvPr/>
        </p:nvGrpSpPr>
        <p:grpSpPr>
          <a:xfrm>
            <a:off x="7993992" y="5110518"/>
            <a:ext cx="729201" cy="999107"/>
            <a:chOff x="0" y="-38100"/>
            <a:chExt cx="513736" cy="703890"/>
          </a:xfrm>
        </p:grpSpPr>
        <p:sp>
          <p:nvSpPr>
            <p:cNvPr id="282" name="Google Shape;282;p3"/>
            <p:cNvSpPr/>
            <p:nvPr/>
          </p:nvSpPr>
          <p:spPr>
            <a:xfrm>
              <a:off x="0" y="0"/>
              <a:ext cx="513736" cy="665790"/>
            </a:xfrm>
            <a:custGeom>
              <a:rect b="b" l="l" r="r" t="t"/>
              <a:pathLst>
                <a:path extrusionOk="0" h="665790" w="513736">
                  <a:moveTo>
                    <a:pt x="256868" y="665790"/>
                  </a:moveTo>
                  <a:lnTo>
                    <a:pt x="0" y="259390"/>
                  </a:lnTo>
                  <a:lnTo>
                    <a:pt x="203200" y="259390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259390"/>
                  </a:lnTo>
                  <a:lnTo>
                    <a:pt x="513736" y="259390"/>
                  </a:lnTo>
                  <a:lnTo>
                    <a:pt x="256868" y="665790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83" name="Google Shape;283;p3"/>
            <p:cNvSpPr txBox="1"/>
            <p:nvPr/>
          </p:nvSpPr>
          <p:spPr>
            <a:xfrm>
              <a:off x="203200" y="-38100"/>
              <a:ext cx="107336" cy="6022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84" name="Google Shape;284;p3"/>
          <p:cNvCxnSpPr/>
          <p:nvPr/>
        </p:nvCxnSpPr>
        <p:spPr>
          <a:xfrm>
            <a:off x="9172641" y="5453604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85" name="Google Shape;285;p3"/>
          <p:cNvGrpSpPr/>
          <p:nvPr/>
        </p:nvGrpSpPr>
        <p:grpSpPr>
          <a:xfrm>
            <a:off x="6675238" y="4966443"/>
            <a:ext cx="4028275" cy="827477"/>
            <a:chOff x="0" y="-28575"/>
            <a:chExt cx="1060938" cy="217935"/>
          </a:xfrm>
        </p:grpSpPr>
        <p:sp>
          <p:nvSpPr>
            <p:cNvPr id="286" name="Google Shape;286;p3"/>
            <p:cNvSpPr/>
            <p:nvPr/>
          </p:nvSpPr>
          <p:spPr>
            <a:xfrm>
              <a:off x="0" y="0"/>
              <a:ext cx="1060938" cy="189360"/>
            </a:xfrm>
            <a:custGeom>
              <a:rect b="b" l="l" r="r" t="t"/>
              <a:pathLst>
                <a:path extrusionOk="0" h="189360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89360"/>
                  </a:lnTo>
                  <a:lnTo>
                    <a:pt x="0" y="189360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87" name="Google Shape;287;p3"/>
            <p:cNvSpPr txBox="1"/>
            <p:nvPr/>
          </p:nvSpPr>
          <p:spPr>
            <a:xfrm>
              <a:off x="0" y="-28575"/>
              <a:ext cx="1060938" cy="2179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UTILISATION DES DONNÉES POUR L’ÉLABORATION DES RAPPORTS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8" name="Google Shape;288;p3"/>
          <p:cNvGrpSpPr/>
          <p:nvPr/>
        </p:nvGrpSpPr>
        <p:grpSpPr>
          <a:xfrm>
            <a:off x="6675238" y="8990942"/>
            <a:ext cx="4028275" cy="1122755"/>
            <a:chOff x="0" y="-28575"/>
            <a:chExt cx="1060938" cy="295703"/>
          </a:xfrm>
        </p:grpSpPr>
        <p:sp>
          <p:nvSpPr>
            <p:cNvPr id="289" name="Google Shape;289;p3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290" name="Google Shape;290;p3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PARTAGE D’INFORMATION ET RESTITUTION AUX PARTIES PRENANTES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1" name="Google Shape;291;p3"/>
          <p:cNvGrpSpPr/>
          <p:nvPr/>
        </p:nvGrpSpPr>
        <p:grpSpPr>
          <a:xfrm>
            <a:off x="11027808" y="3333899"/>
            <a:ext cx="1371437" cy="1226794"/>
            <a:chOff x="0" y="-28575"/>
            <a:chExt cx="812800" cy="727075"/>
          </a:xfrm>
        </p:grpSpPr>
        <p:sp>
          <p:nvSpPr>
            <p:cNvPr id="292" name="Google Shape;292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293" name="Google Shape;293;p3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DU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" name="Google Shape;294;p3"/>
          <p:cNvGrpSpPr/>
          <p:nvPr/>
        </p:nvGrpSpPr>
        <p:grpSpPr>
          <a:xfrm>
            <a:off x="16963106" y="1899321"/>
            <a:ext cx="1371437" cy="1227005"/>
            <a:chOff x="0" y="-28575"/>
            <a:chExt cx="812800" cy="727200"/>
          </a:xfrm>
        </p:grpSpPr>
        <p:sp>
          <p:nvSpPr>
            <p:cNvPr id="295" name="Google Shape;295;p3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296" name="Google Shape;296;p3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DU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7" name="Google Shape;297;p3"/>
          <p:cNvSpPr txBox="1"/>
          <p:nvPr/>
        </p:nvSpPr>
        <p:spPr>
          <a:xfrm rot="-5400000">
            <a:off x="-4060775" y="5702400"/>
            <a:ext cx="8754000" cy="4152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aloo 2"/>
                <a:ea typeface="Baloo 2"/>
                <a:cs typeface="Baloo 2"/>
                <a:sym typeface="Baloo 2"/>
              </a:rPr>
              <a:t>PHASE DE MISE EN OEUVRE DU PROJET</a:t>
            </a:r>
            <a:endParaRPr b="1" i="0" sz="3000" u="none" cap="none" strike="noStrike">
              <a:solidFill>
                <a:srgbClr val="FFFFFF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4"/>
          <p:cNvGrpSpPr/>
          <p:nvPr/>
        </p:nvGrpSpPr>
        <p:grpSpPr>
          <a:xfrm>
            <a:off x="7995236" y="134030"/>
            <a:ext cx="729201" cy="1552281"/>
            <a:chOff x="0" y="-38100"/>
            <a:chExt cx="513736" cy="1093612"/>
          </a:xfrm>
        </p:grpSpPr>
        <p:sp>
          <p:nvSpPr>
            <p:cNvPr id="303" name="Google Shape;303;p4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04" name="Google Shape;304;p4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4"/>
          <p:cNvGrpSpPr/>
          <p:nvPr/>
        </p:nvGrpSpPr>
        <p:grpSpPr>
          <a:xfrm>
            <a:off x="6802912" y="-96158"/>
            <a:ext cx="4028275" cy="1470779"/>
            <a:chOff x="0" y="-57150"/>
            <a:chExt cx="1060938" cy="387363"/>
          </a:xfrm>
        </p:grpSpPr>
        <p:sp>
          <p:nvSpPr>
            <p:cNvPr id="306" name="Google Shape;306;p4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07" name="Google Shape;307;p4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ÉVALUATION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8" name="Google Shape;308;p4"/>
          <p:cNvGrpSpPr/>
          <p:nvPr/>
        </p:nvGrpSpPr>
        <p:grpSpPr>
          <a:xfrm>
            <a:off x="11180206" y="2743339"/>
            <a:ext cx="1454993" cy="1284486"/>
            <a:chOff x="0" y="-19050"/>
            <a:chExt cx="812800" cy="717550"/>
          </a:xfrm>
        </p:grpSpPr>
        <p:sp>
          <p:nvSpPr>
            <p:cNvPr id="309" name="Google Shape;309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310" name="Google Shape;310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TdR EVALUATION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1" name="Google Shape;311;p4"/>
          <p:cNvGrpSpPr/>
          <p:nvPr/>
        </p:nvGrpSpPr>
        <p:grpSpPr>
          <a:xfrm>
            <a:off x="11180206" y="4069944"/>
            <a:ext cx="1454993" cy="1284486"/>
            <a:chOff x="0" y="-19050"/>
            <a:chExt cx="812800" cy="717550"/>
          </a:xfrm>
        </p:grpSpPr>
        <p:sp>
          <p:nvSpPr>
            <p:cNvPr id="312" name="Google Shape;312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313" name="Google Shape;313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PROCESSUS AO INTERNES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4" name="Google Shape;314;p4"/>
          <p:cNvGrpSpPr/>
          <p:nvPr/>
        </p:nvGrpSpPr>
        <p:grpSpPr>
          <a:xfrm>
            <a:off x="7979212" y="1893457"/>
            <a:ext cx="729201" cy="883983"/>
            <a:chOff x="0" y="-38100"/>
            <a:chExt cx="513736" cy="622783"/>
          </a:xfrm>
        </p:grpSpPr>
        <p:sp>
          <p:nvSpPr>
            <p:cNvPr id="315" name="Google Shape;315;p4"/>
            <p:cNvSpPr/>
            <p:nvPr/>
          </p:nvSpPr>
          <p:spPr>
            <a:xfrm>
              <a:off x="0" y="0"/>
              <a:ext cx="513736" cy="584683"/>
            </a:xfrm>
            <a:custGeom>
              <a:rect b="b" l="l" r="r" t="t"/>
              <a:pathLst>
                <a:path extrusionOk="0" h="584683" w="513736">
                  <a:moveTo>
                    <a:pt x="256868" y="584683"/>
                  </a:moveTo>
                  <a:lnTo>
                    <a:pt x="0" y="178283"/>
                  </a:lnTo>
                  <a:lnTo>
                    <a:pt x="203200" y="178283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178283"/>
                  </a:lnTo>
                  <a:lnTo>
                    <a:pt x="513736" y="178283"/>
                  </a:lnTo>
                  <a:lnTo>
                    <a:pt x="256868" y="584683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16" name="Google Shape;316;p4"/>
            <p:cNvSpPr txBox="1"/>
            <p:nvPr/>
          </p:nvSpPr>
          <p:spPr>
            <a:xfrm>
              <a:off x="203200" y="-38100"/>
              <a:ext cx="107336" cy="5211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17" name="Google Shape;317;p4"/>
          <p:cNvCxnSpPr/>
          <p:nvPr/>
        </p:nvCxnSpPr>
        <p:spPr>
          <a:xfrm>
            <a:off x="9222765" y="1964502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18" name="Google Shape;318;p4"/>
          <p:cNvGrpSpPr/>
          <p:nvPr/>
        </p:nvGrpSpPr>
        <p:grpSpPr>
          <a:xfrm>
            <a:off x="6801668" y="1591011"/>
            <a:ext cx="4028275" cy="827477"/>
            <a:chOff x="0" y="-28575"/>
            <a:chExt cx="1060938" cy="217935"/>
          </a:xfrm>
        </p:grpSpPr>
        <p:sp>
          <p:nvSpPr>
            <p:cNvPr id="319" name="Google Shape;319;p4"/>
            <p:cNvSpPr/>
            <p:nvPr/>
          </p:nvSpPr>
          <p:spPr>
            <a:xfrm>
              <a:off x="0" y="0"/>
              <a:ext cx="1060938" cy="189360"/>
            </a:xfrm>
            <a:custGeom>
              <a:rect b="b" l="l" r="r" t="t"/>
              <a:pathLst>
                <a:path extrusionOk="0" h="189360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89360"/>
                  </a:lnTo>
                  <a:lnTo>
                    <a:pt x="0" y="189360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20" name="Google Shape;320;p4"/>
            <p:cNvSpPr txBox="1"/>
            <p:nvPr/>
          </p:nvSpPr>
          <p:spPr>
            <a:xfrm>
              <a:off x="0" y="-28575"/>
              <a:ext cx="1060938" cy="2179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EVALUATION FINALE INTERNE OU EXTERNE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21" name="Google Shape;321;p4"/>
          <p:cNvCxnSpPr/>
          <p:nvPr/>
        </p:nvCxnSpPr>
        <p:spPr>
          <a:xfrm>
            <a:off x="9283263" y="3392427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22" name="Google Shape;322;p4"/>
          <p:cNvGrpSpPr/>
          <p:nvPr/>
        </p:nvGrpSpPr>
        <p:grpSpPr>
          <a:xfrm>
            <a:off x="11138430" y="1318695"/>
            <a:ext cx="1454993" cy="1284486"/>
            <a:chOff x="0" y="-19050"/>
            <a:chExt cx="812800" cy="717550"/>
          </a:xfrm>
        </p:grpSpPr>
        <p:sp>
          <p:nvSpPr>
            <p:cNvPr id="323" name="Google Shape;323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B2B72"/>
            </a:solidFill>
            <a:ln>
              <a:noFill/>
            </a:ln>
          </p:spPr>
        </p:sp>
        <p:sp>
          <p:nvSpPr>
            <p:cNvPr id="324" name="Google Shape;324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GUIDE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1" i="0" lang="en-US" sz="9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ÉVALUATION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5" name="Google Shape;325;p4"/>
          <p:cNvGrpSpPr/>
          <p:nvPr/>
        </p:nvGrpSpPr>
        <p:grpSpPr>
          <a:xfrm>
            <a:off x="1851929" y="395255"/>
            <a:ext cx="729201" cy="1552281"/>
            <a:chOff x="0" y="-38100"/>
            <a:chExt cx="513736" cy="1093612"/>
          </a:xfrm>
        </p:grpSpPr>
        <p:sp>
          <p:nvSpPr>
            <p:cNvPr id="326" name="Google Shape;326;p4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27" name="Google Shape;327;p4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8" name="Google Shape;328;p4"/>
          <p:cNvGrpSpPr/>
          <p:nvPr/>
        </p:nvGrpSpPr>
        <p:grpSpPr>
          <a:xfrm>
            <a:off x="856951" y="147331"/>
            <a:ext cx="4028275" cy="1470779"/>
            <a:chOff x="0" y="-57150"/>
            <a:chExt cx="1060938" cy="387363"/>
          </a:xfrm>
        </p:grpSpPr>
        <p:sp>
          <p:nvSpPr>
            <p:cNvPr id="329" name="Google Shape;329;p4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30" name="Google Shape;330;p4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SUIVI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31" name="Google Shape;331;p4"/>
          <p:cNvCxnSpPr/>
          <p:nvPr/>
        </p:nvCxnSpPr>
        <p:spPr>
          <a:xfrm>
            <a:off x="3354096" y="3883587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32" name="Google Shape;332;p4"/>
          <p:cNvGrpSpPr/>
          <p:nvPr/>
        </p:nvGrpSpPr>
        <p:grpSpPr>
          <a:xfrm>
            <a:off x="856951" y="3240904"/>
            <a:ext cx="4028275" cy="1138523"/>
            <a:chOff x="0" y="-28575"/>
            <a:chExt cx="1060938" cy="299856"/>
          </a:xfrm>
        </p:grpSpPr>
        <p:sp>
          <p:nvSpPr>
            <p:cNvPr id="333" name="Google Shape;333;p4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34" name="Google Shape;334;p4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RAPPORTS FINAUX INTERNES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5" name="Google Shape;335;p4"/>
          <p:cNvGrpSpPr/>
          <p:nvPr/>
        </p:nvGrpSpPr>
        <p:grpSpPr>
          <a:xfrm>
            <a:off x="5277810" y="3242969"/>
            <a:ext cx="1371437" cy="1210722"/>
            <a:chOff x="0" y="-19050"/>
            <a:chExt cx="812800" cy="717550"/>
          </a:xfrm>
        </p:grpSpPr>
        <p:sp>
          <p:nvSpPr>
            <p:cNvPr id="336" name="Google Shape;336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337" name="Google Shape;337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-US" sz="9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TRAMES RAPPORTS INTERNES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38" name="Google Shape;338;p4"/>
          <p:cNvCxnSpPr/>
          <p:nvPr/>
        </p:nvCxnSpPr>
        <p:spPr>
          <a:xfrm>
            <a:off x="15066161" y="2541238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39" name="Google Shape;339;p4"/>
          <p:cNvGrpSpPr/>
          <p:nvPr/>
        </p:nvGrpSpPr>
        <p:grpSpPr>
          <a:xfrm>
            <a:off x="12672113" y="1943345"/>
            <a:ext cx="4028275" cy="1018101"/>
            <a:chOff x="0" y="-28575"/>
            <a:chExt cx="1060938" cy="268140"/>
          </a:xfrm>
        </p:grpSpPr>
        <p:sp>
          <p:nvSpPr>
            <p:cNvPr id="340" name="Google Shape;340;p4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41" name="Google Shape;341;p4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APPRENTISSAGE SUR LE SE DU PROJET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42" name="Google Shape;342;p4"/>
          <p:cNvCxnSpPr/>
          <p:nvPr/>
        </p:nvCxnSpPr>
        <p:spPr>
          <a:xfrm>
            <a:off x="9277884" y="6733685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3" name="Google Shape;343;p4"/>
          <p:cNvCxnSpPr/>
          <p:nvPr/>
        </p:nvCxnSpPr>
        <p:spPr>
          <a:xfrm>
            <a:off x="3354098" y="2529410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44" name="Google Shape;344;p4"/>
          <p:cNvGrpSpPr/>
          <p:nvPr/>
        </p:nvGrpSpPr>
        <p:grpSpPr>
          <a:xfrm>
            <a:off x="856954" y="1858460"/>
            <a:ext cx="4028275" cy="1138523"/>
            <a:chOff x="0" y="-28575"/>
            <a:chExt cx="1060938" cy="299856"/>
          </a:xfrm>
        </p:grpSpPr>
        <p:sp>
          <p:nvSpPr>
            <p:cNvPr id="345" name="Google Shape;345;p4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46" name="Google Shape;346;p4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FINALISATION DU TABLEAU DE BORD (DERNIÈRE MISE À JOUR AVANT ARCHIVAGE)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7" name="Google Shape;347;p4"/>
          <p:cNvGrpSpPr/>
          <p:nvPr/>
        </p:nvGrpSpPr>
        <p:grpSpPr>
          <a:xfrm>
            <a:off x="5277810" y="1891770"/>
            <a:ext cx="1371437" cy="1226794"/>
            <a:chOff x="0" y="-28575"/>
            <a:chExt cx="812800" cy="727075"/>
          </a:xfrm>
        </p:grpSpPr>
        <p:sp>
          <p:nvSpPr>
            <p:cNvPr id="348" name="Google Shape;348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349" name="Google Shape;349;p4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 DU TABLEAU DE BORD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50" name="Google Shape;350;p4"/>
          <p:cNvCxnSpPr/>
          <p:nvPr/>
        </p:nvCxnSpPr>
        <p:spPr>
          <a:xfrm>
            <a:off x="3354099" y="5162677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51" name="Google Shape;351;p4"/>
          <p:cNvGrpSpPr/>
          <p:nvPr/>
        </p:nvGrpSpPr>
        <p:grpSpPr>
          <a:xfrm>
            <a:off x="866692" y="4576666"/>
            <a:ext cx="4028275" cy="1138523"/>
            <a:chOff x="0" y="-28575"/>
            <a:chExt cx="1060938" cy="299856"/>
          </a:xfrm>
        </p:grpSpPr>
        <p:sp>
          <p:nvSpPr>
            <p:cNvPr id="352" name="Google Shape;352;p4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53" name="Google Shape;353;p4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RAPPORTS FINAUX EXTERNES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4" name="Google Shape;354;p4"/>
          <p:cNvGrpSpPr/>
          <p:nvPr/>
        </p:nvGrpSpPr>
        <p:grpSpPr>
          <a:xfrm>
            <a:off x="856951" y="5895545"/>
            <a:ext cx="4028275" cy="1138523"/>
            <a:chOff x="0" y="-28575"/>
            <a:chExt cx="1060938" cy="299856"/>
          </a:xfrm>
        </p:grpSpPr>
        <p:sp>
          <p:nvSpPr>
            <p:cNvPr id="355" name="Google Shape;355;p4"/>
            <p:cNvSpPr/>
            <p:nvPr/>
          </p:nvSpPr>
          <p:spPr>
            <a:xfrm>
              <a:off x="0" y="0"/>
              <a:ext cx="1060938" cy="271281"/>
            </a:xfrm>
            <a:custGeom>
              <a:rect b="b" l="l" r="r" t="t"/>
              <a:pathLst>
                <a:path extrusionOk="0" h="271281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71281"/>
                  </a:lnTo>
                  <a:lnTo>
                    <a:pt x="0" y="271281"/>
                  </a:lnTo>
                  <a:close/>
                </a:path>
              </a:pathLst>
            </a:custGeom>
            <a:solidFill>
              <a:srgbClr val="CFC7BA"/>
            </a:solidFill>
            <a:ln>
              <a:noFill/>
            </a:ln>
          </p:spPr>
        </p:sp>
        <p:sp>
          <p:nvSpPr>
            <p:cNvPr id="356" name="Google Shape;356;p4"/>
            <p:cNvSpPr txBox="1"/>
            <p:nvPr/>
          </p:nvSpPr>
          <p:spPr>
            <a:xfrm>
              <a:off x="0" y="-28575"/>
              <a:ext cx="1060938" cy="299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DÉPÔT DES FICHIERS DANS LE DRIVE DÉDIÉ / ARCHIVAGE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7" name="Google Shape;357;p4"/>
          <p:cNvGrpSpPr/>
          <p:nvPr/>
        </p:nvGrpSpPr>
        <p:grpSpPr>
          <a:xfrm>
            <a:off x="14155386" y="438830"/>
            <a:ext cx="729201" cy="1552281"/>
            <a:chOff x="0" y="-38100"/>
            <a:chExt cx="513736" cy="1093612"/>
          </a:xfrm>
        </p:grpSpPr>
        <p:sp>
          <p:nvSpPr>
            <p:cNvPr id="358" name="Google Shape;358;p4"/>
            <p:cNvSpPr/>
            <p:nvPr/>
          </p:nvSpPr>
          <p:spPr>
            <a:xfrm>
              <a:off x="0" y="0"/>
              <a:ext cx="513736" cy="1055512"/>
            </a:xfrm>
            <a:custGeom>
              <a:rect b="b" l="l" r="r" t="t"/>
              <a:pathLst>
                <a:path extrusionOk="0" h="1055512" w="513736">
                  <a:moveTo>
                    <a:pt x="256868" y="1055512"/>
                  </a:moveTo>
                  <a:lnTo>
                    <a:pt x="0" y="649112"/>
                  </a:lnTo>
                  <a:lnTo>
                    <a:pt x="203200" y="649112"/>
                  </a:lnTo>
                  <a:lnTo>
                    <a:pt x="203200" y="0"/>
                  </a:lnTo>
                  <a:lnTo>
                    <a:pt x="310536" y="0"/>
                  </a:lnTo>
                  <a:lnTo>
                    <a:pt x="310536" y="649112"/>
                  </a:lnTo>
                  <a:lnTo>
                    <a:pt x="513736" y="649112"/>
                  </a:lnTo>
                  <a:lnTo>
                    <a:pt x="256868" y="1055512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59" name="Google Shape;359;p4"/>
            <p:cNvSpPr txBox="1"/>
            <p:nvPr/>
          </p:nvSpPr>
          <p:spPr>
            <a:xfrm>
              <a:off x="203200" y="-38100"/>
              <a:ext cx="107336" cy="992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" name="Google Shape;360;p4"/>
          <p:cNvGrpSpPr/>
          <p:nvPr/>
        </p:nvGrpSpPr>
        <p:grpSpPr>
          <a:xfrm>
            <a:off x="12688536" y="147331"/>
            <a:ext cx="4028275" cy="1470779"/>
            <a:chOff x="0" y="-57150"/>
            <a:chExt cx="1060938" cy="387363"/>
          </a:xfrm>
        </p:grpSpPr>
        <p:sp>
          <p:nvSpPr>
            <p:cNvPr id="361" name="Google Shape;361;p4"/>
            <p:cNvSpPr/>
            <p:nvPr/>
          </p:nvSpPr>
          <p:spPr>
            <a:xfrm>
              <a:off x="0" y="0"/>
              <a:ext cx="1060938" cy="330213"/>
            </a:xfrm>
            <a:custGeom>
              <a:rect b="b" l="l" r="r" t="t"/>
              <a:pathLst>
                <a:path extrusionOk="0" h="330213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330213"/>
                  </a:lnTo>
                  <a:lnTo>
                    <a:pt x="0" y="330213"/>
                  </a:lnTo>
                  <a:close/>
                </a:path>
              </a:pathLst>
            </a:custGeom>
            <a:solidFill>
              <a:srgbClr val="CA4F1C"/>
            </a:solidFill>
            <a:ln>
              <a:noFill/>
            </a:ln>
          </p:spPr>
        </p:sp>
        <p:sp>
          <p:nvSpPr>
            <p:cNvPr id="362" name="Google Shape;362;p4"/>
            <p:cNvSpPr txBox="1"/>
            <p:nvPr/>
          </p:nvSpPr>
          <p:spPr>
            <a:xfrm>
              <a:off x="0" y="-57150"/>
              <a:ext cx="1060938" cy="387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APPRENTISSAGE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9"/>
                <a:buFont typeface="Arial"/>
                <a:buNone/>
              </a:pPr>
              <a:r>
                <a:rPr b="1" i="0" lang="en-US" sz="2699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DU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3" name="Google Shape;363;p4"/>
          <p:cNvGrpSpPr/>
          <p:nvPr/>
        </p:nvGrpSpPr>
        <p:grpSpPr>
          <a:xfrm>
            <a:off x="6827638" y="2776743"/>
            <a:ext cx="4028275" cy="1122755"/>
            <a:chOff x="0" y="-28575"/>
            <a:chExt cx="1060938" cy="295703"/>
          </a:xfrm>
        </p:grpSpPr>
        <p:sp>
          <p:nvSpPr>
            <p:cNvPr id="364" name="Google Shape;364;p4"/>
            <p:cNvSpPr/>
            <p:nvPr/>
          </p:nvSpPr>
          <p:spPr>
            <a:xfrm>
              <a:off x="0" y="0"/>
              <a:ext cx="1060938" cy="267128"/>
            </a:xfrm>
            <a:custGeom>
              <a:rect b="b" l="l" r="r" t="t"/>
              <a:pathLst>
                <a:path extrusionOk="0" h="267128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67128"/>
                  </a:lnTo>
                  <a:lnTo>
                    <a:pt x="0" y="26712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365" name="Google Shape;365;p4"/>
            <p:cNvSpPr txBox="1"/>
            <p:nvPr/>
          </p:nvSpPr>
          <p:spPr>
            <a:xfrm>
              <a:off x="0" y="-28575"/>
              <a:ext cx="1060938" cy="2957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DÉFINITION DES QUESTIONS ÉVALUATIVES ET FORMULATION DES TDR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6" name="Google Shape;366;p4"/>
          <p:cNvGrpSpPr/>
          <p:nvPr/>
        </p:nvGrpSpPr>
        <p:grpSpPr>
          <a:xfrm>
            <a:off x="6877871" y="5249713"/>
            <a:ext cx="4028275" cy="857682"/>
            <a:chOff x="0" y="-28575"/>
            <a:chExt cx="1060938" cy="225890"/>
          </a:xfrm>
        </p:grpSpPr>
        <p:sp>
          <p:nvSpPr>
            <p:cNvPr id="367" name="Google Shape;367;p4"/>
            <p:cNvSpPr/>
            <p:nvPr/>
          </p:nvSpPr>
          <p:spPr>
            <a:xfrm>
              <a:off x="0" y="0"/>
              <a:ext cx="1060938" cy="197315"/>
            </a:xfrm>
            <a:custGeom>
              <a:rect b="b" l="l" r="r" t="t"/>
              <a:pathLst>
                <a:path extrusionOk="0" h="19731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197315"/>
                  </a:lnTo>
                  <a:lnTo>
                    <a:pt x="0" y="19731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368" name="Google Shape;368;p4"/>
            <p:cNvSpPr txBox="1"/>
            <p:nvPr/>
          </p:nvSpPr>
          <p:spPr>
            <a:xfrm>
              <a:off x="0" y="-28575"/>
              <a:ext cx="1060938" cy="225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CONDUITE DE L’ÉVALUATION . COLLECTE DE DONNÉES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69" name="Google Shape;369;p4"/>
          <p:cNvCxnSpPr/>
          <p:nvPr/>
        </p:nvCxnSpPr>
        <p:spPr>
          <a:xfrm>
            <a:off x="9277885" y="4729373"/>
            <a:ext cx="1855200" cy="0"/>
          </a:xfrm>
          <a:prstGeom prst="straightConnector1">
            <a:avLst/>
          </a:prstGeom>
          <a:noFill/>
          <a:ln cap="flat" cmpd="sng" w="38100">
            <a:solidFill>
              <a:srgbClr val="CA4F1C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70" name="Google Shape;370;p4"/>
          <p:cNvGrpSpPr/>
          <p:nvPr/>
        </p:nvGrpSpPr>
        <p:grpSpPr>
          <a:xfrm>
            <a:off x="6828107" y="4144581"/>
            <a:ext cx="4028275" cy="1018101"/>
            <a:chOff x="0" y="-28575"/>
            <a:chExt cx="1060938" cy="268140"/>
          </a:xfrm>
        </p:grpSpPr>
        <p:sp>
          <p:nvSpPr>
            <p:cNvPr id="371" name="Google Shape;371;p4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372" name="Google Shape;372;p4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AO CONSULTANTS POUR ÉVALUATION EXTERNES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3" name="Google Shape;373;p4"/>
          <p:cNvGrpSpPr/>
          <p:nvPr/>
        </p:nvGrpSpPr>
        <p:grpSpPr>
          <a:xfrm>
            <a:off x="6877871" y="6158890"/>
            <a:ext cx="4028275" cy="1018101"/>
            <a:chOff x="0" y="-28575"/>
            <a:chExt cx="1060938" cy="268140"/>
          </a:xfrm>
        </p:grpSpPr>
        <p:sp>
          <p:nvSpPr>
            <p:cNvPr id="374" name="Google Shape;374;p4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375" name="Google Shape;375;p4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RAPPORT D’ÉVALUATION FINALE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6" name="Google Shape;376;p4"/>
          <p:cNvGrpSpPr/>
          <p:nvPr/>
        </p:nvGrpSpPr>
        <p:grpSpPr>
          <a:xfrm>
            <a:off x="16963106" y="1915393"/>
            <a:ext cx="1371437" cy="1210722"/>
            <a:chOff x="0" y="-19050"/>
            <a:chExt cx="812800" cy="717550"/>
          </a:xfrm>
        </p:grpSpPr>
        <p:sp>
          <p:nvSpPr>
            <p:cNvPr id="377" name="Google Shape;377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E2E79"/>
            </a:solidFill>
            <a:ln>
              <a:noFill/>
            </a:ln>
          </p:spPr>
        </p:sp>
        <p:sp>
          <p:nvSpPr>
            <p:cNvPr id="378" name="Google Shape;378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QUESTIONNAIRE S&amp;E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9" name="Google Shape;379;p4"/>
          <p:cNvGrpSpPr/>
          <p:nvPr/>
        </p:nvGrpSpPr>
        <p:grpSpPr>
          <a:xfrm>
            <a:off x="5277813" y="4522059"/>
            <a:ext cx="1371437" cy="1210722"/>
            <a:chOff x="0" y="-19050"/>
            <a:chExt cx="812800" cy="717550"/>
          </a:xfrm>
        </p:grpSpPr>
        <p:sp>
          <p:nvSpPr>
            <p:cNvPr id="380" name="Google Shape;380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381" name="Google Shape;381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-US" sz="9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TRAMES RAPPORTS EXTERNES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2" name="Google Shape;382;p4"/>
          <p:cNvGrpSpPr/>
          <p:nvPr/>
        </p:nvGrpSpPr>
        <p:grpSpPr>
          <a:xfrm>
            <a:off x="6877871" y="7232641"/>
            <a:ext cx="4028275" cy="1018101"/>
            <a:chOff x="0" y="-28575"/>
            <a:chExt cx="1060938" cy="268140"/>
          </a:xfrm>
        </p:grpSpPr>
        <p:sp>
          <p:nvSpPr>
            <p:cNvPr id="383" name="Google Shape;383;p4"/>
            <p:cNvSpPr/>
            <p:nvPr/>
          </p:nvSpPr>
          <p:spPr>
            <a:xfrm>
              <a:off x="0" y="0"/>
              <a:ext cx="1060938" cy="239565"/>
            </a:xfrm>
            <a:custGeom>
              <a:rect b="b" l="l" r="r" t="t"/>
              <a:pathLst>
                <a:path extrusionOk="0" h="239565" w="1060938">
                  <a:moveTo>
                    <a:pt x="0" y="0"/>
                  </a:moveTo>
                  <a:lnTo>
                    <a:pt x="1060938" y="0"/>
                  </a:lnTo>
                  <a:lnTo>
                    <a:pt x="1060938" y="239565"/>
                  </a:lnTo>
                  <a:lnTo>
                    <a:pt x="0" y="23956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</p:sp>
        <p:sp>
          <p:nvSpPr>
            <p:cNvPr id="384" name="Google Shape;384;p4"/>
            <p:cNvSpPr txBox="1"/>
            <p:nvPr/>
          </p:nvSpPr>
          <p:spPr>
            <a:xfrm>
              <a:off x="0" y="-28575"/>
              <a:ext cx="1060938" cy="2681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1" i="0" lang="en-US" sz="1700" u="none" cap="none" strike="noStrike">
                  <a:solidFill>
                    <a:srgbClr val="2B2B72"/>
                  </a:solidFill>
                  <a:latin typeface="Open Sans"/>
                  <a:ea typeface="Open Sans"/>
                  <a:cs typeface="Open Sans"/>
                  <a:sym typeface="Open Sans"/>
                </a:rPr>
                <a:t>RESTITUTION À L’ENSEMBLE DES PARTIES PRENANTES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5" name="Google Shape;385;p4"/>
          <p:cNvGrpSpPr/>
          <p:nvPr/>
        </p:nvGrpSpPr>
        <p:grpSpPr>
          <a:xfrm>
            <a:off x="11180208" y="6112181"/>
            <a:ext cx="1371437" cy="1210722"/>
            <a:chOff x="0" y="-19050"/>
            <a:chExt cx="812800" cy="717550"/>
          </a:xfrm>
        </p:grpSpPr>
        <p:sp>
          <p:nvSpPr>
            <p:cNvPr id="386" name="Google Shape;386;p4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A551E"/>
            </a:solidFill>
            <a:ln>
              <a:noFill/>
            </a:ln>
          </p:spPr>
        </p:sp>
        <p:sp>
          <p:nvSpPr>
            <p:cNvPr id="387" name="Google Shape;387;p4"/>
            <p:cNvSpPr txBox="1"/>
            <p:nvPr/>
          </p:nvSpPr>
          <p:spPr>
            <a:xfrm>
              <a:off x="114300" y="-19050"/>
              <a:ext cx="5842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-US" sz="900" u="none" cap="none" strike="noStrike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TRAMES RAPPORTS EXTERNES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4"/>
          <p:cNvSpPr txBox="1"/>
          <p:nvPr/>
        </p:nvSpPr>
        <p:spPr>
          <a:xfrm rot="-5400000">
            <a:off x="-3878125" y="5660250"/>
            <a:ext cx="8520600" cy="5727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b="1" i="0" lang="en-US" sz="2952" u="none" cap="none" strike="noStrike">
                <a:solidFill>
                  <a:srgbClr val="FFFFFF"/>
                </a:solidFill>
                <a:latin typeface="Baloo 2"/>
                <a:ea typeface="Baloo 2"/>
                <a:cs typeface="Baloo 2"/>
                <a:sym typeface="Baloo 2"/>
              </a:rPr>
              <a:t>PHASE DE TRANSITION ET CLÔTURE DU PROJET</a:t>
            </a:r>
            <a:endParaRPr b="1" i="0" sz="2952" u="none" cap="none" strike="noStrike">
              <a:solidFill>
                <a:srgbClr val="FFFFFF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