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Montserrat"/>
      <p:regular r:id="rId12"/>
      <p:bold r:id="rId13"/>
      <p:italic r:id="rId14"/>
      <p:boldItalic r:id="rId15"/>
    </p:embeddedFont>
    <p:embeddedFont>
      <p:font typeface="Baloo 2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8" roundtripDataSignature="AMtx7mgsupP4hp8NnPkrjX+jR8e8Jd2B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Baloo2-bold.fntdata"/><Relationship Id="rId16" Type="http://schemas.openxmlformats.org/officeDocument/2006/relationships/font" Target="fonts/Baloo2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fr" sz="3300">
                <a:solidFill>
                  <a:srgbClr val="262775"/>
                </a:solidFill>
                <a:latin typeface="Baloo 2"/>
                <a:ea typeface="Baloo 2"/>
                <a:cs typeface="Baloo 2"/>
                <a:sym typeface="Baloo 2"/>
              </a:rPr>
              <a:t>Dispositif de Suivi-Evaluation</a:t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fr" sz="3300">
                <a:solidFill>
                  <a:schemeClr val="lt1"/>
                </a:solidFill>
                <a:latin typeface="Baloo 2"/>
                <a:ea typeface="Baloo 2"/>
                <a:cs typeface="Baloo 2"/>
                <a:sym typeface="Baloo 2"/>
              </a:rPr>
              <a:t>CHEMIN DE L’INFORMATION / PAR OUTILS</a:t>
            </a:r>
            <a:endParaRPr b="1" sz="3300">
              <a:solidFill>
                <a:schemeClr val="lt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65475" y="244675"/>
            <a:ext cx="1323975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/>
        </p:nvSpPr>
        <p:spPr>
          <a:xfrm>
            <a:off x="6618950" y="3801450"/>
            <a:ext cx="2178000" cy="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fr" sz="900" u="none" cap="none" strike="noStrike">
                <a:solidFill>
                  <a:srgbClr val="272774"/>
                </a:solidFill>
                <a:latin typeface="Montserrat"/>
                <a:ea typeface="Montserrat"/>
                <a:cs typeface="Montserrat"/>
                <a:sym typeface="Montserrat"/>
              </a:rPr>
              <a:t>Valérie DARNAUDET</a:t>
            </a:r>
            <a:endParaRPr b="0" i="0" sz="900" u="none" cap="none" strike="noStrike">
              <a:solidFill>
                <a:srgbClr val="27277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fr" sz="900" u="none" cap="none" strike="noStrike">
                <a:solidFill>
                  <a:srgbClr val="272774"/>
                </a:solidFill>
                <a:latin typeface="Montserrat"/>
                <a:ea typeface="Montserrat"/>
                <a:cs typeface="Montserrat"/>
                <a:sym typeface="Montserrat"/>
              </a:rPr>
              <a:t>Pilar CHAVES</a:t>
            </a:r>
            <a:endParaRPr b="0" i="0" sz="900" u="none" cap="none" strike="noStrike">
              <a:solidFill>
                <a:srgbClr val="27277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fr" sz="900" u="none" cap="none" strike="noStrike">
                <a:solidFill>
                  <a:srgbClr val="272774"/>
                </a:solidFill>
                <a:latin typeface="Montserrat"/>
                <a:ea typeface="Montserrat"/>
                <a:cs typeface="Montserrat"/>
                <a:sym typeface="Montserrat"/>
              </a:rPr>
              <a:t>Geoffrey GUIMBERTEAU</a:t>
            </a:r>
            <a:endParaRPr b="0" i="0" sz="9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title"/>
          </p:nvPr>
        </p:nvSpPr>
        <p:spPr>
          <a:xfrm>
            <a:off x="311700" y="146625"/>
            <a:ext cx="8520600" cy="5727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4276"/>
              <a:buNone/>
            </a:pPr>
            <a:r>
              <a:rPr b="1" lang="fr" sz="3300">
                <a:solidFill>
                  <a:schemeClr val="lt1"/>
                </a:solidFill>
                <a:latin typeface="Baloo 2"/>
                <a:ea typeface="Baloo 2"/>
                <a:cs typeface="Baloo 2"/>
                <a:sym typeface="Baloo 2"/>
              </a:rPr>
              <a:t>TABLEAU DE BORD</a:t>
            </a:r>
            <a:endParaRPr b="1" sz="3300">
              <a:solidFill>
                <a:schemeClr val="lt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  <p:sp>
        <p:nvSpPr>
          <p:cNvPr id="63" name="Google Shape;63;p2"/>
          <p:cNvSpPr/>
          <p:nvPr/>
        </p:nvSpPr>
        <p:spPr>
          <a:xfrm>
            <a:off x="640600" y="9692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Mensuel - au plus tard le XX de chaque mois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/>
          <p:nvPr/>
        </p:nvSpPr>
        <p:spPr>
          <a:xfrm>
            <a:off x="-18900" y="10444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Quand?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613150" y="1610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/>
          <p:nvPr/>
        </p:nvSpPr>
        <p:spPr>
          <a:xfrm>
            <a:off x="5040925" y="1905925"/>
            <a:ext cx="13032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Partage du tableau de bord – </a:t>
            </a:r>
            <a:r>
              <a:rPr b="0" i="0" lang="fr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Direction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fr" sz="1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Pays</a:t>
            </a:r>
            <a:endParaRPr b="0" i="0" sz="10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/>
          <p:nvPr/>
        </p:nvSpPr>
        <p:spPr>
          <a:xfrm>
            <a:off x="-18900" y="20606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Quoi?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"/>
          <p:cNvSpPr/>
          <p:nvPr/>
        </p:nvSpPr>
        <p:spPr>
          <a:xfrm>
            <a:off x="-18900" y="3604350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"/>
          <p:cNvSpPr/>
          <p:nvPr/>
        </p:nvSpPr>
        <p:spPr>
          <a:xfrm>
            <a:off x="613150" y="1905900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Actualisation du tableau de bord : onglet 3 (plan d’action), onglet 4 </a:t>
            </a: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(suivi des indicateurs)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"/>
          <p:cNvSpPr/>
          <p:nvPr/>
        </p:nvSpPr>
        <p:spPr>
          <a:xfrm>
            <a:off x="613150" y="3560475"/>
            <a:ext cx="1407000" cy="783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c</a:t>
            </a:r>
            <a:r>
              <a:rPr lang="fr" sz="1000"/>
              <a:t>hef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projet (en collaboration avec chargé SERA?)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"/>
          <p:cNvSpPr/>
          <p:nvPr/>
        </p:nvSpPr>
        <p:spPr>
          <a:xfrm>
            <a:off x="2089075" y="969225"/>
            <a:ext cx="14070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Mensuel - au plus tard le XX de chaque mois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"/>
          <p:cNvSpPr/>
          <p:nvPr/>
        </p:nvSpPr>
        <p:spPr>
          <a:xfrm>
            <a:off x="2089075" y="1905875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Mise en dialogue et analyse des données - réunion de suivi de projet mensuelle.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Compléter les box « analyse » de l’onglet 2 (bilan et analyse)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"/>
          <p:cNvSpPr/>
          <p:nvPr/>
        </p:nvSpPr>
        <p:spPr>
          <a:xfrm>
            <a:off x="2089075" y="3560475"/>
            <a:ext cx="1475924" cy="1176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membres de l’équipe projet, équipes support et les partenaires opérationnels impliqués, équipe régionale (participants optionnels /Projet 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"/>
          <p:cNvSpPr/>
          <p:nvPr/>
        </p:nvSpPr>
        <p:spPr>
          <a:xfrm>
            <a:off x="2089075" y="1610050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"/>
          <p:cNvSpPr/>
          <p:nvPr/>
        </p:nvSpPr>
        <p:spPr>
          <a:xfrm>
            <a:off x="3592450" y="969225"/>
            <a:ext cx="1407000" cy="536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Trimestriel - au plus tard le XX de chaque trimestre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"/>
          <p:cNvSpPr/>
          <p:nvPr/>
        </p:nvSpPr>
        <p:spPr>
          <a:xfrm>
            <a:off x="3564999" y="1592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3565000" y="1905925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Mise en dialogue/réconciliation onglet 5, suivi budgétaire, et données comptables, compléter la colonne commentaires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"/>
          <p:cNvSpPr/>
          <p:nvPr/>
        </p:nvSpPr>
        <p:spPr>
          <a:xfrm>
            <a:off x="3592450" y="3574275"/>
            <a:ext cx="1407000" cy="1176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chargé de projet et le responsable administratif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"/>
          <p:cNvSpPr/>
          <p:nvPr/>
        </p:nvSpPr>
        <p:spPr>
          <a:xfrm>
            <a:off x="5095825" y="3714425"/>
            <a:ext cx="1214100" cy="10365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Chefs de projet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Directeur pays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: Responsable administratif, responsable logistique? partenaires?xxxx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"/>
          <p:cNvSpPr/>
          <p:nvPr/>
        </p:nvSpPr>
        <p:spPr>
          <a:xfrm>
            <a:off x="6426475" y="969225"/>
            <a:ext cx="12483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Trimestriel- au plus tard le XX de chaque trimestre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"/>
          <p:cNvSpPr/>
          <p:nvPr/>
        </p:nvSpPr>
        <p:spPr>
          <a:xfrm>
            <a:off x="5095825" y="950225"/>
            <a:ext cx="12483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Mensuel - au plus tard le XX de chaque mois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6399025" y="1906925"/>
            <a:ext cx="13032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Partage du tableau de bord (en complément du rapport trimestriel) à la DRO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"/>
          <p:cNvSpPr/>
          <p:nvPr/>
        </p:nvSpPr>
        <p:spPr>
          <a:xfrm>
            <a:off x="6426475" y="3714425"/>
            <a:ext cx="1214100" cy="102265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b="0" i="0" lang="fr" sz="9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DP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900" u="none" cap="none" strike="noStrik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Coordinateur </a:t>
            </a:r>
            <a:r>
              <a:rPr lang="fr" sz="900"/>
              <a:t>programmes régional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lang="fr" sz="900"/>
              <a:t> coordinateur finance et services support</a:t>
            </a:r>
            <a:endParaRPr sz="9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"/>
          <p:cNvSpPr/>
          <p:nvPr/>
        </p:nvSpPr>
        <p:spPr>
          <a:xfrm>
            <a:off x="5040925" y="1592075"/>
            <a:ext cx="13032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"/>
          <p:cNvSpPr/>
          <p:nvPr/>
        </p:nvSpPr>
        <p:spPr>
          <a:xfrm>
            <a:off x="6399025" y="1610575"/>
            <a:ext cx="13032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7757125" y="969225"/>
            <a:ext cx="12483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Trimestriel- au plus tard le XX de chaque trimestre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"/>
          <p:cNvSpPr/>
          <p:nvPr/>
        </p:nvSpPr>
        <p:spPr>
          <a:xfrm>
            <a:off x="7729675" y="1906925"/>
            <a:ext cx="13032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Partage des retours, commentaires, questions, analyse, besoins, de la direction internationale vers l’équipe projet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"/>
          <p:cNvSpPr/>
          <p:nvPr/>
        </p:nvSpPr>
        <p:spPr>
          <a:xfrm>
            <a:off x="7757125" y="3714425"/>
            <a:ext cx="1303200" cy="9108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Coordinateur </a:t>
            </a:r>
            <a:r>
              <a:rPr lang="fr" sz="900"/>
              <a:t>programmes régional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Chef de projet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: Directeur </a:t>
            </a:r>
            <a:r>
              <a:rPr lang="fr" sz="900">
                <a:latin typeface="Calibri"/>
                <a:ea typeface="Calibri"/>
                <a:cs typeface="Calibri"/>
                <a:sym typeface="Calibri"/>
              </a:rPr>
              <a:t>pays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"/>
          <p:cNvSpPr/>
          <p:nvPr/>
        </p:nvSpPr>
        <p:spPr>
          <a:xfrm>
            <a:off x="7702225" y="1610575"/>
            <a:ext cx="13032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 txBox="1"/>
          <p:nvPr>
            <p:ph type="title"/>
          </p:nvPr>
        </p:nvSpPr>
        <p:spPr>
          <a:xfrm>
            <a:off x="311700" y="146625"/>
            <a:ext cx="8520600" cy="5727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4276"/>
              <a:buNone/>
            </a:pPr>
            <a:r>
              <a:rPr b="1" lang="fr" sz="3300">
                <a:solidFill>
                  <a:schemeClr val="lt1"/>
                </a:solidFill>
                <a:latin typeface="Baloo 2"/>
                <a:ea typeface="Baloo 2"/>
                <a:cs typeface="Baloo 2"/>
                <a:sym typeface="Baloo 2"/>
              </a:rPr>
              <a:t>RAPPORTS DE PROGRESSION – TRIMESTRIEL </a:t>
            </a:r>
            <a:endParaRPr b="1" sz="3300">
              <a:solidFill>
                <a:schemeClr val="lt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  <p:sp>
        <p:nvSpPr>
          <p:cNvPr id="95" name="Google Shape;95;p3"/>
          <p:cNvSpPr/>
          <p:nvPr/>
        </p:nvSpPr>
        <p:spPr>
          <a:xfrm>
            <a:off x="-18900" y="10444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Quand?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"/>
          <p:cNvSpPr/>
          <p:nvPr/>
        </p:nvSpPr>
        <p:spPr>
          <a:xfrm>
            <a:off x="-18900" y="20606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Quoi?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/>
          <p:nvPr/>
        </p:nvSpPr>
        <p:spPr>
          <a:xfrm>
            <a:off x="-18900" y="3604350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3"/>
          <p:cNvSpPr/>
          <p:nvPr/>
        </p:nvSpPr>
        <p:spPr>
          <a:xfrm>
            <a:off x="640600" y="9692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Trimestriel 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3"/>
          <p:cNvSpPr/>
          <p:nvPr/>
        </p:nvSpPr>
        <p:spPr>
          <a:xfrm>
            <a:off x="613150" y="1610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"/>
          <p:cNvSpPr/>
          <p:nvPr/>
        </p:nvSpPr>
        <p:spPr>
          <a:xfrm>
            <a:off x="613150" y="1829700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Compléter le rapport de progression trimestriel (rapport cumulatif T1/T2/T3/T4)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"/>
          <p:cNvSpPr/>
          <p:nvPr/>
        </p:nvSpPr>
        <p:spPr>
          <a:xfrm>
            <a:off x="613150" y="3484275"/>
            <a:ext cx="1407000" cy="515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ch</a:t>
            </a:r>
            <a:r>
              <a:rPr lang="fr" sz="1000"/>
              <a:t>ef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projet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3"/>
          <p:cNvSpPr/>
          <p:nvPr/>
        </p:nvSpPr>
        <p:spPr>
          <a:xfrm>
            <a:off x="709600" y="3995550"/>
            <a:ext cx="1214100" cy="10365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Chefs de projet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DP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"/>
          <p:cNvSpPr/>
          <p:nvPr/>
        </p:nvSpPr>
        <p:spPr>
          <a:xfrm>
            <a:off x="3633050" y="9692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Trimestriel 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3605600" y="1610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"/>
          <p:cNvSpPr/>
          <p:nvPr/>
        </p:nvSpPr>
        <p:spPr>
          <a:xfrm>
            <a:off x="3605600" y="1829700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Revue du rapport trimestriel par le coordinateur programmes régional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3605600" y="3484275"/>
            <a:ext cx="1407000" cy="515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coordinateur programmes régional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5150850" y="9692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Trimestriel 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"/>
          <p:cNvSpPr/>
          <p:nvPr/>
        </p:nvSpPr>
        <p:spPr>
          <a:xfrm>
            <a:off x="5123400" y="1610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5123400" y="1829700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Partage des retours, commentaires, questions, analyse, besoins, de la direction internationale vers l’équipe projet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"/>
          <p:cNvSpPr/>
          <p:nvPr/>
        </p:nvSpPr>
        <p:spPr>
          <a:xfrm>
            <a:off x="5123400" y="3484275"/>
            <a:ext cx="1407000" cy="515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coordinateur programmes régional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5175300" y="4071750"/>
            <a:ext cx="1303200" cy="9108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Coordinateur régional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Chef de projet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: Directeur </a:t>
            </a:r>
            <a:r>
              <a:rPr lang="fr" sz="900">
                <a:latin typeface="Calibri"/>
                <a:ea typeface="Calibri"/>
                <a:cs typeface="Calibri"/>
                <a:sym typeface="Calibri"/>
              </a:rPr>
              <a:t>pays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 XXXXXX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2150550" y="9692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Trimestriel 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2123100" y="1610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2123100" y="1829700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Revue et compilation des rapports de progression trimestriels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2123100" y="3484275"/>
            <a:ext cx="1407000" cy="515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DP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2219550" y="3995550"/>
            <a:ext cx="1214100" cy="10365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DP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Coordinateur </a:t>
            </a:r>
            <a:r>
              <a:rPr lang="fr" sz="900">
                <a:solidFill>
                  <a:schemeClr val="dk1"/>
                </a:solidFill>
              </a:rPr>
              <a:t>programmes régional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DRO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>
            <p:ph type="title"/>
          </p:nvPr>
        </p:nvSpPr>
        <p:spPr>
          <a:xfrm>
            <a:off x="311700" y="146625"/>
            <a:ext cx="8520600" cy="6345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4276"/>
              <a:buNone/>
            </a:pPr>
            <a:r>
              <a:rPr b="1" lang="fr" sz="3300">
                <a:solidFill>
                  <a:schemeClr val="lt1"/>
                </a:solidFill>
                <a:latin typeface="Baloo 2"/>
                <a:ea typeface="Baloo 2"/>
                <a:cs typeface="Baloo 2"/>
                <a:sym typeface="Baloo 2"/>
              </a:rPr>
              <a:t>BILAN PARTICIPATIF ANNUEL </a:t>
            </a:r>
            <a:r>
              <a:rPr b="1" lang="fr" sz="855">
                <a:solidFill>
                  <a:srgbClr val="FF0000"/>
                </a:solidFill>
                <a:latin typeface="Baloo 2"/>
                <a:ea typeface="Baloo 2"/>
                <a:cs typeface="Baloo 2"/>
                <a:sym typeface="Baloo 2"/>
              </a:rPr>
              <a:t>(pour l’instant pas de format mais serait intéressant d'avoir une check list)</a:t>
            </a:r>
            <a:endParaRPr b="1" sz="855">
              <a:solidFill>
                <a:srgbClr val="FF0000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-18900" y="10444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Quand?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-18900" y="20606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Quoi?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-18900" y="3604350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/>
          <p:nvPr/>
        </p:nvSpPr>
        <p:spPr>
          <a:xfrm>
            <a:off x="640600" y="9692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Annuel-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613150" y="1610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"/>
          <p:cNvSpPr/>
          <p:nvPr/>
        </p:nvSpPr>
        <p:spPr>
          <a:xfrm>
            <a:off x="613150" y="1829700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Préparer l’atelier - bilan participatif annuel : restitution du bilan du projet sur la base des données et analyse du tableau de bord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613150" y="3484275"/>
            <a:ext cx="1407000" cy="515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chargé 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projet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665050" y="4118850"/>
            <a:ext cx="1303200" cy="9108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Ch</a:t>
            </a:r>
            <a:r>
              <a:rPr lang="fr" sz="900"/>
              <a:t>ef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projet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Directeur mission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Coordinateur</a:t>
            </a:r>
            <a:r>
              <a:rPr lang="fr" sz="90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 programmes régional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  <a:extLst>
                <a:ext uri="http://customooxmlschemas.google.com/">
                  <go:slidesCustomData xmlns:go="http://customooxmlschemas.google.com/" textRoundtripDataId="4"/>
                </a:ext>
              </a:extLs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4"/>
          <p:cNvSpPr/>
          <p:nvPr/>
        </p:nvSpPr>
        <p:spPr>
          <a:xfrm>
            <a:off x="2127975" y="9692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Annuel-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2100525" y="1610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2100525" y="1829700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Conduite du bilan participatif :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Restituer les informations et analyses collectées durant l’année aux parties prenantes et les mettres en débat collectif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2100525" y="3484275"/>
            <a:ext cx="1407000" cy="634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L’ensemble des parties prenantes et personnes concernées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4"/>
          <p:cNvSpPr/>
          <p:nvPr/>
        </p:nvSpPr>
        <p:spPr>
          <a:xfrm>
            <a:off x="5151475" y="4063875"/>
            <a:ext cx="1473900" cy="10797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Ch</a:t>
            </a:r>
            <a:r>
              <a:rPr lang="fr" sz="900"/>
              <a:t>ef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projet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Membre de l’équipe projet, directeur pays, représentants des parties prenantes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: Coordinateur programmes régional???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4"/>
          <p:cNvSpPr/>
          <p:nvPr/>
        </p:nvSpPr>
        <p:spPr>
          <a:xfrm>
            <a:off x="3642800" y="9692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Annuel-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4"/>
          <p:cNvSpPr/>
          <p:nvPr/>
        </p:nvSpPr>
        <p:spPr>
          <a:xfrm>
            <a:off x="3615350" y="1610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"/>
          <p:cNvSpPr/>
          <p:nvPr/>
        </p:nvSpPr>
        <p:spPr>
          <a:xfrm>
            <a:off x="3615350" y="1829700"/>
            <a:ext cx="1407000" cy="1735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Alimenter, compléter, actualiser le tableau de bord, onglet 2- bilan et analyse - </a:t>
            </a: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box « analyse » (narratif de l’analyse collective de l’atelier)</a:t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"/>
          <p:cNvSpPr/>
          <p:nvPr/>
        </p:nvSpPr>
        <p:spPr>
          <a:xfrm>
            <a:off x="3587900" y="3604350"/>
            <a:ext cx="1407000" cy="515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c</a:t>
            </a:r>
            <a:r>
              <a:rPr lang="fr" sz="1000"/>
              <a:t>hef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projet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"/>
          <p:cNvSpPr/>
          <p:nvPr/>
        </p:nvSpPr>
        <p:spPr>
          <a:xfrm>
            <a:off x="5142175" y="3543975"/>
            <a:ext cx="1407000" cy="515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ch</a:t>
            </a:r>
            <a:r>
              <a:rPr lang="fr" sz="1000"/>
              <a:t>ef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projet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4"/>
          <p:cNvSpPr/>
          <p:nvPr/>
        </p:nvSpPr>
        <p:spPr>
          <a:xfrm>
            <a:off x="5136175" y="9692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Annuel-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4"/>
          <p:cNvSpPr/>
          <p:nvPr/>
        </p:nvSpPr>
        <p:spPr>
          <a:xfrm>
            <a:off x="5108725" y="16100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4"/>
          <p:cNvSpPr/>
          <p:nvPr/>
        </p:nvSpPr>
        <p:spPr>
          <a:xfrm>
            <a:off x="5108725" y="1829700"/>
            <a:ext cx="1407000" cy="1735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Extraire au format PDF l’onglet 2 - bilan et Analyse et partager aux parties prenantes et personnes concernées</a:t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"/>
          <p:cNvSpPr txBox="1"/>
          <p:nvPr>
            <p:ph type="title"/>
          </p:nvPr>
        </p:nvSpPr>
        <p:spPr>
          <a:xfrm>
            <a:off x="311700" y="146625"/>
            <a:ext cx="8520600" cy="5727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4276"/>
              <a:buNone/>
            </a:pPr>
            <a:r>
              <a:rPr b="1" lang="fr" sz="3300">
                <a:solidFill>
                  <a:schemeClr val="lt1"/>
                </a:solidFill>
                <a:latin typeface="Baloo 2"/>
                <a:ea typeface="Baloo 2"/>
                <a:cs typeface="Baloo 2"/>
                <a:sym typeface="Baloo 2"/>
              </a:rPr>
              <a:t>GPMF</a:t>
            </a:r>
            <a:endParaRPr b="1" sz="3300">
              <a:solidFill>
                <a:schemeClr val="lt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  <p:sp>
        <p:nvSpPr>
          <p:cNvPr id="148" name="Google Shape;148;p5"/>
          <p:cNvSpPr/>
          <p:nvPr/>
        </p:nvSpPr>
        <p:spPr>
          <a:xfrm>
            <a:off x="-18900" y="10444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Quand?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5"/>
          <p:cNvSpPr/>
          <p:nvPr/>
        </p:nvSpPr>
        <p:spPr>
          <a:xfrm>
            <a:off x="-18900" y="20606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Quoi?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5"/>
          <p:cNvSpPr/>
          <p:nvPr/>
        </p:nvSpPr>
        <p:spPr>
          <a:xfrm>
            <a:off x="-18900" y="3604350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5"/>
          <p:cNvSpPr/>
          <p:nvPr/>
        </p:nvSpPr>
        <p:spPr>
          <a:xfrm>
            <a:off x="758400" y="937825"/>
            <a:ext cx="135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Annuel 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730950" y="1578675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730950" y="1874500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Extraction des données du tableau de bord - onglet X </a:t>
            </a:r>
            <a:endParaRPr b="0" i="0" sz="1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Copier/coller dans le GPMF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730950" y="3529075"/>
            <a:ext cx="1407000" cy="45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c</a:t>
            </a:r>
            <a:r>
              <a:rPr lang="fr" sz="1000"/>
              <a:t>hef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projet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827400" y="4053550"/>
            <a:ext cx="1214100" cy="7860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 Chefs de projet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Directeur pays, chargé de SE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t/>
            </a:r>
            <a:endParaRPr b="0" i="0" sz="9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5"/>
          <p:cNvSpPr/>
          <p:nvPr/>
        </p:nvSpPr>
        <p:spPr>
          <a:xfrm>
            <a:off x="2332125" y="972450"/>
            <a:ext cx="1352100" cy="538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Annuel 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5"/>
          <p:cNvSpPr/>
          <p:nvPr/>
        </p:nvSpPr>
        <p:spPr>
          <a:xfrm>
            <a:off x="2304675" y="1613300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5"/>
          <p:cNvSpPr/>
          <p:nvPr/>
        </p:nvSpPr>
        <p:spPr>
          <a:xfrm>
            <a:off x="2304675" y="1909125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Validation des données, compilation des données de tous les projets pays (sommes de tous les projets) et dépôt sur le drive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5"/>
          <p:cNvSpPr/>
          <p:nvPr/>
        </p:nvSpPr>
        <p:spPr>
          <a:xfrm>
            <a:off x="2304675" y="3563700"/>
            <a:ext cx="1407000" cy="45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DP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5"/>
          <p:cNvSpPr/>
          <p:nvPr/>
        </p:nvSpPr>
        <p:spPr>
          <a:xfrm>
            <a:off x="2304825" y="4088175"/>
            <a:ext cx="1519500" cy="8826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Directeur pays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Coordinateur progra</a:t>
            </a:r>
            <a:r>
              <a:rPr lang="fr" sz="900">
                <a:solidFill>
                  <a:schemeClr val="dk1"/>
                </a:solidFill>
              </a:rPr>
              <a:t>mmes 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régional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Directeur des Programmes et Ressources Techniques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3905850" y="972450"/>
            <a:ext cx="1352100" cy="538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Annuel 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5"/>
          <p:cNvSpPr/>
          <p:nvPr/>
        </p:nvSpPr>
        <p:spPr>
          <a:xfrm>
            <a:off x="3878400" y="1613300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3878400" y="1909125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Compilation des données de tous les pays (sommes de tous les pays)/contrôle de la qualité des données</a:t>
            </a:r>
            <a:endParaRPr b="0" i="0" sz="1000" u="none" cap="none" strike="noStrike">
              <a:solidFill>
                <a:srgbClr val="EF8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5"/>
          <p:cNvSpPr/>
          <p:nvPr/>
        </p:nvSpPr>
        <p:spPr>
          <a:xfrm>
            <a:off x="3878400" y="3563700"/>
            <a:ext cx="1407000" cy="45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Coordinateur progra</a:t>
            </a:r>
            <a:r>
              <a:rPr lang="fr" sz="1000">
                <a:solidFill>
                  <a:schemeClr val="dk1"/>
                </a:solidFill>
              </a:rPr>
              <a:t>mmes </a:t>
            </a: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régional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5"/>
          <p:cNvSpPr/>
          <p:nvPr/>
        </p:nvSpPr>
        <p:spPr>
          <a:xfrm>
            <a:off x="5418900" y="972450"/>
            <a:ext cx="1352100" cy="538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Annuel - au plus tard le XX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5"/>
          <p:cNvSpPr/>
          <p:nvPr/>
        </p:nvSpPr>
        <p:spPr>
          <a:xfrm>
            <a:off x="5391450" y="1613300"/>
            <a:ext cx="1407000" cy="227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5"/>
          <p:cNvSpPr/>
          <p:nvPr/>
        </p:nvSpPr>
        <p:spPr>
          <a:xfrm>
            <a:off x="5391450" y="1909125"/>
            <a:ext cx="14070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Restitution du bilan global de l’année (compilation totale et analyse globale - total bénéficiaire / répartition des types de projets…)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5"/>
          <p:cNvSpPr/>
          <p:nvPr/>
        </p:nvSpPr>
        <p:spPr>
          <a:xfrm>
            <a:off x="5391450" y="3563700"/>
            <a:ext cx="1407000" cy="45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Direction internationale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5"/>
          <p:cNvSpPr/>
          <p:nvPr/>
        </p:nvSpPr>
        <p:spPr>
          <a:xfrm>
            <a:off x="5335200" y="4088175"/>
            <a:ext cx="1519500" cy="6471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Direction internationale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Toutes les équipes ACTEI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b="1" i="0" lang="f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"/>
          <p:cNvSpPr txBox="1"/>
          <p:nvPr>
            <p:ph type="title"/>
          </p:nvPr>
        </p:nvSpPr>
        <p:spPr>
          <a:xfrm>
            <a:off x="311700" y="146625"/>
            <a:ext cx="8520600" cy="709200"/>
          </a:xfrm>
          <a:prstGeom prst="rect">
            <a:avLst/>
          </a:prstGeom>
          <a:solidFill>
            <a:srgbClr val="E84E0F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fr" sz="3300">
                <a:solidFill>
                  <a:schemeClr val="lt1"/>
                </a:solidFill>
                <a:latin typeface="Baloo 2"/>
                <a:ea typeface="Baloo 2"/>
                <a:cs typeface="Baloo 2"/>
                <a:sym typeface="Baloo 2"/>
              </a:rPr>
              <a:t>EVALUATION INTERMÉDIAIRE OU FINALE </a:t>
            </a:r>
            <a:endParaRPr b="1" sz="3300">
              <a:solidFill>
                <a:schemeClr val="lt1"/>
              </a:solidFill>
              <a:latin typeface="Baloo 2"/>
              <a:ea typeface="Baloo 2"/>
              <a:cs typeface="Baloo 2"/>
              <a:sym typeface="Baloo 2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57300" y="11206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Quand?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6"/>
          <p:cNvSpPr/>
          <p:nvPr/>
        </p:nvSpPr>
        <p:spPr>
          <a:xfrm>
            <a:off x="57300" y="2136825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Quoi?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6"/>
          <p:cNvSpPr/>
          <p:nvPr/>
        </p:nvSpPr>
        <p:spPr>
          <a:xfrm>
            <a:off x="57300" y="3680550"/>
            <a:ext cx="643800" cy="267000"/>
          </a:xfrm>
          <a:prstGeom prst="roundRect">
            <a:avLst>
              <a:gd fmla="val 16667" name="adj"/>
            </a:avLst>
          </a:prstGeom>
          <a:solidFill>
            <a:srgbClr val="F7A48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Qui?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6"/>
          <p:cNvSpPr/>
          <p:nvPr/>
        </p:nvSpPr>
        <p:spPr>
          <a:xfrm>
            <a:off x="682200" y="937825"/>
            <a:ext cx="16917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 plus tard xxx avant la fin du projet ou avant la mi-parcours du projet (pour les projets de plus de 3 ans) 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6"/>
          <p:cNvSpPr/>
          <p:nvPr/>
        </p:nvSpPr>
        <p:spPr>
          <a:xfrm>
            <a:off x="945638" y="1556110"/>
            <a:ext cx="1082186" cy="23071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6"/>
          <p:cNvSpPr/>
          <p:nvPr/>
        </p:nvSpPr>
        <p:spPr>
          <a:xfrm>
            <a:off x="730950" y="1874500"/>
            <a:ext cx="16917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Rédiger les Termes de références - Discuter et prioriser les questions évaluatives - que souhaitez vous savoir que vous n’avez pas pu observer/analyser dans les données du tableau de bord</a:t>
            </a:r>
            <a:endParaRPr b="0" i="0" sz="1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6"/>
          <p:cNvSpPr/>
          <p:nvPr/>
        </p:nvSpPr>
        <p:spPr>
          <a:xfrm>
            <a:off x="730950" y="3529075"/>
            <a:ext cx="1640400" cy="45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 </a:t>
            </a:r>
            <a:r>
              <a:rPr lang="fr" sz="1000"/>
              <a:t>chef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 de projet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avec les membres de l’équipe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6"/>
          <p:cNvSpPr/>
          <p:nvPr/>
        </p:nvSpPr>
        <p:spPr>
          <a:xfrm>
            <a:off x="827400" y="4053550"/>
            <a:ext cx="1481400" cy="7092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Chefs de projet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Directeur pays, chargé de SE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3843140" y="1874500"/>
            <a:ext cx="1228903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Pour les évaluations externes : lancement de l’appel d’offre et sélection du, des consultant·e·s</a:t>
            </a:r>
            <a:endParaRPr b="0" i="0" sz="1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6"/>
          <p:cNvSpPr/>
          <p:nvPr/>
        </p:nvSpPr>
        <p:spPr>
          <a:xfrm>
            <a:off x="3999649" y="3529075"/>
            <a:ext cx="1019627" cy="45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Direction Pays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6"/>
          <p:cNvSpPr/>
          <p:nvPr/>
        </p:nvSpPr>
        <p:spPr>
          <a:xfrm>
            <a:off x="5330282" y="1623687"/>
            <a:ext cx="870610" cy="23071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6"/>
          <p:cNvSpPr/>
          <p:nvPr/>
        </p:nvSpPr>
        <p:spPr>
          <a:xfrm>
            <a:off x="5186351" y="1838500"/>
            <a:ext cx="12717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Conduites de l'évaluation externe ou interne</a:t>
            </a:r>
            <a:endParaRPr b="0" i="0" sz="1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6"/>
          <p:cNvSpPr/>
          <p:nvPr/>
        </p:nvSpPr>
        <p:spPr>
          <a:xfrm>
            <a:off x="5294939" y="3490286"/>
            <a:ext cx="1037481" cy="780771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Consultants, DP, équipe pays 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6"/>
          <p:cNvSpPr/>
          <p:nvPr/>
        </p:nvSpPr>
        <p:spPr>
          <a:xfrm>
            <a:off x="5192984" y="876742"/>
            <a:ext cx="1230300" cy="726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 plus tard xxx avant la fin du projet ou avant la mi-parcours du projet 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6"/>
          <p:cNvSpPr/>
          <p:nvPr/>
        </p:nvSpPr>
        <p:spPr>
          <a:xfrm>
            <a:off x="3758200" y="879350"/>
            <a:ext cx="1386600" cy="709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 plus tard xxx avant la fin du projet ou avant la mi-parcours du projet 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6"/>
          <p:cNvSpPr/>
          <p:nvPr/>
        </p:nvSpPr>
        <p:spPr>
          <a:xfrm>
            <a:off x="7581425" y="952100"/>
            <a:ext cx="14454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 plus tard xxx après la réception du rapport d’évaluation 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6"/>
          <p:cNvSpPr/>
          <p:nvPr/>
        </p:nvSpPr>
        <p:spPr>
          <a:xfrm>
            <a:off x="7842269" y="1560818"/>
            <a:ext cx="938761" cy="239775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6"/>
          <p:cNvSpPr/>
          <p:nvPr/>
        </p:nvSpPr>
        <p:spPr>
          <a:xfrm>
            <a:off x="7511050" y="1803350"/>
            <a:ext cx="15525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Partage et restitution des résultats de l’évaluation et mise en dialogue auprès de l’ensemble des parties prenantes et personnes concernées (atelier de restitution et envoie du rapport)</a:t>
            </a:r>
            <a:endParaRPr b="0" i="0" sz="1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6"/>
          <p:cNvSpPr/>
          <p:nvPr/>
        </p:nvSpPr>
        <p:spPr>
          <a:xfrm>
            <a:off x="7657617" y="3490287"/>
            <a:ext cx="1263300" cy="45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</a:t>
            </a:r>
            <a:r>
              <a:rPr lang="fr" sz="1000"/>
              <a:t> chef</a:t>
            </a: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projet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6"/>
          <p:cNvSpPr/>
          <p:nvPr/>
        </p:nvSpPr>
        <p:spPr>
          <a:xfrm>
            <a:off x="7581425" y="4042300"/>
            <a:ext cx="1386600" cy="987900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42719B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b="0" i="0" lang="fr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Chefs de projet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fr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à</a:t>
            </a:r>
            <a:r>
              <a:rPr b="0" i="0" lang="fr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Directeur pays, équipe projet, partenaires </a:t>
            </a:r>
            <a:r>
              <a:rPr b="1" i="0" lang="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cc</a:t>
            </a:r>
            <a:r>
              <a:rPr b="0" i="0" lang="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: Coordinateur </a:t>
            </a:r>
            <a:r>
              <a:rPr lang="f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programmes régional</a:t>
            </a:r>
            <a:r>
              <a:rPr b="0" i="0" lang="fr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Directeur des Programmes et Ressources Techniques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6"/>
          <p:cNvSpPr/>
          <p:nvPr/>
        </p:nvSpPr>
        <p:spPr>
          <a:xfrm>
            <a:off x="2588248" y="1592533"/>
            <a:ext cx="947100" cy="18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6"/>
          <p:cNvSpPr/>
          <p:nvPr/>
        </p:nvSpPr>
        <p:spPr>
          <a:xfrm>
            <a:off x="2485646" y="1948531"/>
            <a:ext cx="1228902" cy="1316221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Validation des TDR</a:t>
            </a:r>
            <a:endParaRPr b="0" i="0" sz="1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6"/>
          <p:cNvSpPr/>
          <p:nvPr/>
        </p:nvSpPr>
        <p:spPr>
          <a:xfrm>
            <a:off x="2463775" y="3420700"/>
            <a:ext cx="1445400" cy="1399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fr" sz="900">
                <a:solidFill>
                  <a:schemeClr val="dk1"/>
                </a:solidFill>
              </a:rPr>
              <a:t>Coordo programmes régional, coordo finances et services supports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6"/>
                  </a:ext>
                </a:extLst>
              </a:rPr>
              <a:t>DRO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Selon 2 critères :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Budget supérieur à 300 milles euros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1714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-"/>
            </a:pPr>
            <a:r>
              <a:rPr b="0" i="0" lang="fr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multipays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7950" lvl="0" marL="1714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6"/>
          <p:cNvSpPr/>
          <p:nvPr/>
        </p:nvSpPr>
        <p:spPr>
          <a:xfrm>
            <a:off x="2430200" y="937825"/>
            <a:ext cx="12717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 plus tard xx mois avant la fin du projet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6"/>
          <p:cNvSpPr/>
          <p:nvPr/>
        </p:nvSpPr>
        <p:spPr>
          <a:xfrm>
            <a:off x="6503863" y="3511975"/>
            <a:ext cx="1009800" cy="45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De: DRO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À: DP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6"/>
          <p:cNvSpPr/>
          <p:nvPr/>
        </p:nvSpPr>
        <p:spPr>
          <a:xfrm>
            <a:off x="6570825" y="1874500"/>
            <a:ext cx="870600" cy="158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fr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Validation du rapport</a:t>
            </a:r>
            <a:endParaRPr b="0" i="0" sz="1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6"/>
          <p:cNvSpPr/>
          <p:nvPr/>
        </p:nvSpPr>
        <p:spPr>
          <a:xfrm>
            <a:off x="6463174" y="960550"/>
            <a:ext cx="10821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fr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 plus tard xx semaines après xx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6"/>
          <p:cNvSpPr/>
          <p:nvPr/>
        </p:nvSpPr>
        <p:spPr>
          <a:xfrm>
            <a:off x="6586288" y="1588515"/>
            <a:ext cx="870600" cy="230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6"/>
          <p:cNvSpPr/>
          <p:nvPr/>
        </p:nvSpPr>
        <p:spPr>
          <a:xfrm>
            <a:off x="3997520" y="1571437"/>
            <a:ext cx="870600" cy="2307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26277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Désiré Arfa</dc:creator>
</cp:coreProperties>
</file>