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6858000" cx="9144000"/>
  <p:notesSz cx="9926625" cy="6797675"/>
  <p:embeddedFontLst>
    <p:embeddedFont>
      <p:font typeface="Raleway"/>
      <p:regular r:id="rId51"/>
      <p:bold r:id="rId52"/>
      <p:italic r:id="rId53"/>
      <p:boldItalic r:id="rId54"/>
    </p:embeddedFont>
    <p:embeddedFont>
      <p:font typeface="Arial Narrow"/>
      <p:regular r:id="rId55"/>
      <p:bold r:id="rId56"/>
      <p:italic r:id="rId57"/>
      <p:boldItalic r:id="rId58"/>
    </p:embeddedFont>
    <p:embeddedFont>
      <p:font typeface="Poppins"/>
      <p:regular r:id="rId59"/>
      <p:bold r:id="rId60"/>
      <p:italic r:id="rId61"/>
      <p:boldItalic r:id="rId62"/>
    </p:embeddedFont>
    <p:embeddedFont>
      <p:font typeface="Bebas Neue"/>
      <p:regular r:id="rId63"/>
    </p:embeddedFont>
    <p:embeddedFont>
      <p:font typeface="Baloo 2"/>
      <p:regular r:id="rId64"/>
      <p:bold r:id="rId65"/>
    </p:embeddedFont>
    <p:embeddedFont>
      <p:font typeface="Open Sans"/>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64">
          <p15:clr>
            <a:srgbClr val="9AA0A6"/>
          </p15:clr>
        </p15:guide>
        <p15:guide id="4" orient="horz" pos="1338">
          <p15:clr>
            <a:srgbClr val="9AA0A6"/>
          </p15:clr>
        </p15:guide>
        <p15:guide id="5" pos="5472">
          <p15:clr>
            <a:srgbClr val="9AA0A6"/>
          </p15:clr>
        </p15:guide>
        <p15:guide id="6" orient="horz" pos="227">
          <p15:clr>
            <a:srgbClr val="9AA0A6"/>
          </p15:clr>
        </p15:guide>
      </p15:sldGuideLst>
    </p:ext>
    <p:ext uri="GoogleSlidesCustomDataVersion2">
      <go:slidesCustomData xmlns:go="http://customooxmlschemas.google.com/" r:id="rId70" roundtripDataSignature="AMtx7mhg3CBZxO7pIIj+gD7qSATAerr5j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rnaudet valeri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27F8EE-7080-4199-B547-C1ADEAE36F20}">
  <a:tblStyle styleId="{6C27F8EE-7080-4199-B547-C1ADEAE36F2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64"/>
        <p:guide pos="1338" orient="horz"/>
        <p:guide pos="5472"/>
        <p:guide pos="22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0" Type="http://customschemas.google.com/relationships/presentationmetadata" Target="meta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Poppins-boldItalic.fntdata"/><Relationship Id="rId61" Type="http://schemas.openxmlformats.org/officeDocument/2006/relationships/font" Target="fonts/Poppins-italic.fntdata"/><Relationship Id="rId20" Type="http://schemas.openxmlformats.org/officeDocument/2006/relationships/slide" Target="slides/slide13.xml"/><Relationship Id="rId64" Type="http://schemas.openxmlformats.org/officeDocument/2006/relationships/font" Target="fonts/Baloo2-regular.fntdata"/><Relationship Id="rId63" Type="http://schemas.openxmlformats.org/officeDocument/2006/relationships/font" Target="fonts/BebasNeue-regular.fntdata"/><Relationship Id="rId22" Type="http://schemas.openxmlformats.org/officeDocument/2006/relationships/slide" Target="slides/slide15.xml"/><Relationship Id="rId66" Type="http://schemas.openxmlformats.org/officeDocument/2006/relationships/font" Target="fonts/OpenSans-regular.fntdata"/><Relationship Id="rId21" Type="http://schemas.openxmlformats.org/officeDocument/2006/relationships/slide" Target="slides/slide14.xml"/><Relationship Id="rId65" Type="http://schemas.openxmlformats.org/officeDocument/2006/relationships/font" Target="fonts/Baloo2-bold.fntdata"/><Relationship Id="rId24" Type="http://schemas.openxmlformats.org/officeDocument/2006/relationships/slide" Target="slides/slide17.xml"/><Relationship Id="rId68" Type="http://schemas.openxmlformats.org/officeDocument/2006/relationships/font" Target="fonts/OpenSans-italic.fntdata"/><Relationship Id="rId23" Type="http://schemas.openxmlformats.org/officeDocument/2006/relationships/slide" Target="slides/slide16.xml"/><Relationship Id="rId67" Type="http://schemas.openxmlformats.org/officeDocument/2006/relationships/font" Target="fonts/OpenSans-bold.fntdata"/><Relationship Id="rId60" Type="http://schemas.openxmlformats.org/officeDocument/2006/relationships/font" Target="fonts/Poppins-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regular.fntdata"/><Relationship Id="rId50" Type="http://schemas.openxmlformats.org/officeDocument/2006/relationships/slide" Target="slides/slide43.xml"/><Relationship Id="rId53" Type="http://schemas.openxmlformats.org/officeDocument/2006/relationships/font" Target="fonts/Raleway-italic.fntdata"/><Relationship Id="rId52" Type="http://schemas.openxmlformats.org/officeDocument/2006/relationships/font" Target="fonts/Raleway-bold.fntdata"/><Relationship Id="rId11" Type="http://schemas.openxmlformats.org/officeDocument/2006/relationships/slide" Target="slides/slide4.xml"/><Relationship Id="rId55" Type="http://schemas.openxmlformats.org/officeDocument/2006/relationships/font" Target="fonts/ArialNarrow-regular.fntdata"/><Relationship Id="rId10" Type="http://schemas.openxmlformats.org/officeDocument/2006/relationships/slide" Target="slides/slide3.xml"/><Relationship Id="rId54" Type="http://schemas.openxmlformats.org/officeDocument/2006/relationships/font" Target="fonts/Raleway-boldItalic.fntdata"/><Relationship Id="rId13" Type="http://schemas.openxmlformats.org/officeDocument/2006/relationships/slide" Target="slides/slide6.xml"/><Relationship Id="rId57" Type="http://schemas.openxmlformats.org/officeDocument/2006/relationships/font" Target="fonts/ArialNarrow-italic.fntdata"/><Relationship Id="rId12" Type="http://schemas.openxmlformats.org/officeDocument/2006/relationships/slide" Target="slides/slide5.xml"/><Relationship Id="rId56" Type="http://schemas.openxmlformats.org/officeDocument/2006/relationships/font" Target="fonts/ArialNarrow-bold.fntdata"/><Relationship Id="rId15" Type="http://schemas.openxmlformats.org/officeDocument/2006/relationships/slide" Target="slides/slide8.xml"/><Relationship Id="rId59" Type="http://schemas.openxmlformats.org/officeDocument/2006/relationships/font" Target="fonts/Poppins-regular.fntdata"/><Relationship Id="rId14" Type="http://schemas.openxmlformats.org/officeDocument/2006/relationships/slide" Target="slides/slide7.xml"/><Relationship Id="rId58" Type="http://schemas.openxmlformats.org/officeDocument/2006/relationships/font" Target="fonts/ArialNarrow-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4-17T10:39:28.901">
    <p:pos x="0" y="198"/>
    <p:text>vérifier exercice sur excel drive ou excel bureau =&gt; car tout à fait les mêmes façons de faire</p:text>
    <p:extLst>
      <p:ext uri="{C676402C-5697-4E1C-873F-D02D1690AC5C}">
        <p15:threadingInfo timeZoneBias="0"/>
      </p:ext>
      <p:ext uri="http://customooxmlschemas.google.com/">
        <go:slidesCustomData xmlns:go="http://customooxmlschemas.google.com/" commentPostId="AAABiHWe6m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4301543" cy="33988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22799" y="0"/>
            <a:ext cx="4301543" cy="339884"/>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665" y="3228896"/>
            <a:ext cx="7941310" cy="30589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6456611"/>
            <a:ext cx="4301543" cy="33988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22799" y="6456611"/>
            <a:ext cx="4301543" cy="33988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ou faire en quizz mais en amont - à la séance précédente? </a:t>
            </a:r>
            <a:endParaRPr/>
          </a:p>
        </p:txBody>
      </p:sp>
      <p:sp>
        <p:nvSpPr>
          <p:cNvPr id="195" name="Google Shape;195;p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2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2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5f6121e9d_0_32: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45f6121e9d_0_3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Optionnel - Interroger deux ou trois participants - pas plus de 10 min -</a:t>
            </a:r>
            <a:endParaRPr/>
          </a:p>
        </p:txBody>
      </p:sp>
      <p:sp>
        <p:nvSpPr>
          <p:cNvPr id="218" name="Google Shape;218;g345f6121e9d_0_3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Montrer directement sur excel</a:t>
            </a:r>
            <a:endParaRPr/>
          </a:p>
        </p:txBody>
      </p:sp>
      <p:sp>
        <p:nvSpPr>
          <p:cNvPr id="232" name="Google Shape;232;p1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49f7b24b7d_0_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349f7b24b7d_0_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349f7b24b7d_0_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45f6121e9d_0_57: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345f6121e9d_0_5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Montrer un exemple sur l’étude de cas - Les participants complètent quelques indicateurs - ils ne pourront pas tout faire durant l’exercice - c’est normal - préciser qu’ils poursuivront plutard en travail individuel - A l’issue de l’exercice demander quelles sont les difficultés rencontrées - prendre notes - redire que l’on va y revenir au fur et à mesure</a:t>
            </a:r>
            <a:endParaRPr/>
          </a:p>
        </p:txBody>
      </p:sp>
      <p:sp>
        <p:nvSpPr>
          <p:cNvPr id="269" name="Google Shape;269;g345f6121e9d_0_5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49af54dce8_0_10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349af54dce8_0_10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Montrer l’onglet 2 - du tableau de bord - exemple de l’étude de cas</a:t>
            </a:r>
            <a:endParaRPr/>
          </a:p>
        </p:txBody>
      </p:sp>
      <p:sp>
        <p:nvSpPr>
          <p:cNvPr id="283" name="Google Shape;283;g349af54dce8_0_10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49f7b24b7d_0_3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349f7b24b7d_0_3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Faire une petite démonstration sur le tableau de bord - montré l’onglet 4.3 et le tableau automatique total - et faire le lien avec le diagramme de l’onglet 2.</a:t>
            </a:r>
            <a:endParaRPr/>
          </a:p>
        </p:txBody>
      </p:sp>
      <p:sp>
        <p:nvSpPr>
          <p:cNvPr id="299" name="Google Shape;299;g349f7b24b7d_0_3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49af54dce8_0_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49af54dce8_0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349af54dce8_0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49af54dce8_0_95: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49af54dce8_0_9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349af54dce8_0_9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45f6121e9d_0_67: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345f6121e9d_0_6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345f6121e9d_0_6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4bff7ac82d_0_10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t>Situer l’étape de la formation par rapport au schéma SE</a:t>
            </a:r>
            <a:endParaRPr/>
          </a:p>
        </p:txBody>
      </p:sp>
      <p:sp>
        <p:nvSpPr>
          <p:cNvPr id="354" name="Google Shape;354;g34bff7ac82d_0_10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Le cycle de la donnée est intégré au cycle de suivi&amp;évaluation, on y retrouve les mêmes étapes.</a:t>
            </a:r>
            <a:endParaRPr/>
          </a:p>
        </p:txBody>
      </p:sp>
      <p:sp>
        <p:nvSpPr>
          <p:cNvPr id="496" name="Google Shape;496;p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49f7b24b7d_0_191: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349f7b24b7d_0_19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g349f7b24b7d_0_19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4a089b39ea_1_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34a089b39ea_1_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g34a089b39ea_1_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49f7b24b7d_0_5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349f7b24b7d_0_5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Collecter les pratiques, les outils et méthodes utilisés par les participant·e·s - noter les principales méthodes utilisées par les participant·e·s</a:t>
            </a:r>
            <a:endParaRPr/>
          </a:p>
        </p:txBody>
      </p:sp>
      <p:sp>
        <p:nvSpPr>
          <p:cNvPr id="522" name="Google Shape;522;g349f7b24b7d_0_5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49f7b24b7d_0_22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349f7b24b7d_0_22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Importance de vérifier la fiabilité des données secondaire et d’identifier les éventuels biais.  Les données primaires correspondent aux données produites directement au cours du projet.</a:t>
            </a:r>
            <a:endParaRPr/>
          </a:p>
        </p:txBody>
      </p:sp>
      <p:sp>
        <p:nvSpPr>
          <p:cNvPr id="535" name="Google Shape;535;g349f7b24b7d_0_22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49f7b24b7d_0_24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349f7b24b7d_0_24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g349f7b24b7d_0_24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49f7b24b7d_0_313: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349f7b24b7d_0_31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Pour les enfants, diversifier les méthodes avec du dessins, différentes techniques existent. </a:t>
            </a:r>
            <a:endParaRPr/>
          </a:p>
        </p:txBody>
      </p:sp>
      <p:sp>
        <p:nvSpPr>
          <p:cNvPr id="556" name="Google Shape;556;g349f7b24b7d_0_31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4b208899b0_0_2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4b208899b0_0_2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34b208899b0_0_2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Vérifier session 3 - présentation du tableau de bord - à actualiser</a:t>
            </a:r>
            <a:endParaRPr/>
          </a:p>
        </p:txBody>
      </p:sp>
      <p:sp>
        <p:nvSpPr>
          <p:cNvPr id="119" name="Google Shape;119;p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4b208899b0_0_3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34b208899b0_0_3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Pour les enfants, diversifier les méthodes avec du dessins, différentes techniques existent. </a:t>
            </a:r>
            <a:endParaRPr/>
          </a:p>
        </p:txBody>
      </p:sp>
      <p:sp>
        <p:nvSpPr>
          <p:cNvPr id="572" name="Google Shape;572;g34b208899b0_0_3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4b208899b0_0_43: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34b208899b0_0_4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Pour les enfants, diversifier les méthodes avec du dessins, différentes techniques existent. </a:t>
            </a:r>
            <a:endParaRPr/>
          </a:p>
        </p:txBody>
      </p:sp>
      <p:sp>
        <p:nvSpPr>
          <p:cNvPr id="580" name="Google Shape;580;g34b208899b0_0_4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4a089b39ea_1_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34a089b39ea_1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fr-FR"/>
              <a:t>Ces méthodes de collecte de données ne sont </a:t>
            </a:r>
            <a:r>
              <a:rPr b="1" lang="fr-FR"/>
              <a:t>pas exclusives mais complémentaires ! </a:t>
            </a:r>
            <a:r>
              <a:rPr lang="fr-FR"/>
              <a:t>Une bonne collecte de données qualitatives et quantitative s’appuie sur différentes méthodes de collecte, afin de pouvoir trianguler les informations reçues.  </a:t>
            </a:r>
            <a:endParaRPr/>
          </a:p>
          <a:p>
            <a:pPr indent="0" lvl="0" marL="0" rtl="0" algn="l">
              <a:lnSpc>
                <a:spcPct val="100000"/>
              </a:lnSpc>
              <a:spcBef>
                <a:spcPts val="0"/>
              </a:spcBef>
              <a:spcAft>
                <a:spcPts val="0"/>
              </a:spcAft>
              <a:buSzPts val="1400"/>
              <a:buNone/>
            </a:pPr>
            <a:r>
              <a:t/>
            </a:r>
            <a:endParaRPr/>
          </a:p>
        </p:txBody>
      </p:sp>
      <p:sp>
        <p:nvSpPr>
          <p:cNvPr id="588" name="Google Shape;588;g34a089b39ea_1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49f7b24b7d_0_25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349f7b24b7d_0_25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Section sur l’échantillonnage à développer plus ou moins en fonction du temps et des participants.</a:t>
            </a:r>
            <a:endParaRPr/>
          </a:p>
        </p:txBody>
      </p:sp>
      <p:sp>
        <p:nvSpPr>
          <p:cNvPr id="596" name="Google Shape;596;g349f7b24b7d_0_25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49f7b24b7d_0_26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349f7b24b7d_0_26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g349f7b24b7d_0_26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49f7b24b7d_0_274: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349f7b24b7d_0_27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méthodes d’échantillonnage sont nombreuses et parfois complexe - pour aller plus loin est une une ressource qui permet de donner plus de détail qui ne peuvent être abordé ici</a:t>
            </a:r>
            <a:endParaRPr/>
          </a:p>
        </p:txBody>
      </p:sp>
      <p:sp>
        <p:nvSpPr>
          <p:cNvPr id="616" name="Google Shape;616;g349f7b24b7d_0_27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Public cible : exemple auprès des enfants, on ne peut pas avoir la même dynamique qu’auprès des adultes ; </a:t>
            </a:r>
            <a:endParaRPr/>
          </a:p>
        </p:txBody>
      </p:sp>
      <p:sp>
        <p:nvSpPr>
          <p:cNvPr id="627" name="Google Shape;627;p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49f7b24b7d_0_285: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g349f7b24b7d_0_28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A l’issue de l’exercice - ouvrir un échange avec les participants - difficultés, questions ou autre</a:t>
            </a:r>
            <a:endParaRPr/>
          </a:p>
        </p:txBody>
      </p:sp>
      <p:sp>
        <p:nvSpPr>
          <p:cNvPr id="635" name="Google Shape;635;g349f7b24b7d_0_28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49f7b24b7d_0_295: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349f7b24b7d_0_29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Temps d’échange avec les participants sur la session de la collecte de données</a:t>
            </a:r>
            <a:endParaRPr/>
          </a:p>
        </p:txBody>
      </p:sp>
      <p:sp>
        <p:nvSpPr>
          <p:cNvPr id="648" name="Google Shape;648;g349f7b24b7d_0_29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4a089b39ea_1_21: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34a089b39ea_1_2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g34a089b39ea_1_2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4bff7ac82d_0_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34bff7ac82d_0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32" name="Google Shape;132;g34bff7ac82d_0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4b208899b0_0_5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g34b208899b0_0_5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g34b208899b0_0_5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4a089b39ea_1_32: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g34a089b39ea_1_3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4" name="Google Shape;684;g34a089b39ea_1_3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4b208899b0_0_71: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34b208899b0_0_7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Noter les bonnes pratiques évoquées par les participant·e·s</a:t>
            </a:r>
            <a:endParaRPr/>
          </a:p>
        </p:txBody>
      </p:sp>
      <p:sp>
        <p:nvSpPr>
          <p:cNvPr id="695" name="Google Shape;695;g34b208899b0_0_7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4a089b39ea_1_5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g34a089b39ea_1_5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g34a089b39ea_1_5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5f6121e9d_0_1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345f6121e9d_0_1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345f6121e9d_0_1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52" name="Google Shape;152;p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Ouvrir un temps de questions de réponses par rapport au travaux individuel réalisés : préparation du tableau de bord - en fonction des questions/ difficultés - reprendre le support de la session 3</a:t>
            </a:r>
            <a:endParaRPr/>
          </a:p>
        </p:txBody>
      </p:sp>
      <p:sp>
        <p:nvSpPr>
          <p:cNvPr id="162" name="Google Shape;162;p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5f6121e9d_0_2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45f6121e9d_0_2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345f6121e9d_0_2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3" name="Shape 73"/>
        <p:cNvGrpSpPr/>
        <p:nvPr/>
      </p:nvGrpSpPr>
      <p:grpSpPr>
        <a:xfrm>
          <a:off x="0" y="0"/>
          <a:ext cx="0" cy="0"/>
          <a:chOff x="0" y="0"/>
          <a:chExt cx="0" cy="0"/>
        </a:xfrm>
      </p:grpSpPr>
      <p:sp>
        <p:nvSpPr>
          <p:cNvPr id="74" name="Google Shape;74;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0"/>
          <p:cNvSpPr/>
          <p:nvPr>
            <p:ph idx="2" type="pic"/>
          </p:nvPr>
        </p:nvSpPr>
        <p:spPr>
          <a:xfrm>
            <a:off x="1792288" y="612775"/>
            <a:ext cx="5486400" cy="4114800"/>
          </a:xfrm>
          <a:prstGeom prst="rect">
            <a:avLst/>
          </a:prstGeom>
          <a:noFill/>
          <a:ln>
            <a:noFill/>
          </a:ln>
        </p:spPr>
      </p:sp>
      <p:sp>
        <p:nvSpPr>
          <p:cNvPr id="76" name="Google Shape;76;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0" name="Shape 80"/>
        <p:cNvGrpSpPr/>
        <p:nvPr/>
      </p:nvGrpSpPr>
      <p:grpSpPr>
        <a:xfrm>
          <a:off x="0" y="0"/>
          <a:ext cx="0" cy="0"/>
          <a:chOff x="0" y="0"/>
          <a:chExt cx="0" cy="0"/>
        </a:xfrm>
      </p:grpSpPr>
      <p:sp>
        <p:nvSpPr>
          <p:cNvPr id="81" name="Google Shape;81;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6" name="Shape 86"/>
        <p:cNvGrpSpPr/>
        <p:nvPr/>
      </p:nvGrpSpPr>
      <p:grpSpPr>
        <a:xfrm>
          <a:off x="0" y="0"/>
          <a:ext cx="0" cy="0"/>
          <a:chOff x="0" y="0"/>
          <a:chExt cx="0" cy="0"/>
        </a:xfrm>
      </p:grpSpPr>
      <p:sp>
        <p:nvSpPr>
          <p:cNvPr id="87" name="Google Shape;87;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 name="Shape 21"/>
        <p:cNvGrpSpPr/>
        <p:nvPr/>
      </p:nvGrpSpPr>
      <p:grpSpPr>
        <a:xfrm>
          <a:off x="0" y="0"/>
          <a:ext cx="0" cy="0"/>
          <a:chOff x="0" y="0"/>
          <a:chExt cx="0" cy="0"/>
        </a:xfrm>
      </p:grpSpPr>
      <p:sp>
        <p:nvSpPr>
          <p:cNvPr id="22" name="Google Shape;2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5" name="Shape 25"/>
        <p:cNvGrpSpPr/>
        <p:nvPr/>
      </p:nvGrpSpPr>
      <p:grpSpPr>
        <a:xfrm>
          <a:off x="0" y="0"/>
          <a:ext cx="0" cy="0"/>
          <a:chOff x="0" y="0"/>
          <a:chExt cx="0" cy="0"/>
        </a:xfrm>
      </p:grpSpPr>
      <p:sp>
        <p:nvSpPr>
          <p:cNvPr id="26" name="Google Shape;26;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aison">
  <p:cSld name="1_Comparaison">
    <p:spTree>
      <p:nvGrpSpPr>
        <p:cNvPr id="31" name="Shape 31"/>
        <p:cNvGrpSpPr/>
        <p:nvPr/>
      </p:nvGrpSpPr>
      <p:grpSpPr>
        <a:xfrm>
          <a:off x="0" y="0"/>
          <a:ext cx="0" cy="0"/>
          <a:chOff x="0" y="0"/>
          <a:chExt cx="0" cy="0"/>
        </a:xfrm>
      </p:grpSpPr>
      <p:sp>
        <p:nvSpPr>
          <p:cNvPr id="32" name="Google Shape;32;p33"/>
          <p:cNvSpPr txBox="1"/>
          <p:nvPr>
            <p:ph idx="1" type="body"/>
          </p:nvPr>
        </p:nvSpPr>
        <p:spPr>
          <a:xfrm>
            <a:off x="457200" y="1809750"/>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3" name="Google Shape;33;p33"/>
          <p:cNvSpPr txBox="1"/>
          <p:nvPr>
            <p:ph idx="2" type="body"/>
          </p:nvPr>
        </p:nvSpPr>
        <p:spPr>
          <a:xfrm>
            <a:off x="457200" y="2449512"/>
            <a:ext cx="4040188"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4" name="Google Shape;34;p33"/>
          <p:cNvSpPr txBox="1"/>
          <p:nvPr>
            <p:ph idx="3" type="body"/>
          </p:nvPr>
        </p:nvSpPr>
        <p:spPr>
          <a:xfrm>
            <a:off x="4645025" y="1809750"/>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 name="Google Shape;35;p33"/>
          <p:cNvSpPr txBox="1"/>
          <p:nvPr>
            <p:ph idx="4" type="body"/>
          </p:nvPr>
        </p:nvSpPr>
        <p:spPr>
          <a:xfrm>
            <a:off x="4645025" y="2449512"/>
            <a:ext cx="4041775"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6" name="Google Shape;3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3"/>
          <p:cNvSpPr txBox="1"/>
          <p:nvPr>
            <p:ph idx="11" type="ftr"/>
          </p:nvPr>
        </p:nvSpPr>
        <p:spPr>
          <a:xfrm>
            <a:off x="4916760" y="6309320"/>
            <a:ext cx="2895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p:nvPr/>
        </p:nvSpPr>
        <p:spPr>
          <a:xfrm>
            <a:off x="251520" y="24939"/>
            <a:ext cx="8568952" cy="1124744"/>
          </a:xfrm>
          <a:prstGeom prst="round2DiagRect">
            <a:avLst>
              <a:gd fmla="val 16667" name="adj1"/>
              <a:gd fmla="val 0" name="adj2"/>
            </a:avLst>
          </a:prstGeom>
          <a:solidFill>
            <a:srgbClr val="EA6649"/>
          </a:solidFill>
          <a:ln cap="flat" cmpd="sng" w="9525">
            <a:solidFill>
              <a:srgbClr val="EA66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9" name="Shape 39"/>
        <p:cNvGrpSpPr/>
        <p:nvPr/>
      </p:nvGrpSpPr>
      <p:grpSpPr>
        <a:xfrm>
          <a:off x="0" y="0"/>
          <a:ext cx="0" cy="0"/>
          <a:chOff x="0" y="0"/>
          <a:chExt cx="0" cy="0"/>
        </a:xfrm>
      </p:grpSpPr>
      <p:sp>
        <p:nvSpPr>
          <p:cNvPr id="40" name="Google Shape;4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3" name="Google Shape;43;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48" name="Shape 48"/>
        <p:cNvGrpSpPr/>
        <p:nvPr/>
      </p:nvGrpSpPr>
      <p:grpSpPr>
        <a:xfrm>
          <a:off x="0" y="0"/>
          <a:ext cx="0" cy="0"/>
          <a:chOff x="0" y="0"/>
          <a:chExt cx="0" cy="0"/>
        </a:xfrm>
      </p:grpSpPr>
      <p:sp>
        <p:nvSpPr>
          <p:cNvPr id="49" name="Google Shape;49;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1" name="Google Shape;5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4" name="Shape 54"/>
        <p:cNvGrpSpPr/>
        <p:nvPr/>
      </p:nvGrpSpPr>
      <p:grpSpPr>
        <a:xfrm>
          <a:off x="0" y="0"/>
          <a:ext cx="0" cy="0"/>
          <a:chOff x="0" y="0"/>
          <a:chExt cx="0" cy="0"/>
        </a:xfrm>
      </p:grpSpPr>
      <p:sp>
        <p:nvSpPr>
          <p:cNvPr id="55" name="Google Shape;5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7" name="Google Shape;57;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8" name="Google Shape;5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61" name="Shape 61"/>
        <p:cNvGrpSpPr/>
        <p:nvPr/>
      </p:nvGrpSpPr>
      <p:grpSpPr>
        <a:xfrm>
          <a:off x="0" y="0"/>
          <a:ext cx="0" cy="0"/>
          <a:chOff x="0" y="0"/>
          <a:chExt cx="0" cy="0"/>
        </a:xfrm>
      </p:grpSpPr>
      <p:sp>
        <p:nvSpPr>
          <p:cNvPr id="62" name="Google Shape;6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6" name="Shape 66"/>
        <p:cNvGrpSpPr/>
        <p:nvPr/>
      </p:nvGrpSpPr>
      <p:grpSpPr>
        <a:xfrm>
          <a:off x="0" y="0"/>
          <a:ext cx="0" cy="0"/>
          <a:chOff x="0" y="0"/>
          <a:chExt cx="0" cy="0"/>
        </a:xfrm>
      </p:grpSpPr>
      <p:sp>
        <p:nvSpPr>
          <p:cNvPr id="67" name="Google Shape;67;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9" name="Google Shape;69;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s://cartong.pages.gitlab.cartong.org/learning-corner/fr/2_getting_started_data_analysis/2_4_starting_analysis/2_4_3_plan#echantillonnage" TargetMode="Externa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 name="Shape 96"/>
        <p:cNvGrpSpPr/>
        <p:nvPr/>
      </p:nvGrpSpPr>
      <p:grpSpPr>
        <a:xfrm>
          <a:off x="0" y="0"/>
          <a:ext cx="0" cy="0"/>
          <a:chOff x="0" y="0"/>
          <a:chExt cx="0" cy="0"/>
        </a:xfrm>
      </p:grpSpPr>
      <p:sp>
        <p:nvSpPr>
          <p:cNvPr id="97" name="Google Shape;97;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98" name="Google Shape;98;p1"/>
          <p:cNvSpPr/>
          <p:nvPr/>
        </p:nvSpPr>
        <p:spPr>
          <a:xfrm>
            <a:off x="419100" y="5117250"/>
            <a:ext cx="8519700" cy="1489200"/>
          </a:xfrm>
          <a:prstGeom prst="round2Diag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5656228" y="5179754"/>
            <a:ext cx="11100" cy="1382100"/>
          </a:xfrm>
          <a:prstGeom prst="rect">
            <a:avLst/>
          </a:prstGeom>
          <a:solidFill>
            <a:srgbClr val="1450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473475" y="5470600"/>
            <a:ext cx="5125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rgbClr val="E84E0F"/>
                </a:solidFill>
                <a:latin typeface="Bebas Neue"/>
                <a:ea typeface="Bebas Neue"/>
                <a:cs typeface="Bebas Neue"/>
                <a:sym typeface="Bebas Neue"/>
              </a:rPr>
              <a:t>Dispositif de suivi-ÉVALUATION</a:t>
            </a:r>
            <a:endParaRPr b="1" i="0" sz="4000" u="none" cap="none" strike="noStrike">
              <a:solidFill>
                <a:srgbClr val="E84E0F"/>
              </a:solidFill>
              <a:latin typeface="Bebas Neue"/>
              <a:ea typeface="Bebas Neue"/>
              <a:cs typeface="Bebas Neue"/>
              <a:sym typeface="Bebas Neue"/>
            </a:endParaRPr>
          </a:p>
        </p:txBody>
      </p:sp>
      <p:sp>
        <p:nvSpPr>
          <p:cNvPr id="101" name="Google Shape;101;p1"/>
          <p:cNvSpPr txBox="1"/>
          <p:nvPr/>
        </p:nvSpPr>
        <p:spPr>
          <a:xfrm>
            <a:off x="4855775" y="5162800"/>
            <a:ext cx="51252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Formation </a:t>
            </a:r>
            <a:endParaRPr b="1" i="0" sz="4000" u="none" cap="none" strike="noStrike">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expérientielle</a:t>
            </a:r>
            <a:endParaRPr b="1" i="0" sz="4000" u="none" cap="none" strike="noStrike">
              <a:solidFill>
                <a:schemeClr val="dk1"/>
              </a:solidFill>
              <a:latin typeface="Bebas Neue"/>
              <a:ea typeface="Bebas Neue"/>
              <a:cs typeface="Bebas Neue"/>
              <a:sym typeface="Bebas Neue"/>
            </a:endParaRPr>
          </a:p>
        </p:txBody>
      </p:sp>
      <p:grpSp>
        <p:nvGrpSpPr>
          <p:cNvPr id="102" name="Google Shape;102;p1"/>
          <p:cNvGrpSpPr/>
          <p:nvPr/>
        </p:nvGrpSpPr>
        <p:grpSpPr>
          <a:xfrm>
            <a:off x="3137400" y="1009650"/>
            <a:ext cx="2869204" cy="2708400"/>
            <a:chOff x="3137400" y="1009650"/>
            <a:chExt cx="2869204" cy="2708400"/>
          </a:xfrm>
        </p:grpSpPr>
        <p:sp>
          <p:nvSpPr>
            <p:cNvPr id="103" name="Google Shape;103;p1"/>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04" name="Google Shape;104;p1"/>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98" name="Google Shape;198;p6"/>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LES FONCTIONS EXCELS DE PARAMÉTRAGE</a:t>
            </a:r>
            <a:endParaRPr b="1" i="0" sz="6500" u="none" cap="none" strike="noStrike">
              <a:solidFill>
                <a:schemeClr val="dk1"/>
              </a:solidFill>
              <a:latin typeface="Bebas Neue"/>
              <a:ea typeface="Bebas Neue"/>
              <a:cs typeface="Bebas Neue"/>
              <a:sym typeface="Bebas Neue"/>
            </a:endParaRPr>
          </a:p>
        </p:txBody>
      </p:sp>
      <p:pic>
        <p:nvPicPr>
          <p:cNvPr id="199" name="Google Shape;199;p6" title="excel.png"/>
          <p:cNvPicPr preferRelativeResize="0"/>
          <p:nvPr/>
        </p:nvPicPr>
        <p:blipFill rotWithShape="1">
          <a:blip r:embed="rId3">
            <a:alphaModFix/>
          </a:blip>
          <a:srcRect b="0" l="0" r="0" t="0"/>
          <a:stretch/>
        </p:blipFill>
        <p:spPr>
          <a:xfrm>
            <a:off x="2979775" y="3939600"/>
            <a:ext cx="2208650" cy="2084375"/>
          </a:xfrm>
          <a:prstGeom prst="rect">
            <a:avLst/>
          </a:prstGeom>
          <a:noFill/>
          <a:ln>
            <a:noFill/>
          </a:ln>
        </p:spPr>
      </p:pic>
      <p:sp>
        <p:nvSpPr>
          <p:cNvPr id="200" name="Google Shape;200;p6"/>
          <p:cNvSpPr/>
          <p:nvPr/>
        </p:nvSpPr>
        <p:spPr>
          <a:xfrm>
            <a:off x="1686725" y="2305388"/>
            <a:ext cx="68724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Que savez-vous faire sur excel?</a:t>
            </a:r>
            <a:endParaRPr b="1" i="0" sz="2100" u="none" cap="none" strike="noStrike">
              <a:solidFill>
                <a:schemeClr val="dk2"/>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dk2"/>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2100"/>
              <a:buFont typeface="Arial"/>
              <a:buNone/>
            </a:pPr>
            <a:r>
              <a:rPr b="1" i="1" lang="fr-FR" sz="2100" u="none" cap="none" strike="noStrike">
                <a:solidFill>
                  <a:schemeClr val="dk2"/>
                </a:solidFill>
                <a:latin typeface="Bebas Neue"/>
                <a:ea typeface="Bebas Neue"/>
                <a:cs typeface="Bebas Neue"/>
                <a:sym typeface="Bebas Neue"/>
              </a:rPr>
              <a:t>Tour de table des connaissances et compétences</a:t>
            </a:r>
            <a:endParaRPr b="1" i="1" sz="2100" u="none" cap="none" strike="noStrike">
              <a:solidFill>
                <a:schemeClr val="dk2"/>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Raleway"/>
                <a:ea typeface="Raleway"/>
                <a:cs typeface="Raleway"/>
                <a:sym typeface="Raleway"/>
              </a:rPr>
              <a:t>Contact :  @secours-catholique.org</a:t>
            </a:r>
            <a:endParaRPr b="0" i="0" sz="1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01" name="Google Shape;201;p6"/>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08" name="Google Shape;208;p21"/>
          <p:cNvSpPr txBox="1"/>
          <p:nvPr/>
        </p:nvSpPr>
        <p:spPr>
          <a:xfrm>
            <a:off x="-75" y="1823475"/>
            <a:ext cx="2094600" cy="2662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000"/>
              <a:buFont typeface="Arial"/>
              <a:buNone/>
            </a:pPr>
            <a:r>
              <a:rPr b="1" i="0" lang="fr-FR" sz="2300" u="none" cap="none" strike="noStrike">
                <a:solidFill>
                  <a:schemeClr val="dk2"/>
                </a:solidFill>
                <a:latin typeface="Raleway"/>
                <a:ea typeface="Raleway"/>
                <a:cs typeface="Raleway"/>
                <a:sym typeface="Raleway"/>
              </a:rPr>
              <a:t>De quoi allez-vous avoir besoins pour le paramétrage du tableau de bord ?</a:t>
            </a:r>
            <a:endParaRPr b="0" i="0" sz="5100" u="none" cap="none" strike="noStrike">
              <a:solidFill>
                <a:schemeClr val="dk2"/>
              </a:solidFill>
              <a:latin typeface="Raleway"/>
              <a:ea typeface="Raleway"/>
              <a:cs typeface="Raleway"/>
              <a:sym typeface="Raleway"/>
            </a:endParaRPr>
          </a:p>
        </p:txBody>
      </p:sp>
      <p:sp>
        <p:nvSpPr>
          <p:cNvPr id="209" name="Google Shape;209;p21"/>
          <p:cNvSpPr txBox="1"/>
          <p:nvPr/>
        </p:nvSpPr>
        <p:spPr>
          <a:xfrm>
            <a:off x="600600" y="5297985"/>
            <a:ext cx="8543400" cy="431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fr-FR" sz="1600" u="none" cap="none" strike="noStrike">
                <a:solidFill>
                  <a:schemeClr val="dk2"/>
                </a:solidFill>
                <a:latin typeface="Raleway"/>
                <a:ea typeface="Raleway"/>
                <a:cs typeface="Raleway"/>
                <a:sym typeface="Raleway"/>
              </a:rPr>
              <a:t>Des noms barbares mais des choses simples ! </a:t>
            </a:r>
            <a:endParaRPr b="0" i="0" sz="1600" u="none" cap="none" strike="noStrike">
              <a:solidFill>
                <a:schemeClr val="dk2"/>
              </a:solidFill>
              <a:latin typeface="Raleway"/>
              <a:ea typeface="Raleway"/>
              <a:cs typeface="Raleway"/>
              <a:sym typeface="Raleway"/>
            </a:endParaRPr>
          </a:p>
        </p:txBody>
      </p:sp>
      <p:sp>
        <p:nvSpPr>
          <p:cNvPr id="210" name="Google Shape;210;p21"/>
          <p:cNvSpPr/>
          <p:nvPr/>
        </p:nvSpPr>
        <p:spPr>
          <a:xfrm>
            <a:off x="2341425" y="1594876"/>
            <a:ext cx="2094627" cy="3224157"/>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Maîtriser les calculs, les fonctions et les formules de bases : nombre; nb.si ; sommes… ; </a:t>
            </a:r>
            <a:endParaRPr b="1" i="0" sz="1400" u="none" cap="none" strike="noStrike">
              <a:solidFill>
                <a:schemeClr val="lt1"/>
              </a:solidFill>
              <a:latin typeface="Arial"/>
              <a:ea typeface="Arial"/>
              <a:cs typeface="Arial"/>
              <a:sym typeface="Arial"/>
            </a:endParaRPr>
          </a:p>
        </p:txBody>
      </p:sp>
      <p:sp>
        <p:nvSpPr>
          <p:cNvPr id="211" name="Google Shape;211;p21"/>
          <p:cNvSpPr/>
          <p:nvPr/>
        </p:nvSpPr>
        <p:spPr>
          <a:xfrm>
            <a:off x="4594552" y="1594876"/>
            <a:ext cx="2094627" cy="3224157"/>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Extraires et liés des données d’onglets différents</a:t>
            </a:r>
            <a:endParaRPr b="1" i="0" sz="1400" u="none" cap="none" strike="noStrike">
              <a:solidFill>
                <a:schemeClr val="lt1"/>
              </a:solidFill>
              <a:latin typeface="Arial"/>
              <a:ea typeface="Arial"/>
              <a:cs typeface="Arial"/>
              <a:sym typeface="Arial"/>
            </a:endParaRPr>
          </a:p>
        </p:txBody>
      </p:sp>
      <p:sp>
        <p:nvSpPr>
          <p:cNvPr id="212" name="Google Shape;212;p21"/>
          <p:cNvSpPr/>
          <p:nvPr/>
        </p:nvSpPr>
        <p:spPr>
          <a:xfrm>
            <a:off x="6836394" y="1594876"/>
            <a:ext cx="2094627" cy="3224157"/>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Paramétrer et modifier un diagramme</a:t>
            </a:r>
            <a:endParaRPr b="1" i="0" sz="1400" u="none" cap="none" strike="noStrike">
              <a:solidFill>
                <a:schemeClr val="lt1"/>
              </a:solidFill>
              <a:latin typeface="Arial"/>
              <a:ea typeface="Arial"/>
              <a:cs typeface="Arial"/>
              <a:sym typeface="Arial"/>
            </a:endParaRPr>
          </a:p>
        </p:txBody>
      </p:sp>
      <p:sp>
        <p:nvSpPr>
          <p:cNvPr id="213" name="Google Shape;213;p21"/>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LES FONCTIONS EXCELS DE PARAMÉTRAGE</a:t>
            </a:r>
            <a:endParaRPr b="1" i="0" sz="6500" u="none" cap="none" strike="noStrike">
              <a:solidFill>
                <a:schemeClr val="dk1"/>
              </a:solidFill>
              <a:latin typeface="Bebas Neue"/>
              <a:ea typeface="Bebas Neue"/>
              <a:cs typeface="Bebas Neue"/>
              <a:sym typeface="Bebas Neue"/>
            </a:endParaRPr>
          </a:p>
        </p:txBody>
      </p:sp>
      <p:pic>
        <p:nvPicPr>
          <p:cNvPr id="214" name="Google Shape;214;p21" title="excel.png"/>
          <p:cNvPicPr preferRelativeResize="0"/>
          <p:nvPr/>
        </p:nvPicPr>
        <p:blipFill rotWithShape="1">
          <a:blip r:embed="rId3">
            <a:alphaModFix/>
          </a:blip>
          <a:srcRect b="0" l="0" r="0" t="0"/>
          <a:stretch/>
        </p:blipFill>
        <p:spPr>
          <a:xfrm>
            <a:off x="6348100" y="4956328"/>
            <a:ext cx="1593125" cy="150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45f6121e9d_0_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221" name="Google Shape;221;g345f6121e9d_0_32"/>
          <p:cNvSpPr/>
          <p:nvPr/>
        </p:nvSpPr>
        <p:spPr>
          <a:xfrm>
            <a:off x="1134000" y="1880300"/>
            <a:ext cx="5271300" cy="396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Dans le tableau de bord - quelques formules/fonctions sont déjà paramétrées, pouvez-vous en trouver une et nous la décrire?</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Type de fonction : </a:t>
            </a:r>
            <a:r>
              <a:rPr b="1" i="1" lang="fr-FR" sz="1500" u="none" cap="none" strike="noStrike">
                <a:solidFill>
                  <a:schemeClr val="dk1"/>
                </a:solidFill>
                <a:latin typeface="Raleway"/>
                <a:ea typeface="Raleway"/>
                <a:cs typeface="Raleway"/>
                <a:sym typeface="Raleway"/>
              </a:rPr>
              <a:t>(somme; nombre….)</a:t>
            </a:r>
            <a:endParaRPr b="1" i="1"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1"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Plages prises en compte pas la formule : </a:t>
            </a:r>
            <a:r>
              <a:rPr b="1" i="1" lang="fr-FR" sz="1400" u="none" cap="none" strike="noStrike">
                <a:solidFill>
                  <a:schemeClr val="dk1"/>
                </a:solidFill>
                <a:latin typeface="Raleway"/>
                <a:ea typeface="Raleway"/>
                <a:cs typeface="Raleway"/>
                <a:sym typeface="Raleway"/>
              </a:rPr>
              <a:t>(Numéro de la ligne/ de la colonne)</a:t>
            </a:r>
            <a:endParaRPr b="1" i="1" sz="14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1" sz="14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Pour vous, en tant que chef de projet ou chargé de SE, à quoi cela vous sert : </a:t>
            </a:r>
            <a:endParaRPr b="1" i="0" sz="14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p:txBody>
      </p:sp>
      <p:sp>
        <p:nvSpPr>
          <p:cNvPr id="222" name="Google Shape;222;g345f6121e9d_0_32"/>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EXERCICES - LES FONCTIONS EXCELS</a:t>
            </a:r>
            <a:endParaRPr b="1" i="0" sz="6500" u="none" cap="none" strike="noStrike">
              <a:solidFill>
                <a:schemeClr val="dk1"/>
              </a:solidFill>
              <a:latin typeface="Bebas Neue"/>
              <a:ea typeface="Bebas Neue"/>
              <a:cs typeface="Bebas Neue"/>
              <a:sym typeface="Bebas Neue"/>
            </a:endParaRPr>
          </a:p>
        </p:txBody>
      </p:sp>
      <p:cxnSp>
        <p:nvCxnSpPr>
          <p:cNvPr id="223" name="Google Shape;223;g345f6121e9d_0_32"/>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pic>
        <p:nvPicPr>
          <p:cNvPr id="224" name="Google Shape;224;g345f6121e9d_0_32" title="excel.png"/>
          <p:cNvPicPr preferRelativeResize="0"/>
          <p:nvPr/>
        </p:nvPicPr>
        <p:blipFill rotWithShape="1">
          <a:blip r:embed="rId3">
            <a:alphaModFix/>
          </a:blip>
          <a:srcRect b="0" l="0" r="0" t="0"/>
          <a:stretch/>
        </p:blipFill>
        <p:spPr>
          <a:xfrm>
            <a:off x="7372725" y="5272825"/>
            <a:ext cx="1372400" cy="1295175"/>
          </a:xfrm>
          <a:prstGeom prst="rect">
            <a:avLst/>
          </a:prstGeom>
          <a:noFill/>
          <a:ln>
            <a:noFill/>
          </a:ln>
        </p:spPr>
      </p:pic>
      <p:pic>
        <p:nvPicPr>
          <p:cNvPr descr="Une image contenant noir, obscurité&#10;&#10;Description générée automatiquement" id="225" name="Google Shape;225;g345f6121e9d_0_32"/>
          <p:cNvPicPr preferRelativeResize="0"/>
          <p:nvPr/>
        </p:nvPicPr>
        <p:blipFill rotWithShape="1">
          <a:blip r:embed="rId4">
            <a:alphaModFix/>
          </a:blip>
          <a:srcRect b="0" l="0" r="0" t="0"/>
          <a:stretch/>
        </p:blipFill>
        <p:spPr>
          <a:xfrm>
            <a:off x="6637148" y="1408700"/>
            <a:ext cx="1779500" cy="1779500"/>
          </a:xfrm>
          <a:prstGeom prst="rect">
            <a:avLst/>
          </a:prstGeom>
          <a:noFill/>
          <a:ln>
            <a:noFill/>
          </a:ln>
        </p:spPr>
      </p:pic>
      <p:sp>
        <p:nvSpPr>
          <p:cNvPr id="226" name="Google Shape;226;g345f6121e9d_0_32"/>
          <p:cNvSpPr txBox="1"/>
          <p:nvPr/>
        </p:nvSpPr>
        <p:spPr>
          <a:xfrm>
            <a:off x="1795978" y="1315588"/>
            <a:ext cx="2655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rgbClr val="E84E0F"/>
                </a:solidFill>
                <a:latin typeface="Bebas Neue"/>
                <a:ea typeface="Bebas Neue"/>
                <a:cs typeface="Bebas Neue"/>
                <a:sym typeface="Bebas Neue"/>
              </a:rPr>
              <a:t>INDIVIDUELLEMENT</a:t>
            </a:r>
            <a:endParaRPr b="0" i="0" sz="2800" u="none" cap="none" strike="noStrike">
              <a:solidFill>
                <a:srgbClr val="E84E0F"/>
              </a:solidFill>
              <a:latin typeface="Bebas Neue"/>
              <a:ea typeface="Bebas Neue"/>
              <a:cs typeface="Bebas Neue"/>
              <a:sym typeface="Bebas Neue"/>
            </a:endParaRPr>
          </a:p>
        </p:txBody>
      </p:sp>
      <p:pic>
        <p:nvPicPr>
          <p:cNvPr descr="Une image contenant noir, obscurité&#10;&#10;Description générée automatiquement" id="227" name="Google Shape;227;g345f6121e9d_0_32"/>
          <p:cNvPicPr preferRelativeResize="0"/>
          <p:nvPr/>
        </p:nvPicPr>
        <p:blipFill rotWithShape="1">
          <a:blip r:embed="rId5">
            <a:alphaModFix/>
          </a:blip>
          <a:srcRect b="0" l="0" r="0" t="0"/>
          <a:stretch/>
        </p:blipFill>
        <p:spPr>
          <a:xfrm>
            <a:off x="5708018" y="5842706"/>
            <a:ext cx="697283" cy="697283"/>
          </a:xfrm>
          <a:prstGeom prst="rect">
            <a:avLst/>
          </a:prstGeom>
          <a:noFill/>
          <a:ln>
            <a:noFill/>
          </a:ln>
        </p:spPr>
      </p:pic>
      <p:sp>
        <p:nvSpPr>
          <p:cNvPr id="228" name="Google Shape;228;g345f6121e9d_0_32"/>
          <p:cNvSpPr txBox="1"/>
          <p:nvPr/>
        </p:nvSpPr>
        <p:spPr>
          <a:xfrm>
            <a:off x="3033320" y="6059681"/>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5 mins.</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35" name="Google Shape;235;p18"/>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FORMULES ET FONCTIONS DE BASE</a:t>
            </a:r>
            <a:endParaRPr b="0" i="0" sz="6000" u="none" cap="none" strike="noStrike">
              <a:solidFill>
                <a:schemeClr val="dk2"/>
              </a:solidFill>
              <a:latin typeface="Bebas Neue"/>
              <a:ea typeface="Bebas Neue"/>
              <a:cs typeface="Bebas Neue"/>
              <a:sym typeface="Bebas Neue"/>
            </a:endParaRPr>
          </a:p>
        </p:txBody>
      </p:sp>
      <p:sp>
        <p:nvSpPr>
          <p:cNvPr id="236" name="Google Shape;236;p18"/>
          <p:cNvSpPr txBox="1"/>
          <p:nvPr/>
        </p:nvSpPr>
        <p:spPr>
          <a:xfrm>
            <a:off x="985305" y="4873428"/>
            <a:ext cx="1504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Raleway"/>
                <a:ea typeface="Raleway"/>
                <a:cs typeface="Raleway"/>
                <a:sym typeface="Raleway"/>
              </a:rPr>
              <a:t>Description</a:t>
            </a:r>
            <a:endParaRPr b="0" i="0" sz="1800" u="none" cap="none" strike="noStrike">
              <a:solidFill>
                <a:schemeClr val="lt1"/>
              </a:solidFill>
              <a:latin typeface="Raleway"/>
              <a:ea typeface="Raleway"/>
              <a:cs typeface="Raleway"/>
              <a:sym typeface="Raleway"/>
            </a:endParaRPr>
          </a:p>
        </p:txBody>
      </p:sp>
      <p:sp>
        <p:nvSpPr>
          <p:cNvPr id="237" name="Google Shape;237;p18"/>
          <p:cNvSpPr txBox="1"/>
          <p:nvPr/>
        </p:nvSpPr>
        <p:spPr>
          <a:xfrm>
            <a:off x="6139946" y="4873428"/>
            <a:ext cx="22035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Raleway"/>
                <a:ea typeface="Raleway"/>
                <a:cs typeface="Raleway"/>
                <a:sym typeface="Raleway"/>
              </a:rPr>
              <a:t>Description</a:t>
            </a:r>
            <a:endParaRPr b="0" i="0" sz="1800" u="none" cap="none" strike="noStrike">
              <a:solidFill>
                <a:schemeClr val="lt1"/>
              </a:solidFill>
              <a:latin typeface="Raleway"/>
              <a:ea typeface="Raleway"/>
              <a:cs typeface="Raleway"/>
              <a:sym typeface="Raleway"/>
            </a:endParaRPr>
          </a:p>
        </p:txBody>
      </p:sp>
      <p:sp>
        <p:nvSpPr>
          <p:cNvPr id="238" name="Google Shape;238;p18"/>
          <p:cNvSpPr txBox="1"/>
          <p:nvPr/>
        </p:nvSpPr>
        <p:spPr>
          <a:xfrm>
            <a:off x="3579725" y="4873428"/>
            <a:ext cx="17595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Raleway"/>
                <a:ea typeface="Raleway"/>
                <a:cs typeface="Raleway"/>
                <a:sym typeface="Raleway"/>
              </a:rPr>
              <a:t>Description</a:t>
            </a:r>
            <a:endParaRPr b="0" i="0" sz="1800" u="none" cap="none" strike="noStrike">
              <a:solidFill>
                <a:schemeClr val="lt1"/>
              </a:solidFill>
              <a:latin typeface="Raleway"/>
              <a:ea typeface="Raleway"/>
              <a:cs typeface="Raleway"/>
              <a:sym typeface="Raleway"/>
            </a:endParaRPr>
          </a:p>
        </p:txBody>
      </p:sp>
      <p:sp>
        <p:nvSpPr>
          <p:cNvPr id="239" name="Google Shape;239;p18"/>
          <p:cNvSpPr txBox="1"/>
          <p:nvPr/>
        </p:nvSpPr>
        <p:spPr>
          <a:xfrm>
            <a:off x="457500" y="1588425"/>
            <a:ext cx="255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SOMME</a:t>
            </a:r>
            <a:endParaRPr b="1" i="0" sz="1800" u="none" cap="none" strike="noStrike">
              <a:solidFill>
                <a:schemeClr val="dk2"/>
              </a:solidFill>
              <a:latin typeface="Raleway"/>
              <a:ea typeface="Raleway"/>
              <a:cs typeface="Raleway"/>
              <a:sym typeface="Raleway"/>
            </a:endParaRPr>
          </a:p>
        </p:txBody>
      </p:sp>
      <p:sp>
        <p:nvSpPr>
          <p:cNvPr id="240" name="Google Shape;240;p18"/>
          <p:cNvSpPr/>
          <p:nvPr/>
        </p:nvSpPr>
        <p:spPr>
          <a:xfrm>
            <a:off x="457500" y="2039425"/>
            <a:ext cx="2559600" cy="12951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Additionne les données</a:t>
            </a:r>
            <a:endParaRPr b="0" i="0" sz="14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=SOMME(plage)</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fr-FR" sz="1400" u="none" cap="none" strike="noStrike">
                <a:solidFill>
                  <a:srgbClr val="666666"/>
                </a:solidFill>
                <a:latin typeface="Arial"/>
                <a:ea typeface="Arial"/>
                <a:cs typeface="Arial"/>
                <a:sym typeface="Arial"/>
              </a:rPr>
              <a:t>=SOMME(A5:L5)</a:t>
            </a:r>
            <a:endParaRPr b="0" i="1" sz="1400" u="none" cap="none" strike="noStrike">
              <a:solidFill>
                <a:srgbClr val="666666"/>
              </a:solidFill>
              <a:latin typeface="Arial"/>
              <a:ea typeface="Arial"/>
              <a:cs typeface="Arial"/>
              <a:sym typeface="Arial"/>
            </a:endParaRPr>
          </a:p>
        </p:txBody>
      </p:sp>
      <p:sp>
        <p:nvSpPr>
          <p:cNvPr id="241" name="Google Shape;241;p18"/>
          <p:cNvSpPr/>
          <p:nvPr/>
        </p:nvSpPr>
        <p:spPr>
          <a:xfrm>
            <a:off x="3179650" y="2043551"/>
            <a:ext cx="2559600" cy="12951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Comptabilise un nombre de donnée</a:t>
            </a:r>
            <a:endParaRPr b="0" i="0" sz="14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 NB(plage)</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=NB(A5:L5)</a:t>
            </a:r>
            <a:endParaRPr b="0" i="0" sz="1400" u="none" cap="none" strike="noStrike">
              <a:solidFill>
                <a:srgbClr val="666666"/>
              </a:solidFill>
              <a:latin typeface="Arial"/>
              <a:ea typeface="Arial"/>
              <a:cs typeface="Arial"/>
              <a:sym typeface="Arial"/>
            </a:endParaRPr>
          </a:p>
        </p:txBody>
      </p:sp>
      <p:sp>
        <p:nvSpPr>
          <p:cNvPr id="242" name="Google Shape;242;p18"/>
          <p:cNvSpPr/>
          <p:nvPr/>
        </p:nvSpPr>
        <p:spPr>
          <a:xfrm>
            <a:off x="3179675" y="3980476"/>
            <a:ext cx="2559600" cy="15534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 NB.SI (</a:t>
            </a:r>
            <a:r>
              <a:rPr b="0" i="0" lang="fr-FR" sz="1300" u="none" cap="none" strike="noStrike">
                <a:solidFill>
                  <a:schemeClr val="lt1"/>
                </a:solidFill>
                <a:latin typeface="Arial"/>
                <a:ea typeface="Arial"/>
                <a:cs typeface="Arial"/>
                <a:sym typeface="Arial"/>
              </a:rPr>
              <a:t>plage d’application du critère;”critère”;plage à compter)</a:t>
            </a:r>
            <a:endParaRPr b="0" i="0" sz="1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fr-FR" sz="1300" u="none" cap="none" strike="noStrike">
                <a:solidFill>
                  <a:srgbClr val="666666"/>
                </a:solidFill>
                <a:latin typeface="Arial"/>
                <a:ea typeface="Arial"/>
                <a:cs typeface="Arial"/>
                <a:sym typeface="Arial"/>
              </a:rPr>
              <a:t>=NB.SI(L1:P1;”Oui”;L6:P6)</a:t>
            </a:r>
            <a:endParaRPr b="0" i="1" sz="13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fr-FR" sz="1300" u="none" cap="none" strike="noStrike">
                <a:solidFill>
                  <a:srgbClr val="666666"/>
                </a:solidFill>
                <a:latin typeface="Arial"/>
                <a:ea typeface="Arial"/>
                <a:cs typeface="Arial"/>
                <a:sym typeface="Arial"/>
              </a:rPr>
              <a:t>=NB.SI(L1:P1;”&lt;5”;L1:P1)</a:t>
            </a:r>
            <a:endParaRPr b="0" i="0" sz="13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3" name="Google Shape;243;p18" title="excel.png"/>
          <p:cNvPicPr preferRelativeResize="0"/>
          <p:nvPr/>
        </p:nvPicPr>
        <p:blipFill rotWithShape="1">
          <a:blip r:embed="rId3">
            <a:alphaModFix/>
          </a:blip>
          <a:srcRect b="0" l="0" r="0" t="0"/>
          <a:stretch/>
        </p:blipFill>
        <p:spPr>
          <a:xfrm>
            <a:off x="7809775" y="5685275"/>
            <a:ext cx="935350" cy="882725"/>
          </a:xfrm>
          <a:prstGeom prst="rect">
            <a:avLst/>
          </a:prstGeom>
          <a:noFill/>
          <a:ln>
            <a:noFill/>
          </a:ln>
        </p:spPr>
      </p:pic>
      <p:sp>
        <p:nvSpPr>
          <p:cNvPr id="244" name="Google Shape;244;p18"/>
          <p:cNvSpPr txBox="1"/>
          <p:nvPr/>
        </p:nvSpPr>
        <p:spPr>
          <a:xfrm>
            <a:off x="3179675" y="1523725"/>
            <a:ext cx="255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NOMBRE</a:t>
            </a:r>
            <a:endParaRPr b="1" i="0" sz="1800" u="none" cap="none" strike="noStrike">
              <a:solidFill>
                <a:schemeClr val="dk2"/>
              </a:solidFill>
              <a:latin typeface="Raleway"/>
              <a:ea typeface="Raleway"/>
              <a:cs typeface="Raleway"/>
              <a:sym typeface="Raleway"/>
            </a:endParaRPr>
          </a:p>
        </p:txBody>
      </p:sp>
      <p:sp>
        <p:nvSpPr>
          <p:cNvPr id="245" name="Google Shape;245;p18"/>
          <p:cNvSpPr txBox="1"/>
          <p:nvPr/>
        </p:nvSpPr>
        <p:spPr>
          <a:xfrm>
            <a:off x="3179688" y="3518775"/>
            <a:ext cx="255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NOMBRE SI </a:t>
            </a:r>
            <a:r>
              <a:rPr b="1" i="1" lang="fr-FR" sz="1600" u="none" cap="none" strike="noStrike">
                <a:solidFill>
                  <a:schemeClr val="dk2"/>
                </a:solidFill>
                <a:latin typeface="Raleway"/>
                <a:ea typeface="Raleway"/>
                <a:cs typeface="Raleway"/>
                <a:sym typeface="Raleway"/>
              </a:rPr>
              <a:t>(condition)</a:t>
            </a:r>
            <a:endParaRPr b="1" i="1" sz="1600" u="none" cap="none" strike="noStrike">
              <a:solidFill>
                <a:schemeClr val="dk2"/>
              </a:solidFill>
              <a:latin typeface="Raleway"/>
              <a:ea typeface="Raleway"/>
              <a:cs typeface="Raleway"/>
              <a:sym typeface="Raleway"/>
            </a:endParaRPr>
          </a:p>
        </p:txBody>
      </p:sp>
      <p:sp>
        <p:nvSpPr>
          <p:cNvPr id="246" name="Google Shape;246;p18"/>
          <p:cNvSpPr/>
          <p:nvPr/>
        </p:nvSpPr>
        <p:spPr>
          <a:xfrm>
            <a:off x="457575" y="3927900"/>
            <a:ext cx="2559600" cy="16059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300" u="none" cap="none" strike="noStrike">
                <a:solidFill>
                  <a:schemeClr val="lt1"/>
                </a:solidFill>
                <a:latin typeface="Arial"/>
                <a:ea typeface="Arial"/>
                <a:cs typeface="Arial"/>
                <a:sym typeface="Arial"/>
              </a:rPr>
              <a:t>=SOMME.SI(plage d’application du critère;”critère”;plage du calcul)</a:t>
            </a:r>
            <a:endParaRPr b="0" i="0" sz="1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fr-FR" sz="1300" u="none" cap="none" strike="noStrike">
                <a:solidFill>
                  <a:srgbClr val="666666"/>
                </a:solidFill>
                <a:latin typeface="Arial"/>
                <a:ea typeface="Arial"/>
                <a:cs typeface="Arial"/>
                <a:sym typeface="Arial"/>
              </a:rPr>
              <a:t>=SOMME.SI(L1:P1;”Oui”;L6:P6)</a:t>
            </a:r>
            <a:endParaRPr b="0" i="1" sz="13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fr-FR" sz="1300" u="none" cap="none" strike="noStrike">
                <a:solidFill>
                  <a:srgbClr val="666666"/>
                </a:solidFill>
                <a:latin typeface="Arial"/>
                <a:ea typeface="Arial"/>
                <a:cs typeface="Arial"/>
                <a:sym typeface="Arial"/>
              </a:rPr>
              <a:t>=SOMME.SI(L1:P1;”&lt;5”;L1:P1)</a:t>
            </a:r>
            <a:endParaRPr b="0" i="1" sz="1300" u="none" cap="none" strike="noStrike">
              <a:solidFill>
                <a:srgbClr val="666666"/>
              </a:solidFill>
              <a:latin typeface="Arial"/>
              <a:ea typeface="Arial"/>
              <a:cs typeface="Arial"/>
              <a:sym typeface="Arial"/>
            </a:endParaRPr>
          </a:p>
        </p:txBody>
      </p:sp>
      <p:sp>
        <p:nvSpPr>
          <p:cNvPr id="247" name="Google Shape;247;p18"/>
          <p:cNvSpPr txBox="1"/>
          <p:nvPr/>
        </p:nvSpPr>
        <p:spPr>
          <a:xfrm>
            <a:off x="457575" y="3447575"/>
            <a:ext cx="255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SOMME SI </a:t>
            </a:r>
            <a:r>
              <a:rPr b="1" i="1" lang="fr-FR" sz="1600" u="none" cap="none" strike="noStrike">
                <a:solidFill>
                  <a:schemeClr val="dk2"/>
                </a:solidFill>
                <a:latin typeface="Raleway"/>
                <a:ea typeface="Raleway"/>
                <a:cs typeface="Raleway"/>
                <a:sym typeface="Raleway"/>
              </a:rPr>
              <a:t>(condition)</a:t>
            </a:r>
            <a:endParaRPr b="1" i="0" sz="1800" u="none" cap="none" strike="noStrike">
              <a:solidFill>
                <a:schemeClr val="dk2"/>
              </a:solidFill>
              <a:latin typeface="Raleway"/>
              <a:ea typeface="Raleway"/>
              <a:cs typeface="Raleway"/>
              <a:sym typeface="Raleway"/>
            </a:endParaRPr>
          </a:p>
        </p:txBody>
      </p:sp>
      <p:sp>
        <p:nvSpPr>
          <p:cNvPr id="248" name="Google Shape;248;p18"/>
          <p:cNvSpPr/>
          <p:nvPr/>
        </p:nvSpPr>
        <p:spPr>
          <a:xfrm>
            <a:off x="6185525" y="3980400"/>
            <a:ext cx="2559600" cy="15534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100" u="none" cap="none" strike="noStrike">
                <a:solidFill>
                  <a:schemeClr val="lt1"/>
                </a:solidFill>
                <a:latin typeface="Arial"/>
                <a:ea typeface="Arial"/>
                <a:cs typeface="Arial"/>
                <a:sym typeface="Arial"/>
              </a:rPr>
              <a:t>=SOMME.SI.ENS(plage d’application du 1er critère;”1er critère”;plage d’application du 2eme critère;”2eme critère”;plage du calcul)</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r-FR" sz="1100" u="none" cap="none" strike="noStrike">
                <a:solidFill>
                  <a:srgbClr val="666666"/>
                </a:solidFill>
                <a:latin typeface="Arial"/>
                <a:ea typeface="Arial"/>
                <a:cs typeface="Arial"/>
                <a:sym typeface="Arial"/>
              </a:rPr>
              <a:t>=NB.SI.ENS(L1/P1;”Oui”;L8:P8;”F”;L10:P10)</a:t>
            </a:r>
            <a:endParaRPr b="0" i="0" sz="1100" u="none" cap="none" strike="noStrike">
              <a:solidFill>
                <a:srgbClr val="666666"/>
              </a:solidFill>
              <a:latin typeface="Arial"/>
              <a:ea typeface="Arial"/>
              <a:cs typeface="Arial"/>
              <a:sym typeface="Arial"/>
            </a:endParaRPr>
          </a:p>
        </p:txBody>
      </p:sp>
      <p:sp>
        <p:nvSpPr>
          <p:cNvPr id="249" name="Google Shape;249;p18"/>
          <p:cNvSpPr txBox="1"/>
          <p:nvPr/>
        </p:nvSpPr>
        <p:spPr>
          <a:xfrm>
            <a:off x="6185525" y="3470675"/>
            <a:ext cx="2559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500" u="none" cap="none" strike="noStrike">
                <a:solidFill>
                  <a:schemeClr val="dk2"/>
                </a:solidFill>
                <a:latin typeface="Raleway"/>
                <a:ea typeface="Raleway"/>
                <a:cs typeface="Raleway"/>
                <a:sym typeface="Raleway"/>
              </a:rPr>
              <a:t>CONDITIONS MULTIPLES</a:t>
            </a:r>
            <a:endParaRPr b="1" i="0" sz="1500" u="none" cap="none" strike="noStrike">
              <a:solidFill>
                <a:schemeClr val="dk2"/>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49f7b24b7d_0_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56" name="Google Shape;256;g349f7b24b7d_0_8"/>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57" name="Google Shape;257;g349f7b24b7d_0_8"/>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FORMULES ET FONCTIONS DE BASE</a:t>
            </a:r>
            <a:endParaRPr b="0" i="0" sz="6000" u="none" cap="none" strike="noStrike">
              <a:solidFill>
                <a:schemeClr val="dk2"/>
              </a:solidFill>
              <a:latin typeface="Bebas Neue"/>
              <a:ea typeface="Bebas Neue"/>
              <a:cs typeface="Bebas Neue"/>
              <a:sym typeface="Bebas Neue"/>
            </a:endParaRPr>
          </a:p>
        </p:txBody>
      </p:sp>
      <p:sp>
        <p:nvSpPr>
          <p:cNvPr id="258" name="Google Shape;258;g349f7b24b7d_0_8"/>
          <p:cNvSpPr txBox="1"/>
          <p:nvPr/>
        </p:nvSpPr>
        <p:spPr>
          <a:xfrm>
            <a:off x="985305" y="4873428"/>
            <a:ext cx="1504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Raleway"/>
                <a:ea typeface="Raleway"/>
                <a:cs typeface="Raleway"/>
                <a:sym typeface="Raleway"/>
              </a:rPr>
              <a:t>Description</a:t>
            </a:r>
            <a:endParaRPr b="0" i="0" sz="1800" u="none" cap="none" strike="noStrike">
              <a:solidFill>
                <a:schemeClr val="lt1"/>
              </a:solidFill>
              <a:latin typeface="Raleway"/>
              <a:ea typeface="Raleway"/>
              <a:cs typeface="Raleway"/>
              <a:sym typeface="Raleway"/>
            </a:endParaRPr>
          </a:p>
        </p:txBody>
      </p:sp>
      <p:sp>
        <p:nvSpPr>
          <p:cNvPr id="259" name="Google Shape;259;g349f7b24b7d_0_8"/>
          <p:cNvSpPr txBox="1"/>
          <p:nvPr/>
        </p:nvSpPr>
        <p:spPr>
          <a:xfrm>
            <a:off x="6139946" y="4873428"/>
            <a:ext cx="22035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Raleway"/>
                <a:ea typeface="Raleway"/>
                <a:cs typeface="Raleway"/>
                <a:sym typeface="Raleway"/>
              </a:rPr>
              <a:t>Description</a:t>
            </a:r>
            <a:endParaRPr b="0" i="0" sz="1800" u="none" cap="none" strike="noStrike">
              <a:solidFill>
                <a:schemeClr val="lt1"/>
              </a:solidFill>
              <a:latin typeface="Raleway"/>
              <a:ea typeface="Raleway"/>
              <a:cs typeface="Raleway"/>
              <a:sym typeface="Raleway"/>
            </a:endParaRPr>
          </a:p>
        </p:txBody>
      </p:sp>
      <p:sp>
        <p:nvSpPr>
          <p:cNvPr id="260" name="Google Shape;260;g349f7b24b7d_0_8"/>
          <p:cNvSpPr txBox="1"/>
          <p:nvPr/>
        </p:nvSpPr>
        <p:spPr>
          <a:xfrm>
            <a:off x="3579725" y="4873428"/>
            <a:ext cx="17595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Raleway"/>
                <a:ea typeface="Raleway"/>
                <a:cs typeface="Raleway"/>
                <a:sym typeface="Raleway"/>
              </a:rPr>
              <a:t>Description</a:t>
            </a:r>
            <a:endParaRPr b="0" i="0" sz="1800" u="none" cap="none" strike="noStrike">
              <a:solidFill>
                <a:schemeClr val="lt1"/>
              </a:solidFill>
              <a:latin typeface="Raleway"/>
              <a:ea typeface="Raleway"/>
              <a:cs typeface="Raleway"/>
              <a:sym typeface="Raleway"/>
            </a:endParaRPr>
          </a:p>
        </p:txBody>
      </p:sp>
      <p:sp>
        <p:nvSpPr>
          <p:cNvPr id="261" name="Google Shape;261;g349f7b24b7d_0_8"/>
          <p:cNvSpPr txBox="1"/>
          <p:nvPr/>
        </p:nvSpPr>
        <p:spPr>
          <a:xfrm>
            <a:off x="457500" y="1588425"/>
            <a:ext cx="255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NB.VIDE</a:t>
            </a:r>
            <a:endParaRPr b="1" i="0" sz="1800" u="none" cap="none" strike="noStrike">
              <a:solidFill>
                <a:schemeClr val="dk2"/>
              </a:solidFill>
              <a:latin typeface="Raleway"/>
              <a:ea typeface="Raleway"/>
              <a:cs typeface="Raleway"/>
              <a:sym typeface="Raleway"/>
            </a:endParaRPr>
          </a:p>
        </p:txBody>
      </p:sp>
      <p:sp>
        <p:nvSpPr>
          <p:cNvPr id="262" name="Google Shape;262;g349f7b24b7d_0_8"/>
          <p:cNvSpPr/>
          <p:nvPr/>
        </p:nvSpPr>
        <p:spPr>
          <a:xfrm>
            <a:off x="457500" y="2039425"/>
            <a:ext cx="2559600" cy="12951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=NB.VIDE (plage)</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fr-FR" sz="1400" u="none" cap="none" strike="noStrike">
                <a:solidFill>
                  <a:srgbClr val="666666"/>
                </a:solidFill>
                <a:latin typeface="Arial"/>
                <a:ea typeface="Arial"/>
                <a:cs typeface="Arial"/>
                <a:sym typeface="Arial"/>
              </a:rPr>
              <a:t>compte le nombre de cellules vides dans la plage</a:t>
            </a:r>
            <a:endParaRPr b="0" i="1" sz="1400" u="none" cap="none" strike="noStrike">
              <a:solidFill>
                <a:srgbClr val="666666"/>
              </a:solidFill>
              <a:latin typeface="Arial"/>
              <a:ea typeface="Arial"/>
              <a:cs typeface="Arial"/>
              <a:sym typeface="Arial"/>
            </a:endParaRPr>
          </a:p>
        </p:txBody>
      </p:sp>
      <p:sp>
        <p:nvSpPr>
          <p:cNvPr id="263" name="Google Shape;263;g349f7b24b7d_0_8"/>
          <p:cNvSpPr/>
          <p:nvPr/>
        </p:nvSpPr>
        <p:spPr>
          <a:xfrm>
            <a:off x="3179650" y="2043551"/>
            <a:ext cx="2559600" cy="12951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Calcule une moyenne</a:t>
            </a:r>
            <a:endParaRPr b="0" i="0" sz="14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 MOY(plage)</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=MOY(A5:L5)</a:t>
            </a:r>
            <a:endParaRPr b="0" i="0" sz="1400" u="none" cap="none" strike="noStrike">
              <a:solidFill>
                <a:srgbClr val="666666"/>
              </a:solidFill>
              <a:latin typeface="Arial"/>
              <a:ea typeface="Arial"/>
              <a:cs typeface="Arial"/>
              <a:sym typeface="Arial"/>
            </a:endParaRPr>
          </a:p>
        </p:txBody>
      </p:sp>
      <p:pic>
        <p:nvPicPr>
          <p:cNvPr id="264" name="Google Shape;264;g349f7b24b7d_0_8" title="excel.png"/>
          <p:cNvPicPr preferRelativeResize="0"/>
          <p:nvPr/>
        </p:nvPicPr>
        <p:blipFill rotWithShape="1">
          <a:blip r:embed="rId3">
            <a:alphaModFix/>
          </a:blip>
          <a:srcRect b="0" l="0" r="0" t="0"/>
          <a:stretch/>
        </p:blipFill>
        <p:spPr>
          <a:xfrm>
            <a:off x="7809775" y="5685275"/>
            <a:ext cx="935350" cy="882725"/>
          </a:xfrm>
          <a:prstGeom prst="rect">
            <a:avLst/>
          </a:prstGeom>
          <a:noFill/>
          <a:ln>
            <a:noFill/>
          </a:ln>
        </p:spPr>
      </p:pic>
      <p:sp>
        <p:nvSpPr>
          <p:cNvPr id="265" name="Google Shape;265;g349f7b24b7d_0_8"/>
          <p:cNvSpPr txBox="1"/>
          <p:nvPr/>
        </p:nvSpPr>
        <p:spPr>
          <a:xfrm>
            <a:off x="3179675" y="1523725"/>
            <a:ext cx="255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MOYENNE</a:t>
            </a:r>
            <a:endParaRPr b="1" i="0" sz="1800" u="none" cap="none" strike="noStrike">
              <a:solidFill>
                <a:schemeClr val="dk2"/>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45f6121e9d_0_5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272" name="Google Shape;272;g345f6121e9d_0_57"/>
          <p:cNvSpPr/>
          <p:nvPr/>
        </p:nvSpPr>
        <p:spPr>
          <a:xfrm>
            <a:off x="1095625" y="1931200"/>
            <a:ext cx="5271300" cy="509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Rendez-vous dans l’onglet 4.2 - Suivi des indicateurs de votre tableau de bord.</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2"/>
                </a:solidFill>
                <a:latin typeface="Raleway"/>
                <a:ea typeface="Raleway"/>
                <a:cs typeface="Raleway"/>
                <a:sym typeface="Raleway"/>
              </a:rPr>
              <a:t>Colonne H - Atteint</a:t>
            </a:r>
            <a:endParaRPr b="1"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chemeClr val="dk2"/>
              </a:buClr>
              <a:buSzPts val="1800"/>
              <a:buFont typeface="Raleway"/>
              <a:buChar char="-"/>
            </a:pPr>
            <a:r>
              <a:rPr b="0" i="0" lang="fr-FR" sz="1800" u="none" cap="none" strike="noStrike">
                <a:solidFill>
                  <a:schemeClr val="dk2"/>
                </a:solidFill>
                <a:latin typeface="Raleway"/>
                <a:ea typeface="Raleway"/>
                <a:cs typeface="Raleway"/>
                <a:sym typeface="Raleway"/>
              </a:rPr>
              <a:t>Une fonction somme est pré-paramétrée</a:t>
            </a:r>
            <a:endParaRPr b="0" i="0" sz="1800" u="none" cap="none" strike="noStrike">
              <a:solidFill>
                <a:schemeClr val="dk2"/>
              </a:solidFill>
              <a:latin typeface="Raleway"/>
              <a:ea typeface="Raleway"/>
              <a:cs typeface="Raleway"/>
              <a:sym typeface="Raleway"/>
            </a:endParaRPr>
          </a:p>
          <a:p>
            <a:pPr indent="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chemeClr val="dk2"/>
              </a:buClr>
              <a:buSzPts val="1800"/>
              <a:buFont typeface="Raleway"/>
              <a:buChar char="-"/>
            </a:pPr>
            <a:r>
              <a:rPr b="0" i="0" lang="fr-FR" sz="1800" u="none" cap="none" strike="noStrike">
                <a:solidFill>
                  <a:schemeClr val="dk2"/>
                </a:solidFill>
                <a:latin typeface="Raleway"/>
                <a:ea typeface="Raleway"/>
                <a:cs typeface="Raleway"/>
                <a:sym typeface="Raleway"/>
              </a:rPr>
              <a:t>Cependant tous les indicateurs ne correspondent pas nécessairement à une somme</a:t>
            </a:r>
            <a:endParaRPr b="0" i="0" sz="1800" u="none" cap="none" strike="noStrike">
              <a:solidFill>
                <a:schemeClr val="dk2"/>
              </a:solidFill>
              <a:latin typeface="Raleway"/>
              <a:ea typeface="Raleway"/>
              <a:cs typeface="Raleway"/>
              <a:sym typeface="Raleway"/>
            </a:endParaRPr>
          </a:p>
          <a:p>
            <a:pPr indent="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chemeClr val="dk2"/>
              </a:buClr>
              <a:buSzPts val="1800"/>
              <a:buFont typeface="Raleway"/>
              <a:buChar char="-"/>
            </a:pPr>
            <a:r>
              <a:rPr b="0" i="0" lang="fr-FR" sz="1800" u="none" cap="none" strike="noStrike">
                <a:solidFill>
                  <a:schemeClr val="dk2"/>
                </a:solidFill>
                <a:latin typeface="Raleway"/>
                <a:ea typeface="Raleway"/>
                <a:cs typeface="Raleway"/>
                <a:sym typeface="Raleway"/>
              </a:rPr>
              <a:t>Paramétrer les formules dans la colonne H de chaque indicateur</a:t>
            </a:r>
            <a:endParaRPr b="0" i="0" sz="1800" u="none" cap="none" strike="noStrike">
              <a:solidFill>
                <a:schemeClr val="dk2"/>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Raleway"/>
                <a:ea typeface="Raleway"/>
                <a:cs typeface="Raleway"/>
                <a:sym typeface="Raleway"/>
              </a:rPr>
              <a:t>		=&gt; les informations de calculs se trouvent dans la colonne C méthode de calcul</a:t>
            </a:r>
            <a:endParaRPr b="0" i="0" sz="1600" u="none" cap="none" strike="noStrike">
              <a:solidFill>
                <a:schemeClr val="dk1"/>
              </a:solidFill>
              <a:latin typeface="Raleway"/>
              <a:ea typeface="Raleway"/>
              <a:cs typeface="Raleway"/>
              <a:sym typeface="Raleway"/>
            </a:endParaRPr>
          </a:p>
        </p:txBody>
      </p:sp>
      <p:sp>
        <p:nvSpPr>
          <p:cNvPr id="273" name="Google Shape;273;g345f6121e9d_0_57"/>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EXERCICES - LES FONCTIONS EXCELS</a:t>
            </a:r>
            <a:endParaRPr b="1" i="0" sz="6500" u="none" cap="none" strike="noStrike">
              <a:solidFill>
                <a:schemeClr val="dk1"/>
              </a:solidFill>
              <a:latin typeface="Bebas Neue"/>
              <a:ea typeface="Bebas Neue"/>
              <a:cs typeface="Bebas Neue"/>
              <a:sym typeface="Bebas Neue"/>
            </a:endParaRPr>
          </a:p>
        </p:txBody>
      </p:sp>
      <p:cxnSp>
        <p:nvCxnSpPr>
          <p:cNvPr id="274" name="Google Shape;274;g345f6121e9d_0_57"/>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pic>
        <p:nvPicPr>
          <p:cNvPr id="275" name="Google Shape;275;g345f6121e9d_0_57" title="excel.png"/>
          <p:cNvPicPr preferRelativeResize="0"/>
          <p:nvPr/>
        </p:nvPicPr>
        <p:blipFill rotWithShape="1">
          <a:blip r:embed="rId3">
            <a:alphaModFix/>
          </a:blip>
          <a:srcRect b="0" l="0" r="0" t="0"/>
          <a:stretch/>
        </p:blipFill>
        <p:spPr>
          <a:xfrm>
            <a:off x="7372725" y="5272825"/>
            <a:ext cx="1372400" cy="1295175"/>
          </a:xfrm>
          <a:prstGeom prst="rect">
            <a:avLst/>
          </a:prstGeom>
          <a:noFill/>
          <a:ln>
            <a:noFill/>
          </a:ln>
        </p:spPr>
      </p:pic>
      <p:sp>
        <p:nvSpPr>
          <p:cNvPr id="276" name="Google Shape;276;g345f6121e9d_0_57"/>
          <p:cNvSpPr txBox="1"/>
          <p:nvPr/>
        </p:nvSpPr>
        <p:spPr>
          <a:xfrm>
            <a:off x="2313928" y="1315588"/>
            <a:ext cx="2655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rgbClr val="E84E0F"/>
                </a:solidFill>
                <a:latin typeface="Bebas Neue"/>
                <a:ea typeface="Bebas Neue"/>
                <a:cs typeface="Bebas Neue"/>
                <a:sym typeface="Bebas Neue"/>
              </a:rPr>
              <a:t>INDIVIDUELLEMENT</a:t>
            </a:r>
            <a:endParaRPr b="0" i="0" sz="2800" u="none" cap="none" strike="noStrike">
              <a:solidFill>
                <a:srgbClr val="E84E0F"/>
              </a:solidFill>
              <a:latin typeface="Bebas Neue"/>
              <a:ea typeface="Bebas Neue"/>
              <a:cs typeface="Bebas Neue"/>
              <a:sym typeface="Bebas Neue"/>
            </a:endParaRPr>
          </a:p>
        </p:txBody>
      </p:sp>
      <p:pic>
        <p:nvPicPr>
          <p:cNvPr descr="Une image contenant noir, obscurité&#10;&#10;Description générée automatiquement" id="277" name="Google Shape;277;g345f6121e9d_0_57"/>
          <p:cNvPicPr preferRelativeResize="0"/>
          <p:nvPr/>
        </p:nvPicPr>
        <p:blipFill rotWithShape="1">
          <a:blip r:embed="rId4">
            <a:alphaModFix/>
          </a:blip>
          <a:srcRect b="0" l="0" r="0" t="0"/>
          <a:stretch/>
        </p:blipFill>
        <p:spPr>
          <a:xfrm>
            <a:off x="6838175" y="1408700"/>
            <a:ext cx="1578476" cy="1578476"/>
          </a:xfrm>
          <a:prstGeom prst="rect">
            <a:avLst/>
          </a:prstGeom>
          <a:noFill/>
          <a:ln>
            <a:noFill/>
          </a:ln>
        </p:spPr>
      </p:pic>
      <p:pic>
        <p:nvPicPr>
          <p:cNvPr descr="Une image contenant noir, obscurité&#10;&#10;Description générée automatiquement" id="278" name="Google Shape;278;g345f6121e9d_0_57"/>
          <p:cNvPicPr preferRelativeResize="0"/>
          <p:nvPr/>
        </p:nvPicPr>
        <p:blipFill rotWithShape="1">
          <a:blip r:embed="rId5">
            <a:alphaModFix/>
          </a:blip>
          <a:srcRect b="0" l="0" r="0" t="0"/>
          <a:stretch/>
        </p:blipFill>
        <p:spPr>
          <a:xfrm>
            <a:off x="5708018" y="5842706"/>
            <a:ext cx="697283" cy="697283"/>
          </a:xfrm>
          <a:prstGeom prst="rect">
            <a:avLst/>
          </a:prstGeom>
          <a:noFill/>
          <a:ln>
            <a:noFill/>
          </a:ln>
        </p:spPr>
      </p:pic>
      <p:sp>
        <p:nvSpPr>
          <p:cNvPr id="279" name="Google Shape;279;g345f6121e9d_0_57"/>
          <p:cNvSpPr txBox="1"/>
          <p:nvPr/>
        </p:nvSpPr>
        <p:spPr>
          <a:xfrm>
            <a:off x="3033320" y="6059681"/>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15 mins.</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49af54dce8_0_10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286" name="Google Shape;286;g349af54dce8_0_109"/>
          <p:cNvSpPr/>
          <p:nvPr/>
        </p:nvSpPr>
        <p:spPr>
          <a:xfrm>
            <a:off x="1143575" y="1391125"/>
            <a:ext cx="7497900" cy="143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L’onglet 2 - bilan et analyse du tableau de bord a pour objectif de faciliter certaines analyses des données issues des autres feuilles.</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Deux niveaux d’analyse :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p:txBody>
      </p:sp>
      <p:sp>
        <p:nvSpPr>
          <p:cNvPr id="287" name="Google Shape;287;g349af54dce8_0_109"/>
          <p:cNvSpPr txBox="1"/>
          <p:nvPr/>
        </p:nvSpPr>
        <p:spPr>
          <a:xfrm>
            <a:off x="-75" y="315100"/>
            <a:ext cx="91440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3500" u="none" cap="none" strike="noStrike">
                <a:solidFill>
                  <a:schemeClr val="dk1"/>
                </a:solidFill>
                <a:latin typeface="Bebas Neue"/>
                <a:ea typeface="Bebas Neue"/>
                <a:cs typeface="Bebas Neue"/>
                <a:sym typeface="Bebas Neue"/>
              </a:rPr>
              <a:t>FOCUS SUR LES FONCTIONNALITÉS D'ANALYSE</a:t>
            </a:r>
            <a:endParaRPr b="1" i="0" sz="3500" u="none" cap="none" strike="noStrike">
              <a:solidFill>
                <a:schemeClr val="dk1"/>
              </a:solidFill>
              <a:latin typeface="Bebas Neue"/>
              <a:ea typeface="Bebas Neue"/>
              <a:cs typeface="Bebas Neue"/>
              <a:sym typeface="Bebas Neue"/>
            </a:endParaRPr>
          </a:p>
        </p:txBody>
      </p:sp>
      <p:cxnSp>
        <p:nvCxnSpPr>
          <p:cNvPr id="288" name="Google Shape;288;g349af54dce8_0_109"/>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pic>
        <p:nvPicPr>
          <p:cNvPr id="289" name="Google Shape;289;g349af54dce8_0_109" title="excel.png"/>
          <p:cNvPicPr preferRelativeResize="0"/>
          <p:nvPr/>
        </p:nvPicPr>
        <p:blipFill rotWithShape="1">
          <a:blip r:embed="rId3">
            <a:alphaModFix/>
          </a:blip>
          <a:srcRect b="0" l="0" r="0" t="0"/>
          <a:stretch/>
        </p:blipFill>
        <p:spPr>
          <a:xfrm>
            <a:off x="7695990" y="5577900"/>
            <a:ext cx="1049135" cy="990100"/>
          </a:xfrm>
          <a:prstGeom prst="rect">
            <a:avLst/>
          </a:prstGeom>
          <a:noFill/>
          <a:ln>
            <a:noFill/>
          </a:ln>
        </p:spPr>
      </p:pic>
      <p:pic>
        <p:nvPicPr>
          <p:cNvPr id="290" name="Google Shape;290;g349af54dce8_0_109" title="zoom.png"/>
          <p:cNvPicPr preferRelativeResize="0"/>
          <p:nvPr/>
        </p:nvPicPr>
        <p:blipFill rotWithShape="1">
          <a:blip r:embed="rId4">
            <a:alphaModFix/>
          </a:blip>
          <a:srcRect b="0" l="0" r="0" t="0"/>
          <a:stretch/>
        </p:blipFill>
        <p:spPr>
          <a:xfrm rot="5400000">
            <a:off x="236975" y="254300"/>
            <a:ext cx="990100" cy="990100"/>
          </a:xfrm>
          <a:prstGeom prst="rect">
            <a:avLst/>
          </a:prstGeom>
          <a:noFill/>
          <a:ln>
            <a:noFill/>
          </a:ln>
        </p:spPr>
      </p:pic>
      <p:cxnSp>
        <p:nvCxnSpPr>
          <p:cNvPr id="291" name="Google Shape;291;g349af54dce8_0_109"/>
          <p:cNvCxnSpPr/>
          <p:nvPr/>
        </p:nvCxnSpPr>
        <p:spPr>
          <a:xfrm flipH="1">
            <a:off x="4477825" y="3018350"/>
            <a:ext cx="41100" cy="2581500"/>
          </a:xfrm>
          <a:prstGeom prst="straightConnector1">
            <a:avLst/>
          </a:prstGeom>
          <a:noFill/>
          <a:ln cap="flat" cmpd="sng" w="76200">
            <a:solidFill>
              <a:srgbClr val="000000"/>
            </a:solidFill>
            <a:prstDash val="solid"/>
            <a:round/>
            <a:headEnd len="sm" w="sm" type="none"/>
            <a:tailEnd len="sm" w="sm" type="none"/>
          </a:ln>
        </p:spPr>
      </p:cxnSp>
      <p:sp>
        <p:nvSpPr>
          <p:cNvPr id="292" name="Google Shape;292;g349af54dce8_0_109"/>
          <p:cNvSpPr txBox="1"/>
          <p:nvPr/>
        </p:nvSpPr>
        <p:spPr>
          <a:xfrm>
            <a:off x="1401125" y="2874888"/>
            <a:ext cx="2484900" cy="53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fr-FR" sz="2200" u="none" cap="none" strike="noStrike">
                <a:solidFill>
                  <a:srgbClr val="E84E0F"/>
                </a:solidFill>
                <a:latin typeface="Arial"/>
                <a:ea typeface="Arial"/>
                <a:cs typeface="Arial"/>
                <a:sym typeface="Arial"/>
              </a:rPr>
              <a:t>Données projets</a:t>
            </a:r>
            <a:endParaRPr b="1" i="0" sz="2200" u="none" cap="none" strike="noStrike">
              <a:solidFill>
                <a:srgbClr val="E84E0F"/>
              </a:solidFill>
              <a:latin typeface="Arial"/>
              <a:ea typeface="Arial"/>
              <a:cs typeface="Arial"/>
              <a:sym typeface="Arial"/>
            </a:endParaRPr>
          </a:p>
        </p:txBody>
      </p:sp>
      <p:sp>
        <p:nvSpPr>
          <p:cNvPr id="293" name="Google Shape;293;g349af54dce8_0_109"/>
          <p:cNvSpPr txBox="1"/>
          <p:nvPr/>
        </p:nvSpPr>
        <p:spPr>
          <a:xfrm>
            <a:off x="1143575" y="3459850"/>
            <a:ext cx="30000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Analyse visuelle de certains indicateurs clés : les bénéficiaires et les indicateurs cumulables ACTEI</a:t>
            </a:r>
            <a:endParaRPr b="1" i="0" sz="18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En partie déjà paramétré</a:t>
            </a:r>
            <a:endParaRPr b="1" i="0" sz="1800" u="none" cap="none" strike="noStrike">
              <a:solidFill>
                <a:schemeClr val="dk1"/>
              </a:solidFill>
              <a:latin typeface="Raleway"/>
              <a:ea typeface="Raleway"/>
              <a:cs typeface="Raleway"/>
              <a:sym typeface="Raleway"/>
            </a:endParaRPr>
          </a:p>
        </p:txBody>
      </p:sp>
      <p:sp>
        <p:nvSpPr>
          <p:cNvPr id="294" name="Google Shape;294;g349af54dce8_0_109"/>
          <p:cNvSpPr txBox="1"/>
          <p:nvPr/>
        </p:nvSpPr>
        <p:spPr>
          <a:xfrm>
            <a:off x="5456350" y="2710100"/>
            <a:ext cx="3098700" cy="53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rgbClr val="E84E0F"/>
                </a:solidFill>
                <a:latin typeface="Arial"/>
                <a:ea typeface="Arial"/>
                <a:cs typeface="Arial"/>
                <a:sym typeface="Arial"/>
              </a:rPr>
              <a:t>Données de pilotage du projet</a:t>
            </a:r>
            <a:endParaRPr b="1" i="0" sz="2200" u="none" cap="none" strike="noStrike">
              <a:solidFill>
                <a:srgbClr val="E84E0F"/>
              </a:solidFill>
              <a:latin typeface="Arial"/>
              <a:ea typeface="Arial"/>
              <a:cs typeface="Arial"/>
              <a:sym typeface="Arial"/>
            </a:endParaRPr>
          </a:p>
        </p:txBody>
      </p:sp>
      <p:sp>
        <p:nvSpPr>
          <p:cNvPr id="295" name="Google Shape;295;g349af54dce8_0_109"/>
          <p:cNvSpPr txBox="1"/>
          <p:nvPr/>
        </p:nvSpPr>
        <p:spPr>
          <a:xfrm>
            <a:off x="5456350" y="3459850"/>
            <a:ext cx="3000000" cy="184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Analyse visuelle de données de mise en oeuvre du projet (activités, budget..)</a:t>
            </a:r>
            <a:endParaRPr b="1" i="0" sz="18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En partie déjà paramétré</a:t>
            </a:r>
            <a:endParaRPr b="1" i="0" sz="1800" u="none" cap="none" strike="noStrike">
              <a:solidFill>
                <a:schemeClr val="dk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49f7b24b7d_0_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02" name="Google Shape;302;g349f7b24b7d_0_30"/>
          <p:cNvSpPr/>
          <p:nvPr/>
        </p:nvSpPr>
        <p:spPr>
          <a:xfrm>
            <a:off x="1143575" y="1391125"/>
            <a:ext cx="5271300" cy="396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fr-FR" sz="1800">
                <a:solidFill>
                  <a:schemeClr val="dk2"/>
                </a:solidFill>
                <a:latin typeface="Raleway"/>
                <a:ea typeface="Raleway"/>
                <a:cs typeface="Raleway"/>
                <a:sym typeface="Raleway"/>
              </a:rPr>
              <a:t>Savez-vous faire un diagramme ?</a:t>
            </a:r>
            <a:endParaRPr b="1" sz="18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sz="1800">
              <a:solidFill>
                <a:schemeClr val="dk2"/>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lang="fr-FR" sz="1800">
                <a:solidFill>
                  <a:schemeClr val="dk2"/>
                </a:solidFill>
                <a:latin typeface="Raleway"/>
                <a:ea typeface="Raleway"/>
                <a:cs typeface="Raleway"/>
                <a:sym typeface="Raleway"/>
              </a:rPr>
              <a:t>Onglet 2 : bilan et analyse - section suivi des bénéficiaires/personnes concernées.</a:t>
            </a:r>
            <a:endParaRPr b="1" sz="1800">
              <a:solidFill>
                <a:schemeClr val="dk2"/>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lang="fr-FR" sz="1800">
                <a:solidFill>
                  <a:schemeClr val="dk2"/>
                </a:solidFill>
                <a:latin typeface="Raleway"/>
                <a:ea typeface="Raleway"/>
                <a:cs typeface="Raleway"/>
                <a:sym typeface="Raleway"/>
              </a:rPr>
              <a:t>Ces données sont rattachées à l’onglet 4.3., tableau total (en bas)</a:t>
            </a:r>
            <a:endParaRPr b="1" sz="1800">
              <a:solidFill>
                <a:schemeClr val="dk2"/>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sz="1800">
              <a:solidFill>
                <a:schemeClr val="dk2"/>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lang="fr-FR" sz="1800">
                <a:solidFill>
                  <a:schemeClr val="dk2"/>
                </a:solidFill>
                <a:latin typeface="Raleway"/>
                <a:ea typeface="Raleway"/>
                <a:cs typeface="Raleway"/>
                <a:sym typeface="Raleway"/>
              </a:rPr>
              <a:t>Le diagramme paramétré prend en compte tous les profils au format GPMF et se focalise sur les critères de genre uniquement.</a:t>
            </a:r>
            <a:endParaRPr sz="1800">
              <a:solidFill>
                <a:schemeClr val="dk2"/>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sz="1800">
              <a:solidFill>
                <a:schemeClr val="dk2"/>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lang="fr-FR" sz="1800">
                <a:solidFill>
                  <a:schemeClr val="dk2"/>
                </a:solidFill>
                <a:latin typeface="Raleway"/>
                <a:ea typeface="Raleway"/>
                <a:cs typeface="Raleway"/>
                <a:sym typeface="Raleway"/>
              </a:rPr>
              <a:t>En fonction de votre propre projet, modifier le diagramme pour qu’apparaisse les informations qui vous sont pertinentes. </a:t>
            </a:r>
            <a:endParaRPr sz="18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sz="18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sz="18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p:txBody>
      </p:sp>
      <p:sp>
        <p:nvSpPr>
          <p:cNvPr id="303" name="Google Shape;303;g349f7b24b7d_0_30"/>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EXERCICES - LES FONCTIONS </a:t>
            </a:r>
            <a:r>
              <a:rPr b="1" i="0" lang="fr-FR" sz="5300" u="none" cap="none" strike="noStrike">
                <a:solidFill>
                  <a:schemeClr val="dk1"/>
                </a:solidFill>
                <a:latin typeface="Bebas Neue"/>
                <a:ea typeface="Bebas Neue"/>
                <a:cs typeface="Bebas Neue"/>
                <a:sym typeface="Bebas Neue"/>
                <a:extLst>
                  <a:ext uri="http://customooxmlschemas.google.com/">
                    <go:slidesCustomData xmlns:go="http://customooxmlschemas.google.com/" textRoundtripDataId="1"/>
                  </a:ext>
                </a:extLst>
              </a:rPr>
              <a:t>EXCELS</a:t>
            </a:r>
            <a:endParaRPr b="1" i="0" sz="6500" u="none" cap="none" strike="noStrike">
              <a:solidFill>
                <a:schemeClr val="dk1"/>
              </a:solidFill>
              <a:latin typeface="Bebas Neue"/>
              <a:ea typeface="Bebas Neue"/>
              <a:cs typeface="Bebas Neue"/>
              <a:sym typeface="Bebas Neue"/>
            </a:endParaRPr>
          </a:p>
        </p:txBody>
      </p:sp>
      <p:cxnSp>
        <p:nvCxnSpPr>
          <p:cNvPr id="304" name="Google Shape;304;g349f7b24b7d_0_30"/>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pic>
        <p:nvPicPr>
          <p:cNvPr id="305" name="Google Shape;305;g349f7b24b7d_0_30" title="excel.png"/>
          <p:cNvPicPr preferRelativeResize="0"/>
          <p:nvPr/>
        </p:nvPicPr>
        <p:blipFill rotWithShape="1">
          <a:blip r:embed="rId4">
            <a:alphaModFix/>
          </a:blip>
          <a:srcRect b="0" l="0" r="0" t="0"/>
          <a:stretch/>
        </p:blipFill>
        <p:spPr>
          <a:xfrm>
            <a:off x="7372725" y="5272825"/>
            <a:ext cx="1372400" cy="1295175"/>
          </a:xfrm>
          <a:prstGeom prst="rect">
            <a:avLst/>
          </a:prstGeom>
          <a:noFill/>
          <a:ln>
            <a:noFill/>
          </a:ln>
        </p:spPr>
      </p:pic>
      <p:pic>
        <p:nvPicPr>
          <p:cNvPr descr="Une image contenant noir, obscurité&#10;&#10;Description générée automatiquement" id="306" name="Google Shape;306;g349f7b24b7d_0_30"/>
          <p:cNvPicPr preferRelativeResize="0"/>
          <p:nvPr/>
        </p:nvPicPr>
        <p:blipFill rotWithShape="1">
          <a:blip r:embed="rId5">
            <a:alphaModFix/>
          </a:blip>
          <a:srcRect b="0" l="0" r="0" t="0"/>
          <a:stretch/>
        </p:blipFill>
        <p:spPr>
          <a:xfrm>
            <a:off x="6838175" y="1408700"/>
            <a:ext cx="1578476" cy="1578476"/>
          </a:xfrm>
          <a:prstGeom prst="rect">
            <a:avLst/>
          </a:prstGeom>
          <a:noFill/>
          <a:ln>
            <a:noFill/>
          </a:ln>
        </p:spPr>
      </p:pic>
      <p:pic>
        <p:nvPicPr>
          <p:cNvPr descr="Une image contenant noir, obscurité&#10;&#10;Description générée automatiquement" id="307" name="Google Shape;307;g349f7b24b7d_0_30"/>
          <p:cNvPicPr preferRelativeResize="0"/>
          <p:nvPr/>
        </p:nvPicPr>
        <p:blipFill rotWithShape="1">
          <a:blip r:embed="rId6">
            <a:alphaModFix/>
          </a:blip>
          <a:srcRect b="0" l="0" r="0" t="0"/>
          <a:stretch/>
        </p:blipFill>
        <p:spPr>
          <a:xfrm>
            <a:off x="5708018" y="5842706"/>
            <a:ext cx="697283" cy="697283"/>
          </a:xfrm>
          <a:prstGeom prst="rect">
            <a:avLst/>
          </a:prstGeom>
          <a:noFill/>
          <a:ln>
            <a:noFill/>
          </a:ln>
        </p:spPr>
      </p:pic>
      <p:sp>
        <p:nvSpPr>
          <p:cNvPr id="308" name="Google Shape;308;g349f7b24b7d_0_30"/>
          <p:cNvSpPr txBox="1"/>
          <p:nvPr/>
        </p:nvSpPr>
        <p:spPr>
          <a:xfrm>
            <a:off x="3033320" y="6059681"/>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a:t>
            </a:r>
            <a:r>
              <a:rPr b="1" lang="fr-FR" sz="2000">
                <a:solidFill>
                  <a:srgbClr val="002060"/>
                </a:solidFill>
                <a:latin typeface="Arial Narrow"/>
                <a:ea typeface="Arial Narrow"/>
                <a:cs typeface="Arial Narrow"/>
                <a:sym typeface="Arial Narrow"/>
              </a:rPr>
              <a:t>15</a:t>
            </a:r>
            <a:r>
              <a:rPr b="1" i="0" lang="fr-FR" sz="2000" u="none" cap="none" strike="noStrike">
                <a:solidFill>
                  <a:srgbClr val="002060"/>
                </a:solidFill>
                <a:latin typeface="Arial Narrow"/>
                <a:ea typeface="Arial Narrow"/>
                <a:cs typeface="Arial Narrow"/>
                <a:sym typeface="Arial Narrow"/>
              </a:rPr>
              <a:t> mins.</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49af54dce8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15" name="Google Shape;315;g349af54dce8_0_0"/>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316" name="Google Shape;316;g349af54dce8_0_0"/>
          <p:cNvSpPr txBox="1"/>
          <p:nvPr/>
        </p:nvSpPr>
        <p:spPr>
          <a:xfrm>
            <a:off x="298433" y="523988"/>
            <a:ext cx="82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700" u="none" cap="none" strike="noStrike">
                <a:solidFill>
                  <a:schemeClr val="dk2"/>
                </a:solidFill>
                <a:latin typeface="Bebas Neue"/>
                <a:ea typeface="Bebas Neue"/>
                <a:cs typeface="Bebas Neue"/>
                <a:sym typeface="Bebas Neue"/>
              </a:rPr>
              <a:t>TIPS </a:t>
            </a:r>
            <a:endParaRPr b="0" i="0" sz="5700" u="none" cap="none" strike="noStrike">
              <a:solidFill>
                <a:schemeClr val="dk2"/>
              </a:solidFill>
              <a:latin typeface="Bebas Neue"/>
              <a:ea typeface="Bebas Neue"/>
              <a:cs typeface="Bebas Neue"/>
              <a:sym typeface="Bebas Neue"/>
            </a:endParaRPr>
          </a:p>
        </p:txBody>
      </p:sp>
      <p:sp>
        <p:nvSpPr>
          <p:cNvPr id="317" name="Google Shape;317;g349af54dce8_0_0"/>
          <p:cNvSpPr/>
          <p:nvPr/>
        </p:nvSpPr>
        <p:spPr>
          <a:xfrm>
            <a:off x="889704" y="4140574"/>
            <a:ext cx="20715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Formater les cellules le plus possible : liste déroulante / format des cellules….</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sp>
        <p:nvSpPr>
          <p:cNvPr id="318" name="Google Shape;318;g349af54dce8_0_0"/>
          <p:cNvSpPr/>
          <p:nvPr/>
        </p:nvSpPr>
        <p:spPr>
          <a:xfrm>
            <a:off x="3493212" y="3339286"/>
            <a:ext cx="21960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Garder un back up régulier du tableau de bord</a:t>
            </a:r>
            <a:endParaRPr b="1"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sp>
        <p:nvSpPr>
          <p:cNvPr id="319" name="Google Shape;319;g349af54dce8_0_0"/>
          <p:cNvSpPr/>
          <p:nvPr/>
        </p:nvSpPr>
        <p:spPr>
          <a:xfrm>
            <a:off x="6068889" y="4051549"/>
            <a:ext cx="21129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Réduire le nombre de personne qui peuvent modifier en ligne et proposer des accès en lecture seule</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pic>
        <p:nvPicPr>
          <p:cNvPr id="320" name="Google Shape;320;g349af54dce8_0_0"/>
          <p:cNvPicPr preferRelativeResize="0"/>
          <p:nvPr/>
        </p:nvPicPr>
        <p:blipFill rotWithShape="1">
          <a:blip r:embed="rId3">
            <a:alphaModFix/>
          </a:blip>
          <a:srcRect b="0" l="0" r="0" t="0"/>
          <a:stretch/>
        </p:blipFill>
        <p:spPr>
          <a:xfrm>
            <a:off x="1449902" y="2956935"/>
            <a:ext cx="951113" cy="951113"/>
          </a:xfrm>
          <a:prstGeom prst="rect">
            <a:avLst/>
          </a:prstGeom>
          <a:noFill/>
          <a:ln>
            <a:noFill/>
          </a:ln>
        </p:spPr>
      </p:pic>
      <p:pic>
        <p:nvPicPr>
          <p:cNvPr id="321" name="Google Shape;321;g349af54dce8_0_0"/>
          <p:cNvPicPr preferRelativeResize="0"/>
          <p:nvPr/>
        </p:nvPicPr>
        <p:blipFill rotWithShape="1">
          <a:blip r:embed="rId3">
            <a:alphaModFix/>
          </a:blip>
          <a:srcRect b="0" l="0" r="0" t="0"/>
          <a:stretch/>
        </p:blipFill>
        <p:spPr>
          <a:xfrm>
            <a:off x="3894147" y="2155704"/>
            <a:ext cx="951113" cy="951113"/>
          </a:xfrm>
          <a:prstGeom prst="rect">
            <a:avLst/>
          </a:prstGeom>
          <a:noFill/>
          <a:ln>
            <a:noFill/>
          </a:ln>
        </p:spPr>
      </p:pic>
      <p:pic>
        <p:nvPicPr>
          <p:cNvPr id="322" name="Google Shape;322;g349af54dce8_0_0"/>
          <p:cNvPicPr preferRelativeResize="0"/>
          <p:nvPr/>
        </p:nvPicPr>
        <p:blipFill rotWithShape="1">
          <a:blip r:embed="rId3">
            <a:alphaModFix/>
          </a:blip>
          <a:srcRect b="0" l="0" r="0" t="0"/>
          <a:stretch/>
        </p:blipFill>
        <p:spPr>
          <a:xfrm>
            <a:off x="6604871" y="2956935"/>
            <a:ext cx="951113" cy="951113"/>
          </a:xfrm>
          <a:prstGeom prst="rect">
            <a:avLst/>
          </a:prstGeom>
          <a:noFill/>
          <a:ln>
            <a:noFill/>
          </a:ln>
        </p:spPr>
      </p:pic>
      <p:pic>
        <p:nvPicPr>
          <p:cNvPr id="323" name="Google Shape;323;g349af54dce8_0_0" title="excel.png"/>
          <p:cNvPicPr preferRelativeResize="0"/>
          <p:nvPr/>
        </p:nvPicPr>
        <p:blipFill rotWithShape="1">
          <a:blip r:embed="rId4">
            <a:alphaModFix/>
          </a:blip>
          <a:srcRect b="0" l="0" r="0" t="0"/>
          <a:stretch/>
        </p:blipFill>
        <p:spPr>
          <a:xfrm>
            <a:off x="7372725" y="5272825"/>
            <a:ext cx="1372400" cy="1295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49af54dce8_0_9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30" name="Google Shape;330;g349af54dce8_0_95"/>
          <p:cNvSpPr txBox="1"/>
          <p:nvPr/>
        </p:nvSpPr>
        <p:spPr>
          <a:xfrm>
            <a:off x="298433" y="523988"/>
            <a:ext cx="82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700" u="none" cap="none" strike="noStrike">
                <a:solidFill>
                  <a:schemeClr val="dk2"/>
                </a:solidFill>
                <a:latin typeface="Bebas Neue"/>
                <a:ea typeface="Bebas Neue"/>
                <a:cs typeface="Bebas Neue"/>
                <a:sym typeface="Bebas Neue"/>
              </a:rPr>
              <a:t>TIPS</a:t>
            </a:r>
            <a:endParaRPr b="0" i="0" sz="5700" u="none" cap="none" strike="noStrike">
              <a:solidFill>
                <a:schemeClr val="dk2"/>
              </a:solidFill>
              <a:latin typeface="Bebas Neue"/>
              <a:ea typeface="Bebas Neue"/>
              <a:cs typeface="Bebas Neue"/>
              <a:sym typeface="Bebas Neue"/>
            </a:endParaRPr>
          </a:p>
        </p:txBody>
      </p:sp>
      <p:sp>
        <p:nvSpPr>
          <p:cNvPr id="331" name="Google Shape;331;g349af54dce8_0_95"/>
          <p:cNvSpPr/>
          <p:nvPr/>
        </p:nvSpPr>
        <p:spPr>
          <a:xfrm>
            <a:off x="974875" y="4092600"/>
            <a:ext cx="16239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Étendre/Étirer une formule</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sp>
        <p:nvSpPr>
          <p:cNvPr id="332" name="Google Shape;332;g349af54dce8_0_95"/>
          <p:cNvSpPr/>
          <p:nvPr/>
        </p:nvSpPr>
        <p:spPr>
          <a:xfrm>
            <a:off x="3404962" y="3252961"/>
            <a:ext cx="21960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sp>
        <p:nvSpPr>
          <p:cNvPr id="333" name="Google Shape;333;g349af54dce8_0_95"/>
          <p:cNvSpPr/>
          <p:nvPr/>
        </p:nvSpPr>
        <p:spPr>
          <a:xfrm>
            <a:off x="6078489" y="4140574"/>
            <a:ext cx="21129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Protéger et verrouiller certaines cellules ou plages - pour limiter les risques de modifications</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pic>
        <p:nvPicPr>
          <p:cNvPr id="334" name="Google Shape;334;g349af54dce8_0_95"/>
          <p:cNvPicPr preferRelativeResize="0"/>
          <p:nvPr/>
        </p:nvPicPr>
        <p:blipFill rotWithShape="1">
          <a:blip r:embed="rId3">
            <a:alphaModFix/>
          </a:blip>
          <a:srcRect b="0" l="0" r="0" t="0"/>
          <a:stretch/>
        </p:blipFill>
        <p:spPr>
          <a:xfrm>
            <a:off x="1449902" y="2956935"/>
            <a:ext cx="951113" cy="951113"/>
          </a:xfrm>
          <a:prstGeom prst="rect">
            <a:avLst/>
          </a:prstGeom>
          <a:noFill/>
          <a:ln>
            <a:noFill/>
          </a:ln>
        </p:spPr>
      </p:pic>
      <p:pic>
        <p:nvPicPr>
          <p:cNvPr id="335" name="Google Shape;335;g349af54dce8_0_95"/>
          <p:cNvPicPr preferRelativeResize="0"/>
          <p:nvPr/>
        </p:nvPicPr>
        <p:blipFill rotWithShape="1">
          <a:blip r:embed="rId3">
            <a:alphaModFix/>
          </a:blip>
          <a:srcRect b="0" l="0" r="0" t="0"/>
          <a:stretch/>
        </p:blipFill>
        <p:spPr>
          <a:xfrm>
            <a:off x="3894147" y="2155704"/>
            <a:ext cx="951113" cy="951113"/>
          </a:xfrm>
          <a:prstGeom prst="rect">
            <a:avLst/>
          </a:prstGeom>
          <a:noFill/>
          <a:ln>
            <a:noFill/>
          </a:ln>
        </p:spPr>
      </p:pic>
      <p:pic>
        <p:nvPicPr>
          <p:cNvPr id="336" name="Google Shape;336;g349af54dce8_0_95"/>
          <p:cNvPicPr preferRelativeResize="0"/>
          <p:nvPr/>
        </p:nvPicPr>
        <p:blipFill rotWithShape="1">
          <a:blip r:embed="rId3">
            <a:alphaModFix/>
          </a:blip>
          <a:srcRect b="0" l="0" r="0" t="0"/>
          <a:stretch/>
        </p:blipFill>
        <p:spPr>
          <a:xfrm>
            <a:off x="6604871" y="2956935"/>
            <a:ext cx="951113" cy="951113"/>
          </a:xfrm>
          <a:prstGeom prst="rect">
            <a:avLst/>
          </a:prstGeom>
          <a:noFill/>
          <a:ln>
            <a:noFill/>
          </a:ln>
        </p:spPr>
      </p:pic>
      <p:pic>
        <p:nvPicPr>
          <p:cNvPr id="337" name="Google Shape;337;g349af54dce8_0_95" title="excel.png"/>
          <p:cNvPicPr preferRelativeResize="0"/>
          <p:nvPr/>
        </p:nvPicPr>
        <p:blipFill rotWithShape="1">
          <a:blip r:embed="rId4">
            <a:alphaModFix/>
          </a:blip>
          <a:srcRect b="0" l="0" r="0" t="0"/>
          <a:stretch/>
        </p:blipFill>
        <p:spPr>
          <a:xfrm>
            <a:off x="7155025" y="524000"/>
            <a:ext cx="1372400" cy="1295175"/>
          </a:xfrm>
          <a:prstGeom prst="rect">
            <a:avLst/>
          </a:prstGeom>
          <a:noFill/>
          <a:ln>
            <a:noFill/>
          </a:ln>
        </p:spPr>
      </p:pic>
      <p:pic>
        <p:nvPicPr>
          <p:cNvPr id="338" name="Google Shape;338;g349af54dce8_0_95" title="étirer excel.png"/>
          <p:cNvPicPr preferRelativeResize="0"/>
          <p:nvPr/>
        </p:nvPicPr>
        <p:blipFill rotWithShape="1">
          <a:blip r:embed="rId5">
            <a:alphaModFix/>
          </a:blip>
          <a:srcRect b="0" l="0" r="0" t="0"/>
          <a:stretch/>
        </p:blipFill>
        <p:spPr>
          <a:xfrm>
            <a:off x="646955" y="4638061"/>
            <a:ext cx="2727322" cy="1561093"/>
          </a:xfrm>
          <a:prstGeom prst="rect">
            <a:avLst/>
          </a:prstGeom>
          <a:noFill/>
          <a:ln>
            <a:noFill/>
          </a:ln>
        </p:spPr>
      </p:pic>
      <p:sp>
        <p:nvSpPr>
          <p:cNvPr id="339" name="Google Shape;339;g349af54dce8_0_95"/>
          <p:cNvSpPr/>
          <p:nvPr/>
        </p:nvSpPr>
        <p:spPr>
          <a:xfrm>
            <a:off x="3506000" y="3170725"/>
            <a:ext cx="18987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Pour faciliter la lecture de certaines données - utiliser la fonction filtre pour isoler certaines lignes. Attention la fonction filtre ne fonctionne pas si des cellules sont fusionnées</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pic>
        <p:nvPicPr>
          <p:cNvPr id="340" name="Google Shape;340;g349af54dce8_0_95" title="images (1).png"/>
          <p:cNvPicPr preferRelativeResize="0"/>
          <p:nvPr/>
        </p:nvPicPr>
        <p:blipFill rotWithShape="1">
          <a:blip r:embed="rId6">
            <a:alphaModFix/>
          </a:blip>
          <a:srcRect b="0" l="0" r="0" t="0"/>
          <a:stretch/>
        </p:blipFill>
        <p:spPr>
          <a:xfrm>
            <a:off x="4015850" y="4903978"/>
            <a:ext cx="1295175" cy="1295175"/>
          </a:xfrm>
          <a:prstGeom prst="rect">
            <a:avLst/>
          </a:prstGeom>
          <a:noFill/>
          <a:ln>
            <a:noFill/>
          </a:ln>
        </p:spPr>
      </p:pic>
      <p:pic>
        <p:nvPicPr>
          <p:cNvPr id="341" name="Google Shape;341;g349af54dce8_0_95" title="téléchargement.jpg"/>
          <p:cNvPicPr preferRelativeResize="0"/>
          <p:nvPr/>
        </p:nvPicPr>
        <p:blipFill rotWithShape="1">
          <a:blip r:embed="rId7">
            <a:alphaModFix/>
          </a:blip>
          <a:srcRect b="0" l="0" r="0" t="0"/>
          <a:stretch/>
        </p:blipFill>
        <p:spPr>
          <a:xfrm>
            <a:off x="6237797" y="5122768"/>
            <a:ext cx="1898700" cy="1156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11" name="Google Shape;111;p2"/>
          <p:cNvSpPr txBox="1"/>
          <p:nvPr/>
        </p:nvSpPr>
        <p:spPr>
          <a:xfrm>
            <a:off x="843150" y="861253"/>
            <a:ext cx="7457700" cy="289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800" u="none" cap="none" strike="noStrike">
                <a:solidFill>
                  <a:srgbClr val="E84E0F"/>
                </a:solidFill>
                <a:latin typeface="Bebas Neue"/>
                <a:ea typeface="Bebas Neue"/>
                <a:cs typeface="Bebas Neue"/>
                <a:sym typeface="Bebas Neue"/>
              </a:rPr>
              <a:t>Dispositif de suivi-ÉVALUATION</a:t>
            </a:r>
            <a:endParaRPr b="1" i="0" sz="8800" u="none" cap="none" strike="noStrike">
              <a:solidFill>
                <a:srgbClr val="E84E0F"/>
              </a:solidFill>
              <a:latin typeface="Bebas Neue"/>
              <a:ea typeface="Bebas Neue"/>
              <a:cs typeface="Bebas Neue"/>
              <a:sym typeface="Bebas Neue"/>
            </a:endParaRPr>
          </a:p>
        </p:txBody>
      </p:sp>
      <p:sp>
        <p:nvSpPr>
          <p:cNvPr id="112" name="Google Shape;112;p2"/>
          <p:cNvSpPr/>
          <p:nvPr/>
        </p:nvSpPr>
        <p:spPr>
          <a:xfrm>
            <a:off x="1575180" y="426014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chemeClr val="lt1"/>
                </a:solidFill>
                <a:latin typeface="Arial"/>
                <a:ea typeface="Arial"/>
                <a:cs typeface="Arial"/>
                <a:sym typeface="Arial"/>
              </a:rPr>
              <a:t>MODULE 4</a:t>
            </a:r>
            <a:endParaRPr b="0" i="0" sz="2300" u="none" cap="none" strike="noStrike">
              <a:solidFill>
                <a:schemeClr val="lt1"/>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chemeClr val="lt1"/>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grpSp>
        <p:nvGrpSpPr>
          <p:cNvPr id="113" name="Google Shape;113;p2"/>
          <p:cNvGrpSpPr/>
          <p:nvPr/>
        </p:nvGrpSpPr>
        <p:grpSpPr>
          <a:xfrm>
            <a:off x="3624045" y="4947747"/>
            <a:ext cx="1895970" cy="1773731"/>
            <a:chOff x="3137400" y="1009650"/>
            <a:chExt cx="2869204" cy="2708400"/>
          </a:xfrm>
        </p:grpSpPr>
        <p:sp>
          <p:nvSpPr>
            <p:cNvPr id="114" name="Google Shape;114;p2"/>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15" name="Google Shape;115;p2"/>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6" name="Shape 346"/>
        <p:cNvGrpSpPr/>
        <p:nvPr/>
      </p:nvGrpSpPr>
      <p:grpSpPr>
        <a:xfrm>
          <a:off x="0" y="0"/>
          <a:ext cx="0" cy="0"/>
          <a:chOff x="0" y="0"/>
          <a:chExt cx="0" cy="0"/>
        </a:xfrm>
      </p:grpSpPr>
      <p:sp>
        <p:nvSpPr>
          <p:cNvPr id="347" name="Google Shape;347;g345f6121e9d_0_6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48" name="Google Shape;348;g345f6121e9d_0_67"/>
          <p:cNvSpPr txBox="1"/>
          <p:nvPr/>
        </p:nvSpPr>
        <p:spPr>
          <a:xfrm>
            <a:off x="47325" y="861250"/>
            <a:ext cx="9096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chemeClr val="lt1"/>
                </a:solidFill>
                <a:latin typeface="Bebas Neue"/>
                <a:ea typeface="Bebas Neue"/>
                <a:cs typeface="Bebas Neue"/>
                <a:sym typeface="Bebas Neue"/>
              </a:rPr>
              <a:t>III - COLLECTE DE DONNÉES</a:t>
            </a:r>
            <a:endParaRPr b="1" i="0" sz="6800" u="none" cap="none" strike="noStrike">
              <a:solidFill>
                <a:schemeClr val="lt1"/>
              </a:solidFill>
              <a:latin typeface="Bebas Neue"/>
              <a:ea typeface="Bebas Neue"/>
              <a:cs typeface="Bebas Neue"/>
              <a:sym typeface="Bebas Neue"/>
            </a:endParaRPr>
          </a:p>
        </p:txBody>
      </p:sp>
      <p:grpSp>
        <p:nvGrpSpPr>
          <p:cNvPr id="349" name="Google Shape;349;g345f6121e9d_0_67"/>
          <p:cNvGrpSpPr/>
          <p:nvPr/>
        </p:nvGrpSpPr>
        <p:grpSpPr>
          <a:xfrm>
            <a:off x="3624045" y="4947747"/>
            <a:ext cx="1895970" cy="1773731"/>
            <a:chOff x="3137400" y="1009650"/>
            <a:chExt cx="2869204" cy="2708400"/>
          </a:xfrm>
        </p:grpSpPr>
        <p:sp>
          <p:nvSpPr>
            <p:cNvPr id="350" name="Google Shape;350;g345f6121e9d_0_67"/>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351" name="Google Shape;351;g345f6121e9d_0_67"/>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pSp>
        <p:nvGrpSpPr>
          <p:cNvPr id="356" name="Google Shape;356;g34bff7ac82d_0_100"/>
          <p:cNvGrpSpPr/>
          <p:nvPr/>
        </p:nvGrpSpPr>
        <p:grpSpPr>
          <a:xfrm>
            <a:off x="3997618" y="1376207"/>
            <a:ext cx="364598" cy="776136"/>
            <a:chOff x="0" y="-38100"/>
            <a:chExt cx="513736" cy="1093612"/>
          </a:xfrm>
        </p:grpSpPr>
        <p:sp>
          <p:nvSpPr>
            <p:cNvPr id="357" name="Google Shape;357;g34bff7ac82d_0_100"/>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8" name="Google Shape;358;g34bff7ac82d_0_100"/>
            <p:cNvSpPr txBox="1"/>
            <p:nvPr/>
          </p:nvSpPr>
          <p:spPr>
            <a:xfrm>
              <a:off x="203200" y="-38100"/>
              <a:ext cx="107400" cy="992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59" name="Google Shape;359;g34bff7ac82d_0_100"/>
          <p:cNvGrpSpPr/>
          <p:nvPr/>
        </p:nvGrpSpPr>
        <p:grpSpPr>
          <a:xfrm>
            <a:off x="3172856" y="1261114"/>
            <a:ext cx="2014085" cy="735370"/>
            <a:chOff x="0" y="-57150"/>
            <a:chExt cx="1060938" cy="387363"/>
          </a:xfrm>
        </p:grpSpPr>
        <p:sp>
          <p:nvSpPr>
            <p:cNvPr id="360" name="Google Shape;360;g34bff7ac82d_0_100"/>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1" name="Google Shape;361;g34bff7ac82d_0_100"/>
            <p:cNvSpPr txBox="1"/>
            <p:nvPr/>
          </p:nvSpPr>
          <p:spPr>
            <a:xfrm>
              <a:off x="0" y="-57150"/>
              <a:ext cx="1060800" cy="38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1350" u="none" cap="none" strike="noStrike">
                  <a:solidFill>
                    <a:srgbClr val="FFFFFF"/>
                  </a:solidFill>
                  <a:latin typeface="Open Sans"/>
                  <a:ea typeface="Open Sans"/>
                  <a:cs typeface="Open Sans"/>
                  <a:sym typeface="Open Sans"/>
                </a:rPr>
                <a:t>SUIVI &amp; ÉVALUATION </a:t>
              </a:r>
              <a:endParaRPr b="0" i="0" sz="1400" u="none" cap="none" strike="noStrike">
                <a:solidFill>
                  <a:srgbClr val="000000"/>
                </a:solidFill>
                <a:latin typeface="Arial"/>
                <a:ea typeface="Arial"/>
                <a:cs typeface="Arial"/>
                <a:sym typeface="Arial"/>
              </a:endParaRPr>
            </a:p>
          </p:txBody>
        </p:sp>
      </p:grpSp>
      <p:grpSp>
        <p:nvGrpSpPr>
          <p:cNvPr id="362" name="Google Shape;362;g34bff7ac82d_0_100"/>
          <p:cNvGrpSpPr/>
          <p:nvPr/>
        </p:nvGrpSpPr>
        <p:grpSpPr>
          <a:xfrm>
            <a:off x="5385081" y="5309651"/>
            <a:ext cx="727537" cy="642324"/>
            <a:chOff x="0" y="-19050"/>
            <a:chExt cx="812800" cy="717600"/>
          </a:xfrm>
        </p:grpSpPr>
        <p:sp>
          <p:nvSpPr>
            <p:cNvPr id="363" name="Google Shape;363;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4" name="Google Shape;364;g34bff7ac82d_0_100"/>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TdR EVALUATION</a:t>
              </a:r>
              <a:endParaRPr b="0" i="0" sz="1400" u="none" cap="none" strike="noStrike">
                <a:solidFill>
                  <a:srgbClr val="000000"/>
                </a:solidFill>
                <a:latin typeface="Arial"/>
                <a:ea typeface="Arial"/>
                <a:cs typeface="Arial"/>
                <a:sym typeface="Arial"/>
              </a:endParaRPr>
            </a:p>
          </p:txBody>
        </p:sp>
      </p:grpSp>
      <p:grpSp>
        <p:nvGrpSpPr>
          <p:cNvPr id="365" name="Google Shape;365;g34bff7ac82d_0_100"/>
          <p:cNvGrpSpPr/>
          <p:nvPr/>
        </p:nvGrpSpPr>
        <p:grpSpPr>
          <a:xfrm>
            <a:off x="5385081" y="3706276"/>
            <a:ext cx="727537" cy="642324"/>
            <a:chOff x="0" y="-19050"/>
            <a:chExt cx="812800" cy="717600"/>
          </a:xfrm>
        </p:grpSpPr>
        <p:sp>
          <p:nvSpPr>
            <p:cNvPr id="366" name="Google Shape;366;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7" name="Google Shape;367;g34bff7ac82d_0_100"/>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TRAMES DE RAPPORTS </a:t>
              </a:r>
              <a:endParaRPr b="0" i="0" sz="1400" u="none" cap="none" strike="noStrike">
                <a:solidFill>
                  <a:srgbClr val="000000"/>
                </a:solidFill>
                <a:latin typeface="Arial"/>
                <a:ea typeface="Arial"/>
                <a:cs typeface="Arial"/>
                <a:sym typeface="Arial"/>
              </a:endParaRPr>
            </a:p>
          </p:txBody>
        </p:sp>
      </p:grpSp>
      <p:grpSp>
        <p:nvGrpSpPr>
          <p:cNvPr id="368" name="Google Shape;368;g34bff7ac82d_0_100"/>
          <p:cNvGrpSpPr/>
          <p:nvPr/>
        </p:nvGrpSpPr>
        <p:grpSpPr>
          <a:xfrm>
            <a:off x="3987932" y="2131904"/>
            <a:ext cx="364598" cy="441989"/>
            <a:chOff x="0" y="-38100"/>
            <a:chExt cx="513736" cy="622783"/>
          </a:xfrm>
        </p:grpSpPr>
        <p:sp>
          <p:nvSpPr>
            <p:cNvPr id="369" name="Google Shape;369;g34bff7ac82d_0_100"/>
            <p:cNvSpPr/>
            <p:nvPr/>
          </p:nvSpPr>
          <p:spPr>
            <a:xfrm>
              <a:off x="0" y="0"/>
              <a:ext cx="513736" cy="584683"/>
            </a:xfrm>
            <a:custGeom>
              <a:rect b="b" l="l" r="r" t="t"/>
              <a:pathLst>
                <a:path extrusionOk="0" h="584683" w="513736">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0" name="Google Shape;370;g34bff7ac82d_0_100"/>
            <p:cNvSpPr txBox="1"/>
            <p:nvPr/>
          </p:nvSpPr>
          <p:spPr>
            <a:xfrm>
              <a:off x="203200" y="-38100"/>
              <a:ext cx="107400" cy="521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cxnSp>
        <p:nvCxnSpPr>
          <p:cNvPr id="371" name="Google Shape;371;g34bff7ac82d_0_100"/>
          <p:cNvCxnSpPr/>
          <p:nvPr/>
        </p:nvCxnSpPr>
        <p:spPr>
          <a:xfrm>
            <a:off x="4382783" y="2291442"/>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372" name="Google Shape;372;g34bff7ac82d_0_100"/>
          <p:cNvGrpSpPr/>
          <p:nvPr/>
        </p:nvGrpSpPr>
        <p:grpSpPr>
          <a:xfrm>
            <a:off x="3172234" y="2104697"/>
            <a:ext cx="2014085" cy="332731"/>
            <a:chOff x="0" y="-28575"/>
            <a:chExt cx="1060938" cy="175269"/>
          </a:xfrm>
        </p:grpSpPr>
        <p:sp>
          <p:nvSpPr>
            <p:cNvPr id="373" name="Google Shape;373;g34bff7ac82d_0_100"/>
            <p:cNvSpPr/>
            <p:nvPr/>
          </p:nvSpPr>
          <p:spPr>
            <a:xfrm>
              <a:off x="0" y="0"/>
              <a:ext cx="1060938" cy="146694"/>
            </a:xfrm>
            <a:custGeom>
              <a:rect b="b" l="l" r="r" t="t"/>
              <a:pathLst>
                <a:path extrusionOk="0" h="146694" w="1060938">
                  <a:moveTo>
                    <a:pt x="0" y="0"/>
                  </a:moveTo>
                  <a:lnTo>
                    <a:pt x="1060938" y="0"/>
                  </a:lnTo>
                  <a:lnTo>
                    <a:pt x="1060938" y="146694"/>
                  </a:lnTo>
                  <a:lnTo>
                    <a:pt x="0" y="146694"/>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4" name="Google Shape;374;g34bff7ac82d_0_100"/>
            <p:cNvSpPr txBox="1"/>
            <p:nvPr/>
          </p:nvSpPr>
          <p:spPr>
            <a:xfrm>
              <a:off x="0" y="-28575"/>
              <a:ext cx="1060800" cy="175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COLLECTE DES DONNÉES </a:t>
              </a:r>
              <a:endParaRPr b="0" i="0" sz="1400" u="none" cap="none" strike="noStrike">
                <a:solidFill>
                  <a:srgbClr val="000000"/>
                </a:solidFill>
                <a:latin typeface="Arial"/>
                <a:ea typeface="Arial"/>
                <a:cs typeface="Arial"/>
                <a:sym typeface="Arial"/>
              </a:endParaRPr>
            </a:p>
          </p:txBody>
        </p:sp>
      </p:grpSp>
      <p:grpSp>
        <p:nvGrpSpPr>
          <p:cNvPr id="375" name="Google Shape;375;g34bff7ac82d_0_100"/>
          <p:cNvGrpSpPr/>
          <p:nvPr/>
        </p:nvGrpSpPr>
        <p:grpSpPr>
          <a:xfrm>
            <a:off x="3172234" y="2532076"/>
            <a:ext cx="2014085" cy="509151"/>
            <a:chOff x="0" y="-28575"/>
            <a:chExt cx="1060938" cy="268200"/>
          </a:xfrm>
        </p:grpSpPr>
        <p:sp>
          <p:nvSpPr>
            <p:cNvPr id="376" name="Google Shape;376;g34bff7ac82d_0_100"/>
            <p:cNvSpPr/>
            <p:nvPr/>
          </p:nvSpPr>
          <p:spPr>
            <a:xfrm>
              <a:off x="0" y="0"/>
              <a:ext cx="1060938" cy="239565"/>
            </a:xfrm>
            <a:custGeom>
              <a:rect b="b" l="l" r="r" t="t"/>
              <a:pathLst>
                <a:path extrusionOk="0" h="239565" w="1060938">
                  <a:moveTo>
                    <a:pt x="0" y="0"/>
                  </a:moveTo>
                  <a:lnTo>
                    <a:pt x="1060938" y="0"/>
                  </a:lnTo>
                  <a:lnTo>
                    <a:pt x="1060938" y="239565"/>
                  </a:lnTo>
                  <a:lnTo>
                    <a:pt x="0" y="239565"/>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7" name="Google Shape;377;g34bff7ac82d_0_100"/>
            <p:cNvSpPr txBox="1"/>
            <p:nvPr/>
          </p:nvSpPr>
          <p:spPr>
            <a:xfrm>
              <a:off x="0" y="-28575"/>
              <a:ext cx="1060800" cy="268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CONTRÔLE, VÉRIFICATION ET NETTOYAGE DES DONNÉES</a:t>
              </a:r>
              <a:endParaRPr b="0" i="0" sz="1400" u="none" cap="none" strike="noStrike">
                <a:solidFill>
                  <a:srgbClr val="000000"/>
                </a:solidFill>
                <a:latin typeface="Arial"/>
                <a:ea typeface="Arial"/>
                <a:cs typeface="Arial"/>
                <a:sym typeface="Arial"/>
              </a:endParaRPr>
            </a:p>
          </p:txBody>
        </p:sp>
      </p:grpSp>
      <p:cxnSp>
        <p:nvCxnSpPr>
          <p:cNvPr id="378" name="Google Shape;378;g34bff7ac82d_0_100"/>
          <p:cNvCxnSpPr/>
          <p:nvPr/>
        </p:nvCxnSpPr>
        <p:spPr>
          <a:xfrm>
            <a:off x="4413032" y="3297099"/>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379" name="Google Shape;379;g34bff7ac82d_0_100"/>
          <p:cNvGrpSpPr/>
          <p:nvPr/>
        </p:nvGrpSpPr>
        <p:grpSpPr>
          <a:xfrm>
            <a:off x="3172856" y="3024976"/>
            <a:ext cx="2014085" cy="434544"/>
            <a:chOff x="0" y="-28575"/>
            <a:chExt cx="1060938" cy="228900"/>
          </a:xfrm>
        </p:grpSpPr>
        <p:sp>
          <p:nvSpPr>
            <p:cNvPr id="380" name="Google Shape;380;g34bff7ac82d_0_100"/>
            <p:cNvSpPr/>
            <p:nvPr/>
          </p:nvSpPr>
          <p:spPr>
            <a:xfrm>
              <a:off x="0" y="0"/>
              <a:ext cx="1060938" cy="200241"/>
            </a:xfrm>
            <a:custGeom>
              <a:rect b="b" l="l" r="r" t="t"/>
              <a:pathLst>
                <a:path extrusionOk="0" h="200241" w="1060938">
                  <a:moveTo>
                    <a:pt x="0" y="0"/>
                  </a:moveTo>
                  <a:lnTo>
                    <a:pt x="1060938" y="0"/>
                  </a:lnTo>
                  <a:lnTo>
                    <a:pt x="1060938" y="200241"/>
                  </a:lnTo>
                  <a:lnTo>
                    <a:pt x="0" y="20024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1" name="Google Shape;381;g34bff7ac82d_0_100"/>
            <p:cNvSpPr txBox="1"/>
            <p:nvPr/>
          </p:nvSpPr>
          <p:spPr>
            <a:xfrm>
              <a:off x="0" y="-28575"/>
              <a:ext cx="1060800" cy="2289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COMPILATION DES DONNÉES / MISE À JOUR DU TABLEAU DE BORD</a:t>
              </a:r>
              <a:endParaRPr b="0" i="0" sz="1400" u="none" cap="none" strike="noStrike">
                <a:solidFill>
                  <a:srgbClr val="000000"/>
                </a:solidFill>
                <a:latin typeface="Arial"/>
                <a:ea typeface="Arial"/>
                <a:cs typeface="Arial"/>
                <a:sym typeface="Arial"/>
              </a:endParaRPr>
            </a:p>
          </p:txBody>
        </p:sp>
      </p:grpSp>
      <p:grpSp>
        <p:nvGrpSpPr>
          <p:cNvPr id="382" name="Google Shape;382;g34bff7ac82d_0_100"/>
          <p:cNvGrpSpPr/>
          <p:nvPr/>
        </p:nvGrpSpPr>
        <p:grpSpPr>
          <a:xfrm>
            <a:off x="3172856" y="3445498"/>
            <a:ext cx="2014085" cy="358293"/>
            <a:chOff x="0" y="-28575"/>
            <a:chExt cx="1060938" cy="188734"/>
          </a:xfrm>
        </p:grpSpPr>
        <p:sp>
          <p:nvSpPr>
            <p:cNvPr id="383" name="Google Shape;383;g34bff7ac82d_0_100"/>
            <p:cNvSpPr/>
            <p:nvPr/>
          </p:nvSpPr>
          <p:spPr>
            <a:xfrm>
              <a:off x="0" y="0"/>
              <a:ext cx="1060938" cy="160159"/>
            </a:xfrm>
            <a:custGeom>
              <a:rect b="b" l="l" r="r" t="t"/>
              <a:pathLst>
                <a:path extrusionOk="0" h="160159" w="1060938">
                  <a:moveTo>
                    <a:pt x="0" y="0"/>
                  </a:moveTo>
                  <a:lnTo>
                    <a:pt x="1060938" y="0"/>
                  </a:lnTo>
                  <a:lnTo>
                    <a:pt x="1060938" y="160159"/>
                  </a:lnTo>
                  <a:lnTo>
                    <a:pt x="0" y="160159"/>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4" name="Google Shape;384;g34bff7ac82d_0_100"/>
            <p:cNvSpPr txBox="1"/>
            <p:nvPr/>
          </p:nvSpPr>
          <p:spPr>
            <a:xfrm>
              <a:off x="0" y="-28575"/>
              <a:ext cx="1060800" cy="188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RÉUNION PÉRIODIQUE DE SUIVI</a:t>
              </a:r>
              <a:endParaRPr b="0" i="0" sz="1400" u="none" cap="none" strike="noStrike">
                <a:solidFill>
                  <a:srgbClr val="000000"/>
                </a:solidFill>
                <a:latin typeface="Arial"/>
                <a:ea typeface="Arial"/>
                <a:cs typeface="Arial"/>
                <a:sym typeface="Arial"/>
              </a:endParaRPr>
            </a:p>
          </p:txBody>
        </p:sp>
      </p:grpSp>
      <p:grpSp>
        <p:nvGrpSpPr>
          <p:cNvPr id="385" name="Google Shape;385;g34bff7ac82d_0_100"/>
          <p:cNvGrpSpPr/>
          <p:nvPr/>
        </p:nvGrpSpPr>
        <p:grpSpPr>
          <a:xfrm>
            <a:off x="5340615" y="1968536"/>
            <a:ext cx="727537" cy="642324"/>
            <a:chOff x="0" y="-19050"/>
            <a:chExt cx="812800" cy="717600"/>
          </a:xfrm>
        </p:grpSpPr>
        <p:sp>
          <p:nvSpPr>
            <p:cNvPr id="386" name="Google Shape;386;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7" name="Google Shape;387;g34bff7ac82d_0_100"/>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BASE DE DONNÉES PROJET</a:t>
              </a:r>
              <a:endParaRPr b="0" i="0" sz="1400" u="none" cap="none" strike="noStrike">
                <a:solidFill>
                  <a:srgbClr val="000000"/>
                </a:solidFill>
                <a:latin typeface="Arial"/>
                <a:ea typeface="Arial"/>
                <a:cs typeface="Arial"/>
                <a:sym typeface="Arial"/>
              </a:endParaRPr>
            </a:p>
          </p:txBody>
        </p:sp>
      </p:grpSp>
      <p:grpSp>
        <p:nvGrpSpPr>
          <p:cNvPr id="388" name="Google Shape;388;g34bff7ac82d_0_100"/>
          <p:cNvGrpSpPr/>
          <p:nvPr/>
        </p:nvGrpSpPr>
        <p:grpSpPr>
          <a:xfrm>
            <a:off x="925965" y="1506817"/>
            <a:ext cx="364598" cy="776136"/>
            <a:chOff x="0" y="-38100"/>
            <a:chExt cx="513736" cy="1093612"/>
          </a:xfrm>
        </p:grpSpPr>
        <p:sp>
          <p:nvSpPr>
            <p:cNvPr id="389" name="Google Shape;389;g34bff7ac82d_0_100"/>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0" name="Google Shape;390;g34bff7ac82d_0_100"/>
            <p:cNvSpPr txBox="1"/>
            <p:nvPr/>
          </p:nvSpPr>
          <p:spPr>
            <a:xfrm>
              <a:off x="203200" y="-38100"/>
              <a:ext cx="107400" cy="992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91" name="Google Shape;391;g34bff7ac82d_0_100"/>
          <p:cNvGrpSpPr/>
          <p:nvPr/>
        </p:nvGrpSpPr>
        <p:grpSpPr>
          <a:xfrm>
            <a:off x="123676" y="1382858"/>
            <a:ext cx="2014085" cy="735370"/>
            <a:chOff x="0" y="-57150"/>
            <a:chExt cx="1060938" cy="387363"/>
          </a:xfrm>
        </p:grpSpPr>
        <p:sp>
          <p:nvSpPr>
            <p:cNvPr id="392" name="Google Shape;392;g34bff7ac82d_0_100"/>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3" name="Google Shape;393;g34bff7ac82d_0_100"/>
            <p:cNvSpPr txBox="1"/>
            <p:nvPr/>
          </p:nvSpPr>
          <p:spPr>
            <a:xfrm>
              <a:off x="0" y="-57150"/>
              <a:ext cx="1060800" cy="38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1350" u="none" cap="none" strike="noStrike">
                  <a:solidFill>
                    <a:srgbClr val="FFFFFF"/>
                  </a:solidFill>
                  <a:latin typeface="Open Sans"/>
                  <a:ea typeface="Open Sans"/>
                  <a:cs typeface="Open Sans"/>
                  <a:sym typeface="Open Sans"/>
                </a:rPr>
                <a:t>DÉMARRAGE</a:t>
              </a:r>
              <a:endParaRPr b="0" i="0" sz="1400" u="none" cap="none" strike="noStrike">
                <a:solidFill>
                  <a:srgbClr val="000000"/>
                </a:solidFill>
                <a:latin typeface="Arial"/>
                <a:ea typeface="Arial"/>
                <a:cs typeface="Arial"/>
                <a:sym typeface="Arial"/>
              </a:endParaRPr>
            </a:p>
          </p:txBody>
        </p:sp>
      </p:grpSp>
      <p:grpSp>
        <p:nvGrpSpPr>
          <p:cNvPr id="394" name="Google Shape;394;g34bff7ac82d_0_100"/>
          <p:cNvGrpSpPr/>
          <p:nvPr/>
        </p:nvGrpSpPr>
        <p:grpSpPr>
          <a:xfrm>
            <a:off x="2314121" y="3706130"/>
            <a:ext cx="685759" cy="613539"/>
            <a:chOff x="0" y="-28575"/>
            <a:chExt cx="812800" cy="727200"/>
          </a:xfrm>
        </p:grpSpPr>
        <p:sp>
          <p:nvSpPr>
            <p:cNvPr id="395" name="Google Shape;395;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6" name="Google Shape;396;g34bff7ac82d_0_100"/>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RACI</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PLAN S&amp;E</a:t>
              </a:r>
              <a:endParaRPr b="0" i="0" sz="1400" u="none" cap="none" strike="noStrike">
                <a:solidFill>
                  <a:srgbClr val="000000"/>
                </a:solidFill>
                <a:latin typeface="Arial"/>
                <a:ea typeface="Arial"/>
                <a:cs typeface="Arial"/>
                <a:sym typeface="Arial"/>
              </a:endParaRPr>
            </a:p>
          </p:txBody>
        </p:sp>
      </p:grpSp>
      <p:cxnSp>
        <p:nvCxnSpPr>
          <p:cNvPr id="397" name="Google Shape;397;g34bff7ac82d_0_100"/>
          <p:cNvCxnSpPr/>
          <p:nvPr/>
        </p:nvCxnSpPr>
        <p:spPr>
          <a:xfrm>
            <a:off x="1372248" y="3188384"/>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398" name="Google Shape;398;g34bff7ac82d_0_100"/>
          <p:cNvGrpSpPr/>
          <p:nvPr/>
        </p:nvGrpSpPr>
        <p:grpSpPr>
          <a:xfrm>
            <a:off x="123677" y="2833440"/>
            <a:ext cx="2014085" cy="569520"/>
            <a:chOff x="0" y="-28575"/>
            <a:chExt cx="1060938" cy="300000"/>
          </a:xfrm>
        </p:grpSpPr>
        <p:sp>
          <p:nvSpPr>
            <p:cNvPr id="399" name="Google Shape;399;g34bff7ac82d_0_100"/>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0" name="Google Shape;400;g34bff7ac82d_0_100"/>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FINALISATION DU PLAN S&amp;E</a:t>
              </a:r>
              <a:endParaRPr b="0" i="0" sz="1400" u="none" cap="none" strike="noStrike">
                <a:solidFill>
                  <a:srgbClr val="000000"/>
                </a:solidFill>
                <a:latin typeface="Arial"/>
                <a:ea typeface="Arial"/>
                <a:cs typeface="Arial"/>
                <a:sym typeface="Arial"/>
              </a:endParaRPr>
            </a:p>
          </p:txBody>
        </p:sp>
      </p:grpSp>
      <p:grpSp>
        <p:nvGrpSpPr>
          <p:cNvPr id="401" name="Google Shape;401;g34bff7ac82d_0_100"/>
          <p:cNvGrpSpPr/>
          <p:nvPr/>
        </p:nvGrpSpPr>
        <p:grpSpPr>
          <a:xfrm>
            <a:off x="2314120" y="2248718"/>
            <a:ext cx="685759" cy="605439"/>
            <a:chOff x="0" y="-19050"/>
            <a:chExt cx="812800" cy="717600"/>
          </a:xfrm>
        </p:grpSpPr>
        <p:sp>
          <p:nvSpPr>
            <p:cNvPr id="402" name="Google Shape;402;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3" name="Google Shape;403;g34bff7ac82d_0_100"/>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450"/>
                <a:buFont typeface="Arial"/>
                <a:buNone/>
              </a:pPr>
              <a:r>
                <a:rPr b="1" i="0" lang="fr-FR" sz="450" u="none" cap="none" strike="noStrike">
                  <a:solidFill>
                    <a:srgbClr val="FFFFFF"/>
                  </a:solidFill>
                  <a:latin typeface="Open Sans"/>
                  <a:ea typeface="Open Sans"/>
                  <a:cs typeface="Open Sans"/>
                  <a:sym typeface="Open Sans"/>
                </a:rPr>
                <a:t>CANEVAS DE PLAN OPERATIONNEL</a:t>
              </a:r>
              <a:endParaRPr b="0" i="0" sz="1400" u="none" cap="none" strike="noStrike">
                <a:solidFill>
                  <a:srgbClr val="000000"/>
                </a:solidFill>
                <a:latin typeface="Arial"/>
                <a:ea typeface="Arial"/>
                <a:cs typeface="Arial"/>
                <a:sym typeface="Arial"/>
              </a:endParaRPr>
            </a:p>
          </p:txBody>
        </p:sp>
      </p:grpSp>
      <p:cxnSp>
        <p:nvCxnSpPr>
          <p:cNvPr id="404" name="Google Shape;404;g34bff7ac82d_0_100"/>
          <p:cNvCxnSpPr/>
          <p:nvPr/>
        </p:nvCxnSpPr>
        <p:spPr>
          <a:xfrm>
            <a:off x="2647460" y="3294896"/>
            <a:ext cx="0" cy="409500"/>
          </a:xfrm>
          <a:prstGeom prst="straightConnector1">
            <a:avLst/>
          </a:prstGeom>
          <a:noFill/>
          <a:ln cap="flat" cmpd="sng" w="38100">
            <a:solidFill>
              <a:srgbClr val="CA4F1C"/>
            </a:solidFill>
            <a:prstDash val="dot"/>
            <a:round/>
            <a:headEnd len="sm" w="sm" type="none"/>
            <a:tailEnd len="med" w="med" type="stealth"/>
          </a:ln>
        </p:spPr>
      </p:cxnSp>
      <p:grpSp>
        <p:nvGrpSpPr>
          <p:cNvPr id="405" name="Google Shape;405;g34bff7ac82d_0_100"/>
          <p:cNvGrpSpPr/>
          <p:nvPr/>
        </p:nvGrpSpPr>
        <p:grpSpPr>
          <a:xfrm>
            <a:off x="2314120" y="2872169"/>
            <a:ext cx="685759" cy="613539"/>
            <a:chOff x="0" y="-28575"/>
            <a:chExt cx="812800" cy="727200"/>
          </a:xfrm>
        </p:grpSpPr>
        <p:sp>
          <p:nvSpPr>
            <p:cNvPr id="406" name="Google Shape;406;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7" name="Google Shape;407;g34bff7ac82d_0_100"/>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PLAN S&amp;E</a:t>
              </a:r>
              <a:endParaRPr b="0" i="0" sz="1400" u="none" cap="none" strike="noStrike">
                <a:solidFill>
                  <a:srgbClr val="000000"/>
                </a:solidFill>
                <a:latin typeface="Arial"/>
                <a:ea typeface="Arial"/>
                <a:cs typeface="Arial"/>
                <a:sym typeface="Arial"/>
              </a:endParaRPr>
            </a:p>
          </p:txBody>
        </p:sp>
      </p:grpSp>
      <p:cxnSp>
        <p:nvCxnSpPr>
          <p:cNvPr id="408" name="Google Shape;408;g34bff7ac82d_0_100"/>
          <p:cNvCxnSpPr/>
          <p:nvPr/>
        </p:nvCxnSpPr>
        <p:spPr>
          <a:xfrm>
            <a:off x="7418781" y="2579810"/>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09" name="Google Shape;409;g34bff7ac82d_0_100"/>
          <p:cNvGrpSpPr/>
          <p:nvPr/>
        </p:nvGrpSpPr>
        <p:grpSpPr>
          <a:xfrm>
            <a:off x="6221757" y="2280864"/>
            <a:ext cx="2014085" cy="509151"/>
            <a:chOff x="0" y="-28575"/>
            <a:chExt cx="1060938" cy="268200"/>
          </a:xfrm>
        </p:grpSpPr>
        <p:sp>
          <p:nvSpPr>
            <p:cNvPr id="410" name="Google Shape;410;g34bff7ac82d_0_100"/>
            <p:cNvSpPr/>
            <p:nvPr/>
          </p:nvSpPr>
          <p:spPr>
            <a:xfrm>
              <a:off x="0" y="0"/>
              <a:ext cx="1060938" cy="239565"/>
            </a:xfrm>
            <a:custGeom>
              <a:rect b="b" l="l" r="r" t="t"/>
              <a:pathLst>
                <a:path extrusionOk="0" h="239565" w="1060938">
                  <a:moveTo>
                    <a:pt x="0" y="0"/>
                  </a:moveTo>
                  <a:lnTo>
                    <a:pt x="1060938" y="0"/>
                  </a:lnTo>
                  <a:lnTo>
                    <a:pt x="1060938" y="239565"/>
                  </a:lnTo>
                  <a:lnTo>
                    <a:pt x="0" y="239565"/>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1" name="Google Shape;411;g34bff7ac82d_0_100"/>
            <p:cNvSpPr txBox="1"/>
            <p:nvPr/>
          </p:nvSpPr>
          <p:spPr>
            <a:xfrm>
              <a:off x="0" y="-28575"/>
              <a:ext cx="1060800" cy="268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ANALYSE DES DONNÉES </a:t>
              </a:r>
              <a:endParaRPr b="0" i="0" sz="1400" u="none" cap="none" strike="noStrike">
                <a:solidFill>
                  <a:srgbClr val="000000"/>
                </a:solidFill>
                <a:latin typeface="Arial"/>
                <a:ea typeface="Arial"/>
                <a:cs typeface="Arial"/>
                <a:sym typeface="Arial"/>
              </a:endParaRPr>
            </a:p>
          </p:txBody>
        </p:sp>
      </p:grpSp>
      <p:grpSp>
        <p:nvGrpSpPr>
          <p:cNvPr id="412" name="Google Shape;412;g34bff7ac82d_0_100"/>
          <p:cNvGrpSpPr/>
          <p:nvPr/>
        </p:nvGrpSpPr>
        <p:grpSpPr>
          <a:xfrm>
            <a:off x="7080696" y="3126697"/>
            <a:ext cx="364598" cy="441989"/>
            <a:chOff x="0" y="-38100"/>
            <a:chExt cx="513736" cy="622783"/>
          </a:xfrm>
        </p:grpSpPr>
        <p:sp>
          <p:nvSpPr>
            <p:cNvPr id="413" name="Google Shape;413;g34bff7ac82d_0_100"/>
            <p:cNvSpPr/>
            <p:nvPr/>
          </p:nvSpPr>
          <p:spPr>
            <a:xfrm>
              <a:off x="0" y="0"/>
              <a:ext cx="513736" cy="584683"/>
            </a:xfrm>
            <a:custGeom>
              <a:rect b="b" l="l" r="r" t="t"/>
              <a:pathLst>
                <a:path extrusionOk="0" h="584683" w="513736">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4" name="Google Shape;414;g34bff7ac82d_0_100"/>
            <p:cNvSpPr txBox="1"/>
            <p:nvPr/>
          </p:nvSpPr>
          <p:spPr>
            <a:xfrm>
              <a:off x="203200" y="-38100"/>
              <a:ext cx="107400" cy="521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15" name="Google Shape;415;g34bff7ac82d_0_100"/>
          <p:cNvGrpSpPr/>
          <p:nvPr/>
        </p:nvGrpSpPr>
        <p:grpSpPr>
          <a:xfrm>
            <a:off x="6252931" y="2799841"/>
            <a:ext cx="2014085" cy="561547"/>
            <a:chOff x="0" y="-28575"/>
            <a:chExt cx="1060938" cy="295800"/>
          </a:xfrm>
        </p:grpSpPr>
        <p:sp>
          <p:nvSpPr>
            <p:cNvPr id="416" name="Google Shape;416;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7" name="Google Shape;417;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UTILISATION DES DONNÉES ANALYSÉES POUR LA GESTION DU PROJET</a:t>
              </a:r>
              <a:endParaRPr b="0" i="0" sz="1400" u="none" cap="none" strike="noStrike">
                <a:solidFill>
                  <a:srgbClr val="000000"/>
                </a:solidFill>
                <a:latin typeface="Arial"/>
                <a:ea typeface="Arial"/>
                <a:cs typeface="Arial"/>
                <a:sym typeface="Arial"/>
              </a:endParaRPr>
            </a:p>
          </p:txBody>
        </p:sp>
      </p:grpSp>
      <p:grpSp>
        <p:nvGrpSpPr>
          <p:cNvPr id="418" name="Google Shape;418;g34bff7ac82d_0_100"/>
          <p:cNvGrpSpPr/>
          <p:nvPr/>
        </p:nvGrpSpPr>
        <p:grpSpPr>
          <a:xfrm>
            <a:off x="6252931" y="3554161"/>
            <a:ext cx="2014085" cy="561547"/>
            <a:chOff x="0" y="-28575"/>
            <a:chExt cx="1060938" cy="295800"/>
          </a:xfrm>
        </p:grpSpPr>
        <p:sp>
          <p:nvSpPr>
            <p:cNvPr id="419" name="Google Shape;419;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0" name="Google Shape;420;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PILOTAGE ( SUIVI AVANCEMENT DES ACTIVITÉS, ATTEINTES INDICATEURS, CIBLES…)</a:t>
              </a:r>
              <a:endParaRPr b="0" i="0" sz="1400" u="none" cap="none" strike="noStrike">
                <a:solidFill>
                  <a:srgbClr val="000000"/>
                </a:solidFill>
                <a:latin typeface="Arial"/>
                <a:ea typeface="Arial"/>
                <a:cs typeface="Arial"/>
                <a:sym typeface="Arial"/>
              </a:endParaRPr>
            </a:p>
          </p:txBody>
        </p:sp>
      </p:grpSp>
      <p:grpSp>
        <p:nvGrpSpPr>
          <p:cNvPr id="421" name="Google Shape;421;g34bff7ac82d_0_100"/>
          <p:cNvGrpSpPr/>
          <p:nvPr/>
        </p:nvGrpSpPr>
        <p:grpSpPr>
          <a:xfrm>
            <a:off x="6252931" y="4108911"/>
            <a:ext cx="2014085" cy="561547"/>
            <a:chOff x="0" y="-28575"/>
            <a:chExt cx="1060938" cy="295800"/>
          </a:xfrm>
        </p:grpSpPr>
        <p:sp>
          <p:nvSpPr>
            <p:cNvPr id="422" name="Google Shape;422;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3" name="Google Shape;423;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PRISE DE DÉCISIONS (RÉAJUSTEMENT, ACTUALISATION, ATTRIBUTION DE RESSOURCES…)</a:t>
              </a:r>
              <a:endParaRPr b="0" i="0" sz="1400" u="none" cap="none" strike="noStrike">
                <a:solidFill>
                  <a:srgbClr val="000000"/>
                </a:solidFill>
                <a:latin typeface="Arial"/>
                <a:ea typeface="Arial"/>
                <a:cs typeface="Arial"/>
                <a:sym typeface="Arial"/>
              </a:endParaRPr>
            </a:p>
          </p:txBody>
        </p:sp>
      </p:grpSp>
      <p:cxnSp>
        <p:nvCxnSpPr>
          <p:cNvPr id="424" name="Google Shape;424;g34bff7ac82d_0_100"/>
          <p:cNvCxnSpPr/>
          <p:nvPr/>
        </p:nvCxnSpPr>
        <p:spPr>
          <a:xfrm>
            <a:off x="4443210" y="5639304"/>
            <a:ext cx="927600" cy="0"/>
          </a:xfrm>
          <a:prstGeom prst="straightConnector1">
            <a:avLst/>
          </a:prstGeom>
          <a:noFill/>
          <a:ln cap="flat" cmpd="sng" w="38100">
            <a:solidFill>
              <a:srgbClr val="CA4F1C"/>
            </a:solidFill>
            <a:prstDash val="dot"/>
            <a:round/>
            <a:headEnd len="sm" w="sm" type="none"/>
            <a:tailEnd len="med" w="med" type="stealth"/>
          </a:ln>
        </p:spPr>
      </p:cxnSp>
      <p:cxnSp>
        <p:nvCxnSpPr>
          <p:cNvPr id="425" name="Google Shape;425;g34bff7ac82d_0_100"/>
          <p:cNvCxnSpPr/>
          <p:nvPr/>
        </p:nvCxnSpPr>
        <p:spPr>
          <a:xfrm>
            <a:off x="1372249" y="2573896"/>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26" name="Google Shape;426;g34bff7ac82d_0_100"/>
          <p:cNvGrpSpPr/>
          <p:nvPr/>
        </p:nvGrpSpPr>
        <p:grpSpPr>
          <a:xfrm>
            <a:off x="123677" y="2238421"/>
            <a:ext cx="2014085" cy="569520"/>
            <a:chOff x="0" y="-28575"/>
            <a:chExt cx="1060938" cy="300000"/>
          </a:xfrm>
        </p:grpSpPr>
        <p:sp>
          <p:nvSpPr>
            <p:cNvPr id="427" name="Google Shape;427;g34bff7ac82d_0_100"/>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8" name="Google Shape;428;g34bff7ac82d_0_100"/>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00"/>
                <a:buFont typeface="Arial"/>
                <a:buNone/>
              </a:pPr>
              <a:r>
                <a:rPr b="1" i="0" lang="fr-FR" sz="800" u="none" cap="none" strike="noStrike">
                  <a:solidFill>
                    <a:srgbClr val="2B2B72"/>
                  </a:solidFill>
                  <a:latin typeface="Open Sans"/>
                  <a:ea typeface="Open Sans"/>
                  <a:cs typeface="Open Sans"/>
                  <a:sym typeface="Open Sans"/>
                </a:rPr>
                <a:t>RÉUNION DE PLANIFICATION OPÉRATIONNELLE BUDGÉTISÉE DU PROJET ET PRÉSENTATION DU PLAN SE </a:t>
              </a:r>
              <a:endParaRPr b="0" i="0" sz="1400" u="none" cap="none" strike="noStrike">
                <a:solidFill>
                  <a:srgbClr val="000000"/>
                </a:solidFill>
                <a:latin typeface="Arial"/>
                <a:ea typeface="Arial"/>
                <a:cs typeface="Arial"/>
                <a:sym typeface="Arial"/>
              </a:endParaRPr>
            </a:p>
          </p:txBody>
        </p:sp>
      </p:grpSp>
      <p:cxnSp>
        <p:nvCxnSpPr>
          <p:cNvPr id="429" name="Google Shape;429;g34bff7ac82d_0_100"/>
          <p:cNvCxnSpPr/>
          <p:nvPr/>
        </p:nvCxnSpPr>
        <p:spPr>
          <a:xfrm>
            <a:off x="1386538" y="5510628"/>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30" name="Google Shape;430;g34bff7ac82d_0_100"/>
          <p:cNvGrpSpPr/>
          <p:nvPr/>
        </p:nvGrpSpPr>
        <p:grpSpPr>
          <a:xfrm>
            <a:off x="2314121" y="5171579"/>
            <a:ext cx="685759" cy="613539"/>
            <a:chOff x="0" y="-28575"/>
            <a:chExt cx="812800" cy="727200"/>
          </a:xfrm>
        </p:grpSpPr>
        <p:sp>
          <p:nvSpPr>
            <p:cNvPr id="431" name="Google Shape;431;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32" name="Google Shape;432;g34bff7ac82d_0_100"/>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DU TABLEAU DE BOARD</a:t>
              </a:r>
              <a:endParaRPr b="0" i="0" sz="1400" u="none" cap="none" strike="noStrike">
                <a:solidFill>
                  <a:srgbClr val="000000"/>
                </a:solidFill>
                <a:latin typeface="Arial"/>
                <a:ea typeface="Arial"/>
                <a:cs typeface="Arial"/>
                <a:sym typeface="Arial"/>
              </a:endParaRPr>
            </a:p>
          </p:txBody>
        </p:sp>
      </p:grpSp>
      <p:grpSp>
        <p:nvGrpSpPr>
          <p:cNvPr id="433" name="Google Shape;433;g34bff7ac82d_0_100"/>
          <p:cNvGrpSpPr/>
          <p:nvPr/>
        </p:nvGrpSpPr>
        <p:grpSpPr>
          <a:xfrm>
            <a:off x="123677" y="3545985"/>
            <a:ext cx="2014085" cy="569520"/>
            <a:chOff x="0" y="-28575"/>
            <a:chExt cx="1060938" cy="300000"/>
          </a:xfrm>
        </p:grpSpPr>
        <p:sp>
          <p:nvSpPr>
            <p:cNvPr id="434" name="Google Shape;434;g34bff7ac82d_0_100"/>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35" name="Google Shape;435;g34bff7ac82d_0_100"/>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DÉFINITION DES RÔLES ET RESPONSABILITÉS DANS S&amp;E (RACI)</a:t>
              </a:r>
              <a:endParaRPr b="0" i="0" sz="1400" u="none" cap="none" strike="noStrike">
                <a:solidFill>
                  <a:srgbClr val="000000"/>
                </a:solidFill>
                <a:latin typeface="Arial"/>
                <a:ea typeface="Arial"/>
                <a:cs typeface="Arial"/>
                <a:sym typeface="Arial"/>
              </a:endParaRPr>
            </a:p>
          </p:txBody>
        </p:sp>
      </p:grpSp>
      <p:grpSp>
        <p:nvGrpSpPr>
          <p:cNvPr id="436" name="Google Shape;436;g34bff7ac82d_0_100"/>
          <p:cNvGrpSpPr/>
          <p:nvPr/>
        </p:nvGrpSpPr>
        <p:grpSpPr>
          <a:xfrm>
            <a:off x="123677" y="4104969"/>
            <a:ext cx="2014085" cy="569520"/>
            <a:chOff x="0" y="-28575"/>
            <a:chExt cx="1060938" cy="300000"/>
          </a:xfrm>
        </p:grpSpPr>
        <p:sp>
          <p:nvSpPr>
            <p:cNvPr id="437" name="Google Shape;437;g34bff7ac82d_0_100"/>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38" name="Google Shape;438;g34bff7ac82d_0_100"/>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DÉFINITION DES OUTILS DE COLLECTES ET SOURCES DE VÉRIFICATION (SOV)</a:t>
              </a:r>
              <a:endParaRPr b="0" i="0" sz="1400" u="none" cap="none" strike="noStrike">
                <a:solidFill>
                  <a:srgbClr val="000000"/>
                </a:solidFill>
                <a:latin typeface="Arial"/>
                <a:ea typeface="Arial"/>
                <a:cs typeface="Arial"/>
                <a:sym typeface="Arial"/>
              </a:endParaRPr>
            </a:p>
          </p:txBody>
        </p:sp>
      </p:grpSp>
      <p:grpSp>
        <p:nvGrpSpPr>
          <p:cNvPr id="439" name="Google Shape;439;g34bff7ac82d_0_100"/>
          <p:cNvGrpSpPr/>
          <p:nvPr/>
        </p:nvGrpSpPr>
        <p:grpSpPr>
          <a:xfrm>
            <a:off x="128546" y="5222403"/>
            <a:ext cx="2014085" cy="569520"/>
            <a:chOff x="0" y="-28575"/>
            <a:chExt cx="1060938" cy="300000"/>
          </a:xfrm>
        </p:grpSpPr>
        <p:sp>
          <p:nvSpPr>
            <p:cNvPr id="440" name="Google Shape;440;g34bff7ac82d_0_100"/>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41" name="Google Shape;441;g34bff7ac82d_0_100"/>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PARAMÉTRAGE TABLEAU DE BORD</a:t>
              </a:r>
              <a:endParaRPr b="0" i="0" sz="1400" u="none" cap="none" strike="noStrike">
                <a:solidFill>
                  <a:srgbClr val="000000"/>
                </a:solidFill>
                <a:latin typeface="Arial"/>
                <a:ea typeface="Arial"/>
                <a:cs typeface="Arial"/>
                <a:sym typeface="Arial"/>
              </a:endParaRPr>
            </a:p>
          </p:txBody>
        </p:sp>
      </p:grpSp>
      <p:grpSp>
        <p:nvGrpSpPr>
          <p:cNvPr id="442" name="Google Shape;442;g34bff7ac82d_0_100"/>
          <p:cNvGrpSpPr/>
          <p:nvPr/>
        </p:nvGrpSpPr>
        <p:grpSpPr>
          <a:xfrm>
            <a:off x="128546" y="4662841"/>
            <a:ext cx="2014085" cy="569520"/>
            <a:chOff x="0" y="-28575"/>
            <a:chExt cx="1060938" cy="300000"/>
          </a:xfrm>
        </p:grpSpPr>
        <p:sp>
          <p:nvSpPr>
            <p:cNvPr id="443" name="Google Shape;443;g34bff7ac82d_0_100"/>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44" name="Google Shape;444;g34bff7ac82d_0_100"/>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PLAN DE RENFORCEMENT DES CAPACITÉS S&amp;E (ÉQUIPE INTERNE ET PARTENAIRES)</a:t>
              </a:r>
              <a:endParaRPr b="0" i="0" sz="1400" u="none" cap="none" strike="noStrike">
                <a:solidFill>
                  <a:srgbClr val="000000"/>
                </a:solidFill>
                <a:latin typeface="Arial"/>
                <a:ea typeface="Arial"/>
                <a:cs typeface="Arial"/>
                <a:sym typeface="Arial"/>
              </a:endParaRPr>
            </a:p>
          </p:txBody>
        </p:sp>
      </p:grpSp>
      <p:grpSp>
        <p:nvGrpSpPr>
          <p:cNvPr id="445" name="Google Shape;445;g34bff7ac82d_0_100"/>
          <p:cNvGrpSpPr/>
          <p:nvPr/>
        </p:nvGrpSpPr>
        <p:grpSpPr>
          <a:xfrm>
            <a:off x="123676" y="5774557"/>
            <a:ext cx="2014085" cy="569520"/>
            <a:chOff x="0" y="-28575"/>
            <a:chExt cx="1060938" cy="300000"/>
          </a:xfrm>
        </p:grpSpPr>
        <p:sp>
          <p:nvSpPr>
            <p:cNvPr id="446" name="Google Shape;446;g34bff7ac82d_0_100"/>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47" name="Google Shape;447;g34bff7ac82d_0_100"/>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LANCEMENT DE L'ÉTUDE DE BASE / BASELINE</a:t>
              </a:r>
              <a:endParaRPr b="0" i="0" sz="1400" u="none" cap="none" strike="noStrike">
                <a:solidFill>
                  <a:srgbClr val="000000"/>
                </a:solidFill>
                <a:latin typeface="Arial"/>
                <a:ea typeface="Arial"/>
                <a:cs typeface="Arial"/>
                <a:sym typeface="Arial"/>
              </a:endParaRPr>
            </a:p>
          </p:txBody>
        </p:sp>
      </p:grpSp>
      <p:grpSp>
        <p:nvGrpSpPr>
          <p:cNvPr id="448" name="Google Shape;448;g34bff7ac82d_0_100"/>
          <p:cNvGrpSpPr/>
          <p:nvPr/>
        </p:nvGrpSpPr>
        <p:grpSpPr>
          <a:xfrm>
            <a:off x="7077693" y="1507587"/>
            <a:ext cx="364598" cy="776136"/>
            <a:chOff x="0" y="-38100"/>
            <a:chExt cx="513736" cy="1093612"/>
          </a:xfrm>
        </p:grpSpPr>
        <p:sp>
          <p:nvSpPr>
            <p:cNvPr id="449" name="Google Shape;449;g34bff7ac82d_0_100"/>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0" name="Google Shape;450;g34bff7ac82d_0_100"/>
            <p:cNvSpPr txBox="1"/>
            <p:nvPr/>
          </p:nvSpPr>
          <p:spPr>
            <a:xfrm>
              <a:off x="203200" y="-38100"/>
              <a:ext cx="107400" cy="992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51" name="Google Shape;451;g34bff7ac82d_0_100"/>
          <p:cNvGrpSpPr/>
          <p:nvPr/>
        </p:nvGrpSpPr>
        <p:grpSpPr>
          <a:xfrm>
            <a:off x="6229968" y="1382858"/>
            <a:ext cx="2014085" cy="735370"/>
            <a:chOff x="0" y="-57150"/>
            <a:chExt cx="1060938" cy="387363"/>
          </a:xfrm>
        </p:grpSpPr>
        <p:sp>
          <p:nvSpPr>
            <p:cNvPr id="452" name="Google Shape;452;g34bff7ac82d_0_100"/>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3" name="Google Shape;453;g34bff7ac82d_0_100"/>
            <p:cNvSpPr txBox="1"/>
            <p:nvPr/>
          </p:nvSpPr>
          <p:spPr>
            <a:xfrm>
              <a:off x="0" y="-57150"/>
              <a:ext cx="1060800" cy="38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1350" u="none" cap="none" strike="noStrike">
                  <a:solidFill>
                    <a:srgbClr val="FFFFFF"/>
                  </a:solidFill>
                  <a:latin typeface="Open Sans"/>
                  <a:ea typeface="Open Sans"/>
                  <a:cs typeface="Open Sans"/>
                  <a:sym typeface="Open Sans"/>
                </a:rPr>
                <a:t>GESTION</a:t>
              </a:r>
              <a:endParaRPr b="0" i="0" sz="1400" u="none" cap="none" strike="noStrike">
                <a:solidFill>
                  <a:srgbClr val="000000"/>
                </a:solidFill>
                <a:latin typeface="Arial"/>
                <a:ea typeface="Arial"/>
                <a:cs typeface="Arial"/>
                <a:sym typeface="Arial"/>
              </a:endParaRPr>
            </a:p>
          </p:txBody>
        </p:sp>
      </p:grpSp>
      <p:grpSp>
        <p:nvGrpSpPr>
          <p:cNvPr id="454" name="Google Shape;454;g34bff7ac82d_0_100"/>
          <p:cNvGrpSpPr/>
          <p:nvPr/>
        </p:nvGrpSpPr>
        <p:grpSpPr>
          <a:xfrm>
            <a:off x="3185219" y="4304333"/>
            <a:ext cx="2014085" cy="561547"/>
            <a:chOff x="0" y="-28575"/>
            <a:chExt cx="1060938" cy="295800"/>
          </a:xfrm>
        </p:grpSpPr>
        <p:sp>
          <p:nvSpPr>
            <p:cNvPr id="455" name="Google Shape;455;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6" name="Google Shape;456;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RAPPORT DE PROGRESSION TRIMESTRIEL ET RAPPORT ANNUEL (T4)</a:t>
              </a:r>
              <a:endParaRPr b="0" i="0" sz="1400" u="none" cap="none" strike="noStrike">
                <a:solidFill>
                  <a:srgbClr val="000000"/>
                </a:solidFill>
                <a:latin typeface="Arial"/>
                <a:ea typeface="Arial"/>
                <a:cs typeface="Arial"/>
                <a:sym typeface="Arial"/>
              </a:endParaRPr>
            </a:p>
          </p:txBody>
        </p:sp>
      </p:grpSp>
      <p:grpSp>
        <p:nvGrpSpPr>
          <p:cNvPr id="457" name="Google Shape;457;g34bff7ac82d_0_100"/>
          <p:cNvGrpSpPr/>
          <p:nvPr/>
        </p:nvGrpSpPr>
        <p:grpSpPr>
          <a:xfrm>
            <a:off x="3185219" y="4858262"/>
            <a:ext cx="2014085" cy="561547"/>
            <a:chOff x="0" y="-28575"/>
            <a:chExt cx="1060938" cy="295800"/>
          </a:xfrm>
        </p:grpSpPr>
        <p:sp>
          <p:nvSpPr>
            <p:cNvPr id="458" name="Google Shape;458;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9" name="Google Shape;459;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RAPPORTS EXTERNES (BAILLEURS, AUTORITÉS NATIONALES, CADRE DE CONCERTATION…)</a:t>
              </a:r>
              <a:endParaRPr b="0" i="0" sz="1400" u="none" cap="none" strike="noStrike">
                <a:solidFill>
                  <a:srgbClr val="000000"/>
                </a:solidFill>
                <a:latin typeface="Arial"/>
                <a:ea typeface="Arial"/>
                <a:cs typeface="Arial"/>
                <a:sym typeface="Arial"/>
              </a:endParaRPr>
            </a:p>
          </p:txBody>
        </p:sp>
      </p:grpSp>
      <p:grpSp>
        <p:nvGrpSpPr>
          <p:cNvPr id="460" name="Google Shape;460;g34bff7ac82d_0_100"/>
          <p:cNvGrpSpPr/>
          <p:nvPr/>
        </p:nvGrpSpPr>
        <p:grpSpPr>
          <a:xfrm>
            <a:off x="3185219" y="5396074"/>
            <a:ext cx="2014085" cy="428849"/>
            <a:chOff x="0" y="-28575"/>
            <a:chExt cx="1060938" cy="225900"/>
          </a:xfrm>
        </p:grpSpPr>
        <p:sp>
          <p:nvSpPr>
            <p:cNvPr id="461" name="Google Shape;461;g34bff7ac82d_0_100"/>
            <p:cNvSpPr/>
            <p:nvPr/>
          </p:nvSpPr>
          <p:spPr>
            <a:xfrm>
              <a:off x="0" y="0"/>
              <a:ext cx="1060938" cy="197315"/>
            </a:xfrm>
            <a:custGeom>
              <a:rect b="b" l="l" r="r" t="t"/>
              <a:pathLst>
                <a:path extrusionOk="0" h="197315" w="1060938">
                  <a:moveTo>
                    <a:pt x="0" y="0"/>
                  </a:moveTo>
                  <a:lnTo>
                    <a:pt x="1060938" y="0"/>
                  </a:lnTo>
                  <a:lnTo>
                    <a:pt x="1060938" y="197315"/>
                  </a:lnTo>
                  <a:lnTo>
                    <a:pt x="0" y="197315"/>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2" name="Google Shape;462;g34bff7ac82d_0_100"/>
            <p:cNvSpPr txBox="1"/>
            <p:nvPr/>
          </p:nvSpPr>
          <p:spPr>
            <a:xfrm>
              <a:off x="0" y="-28575"/>
              <a:ext cx="1060800" cy="2259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EVALUATION INTERMÉDIAIRE </a:t>
              </a:r>
              <a:r>
                <a:rPr b="1" i="1" lang="fr-FR" sz="850" u="none" cap="none" strike="noStrike">
                  <a:solidFill>
                    <a:srgbClr val="2B2B72"/>
                  </a:solidFill>
                  <a:latin typeface="Open Sans"/>
                  <a:ea typeface="Open Sans"/>
                  <a:cs typeface="Open Sans"/>
                  <a:sym typeface="Open Sans"/>
                </a:rPr>
                <a:t>(PROJET D’AU MOINS 3 ANS)</a:t>
              </a:r>
              <a:endParaRPr b="0" i="0" sz="1400" u="none" cap="none" strike="noStrike">
                <a:solidFill>
                  <a:srgbClr val="000000"/>
                </a:solidFill>
                <a:latin typeface="Arial"/>
                <a:ea typeface="Arial"/>
                <a:cs typeface="Arial"/>
                <a:sym typeface="Arial"/>
              </a:endParaRPr>
            </a:p>
          </p:txBody>
        </p:sp>
      </p:grpSp>
      <p:grpSp>
        <p:nvGrpSpPr>
          <p:cNvPr id="463" name="Google Shape;463;g34bff7ac82d_0_100"/>
          <p:cNvGrpSpPr/>
          <p:nvPr/>
        </p:nvGrpSpPr>
        <p:grpSpPr>
          <a:xfrm>
            <a:off x="6252931" y="4662841"/>
            <a:ext cx="2014085" cy="561547"/>
            <a:chOff x="0" y="-28575"/>
            <a:chExt cx="1060938" cy="295800"/>
          </a:xfrm>
        </p:grpSpPr>
        <p:sp>
          <p:nvSpPr>
            <p:cNvPr id="464" name="Google Shape;464;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5" name="Google Shape;465;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PARTAGE D’INFORMATION, APPROCHE PARTICIPATIVE AUPRÈS DES PARTIES PRENANTES</a:t>
              </a:r>
              <a:endParaRPr b="0" i="0" sz="1400" u="none" cap="none" strike="noStrike">
                <a:solidFill>
                  <a:srgbClr val="000000"/>
                </a:solidFill>
                <a:latin typeface="Arial"/>
                <a:ea typeface="Arial"/>
                <a:cs typeface="Arial"/>
                <a:sym typeface="Arial"/>
              </a:endParaRPr>
            </a:p>
          </p:txBody>
        </p:sp>
      </p:grpSp>
      <p:grpSp>
        <p:nvGrpSpPr>
          <p:cNvPr id="466" name="Google Shape;466;g34bff7ac82d_0_100"/>
          <p:cNvGrpSpPr/>
          <p:nvPr/>
        </p:nvGrpSpPr>
        <p:grpSpPr>
          <a:xfrm>
            <a:off x="6252931" y="5230288"/>
            <a:ext cx="2014085" cy="561547"/>
            <a:chOff x="0" y="-28575"/>
            <a:chExt cx="1060938" cy="295800"/>
          </a:xfrm>
        </p:grpSpPr>
        <p:sp>
          <p:nvSpPr>
            <p:cNvPr id="467" name="Google Shape;467;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8" name="Google Shape;468;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PLAIDOYER ET CAPACITÉ D’INFLUENCE, COMMUNICATION EXTERNE</a:t>
              </a:r>
              <a:endParaRPr b="0" i="0" sz="1400" u="none" cap="none" strike="noStrike">
                <a:solidFill>
                  <a:srgbClr val="000000"/>
                </a:solidFill>
                <a:latin typeface="Arial"/>
                <a:ea typeface="Arial"/>
                <a:cs typeface="Arial"/>
                <a:sym typeface="Arial"/>
              </a:endParaRPr>
            </a:p>
          </p:txBody>
        </p:sp>
      </p:grpSp>
      <p:grpSp>
        <p:nvGrpSpPr>
          <p:cNvPr id="469" name="Google Shape;469;g34bff7ac82d_0_100"/>
          <p:cNvGrpSpPr/>
          <p:nvPr/>
        </p:nvGrpSpPr>
        <p:grpSpPr>
          <a:xfrm>
            <a:off x="6252931" y="5846705"/>
            <a:ext cx="2014085" cy="509151"/>
            <a:chOff x="0" y="-28575"/>
            <a:chExt cx="1060938" cy="268200"/>
          </a:xfrm>
        </p:grpSpPr>
        <p:sp>
          <p:nvSpPr>
            <p:cNvPr id="470" name="Google Shape;470;g34bff7ac82d_0_100"/>
            <p:cNvSpPr/>
            <p:nvPr/>
          </p:nvSpPr>
          <p:spPr>
            <a:xfrm>
              <a:off x="0" y="0"/>
              <a:ext cx="1060938" cy="239565"/>
            </a:xfrm>
            <a:custGeom>
              <a:rect b="b" l="l" r="r" t="t"/>
              <a:pathLst>
                <a:path extrusionOk="0" h="239565" w="1060938">
                  <a:moveTo>
                    <a:pt x="0" y="0"/>
                  </a:moveTo>
                  <a:lnTo>
                    <a:pt x="1060938" y="0"/>
                  </a:lnTo>
                  <a:lnTo>
                    <a:pt x="1060938" y="239565"/>
                  </a:lnTo>
                  <a:lnTo>
                    <a:pt x="0" y="239565"/>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71" name="Google Shape;471;g34bff7ac82d_0_100"/>
            <p:cNvSpPr txBox="1"/>
            <p:nvPr/>
          </p:nvSpPr>
          <p:spPr>
            <a:xfrm>
              <a:off x="0" y="-28575"/>
              <a:ext cx="1060800" cy="268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BILAN PARTICIPATIF ANNUEL</a:t>
              </a:r>
              <a:endParaRPr b="0" i="0" sz="1400" u="none" cap="none" strike="noStrike">
                <a:solidFill>
                  <a:srgbClr val="000000"/>
                </a:solidFill>
                <a:latin typeface="Arial"/>
                <a:ea typeface="Arial"/>
                <a:cs typeface="Arial"/>
                <a:sym typeface="Arial"/>
              </a:endParaRPr>
            </a:p>
          </p:txBody>
        </p:sp>
      </p:grpSp>
      <p:grpSp>
        <p:nvGrpSpPr>
          <p:cNvPr id="472" name="Google Shape;472;g34bff7ac82d_0_100"/>
          <p:cNvGrpSpPr/>
          <p:nvPr/>
        </p:nvGrpSpPr>
        <p:grpSpPr>
          <a:xfrm>
            <a:off x="948439" y="2894492"/>
            <a:ext cx="364598" cy="644516"/>
            <a:chOff x="0" y="-38100"/>
            <a:chExt cx="513736" cy="908153"/>
          </a:xfrm>
        </p:grpSpPr>
        <p:sp>
          <p:nvSpPr>
            <p:cNvPr id="473" name="Google Shape;473;g34bff7ac82d_0_100"/>
            <p:cNvSpPr/>
            <p:nvPr/>
          </p:nvSpPr>
          <p:spPr>
            <a:xfrm>
              <a:off x="0" y="0"/>
              <a:ext cx="513736" cy="870053"/>
            </a:xfrm>
            <a:custGeom>
              <a:rect b="b" l="l" r="r" t="t"/>
              <a:pathLst>
                <a:path extrusionOk="0" h="870053" w="513736">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74" name="Google Shape;474;g34bff7ac82d_0_100"/>
            <p:cNvSpPr txBox="1"/>
            <p:nvPr/>
          </p:nvSpPr>
          <p:spPr>
            <a:xfrm>
              <a:off x="203200" y="-38100"/>
              <a:ext cx="107400" cy="8067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75" name="Google Shape;475;g34bff7ac82d_0_100"/>
          <p:cNvGrpSpPr/>
          <p:nvPr/>
        </p:nvGrpSpPr>
        <p:grpSpPr>
          <a:xfrm>
            <a:off x="3996996" y="3864449"/>
            <a:ext cx="364598" cy="499551"/>
            <a:chOff x="0" y="-38100"/>
            <a:chExt cx="513736" cy="703890"/>
          </a:xfrm>
        </p:grpSpPr>
        <p:sp>
          <p:nvSpPr>
            <p:cNvPr id="476" name="Google Shape;476;g34bff7ac82d_0_100"/>
            <p:cNvSpPr/>
            <p:nvPr/>
          </p:nvSpPr>
          <p:spPr>
            <a:xfrm>
              <a:off x="0" y="0"/>
              <a:ext cx="513736" cy="665790"/>
            </a:xfrm>
            <a:custGeom>
              <a:rect b="b" l="l" r="r" t="t"/>
              <a:pathLst>
                <a:path extrusionOk="0" h="665790" w="513736">
                  <a:moveTo>
                    <a:pt x="256868" y="665790"/>
                  </a:moveTo>
                  <a:lnTo>
                    <a:pt x="0" y="259390"/>
                  </a:lnTo>
                  <a:lnTo>
                    <a:pt x="203200" y="259390"/>
                  </a:lnTo>
                  <a:lnTo>
                    <a:pt x="203200" y="0"/>
                  </a:lnTo>
                  <a:lnTo>
                    <a:pt x="310536" y="0"/>
                  </a:lnTo>
                  <a:lnTo>
                    <a:pt x="310536" y="259390"/>
                  </a:lnTo>
                  <a:lnTo>
                    <a:pt x="513736" y="259390"/>
                  </a:lnTo>
                  <a:lnTo>
                    <a:pt x="256868" y="665790"/>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77" name="Google Shape;477;g34bff7ac82d_0_100"/>
            <p:cNvSpPr txBox="1"/>
            <p:nvPr/>
          </p:nvSpPr>
          <p:spPr>
            <a:xfrm>
              <a:off x="203200" y="-38100"/>
              <a:ext cx="107400" cy="6024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cxnSp>
        <p:nvCxnSpPr>
          <p:cNvPr id="478" name="Google Shape;478;g34bff7ac82d_0_100"/>
          <p:cNvCxnSpPr/>
          <p:nvPr/>
        </p:nvCxnSpPr>
        <p:spPr>
          <a:xfrm>
            <a:off x="4433921" y="4035993"/>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79" name="Google Shape;479;g34bff7ac82d_0_100"/>
          <p:cNvGrpSpPr/>
          <p:nvPr/>
        </p:nvGrpSpPr>
        <p:grpSpPr>
          <a:xfrm>
            <a:off x="3185219" y="3792413"/>
            <a:ext cx="2014085" cy="413728"/>
            <a:chOff x="0" y="-28575"/>
            <a:chExt cx="1060938" cy="217935"/>
          </a:xfrm>
        </p:grpSpPr>
        <p:sp>
          <p:nvSpPr>
            <p:cNvPr id="480" name="Google Shape;480;g34bff7ac82d_0_100"/>
            <p:cNvSpPr/>
            <p:nvPr/>
          </p:nvSpPr>
          <p:spPr>
            <a:xfrm>
              <a:off x="0" y="0"/>
              <a:ext cx="1060938" cy="189360"/>
            </a:xfrm>
            <a:custGeom>
              <a:rect b="b" l="l" r="r" t="t"/>
              <a:pathLst>
                <a:path extrusionOk="0" h="189360" w="1060938">
                  <a:moveTo>
                    <a:pt x="0" y="0"/>
                  </a:moveTo>
                  <a:lnTo>
                    <a:pt x="1060938" y="0"/>
                  </a:lnTo>
                  <a:lnTo>
                    <a:pt x="1060938" y="189360"/>
                  </a:lnTo>
                  <a:lnTo>
                    <a:pt x="0" y="189360"/>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1" name="Google Shape;481;g34bff7ac82d_0_100"/>
            <p:cNvSpPr txBox="1"/>
            <p:nvPr/>
          </p:nvSpPr>
          <p:spPr>
            <a:xfrm>
              <a:off x="0" y="-28575"/>
              <a:ext cx="1060800" cy="217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UTILISATION DES DONNÉES POUR L’ÉLABORATION DES RAPPORTS</a:t>
              </a:r>
              <a:endParaRPr b="0" i="0" sz="1400" u="none" cap="none" strike="noStrike">
                <a:solidFill>
                  <a:srgbClr val="000000"/>
                </a:solidFill>
                <a:latin typeface="Arial"/>
                <a:ea typeface="Arial"/>
                <a:cs typeface="Arial"/>
                <a:sym typeface="Arial"/>
              </a:endParaRPr>
            </a:p>
          </p:txBody>
        </p:sp>
      </p:grpSp>
      <p:grpSp>
        <p:nvGrpSpPr>
          <p:cNvPr id="482" name="Google Shape;482;g34bff7ac82d_0_100"/>
          <p:cNvGrpSpPr/>
          <p:nvPr/>
        </p:nvGrpSpPr>
        <p:grpSpPr>
          <a:xfrm>
            <a:off x="3185219" y="5846705"/>
            <a:ext cx="2014085" cy="561547"/>
            <a:chOff x="0" y="-28575"/>
            <a:chExt cx="1060938" cy="295800"/>
          </a:xfrm>
        </p:grpSpPr>
        <p:sp>
          <p:nvSpPr>
            <p:cNvPr id="483" name="Google Shape;483;g34bff7ac82d_0_100"/>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4" name="Google Shape;484;g34bff7ac82d_0_100"/>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PARTAGE D’INFORMATION ET RESTITUTION AUX PARTIES PRENANTES</a:t>
              </a:r>
              <a:endParaRPr b="0" i="0" sz="1400" u="none" cap="none" strike="noStrike">
                <a:solidFill>
                  <a:srgbClr val="000000"/>
                </a:solidFill>
                <a:latin typeface="Arial"/>
                <a:ea typeface="Arial"/>
                <a:cs typeface="Arial"/>
                <a:sym typeface="Arial"/>
              </a:endParaRPr>
            </a:p>
          </p:txBody>
        </p:sp>
      </p:grpSp>
      <p:grpSp>
        <p:nvGrpSpPr>
          <p:cNvPr id="485" name="Google Shape;485;g34bff7ac82d_0_100"/>
          <p:cNvGrpSpPr/>
          <p:nvPr/>
        </p:nvGrpSpPr>
        <p:grpSpPr>
          <a:xfrm>
            <a:off x="5361504" y="2976138"/>
            <a:ext cx="685759" cy="613539"/>
            <a:chOff x="0" y="-28575"/>
            <a:chExt cx="812800" cy="727200"/>
          </a:xfrm>
        </p:grpSpPr>
        <p:sp>
          <p:nvSpPr>
            <p:cNvPr id="486" name="Google Shape;486;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7" name="Google Shape;487;g34bff7ac82d_0_100"/>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DU TABLEAU DE BOARD</a:t>
              </a:r>
              <a:endParaRPr b="0" i="0" sz="1400" u="none" cap="none" strike="noStrike">
                <a:solidFill>
                  <a:srgbClr val="000000"/>
                </a:solidFill>
                <a:latin typeface="Arial"/>
                <a:ea typeface="Arial"/>
                <a:cs typeface="Arial"/>
                <a:sym typeface="Arial"/>
              </a:endParaRPr>
            </a:p>
          </p:txBody>
        </p:sp>
      </p:grpSp>
      <p:grpSp>
        <p:nvGrpSpPr>
          <p:cNvPr id="488" name="Google Shape;488;g34bff7ac82d_0_100"/>
          <p:cNvGrpSpPr/>
          <p:nvPr/>
        </p:nvGrpSpPr>
        <p:grpSpPr>
          <a:xfrm>
            <a:off x="8367253" y="2258849"/>
            <a:ext cx="685759" cy="613539"/>
            <a:chOff x="0" y="-28575"/>
            <a:chExt cx="812800" cy="727200"/>
          </a:xfrm>
        </p:grpSpPr>
        <p:sp>
          <p:nvSpPr>
            <p:cNvPr id="489" name="Google Shape;489;g34bff7ac82d_0_100"/>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0" name="Google Shape;490;g34bff7ac82d_0_100"/>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DU TABLEAU DE BOARD</a:t>
              </a:r>
              <a:endParaRPr b="0" i="0" sz="1400" u="none" cap="none" strike="noStrike">
                <a:solidFill>
                  <a:srgbClr val="000000"/>
                </a:solidFill>
                <a:latin typeface="Arial"/>
                <a:ea typeface="Arial"/>
                <a:cs typeface="Arial"/>
                <a:sym typeface="Arial"/>
              </a:endParaRPr>
            </a:p>
          </p:txBody>
        </p:sp>
      </p:grpSp>
      <p:sp>
        <p:nvSpPr>
          <p:cNvPr id="491" name="Google Shape;491;g34bff7ac82d_0_100"/>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PHASE DE MISE EN ŒUVRE</a:t>
            </a:r>
            <a:endParaRPr b="1" i="0" sz="6300" u="none" cap="none" strike="noStrike">
              <a:solidFill>
                <a:schemeClr val="lt1"/>
              </a:solidFill>
              <a:latin typeface="Bebas Neue"/>
              <a:ea typeface="Bebas Neue"/>
              <a:cs typeface="Bebas Neue"/>
              <a:sym typeface="Bebas Neue"/>
            </a:endParaRPr>
          </a:p>
        </p:txBody>
      </p:sp>
      <p:sp>
        <p:nvSpPr>
          <p:cNvPr id="492" name="Google Shape;492;g34bff7ac82d_0_100"/>
          <p:cNvSpPr/>
          <p:nvPr/>
        </p:nvSpPr>
        <p:spPr>
          <a:xfrm>
            <a:off x="3145400" y="2011675"/>
            <a:ext cx="2075100" cy="569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99" name="Google Shape;499;p8"/>
          <p:cNvSpPr txBox="1"/>
          <p:nvPr/>
        </p:nvSpPr>
        <p:spPr>
          <a:xfrm>
            <a:off x="843150" y="113669"/>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chemeClr val="dk2"/>
                </a:solidFill>
                <a:latin typeface="Bebas Neue"/>
                <a:ea typeface="Bebas Neue"/>
                <a:cs typeface="Bebas Neue"/>
                <a:sym typeface="Bebas Neue"/>
              </a:rPr>
              <a:t>CYCLE DE LA DONNÉE</a:t>
            </a:r>
            <a:endParaRPr b="1" i="0" sz="8200" u="none" cap="none" strike="noStrike">
              <a:solidFill>
                <a:schemeClr val="dk2"/>
              </a:solidFill>
              <a:latin typeface="Bebas Neue"/>
              <a:ea typeface="Bebas Neue"/>
              <a:cs typeface="Bebas Neue"/>
              <a:sym typeface="Bebas Neue"/>
            </a:endParaRPr>
          </a:p>
        </p:txBody>
      </p:sp>
      <p:pic>
        <p:nvPicPr>
          <p:cNvPr id="500" name="Google Shape;500;p8" title="2_3_data_mngt_cycle_FR.png"/>
          <p:cNvPicPr preferRelativeResize="0"/>
          <p:nvPr/>
        </p:nvPicPr>
        <p:blipFill rotWithShape="1">
          <a:blip r:embed="rId3">
            <a:alphaModFix/>
          </a:blip>
          <a:srcRect b="0" l="0" r="0" t="0"/>
          <a:stretch/>
        </p:blipFill>
        <p:spPr>
          <a:xfrm>
            <a:off x="908916" y="1211675"/>
            <a:ext cx="7486607" cy="5329825"/>
          </a:xfrm>
          <a:prstGeom prst="rect">
            <a:avLst/>
          </a:prstGeom>
          <a:noFill/>
          <a:ln>
            <a:noFill/>
          </a:ln>
        </p:spPr>
      </p:pic>
      <p:sp>
        <p:nvSpPr>
          <p:cNvPr id="501" name="Google Shape;501;p8"/>
          <p:cNvSpPr txBox="1"/>
          <p:nvPr/>
        </p:nvSpPr>
        <p:spPr>
          <a:xfrm>
            <a:off x="6847775" y="6443000"/>
            <a:ext cx="116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fr-FR" sz="1000" u="none" cap="none" strike="noStrike">
                <a:solidFill>
                  <a:schemeClr val="dk1"/>
                </a:solidFill>
                <a:latin typeface="Arial"/>
                <a:ea typeface="Arial"/>
                <a:cs typeface="Arial"/>
                <a:sym typeface="Arial"/>
              </a:rPr>
              <a:t>source CartONG</a:t>
            </a:r>
            <a:endParaRPr b="0" i="1" sz="10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349f7b24b7d_0_19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08" name="Google Shape;508;g349f7b24b7d_0_191"/>
          <p:cNvSpPr/>
          <p:nvPr/>
        </p:nvSpPr>
        <p:spPr>
          <a:xfrm>
            <a:off x="1143575" y="1391125"/>
            <a:ext cx="7543200" cy="5090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La collecte de donnée s’inscrit dans le cycle de la donnée.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Une fois la planification réalisée dans le plan de SE (onglet 4.1 du tableau de bord et Dispositif de Suivi Évaluation (document word)</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rgbClr val="666666"/>
                </a:solidFill>
                <a:latin typeface="Raleway"/>
                <a:ea typeface="Raleway"/>
                <a:cs typeface="Raleway"/>
                <a:sym typeface="Raleway"/>
              </a:rPr>
              <a:t>Il s’agit de s’interroger sur le COMMENT, les indicateurs vont être renseignés? Comment obtenir la donnée ?</a:t>
            </a:r>
            <a:endParaRPr b="1" i="0" sz="1800" u="none" cap="none" strike="noStrike">
              <a:solidFill>
                <a:srgbClr val="666666"/>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Quels outils allons-nous utiliser?</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rgbClr val="666666"/>
                </a:solidFill>
                <a:latin typeface="Raleway"/>
                <a:ea typeface="Raleway"/>
                <a:cs typeface="Raleway"/>
                <a:sym typeface="Raleway"/>
              </a:rPr>
              <a:t>Quelles méthodes allons-nous utiliser?</a:t>
            </a:r>
            <a:endParaRPr b="1" i="0" sz="1800" u="none" cap="none" strike="noStrike">
              <a:solidFill>
                <a:srgbClr val="666666"/>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p:txBody>
      </p:sp>
      <p:sp>
        <p:nvSpPr>
          <p:cNvPr id="509" name="Google Shape;509;g349f7b24b7d_0_191"/>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CYCLE DE LA DONNÉE</a:t>
            </a:r>
            <a:endParaRPr b="1" i="0" sz="6500" u="none" cap="none" strike="noStrike">
              <a:solidFill>
                <a:schemeClr val="dk1"/>
              </a:solidFill>
              <a:latin typeface="Bebas Neue"/>
              <a:ea typeface="Bebas Neue"/>
              <a:cs typeface="Bebas Neue"/>
              <a:sym typeface="Bebas Neue"/>
            </a:endParaRPr>
          </a:p>
        </p:txBody>
      </p:sp>
      <p:cxnSp>
        <p:nvCxnSpPr>
          <p:cNvPr id="510" name="Google Shape;510;g349f7b24b7d_0_191"/>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34a089b39ea_1_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pic>
        <p:nvPicPr>
          <p:cNvPr id="517" name="Google Shape;517;g34a089b39ea_1_6"/>
          <p:cNvPicPr preferRelativeResize="0"/>
          <p:nvPr/>
        </p:nvPicPr>
        <p:blipFill rotWithShape="1">
          <a:blip r:embed="rId3">
            <a:alphaModFix/>
          </a:blip>
          <a:srcRect b="11479" l="0" r="0" t="23698"/>
          <a:stretch/>
        </p:blipFill>
        <p:spPr>
          <a:xfrm>
            <a:off x="152400" y="1330675"/>
            <a:ext cx="8839200" cy="3222774"/>
          </a:xfrm>
          <a:prstGeom prst="rect">
            <a:avLst/>
          </a:prstGeom>
          <a:noFill/>
          <a:ln>
            <a:noFill/>
          </a:ln>
        </p:spPr>
      </p:pic>
      <p:sp>
        <p:nvSpPr>
          <p:cNvPr id="518" name="Google Shape;518;g34a089b39ea_1_6"/>
          <p:cNvSpPr txBox="1"/>
          <p:nvPr/>
        </p:nvSpPr>
        <p:spPr>
          <a:xfrm>
            <a:off x="843150" y="113669"/>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chemeClr val="dk2"/>
                </a:solidFill>
                <a:latin typeface="Bebas Neue"/>
                <a:ea typeface="Bebas Neue"/>
                <a:cs typeface="Bebas Neue"/>
                <a:sym typeface="Bebas Neue"/>
              </a:rPr>
              <a:t>DONNÉE VS INFORMATION</a:t>
            </a:r>
            <a:endParaRPr b="1" i="0" sz="82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349f7b24b7d_0_5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25" name="Google Shape;525;g349f7b24b7d_0_58"/>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526" name="Google Shape;526;g349f7b24b7d_0_58"/>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
        <p:nvSpPr>
          <p:cNvPr id="527" name="Google Shape;527;g349f7b24b7d_0_58"/>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COLLECTE DE DONNÉES - Temps D'ÉCHANGE</a:t>
            </a:r>
            <a:endParaRPr b="1" i="0" sz="6300" u="none" cap="none" strike="noStrike">
              <a:solidFill>
                <a:schemeClr val="lt1"/>
              </a:solidFill>
              <a:latin typeface="Bebas Neue"/>
              <a:ea typeface="Bebas Neue"/>
              <a:cs typeface="Bebas Neue"/>
              <a:sym typeface="Bebas Neue"/>
            </a:endParaRPr>
          </a:p>
        </p:txBody>
      </p:sp>
      <p:pic>
        <p:nvPicPr>
          <p:cNvPr descr="Une image contenant noir, obscurité&#10;&#10;Description générée automatiquement" id="528" name="Google Shape;528;g349f7b24b7d_0_58"/>
          <p:cNvPicPr preferRelativeResize="0"/>
          <p:nvPr/>
        </p:nvPicPr>
        <p:blipFill rotWithShape="1">
          <a:blip r:embed="rId3">
            <a:alphaModFix/>
          </a:blip>
          <a:srcRect b="0" l="0" r="0" t="0"/>
          <a:stretch/>
        </p:blipFill>
        <p:spPr>
          <a:xfrm>
            <a:off x="6761198" y="1718822"/>
            <a:ext cx="1527135" cy="1527135"/>
          </a:xfrm>
          <a:prstGeom prst="rect">
            <a:avLst/>
          </a:prstGeom>
          <a:noFill/>
          <a:ln>
            <a:noFill/>
          </a:ln>
        </p:spPr>
      </p:pic>
      <p:sp>
        <p:nvSpPr>
          <p:cNvPr id="529" name="Google Shape;529;g349f7b24b7d_0_58"/>
          <p:cNvSpPr/>
          <p:nvPr/>
        </p:nvSpPr>
        <p:spPr>
          <a:xfrm>
            <a:off x="1855051" y="1611775"/>
            <a:ext cx="3117300" cy="1975800"/>
          </a:xfrm>
          <a:prstGeom prst="wedgeEllipseCallout">
            <a:avLst>
              <a:gd fmla="val 16537" name="adj1"/>
              <a:gd fmla="val 62500" name="adj2"/>
            </a:avLst>
          </a:prstGeom>
          <a:solidFill>
            <a:srgbClr val="262775"/>
          </a:solidFill>
          <a:ln cap="flat" cmpd="sng" w="9525">
            <a:solidFill>
              <a:srgbClr val="E84E0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fr-FR" sz="1400" u="none" cap="none" strike="noStrike">
                <a:solidFill>
                  <a:schemeClr val="lt1"/>
                </a:solidFill>
                <a:latin typeface="Poppins"/>
                <a:ea typeface="Poppins"/>
                <a:cs typeface="Poppins"/>
                <a:sym typeface="Poppins"/>
              </a:rPr>
              <a:t>Quelles sont vos expériences de collecte de données ? Comment avez-vous l’habitude de collecter les données?</a:t>
            </a:r>
            <a:endParaRPr b="1" i="0" sz="700" u="none" cap="none" strike="noStrike">
              <a:solidFill>
                <a:schemeClr val="lt1"/>
              </a:solidFill>
              <a:latin typeface="Poppins"/>
              <a:ea typeface="Poppins"/>
              <a:cs typeface="Poppins"/>
              <a:sym typeface="Poppins"/>
            </a:endParaRPr>
          </a:p>
        </p:txBody>
      </p:sp>
      <p:sp>
        <p:nvSpPr>
          <p:cNvPr id="530" name="Google Shape;530;g349f7b24b7d_0_58"/>
          <p:cNvSpPr/>
          <p:nvPr/>
        </p:nvSpPr>
        <p:spPr>
          <a:xfrm>
            <a:off x="539926" y="4186750"/>
            <a:ext cx="3117300" cy="1975800"/>
          </a:xfrm>
          <a:prstGeom prst="wedgeEllipseCallout">
            <a:avLst>
              <a:gd fmla="val 16537" name="adj1"/>
              <a:gd fmla="val 62500" name="adj2"/>
            </a:avLst>
          </a:prstGeom>
          <a:solidFill>
            <a:srgbClr val="262775"/>
          </a:solidFill>
          <a:ln cap="flat" cmpd="sng" w="9525">
            <a:solidFill>
              <a:srgbClr val="E84E0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fr-FR" sz="1700" u="none" cap="none" strike="noStrike">
                <a:solidFill>
                  <a:schemeClr val="lt1"/>
                </a:solidFill>
                <a:latin typeface="Poppins"/>
                <a:ea typeface="Poppins"/>
                <a:cs typeface="Poppins"/>
                <a:sym typeface="Poppins"/>
              </a:rPr>
              <a:t>Quelles sont les principales difficultés, contraintes que vous avez rencontrées? </a:t>
            </a:r>
            <a:endParaRPr b="1" i="0" sz="300" u="none" cap="none" strike="noStrike">
              <a:solidFill>
                <a:schemeClr val="lt1"/>
              </a:solidFill>
              <a:latin typeface="Poppins"/>
              <a:ea typeface="Poppins"/>
              <a:cs typeface="Poppins"/>
              <a:sym typeface="Poppins"/>
            </a:endParaRPr>
          </a:p>
        </p:txBody>
      </p:sp>
      <p:sp>
        <p:nvSpPr>
          <p:cNvPr id="531" name="Google Shape;531;g349f7b24b7d_0_58"/>
          <p:cNvSpPr/>
          <p:nvPr/>
        </p:nvSpPr>
        <p:spPr>
          <a:xfrm>
            <a:off x="4405351" y="3914650"/>
            <a:ext cx="3117300" cy="1975800"/>
          </a:xfrm>
          <a:prstGeom prst="wedgeEllipseCallout">
            <a:avLst>
              <a:gd fmla="val 16537" name="adj1"/>
              <a:gd fmla="val 62500" name="adj2"/>
            </a:avLst>
          </a:prstGeom>
          <a:solidFill>
            <a:srgbClr val="262775"/>
          </a:solidFill>
          <a:ln cap="flat" cmpd="sng" w="9525">
            <a:solidFill>
              <a:srgbClr val="E84E0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fr-FR" sz="1500" u="none" cap="none" strike="noStrike">
                <a:solidFill>
                  <a:schemeClr val="lt1"/>
                </a:solidFill>
                <a:latin typeface="Poppins"/>
                <a:ea typeface="Poppins"/>
                <a:cs typeface="Poppins"/>
                <a:sym typeface="Poppins"/>
              </a:rPr>
              <a:t>Quelles sont les bonnes pratiques, les outils, les méthodes qui fonctionnent bien?</a:t>
            </a:r>
            <a:endParaRPr b="1" i="0" sz="100" u="none" cap="none" strike="noStrike">
              <a:solidFill>
                <a:schemeClr val="lt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349f7b24b7d_0_2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38" name="Google Shape;538;g349f7b24b7d_0_220"/>
          <p:cNvSpPr txBox="1"/>
          <p:nvPr/>
        </p:nvSpPr>
        <p:spPr>
          <a:xfrm>
            <a:off x="0" y="243100"/>
            <a:ext cx="9144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TYPES DE DONNÉES</a:t>
            </a:r>
            <a:endParaRPr b="0" i="0" sz="6000" u="none" cap="none" strike="noStrike">
              <a:solidFill>
                <a:schemeClr val="dk2"/>
              </a:solidFill>
              <a:latin typeface="Bebas Neue"/>
              <a:ea typeface="Bebas Neue"/>
              <a:cs typeface="Bebas Neue"/>
              <a:sym typeface="Bebas Neue"/>
            </a:endParaRPr>
          </a:p>
        </p:txBody>
      </p:sp>
      <p:sp>
        <p:nvSpPr>
          <p:cNvPr id="539" name="Google Shape;539;g349f7b24b7d_0_220"/>
          <p:cNvSpPr/>
          <p:nvPr/>
        </p:nvSpPr>
        <p:spPr>
          <a:xfrm>
            <a:off x="365925" y="1304800"/>
            <a:ext cx="8616300" cy="2500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fr-FR" sz="1800" u="none" cap="none" strike="noStrike">
                <a:solidFill>
                  <a:schemeClr val="dk1"/>
                </a:solidFill>
                <a:latin typeface="Poppins"/>
                <a:ea typeface="Poppins"/>
                <a:cs typeface="Poppins"/>
                <a:sym typeface="Poppins"/>
              </a:rPr>
              <a:t>2 grandes familles de données :</a:t>
            </a:r>
            <a:endParaRPr b="0" i="0" sz="1800" u="none" cap="none" strike="noStrike">
              <a:solidFill>
                <a:schemeClr val="dk1"/>
              </a:solidFill>
              <a:latin typeface="Poppins"/>
              <a:ea typeface="Poppins"/>
              <a:cs typeface="Poppins"/>
              <a:sym typeface="Poppins"/>
            </a:endParaRPr>
          </a:p>
          <a:p>
            <a:pPr indent="-298450" lvl="0" marL="457200" marR="0" rtl="0" algn="just">
              <a:lnSpc>
                <a:spcPct val="90000"/>
              </a:lnSpc>
              <a:spcBef>
                <a:spcPts val="500"/>
              </a:spcBef>
              <a:spcAft>
                <a:spcPts val="0"/>
              </a:spcAft>
              <a:buClr>
                <a:schemeClr val="dk1"/>
              </a:buClr>
              <a:buSzPts val="1100"/>
              <a:buFont typeface="Poppins"/>
              <a:buChar char="-"/>
            </a:pPr>
            <a:r>
              <a:rPr b="0" i="0" lang="fr-FR" sz="1900" u="none" cap="none" strike="noStrike">
                <a:solidFill>
                  <a:srgbClr val="000002"/>
                </a:solidFill>
                <a:latin typeface="Poppins"/>
                <a:ea typeface="Poppins"/>
                <a:cs typeface="Poppins"/>
                <a:sym typeface="Poppins"/>
              </a:rPr>
              <a:t>Les données </a:t>
            </a:r>
            <a:r>
              <a:rPr b="0" i="0" lang="fr-FR" sz="1900" u="none" cap="none" strike="noStrike">
                <a:solidFill>
                  <a:schemeClr val="dk2"/>
                </a:solidFill>
                <a:latin typeface="Poppins"/>
                <a:ea typeface="Poppins"/>
                <a:cs typeface="Poppins"/>
                <a:sym typeface="Poppins"/>
              </a:rPr>
              <a:t>primaires:</a:t>
            </a:r>
            <a:r>
              <a:rPr b="0" i="0" lang="fr-FR" sz="1900" u="none" cap="none" strike="noStrike">
                <a:solidFill>
                  <a:srgbClr val="E84525"/>
                </a:solidFill>
                <a:latin typeface="Poppins"/>
                <a:ea typeface="Poppins"/>
                <a:cs typeface="Poppins"/>
                <a:sym typeface="Poppins"/>
              </a:rPr>
              <a:t> </a:t>
            </a:r>
            <a:r>
              <a:rPr b="0" i="0" lang="fr-FR" sz="1900" u="none" cap="none" strike="noStrike">
                <a:solidFill>
                  <a:srgbClr val="000002"/>
                </a:solidFill>
                <a:latin typeface="Poppins"/>
                <a:ea typeface="Poppins"/>
                <a:cs typeface="Poppins"/>
                <a:sym typeface="Poppins"/>
              </a:rPr>
              <a:t>nouvelles données, collectées directement</a:t>
            </a:r>
            <a:endParaRPr b="0" i="0" sz="1900" u="none" cap="none" strike="noStrike">
              <a:solidFill>
                <a:srgbClr val="000002"/>
              </a:solidFill>
              <a:latin typeface="Poppins"/>
              <a:ea typeface="Poppins"/>
              <a:cs typeface="Poppins"/>
              <a:sym typeface="Poppins"/>
            </a:endParaRPr>
          </a:p>
          <a:p>
            <a:pPr indent="-298450" lvl="0" marL="457200" marR="0" rtl="0" algn="just">
              <a:lnSpc>
                <a:spcPct val="90000"/>
              </a:lnSpc>
              <a:spcBef>
                <a:spcPts val="0"/>
              </a:spcBef>
              <a:spcAft>
                <a:spcPts val="0"/>
              </a:spcAft>
              <a:buClr>
                <a:schemeClr val="dk1"/>
              </a:buClr>
              <a:buSzPts val="1100"/>
              <a:buFont typeface="Poppins"/>
              <a:buChar char="-"/>
            </a:pPr>
            <a:r>
              <a:rPr b="0" i="0" lang="fr-FR" sz="1900" u="none" cap="none" strike="noStrike">
                <a:solidFill>
                  <a:srgbClr val="000002"/>
                </a:solidFill>
                <a:latin typeface="Poppins"/>
                <a:ea typeface="Poppins"/>
                <a:cs typeface="Poppins"/>
                <a:sym typeface="Poppins"/>
              </a:rPr>
              <a:t>Les données </a:t>
            </a:r>
            <a:r>
              <a:rPr b="0" i="0" lang="fr-FR" sz="1900" u="none" cap="none" strike="noStrike">
                <a:solidFill>
                  <a:schemeClr val="dk2"/>
                </a:solidFill>
                <a:latin typeface="Poppins"/>
                <a:ea typeface="Poppins"/>
                <a:cs typeface="Poppins"/>
                <a:sym typeface="Poppins"/>
              </a:rPr>
              <a:t>secondaires:</a:t>
            </a:r>
            <a:r>
              <a:rPr b="0" i="0" lang="fr-FR" sz="1900" u="none" cap="none" strike="noStrike">
                <a:solidFill>
                  <a:srgbClr val="000002"/>
                </a:solidFill>
                <a:latin typeface="Poppins"/>
                <a:ea typeface="Poppins"/>
                <a:cs typeface="Poppins"/>
                <a:sym typeface="Poppins"/>
              </a:rPr>
              <a:t> données préexistantes et disponibles auprès de sources diverses (autorités, ministères, écoles, UN, rapports d’autres acteurs…)</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t/>
            </a:r>
            <a:endParaRPr b="0" i="0" sz="1800" u="none" cap="none" strike="noStrike">
              <a:solidFill>
                <a:srgbClr val="666666"/>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rPr b="0" i="0" lang="fr-FR" sz="1800" u="none" cap="none" strike="noStrike">
                <a:solidFill>
                  <a:schemeClr val="dk1"/>
                </a:solidFill>
                <a:latin typeface="Poppins"/>
                <a:ea typeface="Poppins"/>
                <a:cs typeface="Poppins"/>
                <a:sym typeface="Poppins"/>
              </a:rPr>
              <a:t>4 types de données : </a:t>
            </a:r>
            <a:endParaRPr b="0" i="0" sz="1600" u="none" cap="none" strike="noStrike">
              <a:solidFill>
                <a:schemeClr val="dk1"/>
              </a:solidFill>
              <a:latin typeface="Poppins"/>
              <a:ea typeface="Poppins"/>
              <a:cs typeface="Poppins"/>
              <a:sym typeface="Poppins"/>
            </a:endParaRPr>
          </a:p>
        </p:txBody>
      </p:sp>
      <p:sp>
        <p:nvSpPr>
          <p:cNvPr id="540" name="Google Shape;540;g349f7b24b7d_0_220"/>
          <p:cNvSpPr/>
          <p:nvPr/>
        </p:nvSpPr>
        <p:spPr>
          <a:xfrm>
            <a:off x="228075" y="3632650"/>
            <a:ext cx="2094600" cy="25785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600" u="none" cap="none" strike="noStrike">
                <a:solidFill>
                  <a:schemeClr val="lt1"/>
                </a:solidFill>
                <a:latin typeface="Arial"/>
                <a:ea typeface="Arial"/>
                <a:cs typeface="Arial"/>
                <a:sym typeface="Arial"/>
              </a:rPr>
              <a:t>Données quantitatives</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600" u="none" cap="none" strike="noStrike">
                <a:solidFill>
                  <a:srgbClr val="666666"/>
                </a:solidFill>
                <a:latin typeface="Arial"/>
                <a:ea typeface="Arial"/>
                <a:cs typeface="Arial"/>
                <a:sym typeface="Arial"/>
              </a:rPr>
              <a:t>Données numériques qui indiquent des choses qui peuvent être mesurées ou comptées</a:t>
            </a:r>
            <a:endParaRPr b="0" i="0" sz="1600" u="none" cap="none" strike="noStrike">
              <a:solidFill>
                <a:srgbClr val="666666"/>
              </a:solidFill>
              <a:latin typeface="Arial"/>
              <a:ea typeface="Arial"/>
              <a:cs typeface="Arial"/>
              <a:sym typeface="Arial"/>
            </a:endParaRPr>
          </a:p>
        </p:txBody>
      </p:sp>
      <p:sp>
        <p:nvSpPr>
          <p:cNvPr id="541" name="Google Shape;541;g349f7b24b7d_0_220"/>
          <p:cNvSpPr/>
          <p:nvPr/>
        </p:nvSpPr>
        <p:spPr>
          <a:xfrm>
            <a:off x="2508649" y="3632650"/>
            <a:ext cx="2094600" cy="26181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Données qualitatives</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Données descriptives qui renseignent les attributs, catégories, typologies, description des phénomènes</a:t>
            </a:r>
            <a:endParaRPr b="0" i="0" sz="1600" u="none" cap="none" strike="noStrike">
              <a:solidFill>
                <a:srgbClr val="666666"/>
              </a:solidFill>
              <a:latin typeface="Arial"/>
              <a:ea typeface="Arial"/>
              <a:cs typeface="Arial"/>
              <a:sym typeface="Arial"/>
            </a:endParaRPr>
          </a:p>
        </p:txBody>
      </p:sp>
      <p:sp>
        <p:nvSpPr>
          <p:cNvPr id="542" name="Google Shape;542;g349f7b24b7d_0_220"/>
          <p:cNvSpPr/>
          <p:nvPr/>
        </p:nvSpPr>
        <p:spPr>
          <a:xfrm>
            <a:off x="4664981" y="3632650"/>
            <a:ext cx="2094600" cy="26181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Données géographiques/ spatiales</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Données GPS, géolocalisation…</a:t>
            </a:r>
            <a:endParaRPr b="0" i="0" sz="1400" u="none" cap="none" strike="noStrike">
              <a:solidFill>
                <a:srgbClr val="666666"/>
              </a:solidFill>
              <a:latin typeface="Arial"/>
              <a:ea typeface="Arial"/>
              <a:cs typeface="Arial"/>
              <a:sym typeface="Arial"/>
            </a:endParaRPr>
          </a:p>
        </p:txBody>
      </p:sp>
      <p:sp>
        <p:nvSpPr>
          <p:cNvPr id="543" name="Google Shape;543;g349f7b24b7d_0_220"/>
          <p:cNvSpPr/>
          <p:nvPr/>
        </p:nvSpPr>
        <p:spPr>
          <a:xfrm>
            <a:off x="6821300" y="3632650"/>
            <a:ext cx="2094600" cy="26181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 Données audiovisuelle (photos, vidéos, audios…)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349f7b24b7d_0_2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50" name="Google Shape;550;g349f7b24b7d_0_248"/>
          <p:cNvSpPr/>
          <p:nvPr/>
        </p:nvSpPr>
        <p:spPr>
          <a:xfrm>
            <a:off x="1143575" y="1391125"/>
            <a:ext cx="7767000" cy="3962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Méthodes de collecte dites quantitatives : </a:t>
            </a:r>
            <a:r>
              <a:rPr b="1" i="0" lang="fr-FR" sz="1800" u="none" cap="none" strike="noStrike">
                <a:solidFill>
                  <a:srgbClr val="666666"/>
                </a:solidFill>
                <a:latin typeface="Raleway"/>
                <a:ea typeface="Raleway"/>
                <a:cs typeface="Raleway"/>
                <a:sym typeface="Raleway"/>
              </a:rPr>
              <a:t>permettent d’extraire des informations statistiques sur une situation donnée et doivent donc être représentatives de la population ciblée</a:t>
            </a:r>
            <a:endParaRPr b="1" i="0" sz="1800" u="none" cap="none" strike="noStrike">
              <a:solidFill>
                <a:srgbClr val="666666"/>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Méthodes de collecte dites qualitatives : </a:t>
            </a:r>
            <a:r>
              <a:rPr b="1" i="0" lang="fr-FR" sz="1800" u="none" cap="none" strike="noStrike">
                <a:solidFill>
                  <a:srgbClr val="666666"/>
                </a:solidFill>
                <a:latin typeface="Raleway"/>
                <a:ea typeface="Raleway"/>
                <a:cs typeface="Raleway"/>
                <a:sym typeface="Raleway"/>
              </a:rPr>
              <a:t>visent à mettre en perspectives des enjeux, des problématiques, des résultats, à inclure une dimension subjective au travers de la perception des différentes parties prenantes, et à fournir des détail sur une situation, un résultat, un contexte. Il existe plusieurs types d’études qualitatives : observation, entretiens semi-directifs, groupe de discussions. </a:t>
            </a:r>
            <a:endParaRPr b="1" i="0" sz="1800" u="none" cap="none" strike="noStrike">
              <a:solidFill>
                <a:srgbClr val="666666"/>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p:txBody>
      </p:sp>
      <p:sp>
        <p:nvSpPr>
          <p:cNvPr id="551" name="Google Shape;551;g349f7b24b7d_0_248"/>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LES DIFFÉRENTES MÉTHODES</a:t>
            </a:r>
            <a:endParaRPr b="1" i="0" sz="6500" u="none" cap="none" strike="noStrike">
              <a:solidFill>
                <a:schemeClr val="dk1"/>
              </a:solidFill>
              <a:latin typeface="Bebas Neue"/>
              <a:ea typeface="Bebas Neue"/>
              <a:cs typeface="Bebas Neue"/>
              <a:sym typeface="Bebas Neue"/>
            </a:endParaRPr>
          </a:p>
        </p:txBody>
      </p:sp>
      <p:cxnSp>
        <p:nvCxnSpPr>
          <p:cNvPr id="552" name="Google Shape;552;g349f7b24b7d_0_248"/>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349f7b24b7d_0_3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59" name="Google Shape;559;g349f7b24b7d_0_313"/>
          <p:cNvSpPr txBox="1"/>
          <p:nvPr/>
        </p:nvSpPr>
        <p:spPr>
          <a:xfrm>
            <a:off x="-75" y="86500"/>
            <a:ext cx="9144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3900" u="none" cap="none" strike="noStrike">
                <a:solidFill>
                  <a:schemeClr val="dk1"/>
                </a:solidFill>
                <a:latin typeface="Bebas Neue"/>
                <a:ea typeface="Bebas Neue"/>
                <a:cs typeface="Bebas Neue"/>
                <a:sym typeface="Bebas Neue"/>
              </a:rPr>
              <a:t>LES DIFFÉRENTS OUTILS : méthodes </a:t>
            </a:r>
            <a:r>
              <a:rPr b="1" i="0" lang="fr-FR" sz="3900" u="none" cap="none" strike="noStrike">
                <a:solidFill>
                  <a:schemeClr val="dk1"/>
                </a:solidFill>
                <a:latin typeface="Bebas Neue"/>
                <a:ea typeface="Bebas Neue"/>
                <a:cs typeface="Bebas Neue"/>
                <a:sym typeface="Bebas Neue"/>
                <a:extLst>
                  <a:ext uri="http://customooxmlschemas.google.com/">
                    <go:slidesCustomData xmlns:go="http://customooxmlschemas.google.com/" textRoundtripDataId="2"/>
                  </a:ext>
                </a:extLst>
              </a:rPr>
              <a:t>quaNTITATIVES</a:t>
            </a:r>
            <a:endParaRPr b="1" i="0" sz="3900" u="none" cap="none" strike="noStrike">
              <a:solidFill>
                <a:schemeClr val="dk1"/>
              </a:solidFill>
              <a:latin typeface="Bebas Neue"/>
              <a:ea typeface="Bebas Neue"/>
              <a:cs typeface="Bebas Neue"/>
              <a:sym typeface="Bebas Neue"/>
            </a:endParaRPr>
          </a:p>
        </p:txBody>
      </p:sp>
      <p:sp>
        <p:nvSpPr>
          <p:cNvPr id="560" name="Google Shape;560;g349f7b24b7d_0_313"/>
          <p:cNvSpPr/>
          <p:nvPr/>
        </p:nvSpPr>
        <p:spPr>
          <a:xfrm>
            <a:off x="688425" y="1132150"/>
            <a:ext cx="7767000" cy="50808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1800"/>
              <a:buFont typeface="Arial"/>
              <a:buNone/>
            </a:pPr>
            <a:r>
              <a:rPr b="0" i="0" lang="fr-FR" sz="1800" u="none" cap="none" strike="noStrike">
                <a:solidFill>
                  <a:srgbClr val="000000"/>
                </a:solidFill>
                <a:latin typeface="Poppins"/>
                <a:ea typeface="Poppins"/>
                <a:cs typeface="Poppins"/>
                <a:sym typeface="Poppins"/>
              </a:rPr>
              <a:t>La principale méthode de collecte de données quantitatives est </a:t>
            </a:r>
            <a:r>
              <a:rPr b="0" i="0" lang="fr-FR" sz="1800" u="none" cap="none" strike="noStrike">
                <a:solidFill>
                  <a:srgbClr val="E84E0F"/>
                </a:solidFill>
                <a:latin typeface="Poppins"/>
                <a:ea typeface="Poppins"/>
                <a:cs typeface="Poppins"/>
                <a:sym typeface="Poppins"/>
              </a:rPr>
              <a:t>l’enquête</a:t>
            </a:r>
            <a:r>
              <a:rPr b="0" i="0" lang="fr-FR" sz="1800" u="none" cap="none" strike="noStrike">
                <a:solidFill>
                  <a:srgbClr val="000000"/>
                </a:solidFill>
                <a:latin typeface="Poppins"/>
                <a:ea typeface="Poppins"/>
                <a:cs typeface="Poppins"/>
                <a:sym typeface="Poppins"/>
              </a:rPr>
              <a:t>. Les plus utilisées sont :</a:t>
            </a:r>
            <a:endParaRPr b="0" i="0" sz="1800" u="none" cap="none" strike="noStrike">
              <a:solidFill>
                <a:srgbClr val="000000"/>
              </a:solidFill>
              <a:latin typeface="Poppins"/>
              <a:ea typeface="Poppins"/>
              <a:cs typeface="Poppins"/>
              <a:sym typeface="Poppins"/>
            </a:endParaRPr>
          </a:p>
          <a:p>
            <a:pPr indent="-342900" lvl="0" marL="457200" marR="0" rtl="0" algn="just">
              <a:lnSpc>
                <a:spcPct val="90000"/>
              </a:lnSpc>
              <a:spcBef>
                <a:spcPts val="500"/>
              </a:spcBef>
              <a:spcAft>
                <a:spcPts val="0"/>
              </a:spcAft>
              <a:buClr>
                <a:srgbClr val="000000"/>
              </a:buClr>
              <a:buSzPts val="1800"/>
              <a:buFont typeface="Poppins"/>
              <a:buChar char="-"/>
            </a:pPr>
            <a:r>
              <a:rPr b="0" i="0" lang="fr-FR" sz="1800" u="none" cap="none" strike="noStrike">
                <a:solidFill>
                  <a:srgbClr val="000000"/>
                </a:solidFill>
                <a:latin typeface="Poppins"/>
                <a:ea typeface="Poppins"/>
                <a:cs typeface="Poppins"/>
                <a:sym typeface="Poppins"/>
              </a:rPr>
              <a:t>Enquêtes Baseline/Midline/Endline</a:t>
            </a:r>
            <a:endParaRPr b="0" i="0" sz="1800" u="none" cap="none" strike="noStrike">
              <a:solidFill>
                <a:srgbClr val="000000"/>
              </a:solidFill>
              <a:latin typeface="Poppins"/>
              <a:ea typeface="Poppins"/>
              <a:cs typeface="Poppins"/>
              <a:sym typeface="Poppins"/>
            </a:endParaRPr>
          </a:p>
          <a:p>
            <a:pPr indent="-342900" lvl="0" marL="457200" marR="0" rtl="0" algn="just">
              <a:lnSpc>
                <a:spcPct val="90000"/>
              </a:lnSpc>
              <a:spcBef>
                <a:spcPts val="0"/>
              </a:spcBef>
              <a:spcAft>
                <a:spcPts val="0"/>
              </a:spcAft>
              <a:buClr>
                <a:srgbClr val="000000"/>
              </a:buClr>
              <a:buSzPts val="1800"/>
              <a:buFont typeface="Poppins"/>
              <a:buChar char="-"/>
            </a:pPr>
            <a:r>
              <a:rPr b="0" i="0" lang="fr-FR" sz="1800" u="none" cap="none" strike="noStrike">
                <a:solidFill>
                  <a:srgbClr val="000000"/>
                </a:solidFill>
                <a:latin typeface="Poppins"/>
                <a:ea typeface="Poppins"/>
                <a:cs typeface="Poppins"/>
                <a:sym typeface="Poppins"/>
              </a:rPr>
              <a:t>Enquêtes sur les connaissances, attitudes et pratiques (CAP)</a:t>
            </a:r>
            <a:endParaRPr b="0" i="0" sz="1800" u="none" cap="none" strike="noStrike">
              <a:solidFill>
                <a:srgbClr val="000000"/>
              </a:solidFill>
              <a:latin typeface="Poppins"/>
              <a:ea typeface="Poppins"/>
              <a:cs typeface="Poppins"/>
              <a:sym typeface="Poppins"/>
            </a:endParaRPr>
          </a:p>
          <a:p>
            <a:pPr indent="-342900" lvl="0" marL="457200" marR="0" rtl="0" algn="just">
              <a:lnSpc>
                <a:spcPct val="90000"/>
              </a:lnSpc>
              <a:spcBef>
                <a:spcPts val="0"/>
              </a:spcBef>
              <a:spcAft>
                <a:spcPts val="0"/>
              </a:spcAft>
              <a:buClr>
                <a:srgbClr val="000000"/>
              </a:buClr>
              <a:buSzPts val="1800"/>
              <a:buFont typeface="Poppins"/>
              <a:buChar char="-"/>
            </a:pPr>
            <a:r>
              <a:rPr b="0" i="0" lang="fr-FR" sz="1800" u="none" cap="none" strike="noStrike">
                <a:solidFill>
                  <a:srgbClr val="000000"/>
                </a:solidFill>
                <a:latin typeface="Poppins"/>
                <a:ea typeface="Poppins"/>
                <a:cs typeface="Poppins"/>
                <a:sym typeface="Poppins"/>
              </a:rPr>
              <a:t>Enquêtes de satisfaction </a:t>
            </a:r>
            <a:endParaRPr b="0" i="0" sz="18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Clr>
                <a:srgbClr val="000000"/>
              </a:buClr>
              <a:buSzPts val="1800"/>
              <a:buFont typeface="Arial"/>
              <a:buNone/>
            </a:pPr>
            <a:r>
              <a:rPr b="0" i="0" lang="fr-FR" sz="1800" u="none" cap="none" strike="noStrike">
                <a:solidFill>
                  <a:srgbClr val="000000"/>
                </a:solidFill>
                <a:latin typeface="Poppins"/>
                <a:ea typeface="Poppins"/>
                <a:cs typeface="Poppins"/>
                <a:sym typeface="Poppins"/>
              </a:rPr>
              <a:t>Une enquête est une technique de recueil de données par le biais de l’application d’un questionnaire auprès d’un échantillon d’individus. Afin que l’enquête soit représentative de la population cible du programme/intervention, il est nécessaire de l’effectuer auprès d’un échantillon d’individus représentatif.</a:t>
            </a:r>
            <a:endParaRPr b="0" i="0" sz="18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Poppins"/>
                <a:ea typeface="Poppins"/>
                <a:cs typeface="Poppins"/>
                <a:sym typeface="Poppins"/>
              </a:rPr>
              <a:t>Les outils utilisés devront s’adapter au public cible, notamment s’il s’agit d’enfant.</a:t>
            </a:r>
            <a:endParaRPr b="0" i="0" sz="18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b="0" i="1" lang="fr-FR" sz="1800" u="none" cap="none" strike="noStrike">
                <a:solidFill>
                  <a:schemeClr val="dk2"/>
                </a:solidFill>
                <a:latin typeface="Poppins"/>
                <a:ea typeface="Poppins"/>
                <a:cs typeface="Poppins"/>
                <a:sym typeface="Poppins"/>
              </a:rPr>
              <a:t>Questions à se poser :</a:t>
            </a:r>
            <a:r>
              <a:rPr b="0" i="1" lang="fr-FR" sz="1800" u="none" cap="none" strike="noStrike">
                <a:solidFill>
                  <a:srgbClr val="666666"/>
                </a:solidFill>
                <a:latin typeface="Poppins"/>
                <a:ea typeface="Poppins"/>
                <a:cs typeface="Poppins"/>
                <a:sym typeface="Poppins"/>
              </a:rPr>
              <a:t> quand est-il nécessaire de réaliser une enquête? qui est la population cible et quels sont les outils les plus adaptés? Quel support utiliser (tablette, support papier…)?</a:t>
            </a:r>
            <a:endParaRPr b="0" i="0" sz="1800" u="none" cap="none" strike="noStrike">
              <a:solidFill>
                <a:schemeClr val="dk1"/>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4b208899b0_0_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67" name="Google Shape;567;g34b208899b0_0_29"/>
          <p:cNvSpPr txBox="1"/>
          <p:nvPr/>
        </p:nvSpPr>
        <p:spPr>
          <a:xfrm>
            <a:off x="-75" y="86500"/>
            <a:ext cx="9144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3900" u="none" cap="none" strike="noStrike">
                <a:solidFill>
                  <a:schemeClr val="dk1"/>
                </a:solidFill>
                <a:latin typeface="Bebas Neue"/>
                <a:ea typeface="Bebas Neue"/>
                <a:cs typeface="Bebas Neue"/>
                <a:sym typeface="Bebas Neue"/>
              </a:rPr>
              <a:t>LES DIFFÉRENTS OUTILS : méthodes </a:t>
            </a:r>
            <a:r>
              <a:rPr b="1" i="0" lang="fr-FR" sz="3900" u="none" cap="none" strike="noStrike">
                <a:solidFill>
                  <a:schemeClr val="dk1"/>
                </a:solidFill>
                <a:latin typeface="Bebas Neue"/>
                <a:ea typeface="Bebas Neue"/>
                <a:cs typeface="Bebas Neue"/>
                <a:sym typeface="Bebas Neue"/>
                <a:extLst>
                  <a:ext uri="http://customooxmlschemas.google.com/">
                    <go:slidesCustomData xmlns:go="http://customooxmlschemas.google.com/" textRoundtripDataId="3"/>
                  </a:ext>
                </a:extLst>
              </a:rPr>
              <a:t>quaNTITATIVES</a:t>
            </a:r>
            <a:endParaRPr b="1" i="0" sz="3900" u="none" cap="none" strike="noStrike">
              <a:solidFill>
                <a:schemeClr val="dk1"/>
              </a:solidFill>
              <a:latin typeface="Bebas Neue"/>
              <a:ea typeface="Bebas Neue"/>
              <a:cs typeface="Bebas Neue"/>
              <a:sym typeface="Bebas Neue"/>
            </a:endParaRPr>
          </a:p>
        </p:txBody>
      </p:sp>
      <p:sp>
        <p:nvSpPr>
          <p:cNvPr id="568" name="Google Shape;568;g34b208899b0_0_29"/>
          <p:cNvSpPr/>
          <p:nvPr/>
        </p:nvSpPr>
        <p:spPr>
          <a:xfrm>
            <a:off x="688425" y="1132150"/>
            <a:ext cx="7767000" cy="5080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900"/>
              <a:buFont typeface="Arial"/>
              <a:buNone/>
            </a:pPr>
            <a:r>
              <a:rPr b="0" i="0" lang="fr-FR" sz="1900" u="none" cap="none" strike="noStrike">
                <a:solidFill>
                  <a:schemeClr val="dk2"/>
                </a:solidFill>
                <a:latin typeface="Poppins"/>
                <a:ea typeface="Poppins"/>
                <a:cs typeface="Poppins"/>
                <a:sym typeface="Poppins"/>
              </a:rPr>
              <a:t>Il existe aussi des outils ou sources de vérifications de données quantitatives: </a:t>
            </a:r>
            <a:r>
              <a:rPr b="0" i="0" lang="fr-FR" sz="1900" u="none" cap="none" strike="noStrike">
                <a:solidFill>
                  <a:srgbClr val="000000"/>
                </a:solidFill>
                <a:latin typeface="Poppins"/>
                <a:ea typeface="Poppins"/>
                <a:cs typeface="Poppins"/>
                <a:sym typeface="Poppins"/>
              </a:rPr>
              <a:t>Ils ne s’agit pas d’outil de collecte en soit, mais de support qui vous permettent d’enregistrer diverses informations quantitatives liées au projet.</a:t>
            </a:r>
            <a:endParaRPr b="0" i="0" sz="19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900"/>
              <a:buFont typeface="Arial"/>
              <a:buNone/>
            </a:pPr>
            <a:r>
              <a:rPr b="0" i="0" lang="fr-FR" sz="1900" u="none" cap="none" strike="noStrike">
                <a:solidFill>
                  <a:srgbClr val="000000"/>
                </a:solidFill>
                <a:latin typeface="Poppins"/>
                <a:ea typeface="Poppins"/>
                <a:cs typeface="Poppins"/>
                <a:sym typeface="Poppins"/>
              </a:rPr>
              <a:t>Par exemple une fiche suivi d’activité qui permet de suivre le nombre de session réalisées, une fiche de présence qui permet de suivre le nombre de participants à une formation, les fiches individuelles de suivi des enfants ou encore les pré&amp;post test de formation…</a:t>
            </a:r>
            <a:endParaRPr b="0" i="0" sz="19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900"/>
              <a:buFont typeface="Arial"/>
              <a:buNone/>
            </a:pPr>
            <a:r>
              <a:rPr b="0" i="1" lang="fr-FR" sz="1900" u="none" cap="none" strike="noStrike">
                <a:solidFill>
                  <a:schemeClr val="dk2"/>
                </a:solidFill>
                <a:latin typeface="Poppins"/>
                <a:ea typeface="Poppins"/>
                <a:cs typeface="Poppins"/>
                <a:sym typeface="Poppins"/>
              </a:rPr>
              <a:t>Questions à se poser :</a:t>
            </a:r>
            <a:r>
              <a:rPr b="0" i="0" lang="fr-FR" sz="1900" u="none" cap="none" strike="noStrike">
                <a:solidFill>
                  <a:srgbClr val="000000"/>
                </a:solidFill>
                <a:latin typeface="Poppins"/>
                <a:ea typeface="Poppins"/>
                <a:cs typeface="Poppins"/>
                <a:sym typeface="Poppins"/>
              </a:rPr>
              <a:t> </a:t>
            </a:r>
            <a:r>
              <a:rPr b="0" i="1" lang="fr-FR" sz="1900" u="none" cap="none" strike="noStrike">
                <a:solidFill>
                  <a:srgbClr val="666666"/>
                </a:solidFill>
                <a:latin typeface="Poppins"/>
                <a:ea typeface="Poppins"/>
                <a:cs typeface="Poppins"/>
                <a:sym typeface="Poppins"/>
              </a:rPr>
              <a:t>est ce que les sources de vérifications sont disponibles auprès des équipes et des partenaires, où sont-elles archivées ou enregistrées (base de données, tableau de bord…)</a:t>
            </a:r>
            <a:endParaRPr b="0" i="0" sz="1900" u="none" cap="none" strike="noStrike">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22" name="Google Shape;122;p4"/>
          <p:cNvSpPr txBox="1"/>
          <p:nvPr/>
        </p:nvSpPr>
        <p:spPr>
          <a:xfrm>
            <a:off x="889725" y="315094"/>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rgbClr val="E84E0F"/>
                </a:solidFill>
                <a:latin typeface="Bebas Neue"/>
                <a:ea typeface="Bebas Neue"/>
                <a:cs typeface="Bebas Neue"/>
                <a:sym typeface="Bebas Neue"/>
              </a:rPr>
              <a:t>AGENDA</a:t>
            </a:r>
            <a:endParaRPr b="1" i="0" sz="8200" u="none" cap="none" strike="noStrike">
              <a:solidFill>
                <a:srgbClr val="E84E0F"/>
              </a:solidFill>
              <a:latin typeface="Bebas Neue"/>
              <a:ea typeface="Bebas Neue"/>
              <a:cs typeface="Bebas Neue"/>
              <a:sym typeface="Bebas Neue"/>
            </a:endParaRPr>
          </a:p>
        </p:txBody>
      </p:sp>
      <p:sp>
        <p:nvSpPr>
          <p:cNvPr id="123" name="Google Shape;123;p4"/>
          <p:cNvSpPr/>
          <p:nvPr/>
        </p:nvSpPr>
        <p:spPr>
          <a:xfrm>
            <a:off x="889725" y="1720075"/>
            <a:ext cx="8062500" cy="4493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p:txBody>
      </p:sp>
      <p:sp>
        <p:nvSpPr>
          <p:cNvPr id="124" name="Google Shape;124;p4"/>
          <p:cNvSpPr/>
          <p:nvPr/>
        </p:nvSpPr>
        <p:spPr>
          <a:xfrm>
            <a:off x="2353775" y="3039700"/>
            <a:ext cx="5993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 - Rappel collectif des objectifs du tableau de bord</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fr-FR" sz="1900" u="none" cap="none" strike="noStrike">
                <a:solidFill>
                  <a:schemeClr val="accent1"/>
                </a:solidFill>
                <a:latin typeface="Arial"/>
                <a:ea typeface="Arial"/>
                <a:cs typeface="Arial"/>
                <a:sym typeface="Arial"/>
              </a:rPr>
              <a:t>II - Les enjeux du paramétrage du tableau de bord - Utilisation et manipulation excel</a:t>
            </a: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id="125" name="Google Shape;125;p4"/>
          <p:cNvSpPr/>
          <p:nvPr/>
        </p:nvSpPr>
        <p:spPr>
          <a:xfrm>
            <a:off x="2315410" y="4676905"/>
            <a:ext cx="5993700"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III - La collecte de données</a:t>
            </a:r>
            <a:endParaRPr b="0" i="0" sz="1900" u="none" cap="none" strike="noStrike">
              <a:solidFill>
                <a:schemeClr val="accent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descr="Flèche : courbe légère avec un remplissage uni" id="126" name="Google Shape;126;p4"/>
          <p:cNvSpPr/>
          <p:nvPr/>
        </p:nvSpPr>
        <p:spPr>
          <a:xfrm>
            <a:off x="1202642" y="3048000"/>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27" name="Google Shape;127;p4"/>
          <p:cNvSpPr/>
          <p:nvPr/>
        </p:nvSpPr>
        <p:spPr>
          <a:xfrm>
            <a:off x="1202642" y="3843872"/>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28" name="Google Shape;128;p4"/>
          <p:cNvSpPr/>
          <p:nvPr/>
        </p:nvSpPr>
        <p:spPr>
          <a:xfrm>
            <a:off x="1189842" y="4676899"/>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34b208899b0_0_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75" name="Google Shape;575;g34b208899b0_0_36"/>
          <p:cNvSpPr txBox="1"/>
          <p:nvPr/>
        </p:nvSpPr>
        <p:spPr>
          <a:xfrm>
            <a:off x="-75" y="86500"/>
            <a:ext cx="9144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3900" u="none" cap="none" strike="noStrike">
                <a:solidFill>
                  <a:schemeClr val="dk1"/>
                </a:solidFill>
                <a:latin typeface="Bebas Neue"/>
                <a:ea typeface="Bebas Neue"/>
                <a:cs typeface="Bebas Neue"/>
                <a:sym typeface="Bebas Neue"/>
              </a:rPr>
              <a:t>LES DIFFÉRENTS OUTILS : méthodes QUALITATIVES</a:t>
            </a:r>
            <a:endParaRPr b="1" i="0" sz="3900" u="none" cap="none" strike="noStrike">
              <a:solidFill>
                <a:schemeClr val="dk1"/>
              </a:solidFill>
              <a:latin typeface="Bebas Neue"/>
              <a:ea typeface="Bebas Neue"/>
              <a:cs typeface="Bebas Neue"/>
              <a:sym typeface="Bebas Neue"/>
            </a:endParaRPr>
          </a:p>
        </p:txBody>
      </p:sp>
      <p:sp>
        <p:nvSpPr>
          <p:cNvPr id="576" name="Google Shape;576;g34b208899b0_0_36"/>
          <p:cNvSpPr/>
          <p:nvPr/>
        </p:nvSpPr>
        <p:spPr>
          <a:xfrm>
            <a:off x="688425" y="1132150"/>
            <a:ext cx="7767000" cy="5080800"/>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00000"/>
              </a:lnSpc>
              <a:spcBef>
                <a:spcPts val="0"/>
              </a:spcBef>
              <a:spcAft>
                <a:spcPts val="0"/>
              </a:spcAft>
              <a:buClr>
                <a:srgbClr val="000000"/>
              </a:buClr>
              <a:buSzPts val="1700"/>
              <a:buFont typeface="Arial"/>
              <a:buChar char="●"/>
            </a:pPr>
            <a:r>
              <a:rPr b="1" i="0" lang="fr-FR" sz="1700" u="none" cap="none" strike="noStrike">
                <a:solidFill>
                  <a:schemeClr val="dk2"/>
                </a:solidFill>
                <a:latin typeface="Arial"/>
                <a:ea typeface="Arial"/>
                <a:cs typeface="Arial"/>
                <a:sym typeface="Arial"/>
              </a:rPr>
              <a:t>Les Entretiens : </a:t>
            </a:r>
            <a:r>
              <a:rPr b="0" i="0" lang="fr-FR" sz="1700" u="none" cap="none" strike="noStrike">
                <a:solidFill>
                  <a:srgbClr val="000000"/>
                </a:solidFill>
                <a:latin typeface="Arial"/>
                <a:ea typeface="Arial"/>
                <a:cs typeface="Arial"/>
                <a:sym typeface="Arial"/>
              </a:rPr>
              <a:t>Conversation entre un enquêteur et un répondant (les personnes interrogées, les informateurs ou les source) au cours desquelles des questions sont posées afin d’obtenir des informations. Entretiens ouvert ou semi-directifs. Il s’agit de collecter </a:t>
            </a:r>
            <a:r>
              <a:rPr b="1" i="0" lang="fr-FR" sz="1700" u="none" cap="none" strike="noStrike">
                <a:solidFill>
                  <a:schemeClr val="dk2"/>
                </a:solidFill>
                <a:latin typeface="Arial"/>
                <a:ea typeface="Arial"/>
                <a:cs typeface="Arial"/>
                <a:sym typeface="Arial"/>
              </a:rPr>
              <a:t>un point de vue situé</a:t>
            </a:r>
            <a:r>
              <a:rPr b="0" i="0" lang="fr-FR" sz="1700" u="none" cap="none" strike="noStrike">
                <a:solidFill>
                  <a:srgbClr val="000000"/>
                </a:solidFill>
                <a:latin typeface="Arial"/>
                <a:ea typeface="Arial"/>
                <a:cs typeface="Arial"/>
                <a:sym typeface="Arial"/>
              </a:rPr>
              <a:t> d’une personne en fonction de son rôle, de son profil, de ses responsabilités…</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1" lang="fr-FR" sz="1700" u="none" cap="none" strike="noStrike">
                <a:solidFill>
                  <a:schemeClr val="dk2"/>
                </a:solidFill>
                <a:latin typeface="Arial"/>
                <a:ea typeface="Arial"/>
                <a:cs typeface="Arial"/>
                <a:sym typeface="Arial"/>
              </a:rPr>
              <a:t>Questions à se poser :</a:t>
            </a:r>
            <a:r>
              <a:rPr b="0" i="1" lang="fr-FR" sz="1700" u="none" cap="none" strike="noStrike">
                <a:solidFill>
                  <a:srgbClr val="666666"/>
                </a:solidFill>
                <a:latin typeface="Arial"/>
                <a:ea typeface="Arial"/>
                <a:cs typeface="Arial"/>
                <a:sym typeface="Arial"/>
              </a:rPr>
              <a:t> grille d’entretien avec formulation de questions ouvertes pour ouvrir les échanges ; la durée de l’entretien</a:t>
            </a:r>
            <a:endParaRPr b="0" i="1" sz="1700" u="none" cap="none" strike="noStrike">
              <a:solidFill>
                <a:srgbClr val="666666"/>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1" sz="1700" u="none" cap="none" strike="noStrike">
              <a:solidFill>
                <a:srgbClr val="666666"/>
              </a:solidFill>
              <a:latin typeface="Arial"/>
              <a:ea typeface="Arial"/>
              <a:cs typeface="Arial"/>
              <a:sym typeface="Arial"/>
            </a:endParaRPr>
          </a:p>
          <a:p>
            <a:pPr indent="-336550" lvl="0" marL="457200" marR="0" rtl="0" algn="just">
              <a:lnSpc>
                <a:spcPct val="100000"/>
              </a:lnSpc>
              <a:spcBef>
                <a:spcPts val="0"/>
              </a:spcBef>
              <a:spcAft>
                <a:spcPts val="0"/>
              </a:spcAft>
              <a:buClr>
                <a:srgbClr val="000000"/>
              </a:buClr>
              <a:buSzPts val="1700"/>
              <a:buFont typeface="Arial"/>
              <a:buChar char="●"/>
            </a:pPr>
            <a:r>
              <a:rPr b="1" i="0" lang="fr-FR" sz="1700" u="none" cap="none" strike="noStrike">
                <a:solidFill>
                  <a:schemeClr val="dk2"/>
                </a:solidFill>
                <a:latin typeface="Arial"/>
                <a:ea typeface="Arial"/>
                <a:cs typeface="Arial"/>
                <a:sym typeface="Arial"/>
              </a:rPr>
              <a:t>Groupes focaux discussion : </a:t>
            </a:r>
            <a:r>
              <a:rPr b="0" i="0" lang="fr-FR" sz="1700" u="none" cap="none" strike="noStrike">
                <a:solidFill>
                  <a:srgbClr val="000000"/>
                </a:solidFill>
                <a:latin typeface="Arial"/>
                <a:ea typeface="Arial"/>
                <a:cs typeface="Arial"/>
                <a:sym typeface="Arial"/>
              </a:rPr>
              <a:t>Discussion ouverte autour d’un sujet particulier sur base d’un guide d’entretien avec un petit groupe de personnes (entre 8 et 12 personnes) encadrées par un animateur (recommandé un binôme pour observer la dynamique de groupe et prendre des notes)</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1" lang="fr-FR" sz="1700" u="none" cap="none" strike="noStrike">
                <a:solidFill>
                  <a:schemeClr val="dk2"/>
                </a:solidFill>
                <a:latin typeface="Arial"/>
                <a:ea typeface="Arial"/>
                <a:cs typeface="Arial"/>
                <a:sym typeface="Arial"/>
              </a:rPr>
              <a:t>Questions à se poser :</a:t>
            </a:r>
            <a:r>
              <a:rPr b="0" i="0" lang="fr-FR" sz="1700" u="none" cap="none" strike="noStrike">
                <a:solidFill>
                  <a:srgbClr val="000000"/>
                </a:solidFill>
                <a:latin typeface="Arial"/>
                <a:ea typeface="Arial"/>
                <a:cs typeface="Arial"/>
                <a:sym typeface="Arial"/>
              </a:rPr>
              <a:t> </a:t>
            </a:r>
            <a:r>
              <a:rPr b="0" i="1" lang="fr-FR" sz="1700" u="none" cap="none" strike="noStrike">
                <a:solidFill>
                  <a:srgbClr val="666666"/>
                </a:solidFill>
                <a:latin typeface="Arial"/>
                <a:ea typeface="Arial"/>
                <a:cs typeface="Arial"/>
                <a:sym typeface="Arial"/>
              </a:rPr>
              <a:t>composition du groupe, mixte ou non-mixte, confiance et bienveillance, attention aux dynamiques de pouvoir qui peuvent exister, attention à la prise de parole équilibrée des participants.</a:t>
            </a:r>
            <a:endParaRPr b="0" i="1" sz="1700" u="none" cap="none" strike="noStrike">
              <a:solidFill>
                <a:srgbClr val="66666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34b208899b0_0_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83" name="Google Shape;583;g34b208899b0_0_43"/>
          <p:cNvSpPr txBox="1"/>
          <p:nvPr/>
        </p:nvSpPr>
        <p:spPr>
          <a:xfrm>
            <a:off x="-75" y="86500"/>
            <a:ext cx="9144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3900" u="none" cap="none" strike="noStrike">
                <a:solidFill>
                  <a:schemeClr val="dk1"/>
                </a:solidFill>
                <a:latin typeface="Bebas Neue"/>
                <a:ea typeface="Bebas Neue"/>
                <a:cs typeface="Bebas Neue"/>
                <a:sym typeface="Bebas Neue"/>
              </a:rPr>
              <a:t>LES DIFFÉRENTS OUTILS : méthodes QUALITATIVES</a:t>
            </a:r>
            <a:endParaRPr b="1" i="0" sz="3900" u="none" cap="none" strike="noStrike">
              <a:solidFill>
                <a:schemeClr val="dk1"/>
              </a:solidFill>
              <a:latin typeface="Bebas Neue"/>
              <a:ea typeface="Bebas Neue"/>
              <a:cs typeface="Bebas Neue"/>
              <a:sym typeface="Bebas Neue"/>
            </a:endParaRPr>
          </a:p>
        </p:txBody>
      </p:sp>
      <p:sp>
        <p:nvSpPr>
          <p:cNvPr id="584" name="Google Shape;584;g34b208899b0_0_43"/>
          <p:cNvSpPr/>
          <p:nvPr/>
        </p:nvSpPr>
        <p:spPr>
          <a:xfrm>
            <a:off x="688425" y="1132150"/>
            <a:ext cx="7767000" cy="5080800"/>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00000"/>
              </a:lnSpc>
              <a:spcBef>
                <a:spcPts val="0"/>
              </a:spcBef>
              <a:spcAft>
                <a:spcPts val="0"/>
              </a:spcAft>
              <a:buClr>
                <a:srgbClr val="000000"/>
              </a:buClr>
              <a:buSzPts val="1700"/>
              <a:buFont typeface="Arial"/>
              <a:buChar char="●"/>
            </a:pPr>
            <a:r>
              <a:rPr b="1" i="0" lang="fr-FR" sz="1700" u="none" cap="none" strike="noStrike">
                <a:solidFill>
                  <a:schemeClr val="dk2"/>
                </a:solidFill>
                <a:latin typeface="Arial"/>
                <a:ea typeface="Arial"/>
                <a:cs typeface="Arial"/>
                <a:sym typeface="Arial"/>
              </a:rPr>
              <a:t>Observation :</a:t>
            </a:r>
            <a:r>
              <a:rPr b="0" i="0" lang="fr-FR" sz="1700" u="none" cap="none" strike="noStrike">
                <a:solidFill>
                  <a:srgbClr val="000000"/>
                </a:solidFill>
                <a:latin typeface="Arial"/>
                <a:ea typeface="Arial"/>
                <a:cs typeface="Arial"/>
                <a:sym typeface="Arial"/>
              </a:rPr>
              <a:t> L’observation est un moyen de recueillir des données en observant des comportement, des évènements ou en notant des caractéristiques dans un environnement (exemple : observation des pratiques pédagogiques des enseignant, observation de l’évolution de l’environnement scolaire (entretien des sanitaires, sécurité…)</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1" lang="fr-FR" sz="1700" u="none" cap="none" strike="noStrike">
                <a:solidFill>
                  <a:schemeClr val="dk2"/>
                </a:solidFill>
                <a:latin typeface="Arial"/>
                <a:ea typeface="Arial"/>
                <a:cs typeface="Arial"/>
                <a:sym typeface="Arial"/>
              </a:rPr>
              <a:t>Questions à se poser : </a:t>
            </a:r>
            <a:r>
              <a:rPr b="0" i="1" lang="fr-FR" sz="1700" u="none" cap="none" strike="noStrike">
                <a:solidFill>
                  <a:srgbClr val="666666"/>
                </a:solidFill>
                <a:latin typeface="Arial"/>
                <a:ea typeface="Arial"/>
                <a:cs typeface="Arial"/>
                <a:sym typeface="Arial"/>
              </a:rPr>
              <a:t>définir une grille d’observation et des éventuels critères commun. </a:t>
            </a:r>
            <a:endParaRPr b="1" i="0" sz="17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1" sz="1700" u="none" cap="none" strike="noStrike">
              <a:solidFill>
                <a:srgbClr val="666666"/>
              </a:solidFill>
              <a:latin typeface="Arial"/>
              <a:ea typeface="Arial"/>
              <a:cs typeface="Arial"/>
              <a:sym typeface="Arial"/>
            </a:endParaRPr>
          </a:p>
          <a:p>
            <a:pPr indent="-336550" lvl="0" marL="457200" marR="0" rtl="0" algn="just">
              <a:lnSpc>
                <a:spcPct val="100000"/>
              </a:lnSpc>
              <a:spcBef>
                <a:spcPts val="0"/>
              </a:spcBef>
              <a:spcAft>
                <a:spcPts val="0"/>
              </a:spcAft>
              <a:buClr>
                <a:srgbClr val="000000"/>
              </a:buClr>
              <a:buSzPts val="1700"/>
              <a:buFont typeface="Arial"/>
              <a:buChar char="●"/>
            </a:pPr>
            <a:r>
              <a:rPr b="1" i="0" lang="fr-FR" sz="1700" u="none" cap="none" strike="noStrike">
                <a:solidFill>
                  <a:schemeClr val="dk2"/>
                </a:solidFill>
                <a:latin typeface="Arial"/>
                <a:ea typeface="Arial"/>
                <a:cs typeface="Arial"/>
                <a:sym typeface="Arial"/>
              </a:rPr>
              <a:t>Animation participative : </a:t>
            </a:r>
            <a:r>
              <a:rPr b="0" i="0" lang="fr-FR" sz="1700" u="none" cap="none" strike="noStrike">
                <a:solidFill>
                  <a:srgbClr val="000000"/>
                </a:solidFill>
                <a:latin typeface="Arial"/>
                <a:ea typeface="Arial"/>
                <a:cs typeface="Arial"/>
                <a:sym typeface="Arial"/>
              </a:rPr>
              <a:t>méthodes participatives qui facilitent l’échange de perspectives, le partage d’expérience, l’analyse, l’apprentissage et l’action. Il peut se faire sous la forme d’un atelier en invitant les participants à échanger et à réfléchir collectivement autour du sujet. Ils peuvent permettre de construire une vision commune de la situation et de croiser en direct les différents points de vues (les points de convergences et de divergences)</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1" lang="fr-FR" sz="1700" u="none" cap="none" strike="noStrike">
                <a:solidFill>
                  <a:schemeClr val="dk2"/>
                </a:solidFill>
                <a:latin typeface="Arial"/>
                <a:ea typeface="Arial"/>
                <a:cs typeface="Arial"/>
                <a:sym typeface="Arial"/>
              </a:rPr>
              <a:t>Questions à se poser :</a:t>
            </a:r>
            <a:r>
              <a:rPr b="0" i="1" lang="fr-FR" sz="1700" u="none" cap="none" strike="noStrike">
                <a:solidFill>
                  <a:srgbClr val="666666"/>
                </a:solidFill>
                <a:latin typeface="Arial"/>
                <a:ea typeface="Arial"/>
                <a:cs typeface="Arial"/>
                <a:sym typeface="Arial"/>
              </a:rPr>
              <a:t> définir les participants, le lieux et l’objectif des réflexions collectives et le temps nécessaire</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34a089b39ea_1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pic>
        <p:nvPicPr>
          <p:cNvPr id="591" name="Google Shape;591;g34a089b39ea_1_0"/>
          <p:cNvPicPr preferRelativeResize="0"/>
          <p:nvPr/>
        </p:nvPicPr>
        <p:blipFill rotWithShape="1">
          <a:blip r:embed="rId3">
            <a:alphaModFix/>
          </a:blip>
          <a:srcRect b="0" l="0" r="0" t="0"/>
          <a:stretch/>
        </p:blipFill>
        <p:spPr>
          <a:xfrm>
            <a:off x="152400" y="1157900"/>
            <a:ext cx="8839198" cy="5275175"/>
          </a:xfrm>
          <a:prstGeom prst="rect">
            <a:avLst/>
          </a:prstGeom>
          <a:noFill/>
          <a:ln>
            <a:noFill/>
          </a:ln>
        </p:spPr>
      </p:pic>
      <p:sp>
        <p:nvSpPr>
          <p:cNvPr id="592" name="Google Shape;592;g34a089b39ea_1_0"/>
          <p:cNvSpPr txBox="1"/>
          <p:nvPr/>
        </p:nvSpPr>
        <p:spPr>
          <a:xfrm>
            <a:off x="-75" y="86500"/>
            <a:ext cx="9144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3900" u="none" cap="none" strike="noStrike">
                <a:solidFill>
                  <a:schemeClr val="dk1"/>
                </a:solidFill>
                <a:latin typeface="Bebas Neue"/>
                <a:ea typeface="Bebas Neue"/>
                <a:cs typeface="Bebas Neue"/>
                <a:sym typeface="Bebas Neue"/>
              </a:rPr>
              <a:t>DES OUTILS COMPLÉMENTAIRES</a:t>
            </a:r>
            <a:endParaRPr b="1" i="0" sz="3900" u="none" cap="none" strike="noStrike">
              <a:solidFill>
                <a:schemeClr val="dk1"/>
              </a:solidFill>
              <a:latin typeface="Bebas Neue"/>
              <a:ea typeface="Bebas Neue"/>
              <a:cs typeface="Bebas Neue"/>
              <a:sym typeface="Bebas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349f7b24b7d_0_25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99" name="Google Shape;599;g349f7b24b7d_0_258"/>
          <p:cNvSpPr/>
          <p:nvPr/>
        </p:nvSpPr>
        <p:spPr>
          <a:xfrm>
            <a:off x="1143575" y="1391125"/>
            <a:ext cx="7767000" cy="5080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En fonction des besoin, il peut être nécessaire de réaliser un échantillonnage de la population ciblée : pourquoi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342900" lvl="0" marL="457200" marR="0" rtl="0" algn="just">
              <a:lnSpc>
                <a:spcPct val="100000"/>
              </a:lnSpc>
              <a:spcBef>
                <a:spcPts val="0"/>
              </a:spcBef>
              <a:spcAft>
                <a:spcPts val="0"/>
              </a:spcAft>
              <a:buClr>
                <a:schemeClr val="dk1"/>
              </a:buClr>
              <a:buSzPts val="1800"/>
              <a:buFont typeface="Raleway"/>
              <a:buChar char="-"/>
            </a:pPr>
            <a:r>
              <a:rPr b="1" i="0" lang="fr-FR" sz="1800" u="none" cap="none" strike="noStrike">
                <a:solidFill>
                  <a:schemeClr val="dk1"/>
                </a:solidFill>
                <a:latin typeface="Raleway"/>
                <a:ea typeface="Raleway"/>
                <a:cs typeface="Raleway"/>
                <a:sym typeface="Raleway"/>
              </a:rPr>
              <a:t>Il est difficile d’atteindre l’ensemble de la population cible - </a:t>
            </a:r>
            <a:r>
              <a:rPr b="0" i="1" lang="fr-FR" sz="1800" u="none" cap="none" strike="noStrike">
                <a:solidFill>
                  <a:srgbClr val="434343"/>
                </a:solidFill>
                <a:latin typeface="Raleway"/>
                <a:ea typeface="Raleway"/>
                <a:cs typeface="Raleway"/>
                <a:sym typeface="Raleway"/>
              </a:rPr>
              <a:t>par exemple, à l’issue du programme d’insertion professionnelle, il sera compliqué d’enquêter individuellement chaque jeune, car certains pour avoir quitter la zone (difficulté à les retrouver)  </a:t>
            </a:r>
            <a:endParaRPr b="0" i="1" sz="1800" u="none" cap="none" strike="noStrike">
              <a:solidFill>
                <a:srgbClr val="434343"/>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330200" lvl="0" marL="457200" marR="0" rtl="0" algn="just">
              <a:lnSpc>
                <a:spcPct val="100000"/>
              </a:lnSpc>
              <a:spcBef>
                <a:spcPts val="0"/>
              </a:spcBef>
              <a:spcAft>
                <a:spcPts val="0"/>
              </a:spcAft>
              <a:buClr>
                <a:schemeClr val="dk1"/>
              </a:buClr>
              <a:buSzPts val="1600"/>
              <a:buFont typeface="Raleway"/>
              <a:buChar char="-"/>
            </a:pPr>
            <a:r>
              <a:rPr b="1" i="0" lang="fr-FR" sz="1800" u="none" cap="none" strike="noStrike">
                <a:solidFill>
                  <a:schemeClr val="dk1"/>
                </a:solidFill>
                <a:latin typeface="Raleway"/>
                <a:ea typeface="Raleway"/>
                <a:cs typeface="Raleway"/>
                <a:sym typeface="Raleway"/>
              </a:rPr>
              <a:t>L’équipe n’est pas suffisamment disponible pour la collecte et l’analyse d’un nombre trop important de donnée (enjeux de ressource et de faisabilité)-</a:t>
            </a:r>
            <a:r>
              <a:rPr b="0" i="0" lang="fr-FR" sz="1600" u="none" cap="none" strike="noStrike">
                <a:solidFill>
                  <a:schemeClr val="dk1"/>
                </a:solidFill>
                <a:latin typeface="Raleway"/>
                <a:ea typeface="Raleway"/>
                <a:cs typeface="Raleway"/>
                <a:sym typeface="Raleway"/>
              </a:rPr>
              <a:t> </a:t>
            </a:r>
            <a:r>
              <a:rPr b="0" i="1" lang="fr-FR" sz="1600" u="none" cap="none" strike="noStrike">
                <a:solidFill>
                  <a:srgbClr val="434343"/>
                </a:solidFill>
                <a:latin typeface="Raleway"/>
                <a:ea typeface="Raleway"/>
                <a:cs typeface="Raleway"/>
                <a:sym typeface="Raleway"/>
              </a:rPr>
              <a:t>l’équipe n’a pas les moyen de traiter tous les questionnaires de changement de pratiques des parents</a:t>
            </a:r>
            <a:endParaRPr b="0" i="1" sz="1600" u="none" cap="none" strike="noStrike">
              <a:solidFill>
                <a:srgbClr val="434343"/>
              </a:solidFill>
              <a:latin typeface="Raleway"/>
              <a:ea typeface="Raleway"/>
              <a:cs typeface="Raleway"/>
              <a:sym typeface="Raleway"/>
            </a:endParaRPr>
          </a:p>
          <a:p>
            <a:pPr indent="0" lvl="0" marL="457200" marR="0" rtl="0" algn="just">
              <a:lnSpc>
                <a:spcPct val="100000"/>
              </a:lnSpc>
              <a:spcBef>
                <a:spcPts val="0"/>
              </a:spcBef>
              <a:spcAft>
                <a:spcPts val="0"/>
              </a:spcAft>
              <a:buClr>
                <a:srgbClr val="000000"/>
              </a:buClr>
              <a:buSzPts val="1600"/>
              <a:buFont typeface="Arial"/>
              <a:buNone/>
            </a:pPr>
            <a:r>
              <a:t/>
            </a:r>
            <a:endParaRPr b="0" i="1" sz="1600" u="none" cap="none" strike="noStrike">
              <a:solidFill>
                <a:srgbClr val="434343"/>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Il est préférable de se concentrer sur un échantillonnage de la population cible pour assurer la qualité de la donnée, l’analyse et l’utilisation. </a:t>
            </a:r>
            <a:endParaRPr b="0" i="1" sz="1600" u="none" cap="none" strike="noStrike">
              <a:solidFill>
                <a:srgbClr val="434343"/>
              </a:solidFill>
              <a:latin typeface="Raleway"/>
              <a:ea typeface="Raleway"/>
              <a:cs typeface="Raleway"/>
              <a:sym typeface="Raleway"/>
            </a:endParaRPr>
          </a:p>
        </p:txBody>
      </p:sp>
      <p:sp>
        <p:nvSpPr>
          <p:cNvPr id="600" name="Google Shape;600;g349f7b24b7d_0_258"/>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Zoom sur L'ÉCHANTILLONNAGE</a:t>
            </a:r>
            <a:endParaRPr b="1" i="0" sz="6500" u="none" cap="none" strike="noStrike">
              <a:solidFill>
                <a:schemeClr val="dk1"/>
              </a:solidFill>
              <a:latin typeface="Bebas Neue"/>
              <a:ea typeface="Bebas Neue"/>
              <a:cs typeface="Bebas Neue"/>
              <a:sym typeface="Bebas Neue"/>
            </a:endParaRPr>
          </a:p>
        </p:txBody>
      </p:sp>
      <p:cxnSp>
        <p:nvCxnSpPr>
          <p:cNvPr id="601" name="Google Shape;601;g349f7b24b7d_0_258"/>
          <p:cNvCxnSpPr/>
          <p:nvPr/>
        </p:nvCxnSpPr>
        <p:spPr>
          <a:xfrm>
            <a:off x="809324" y="1408708"/>
            <a:ext cx="15000" cy="4986300"/>
          </a:xfrm>
          <a:prstGeom prst="straightConnector1">
            <a:avLst/>
          </a:prstGeom>
          <a:noFill/>
          <a:ln cap="flat" cmpd="sng" w="76200">
            <a:solidFill>
              <a:srgbClr val="E84E0F"/>
            </a:solidFill>
            <a:prstDash val="solid"/>
            <a:round/>
            <a:headEnd len="sm" w="sm" type="none"/>
            <a:tailEnd len="sm" w="sm" type="none"/>
          </a:ln>
        </p:spPr>
      </p:cxnSp>
      <p:pic>
        <p:nvPicPr>
          <p:cNvPr id="602" name="Google Shape;602;g349f7b24b7d_0_258" title="zoom.png"/>
          <p:cNvPicPr preferRelativeResize="0"/>
          <p:nvPr/>
        </p:nvPicPr>
        <p:blipFill rotWithShape="1">
          <a:blip r:embed="rId3">
            <a:alphaModFix/>
          </a:blip>
          <a:srcRect b="0" l="0" r="0" t="0"/>
          <a:stretch/>
        </p:blipFill>
        <p:spPr>
          <a:xfrm rot="5400000">
            <a:off x="236975" y="254300"/>
            <a:ext cx="990100" cy="990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349f7b24b7d_0_26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09" name="Google Shape;609;g349f7b24b7d_0_266"/>
          <p:cNvSpPr/>
          <p:nvPr/>
        </p:nvSpPr>
        <p:spPr>
          <a:xfrm>
            <a:off x="1143575" y="1391125"/>
            <a:ext cx="7767000" cy="5080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Quelques principes de base de l’échantillonnage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Raleway"/>
              <a:ea typeface="Raleway"/>
              <a:cs typeface="Raleway"/>
              <a:sym typeface="Raleway"/>
            </a:endParaRPr>
          </a:p>
          <a:p>
            <a:pPr indent="-342900" lvl="0" marL="457200" marR="0" rtl="0" algn="just">
              <a:lnSpc>
                <a:spcPct val="100000"/>
              </a:lnSpc>
              <a:spcBef>
                <a:spcPts val="0"/>
              </a:spcBef>
              <a:spcAft>
                <a:spcPts val="0"/>
              </a:spcAft>
              <a:buClr>
                <a:schemeClr val="dk1"/>
              </a:buClr>
              <a:buSzPts val="1800"/>
              <a:buFont typeface="Raleway"/>
              <a:buChar char="-"/>
            </a:pPr>
            <a:r>
              <a:rPr b="1" i="0" lang="fr-FR" sz="1800" u="none" cap="none" strike="noStrike">
                <a:solidFill>
                  <a:schemeClr val="dk1"/>
                </a:solidFill>
                <a:latin typeface="Raleway"/>
                <a:ea typeface="Raleway"/>
                <a:cs typeface="Raleway"/>
                <a:sym typeface="Raleway"/>
              </a:rPr>
              <a:t>L’échantillonnage est un sous-ensemble de la population cible. Il doit être représentatif de cette population</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Principes de la représentativité :</a:t>
            </a:r>
            <a:endParaRPr b="1" i="0" sz="1800" u="none" cap="none" strike="noStrike">
              <a:solidFill>
                <a:schemeClr val="dk1"/>
              </a:solidFill>
              <a:latin typeface="Raleway"/>
              <a:ea typeface="Raleway"/>
              <a:cs typeface="Raleway"/>
              <a:sym typeface="Raleway"/>
            </a:endParaRPr>
          </a:p>
          <a:p>
            <a:pPr indent="-342900" lvl="0" marL="457200" marR="0" rtl="0" algn="just">
              <a:lnSpc>
                <a:spcPct val="100000"/>
              </a:lnSpc>
              <a:spcBef>
                <a:spcPts val="0"/>
              </a:spcBef>
              <a:spcAft>
                <a:spcPts val="0"/>
              </a:spcAft>
              <a:buClr>
                <a:schemeClr val="dk1"/>
              </a:buClr>
              <a:buSzPts val="1800"/>
              <a:buFont typeface="Raleway"/>
              <a:buChar char="-"/>
            </a:pPr>
            <a:r>
              <a:rPr b="1" i="0" lang="fr-FR" sz="1800" u="none" cap="none" strike="noStrike">
                <a:solidFill>
                  <a:schemeClr val="dk1"/>
                </a:solidFill>
                <a:latin typeface="Raleway"/>
                <a:ea typeface="Raleway"/>
                <a:cs typeface="Raleway"/>
                <a:sym typeface="Raleway"/>
              </a:rPr>
              <a:t>Calculer quelques statistiques descriptives de la population ciblée pour s’assurer qu’il n’y a pas de grandes différences avec la structure de la population (âge, sece, commune, niveau scolaire, conditions sociales, ethnies…). </a:t>
            </a:r>
            <a:r>
              <a:rPr b="1" i="0" lang="fr-FR" sz="1800" u="none" cap="none" strike="noStrike">
                <a:solidFill>
                  <a:srgbClr val="666666"/>
                </a:solidFill>
                <a:latin typeface="Raleway"/>
                <a:ea typeface="Raleway"/>
                <a:cs typeface="Raleway"/>
                <a:sym typeface="Raleway"/>
              </a:rPr>
              <a:t>Dans le tableau de bord, onglet 2- bilan et analyse, vous disposez d’une « photos » des populations concernées que vous pouvez utiliser pour calculer votre échantillonnage.</a:t>
            </a:r>
            <a:endParaRPr b="1" i="0" sz="1800" u="none" cap="none" strike="noStrike">
              <a:solidFill>
                <a:srgbClr val="666666"/>
              </a:solidFill>
              <a:latin typeface="Raleway"/>
              <a:ea typeface="Raleway"/>
              <a:cs typeface="Raleway"/>
              <a:sym typeface="Raleway"/>
            </a:endParaRPr>
          </a:p>
          <a:p>
            <a:pPr indent="0" lvl="0" marL="457200" marR="0" rtl="0" algn="just">
              <a:lnSpc>
                <a:spcPct val="100000"/>
              </a:lnSpc>
              <a:spcBef>
                <a:spcPts val="0"/>
              </a:spcBef>
              <a:spcAft>
                <a:spcPts val="0"/>
              </a:spcAft>
              <a:buClr>
                <a:srgbClr val="000000"/>
              </a:buClr>
              <a:buSzPts val="1800"/>
              <a:buFont typeface="Arial"/>
              <a:buNone/>
            </a:pPr>
            <a:r>
              <a:rPr b="0" i="1" lang="fr-FR" sz="1800" u="none" cap="none" strike="noStrike">
                <a:solidFill>
                  <a:schemeClr val="dk1"/>
                </a:solidFill>
                <a:latin typeface="Raleway"/>
                <a:ea typeface="Raleway"/>
                <a:cs typeface="Raleway"/>
                <a:sym typeface="Raleway"/>
              </a:rPr>
              <a:t>Exemple : le projet à touché 65% de filles et 35% de garçons =&gt; votre échantillonnage devra être composé du même ratio. </a:t>
            </a:r>
            <a:endParaRPr b="0" i="1" sz="1800" u="none" cap="none" strike="noStrike">
              <a:solidFill>
                <a:schemeClr val="dk1"/>
              </a:solidFill>
              <a:latin typeface="Raleway"/>
              <a:ea typeface="Raleway"/>
              <a:cs typeface="Raleway"/>
              <a:sym typeface="Raleway"/>
            </a:endParaRPr>
          </a:p>
        </p:txBody>
      </p:sp>
      <p:sp>
        <p:nvSpPr>
          <p:cNvPr id="610" name="Google Shape;610;g349f7b24b7d_0_266"/>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Zoom sur L'ÉCHANTILLONNAGE</a:t>
            </a:r>
            <a:endParaRPr b="1" i="0" sz="6500" u="none" cap="none" strike="noStrike">
              <a:solidFill>
                <a:schemeClr val="dk1"/>
              </a:solidFill>
              <a:latin typeface="Bebas Neue"/>
              <a:ea typeface="Bebas Neue"/>
              <a:cs typeface="Bebas Neue"/>
              <a:sym typeface="Bebas Neue"/>
            </a:endParaRPr>
          </a:p>
        </p:txBody>
      </p:sp>
      <p:cxnSp>
        <p:nvCxnSpPr>
          <p:cNvPr id="611" name="Google Shape;611;g349f7b24b7d_0_266"/>
          <p:cNvCxnSpPr/>
          <p:nvPr/>
        </p:nvCxnSpPr>
        <p:spPr>
          <a:xfrm>
            <a:off x="809324" y="1408708"/>
            <a:ext cx="15000" cy="4986300"/>
          </a:xfrm>
          <a:prstGeom prst="straightConnector1">
            <a:avLst/>
          </a:prstGeom>
          <a:noFill/>
          <a:ln cap="flat" cmpd="sng" w="76200">
            <a:solidFill>
              <a:srgbClr val="E84E0F"/>
            </a:solidFill>
            <a:prstDash val="solid"/>
            <a:round/>
            <a:headEnd len="sm" w="sm" type="none"/>
            <a:tailEnd len="sm" w="sm" type="none"/>
          </a:ln>
        </p:spPr>
      </p:cxnSp>
      <p:pic>
        <p:nvPicPr>
          <p:cNvPr id="612" name="Google Shape;612;g349f7b24b7d_0_266" title="zoom.png"/>
          <p:cNvPicPr preferRelativeResize="0"/>
          <p:nvPr/>
        </p:nvPicPr>
        <p:blipFill rotWithShape="1">
          <a:blip r:embed="rId3">
            <a:alphaModFix/>
          </a:blip>
          <a:srcRect b="0" l="0" r="0" t="0"/>
          <a:stretch/>
        </p:blipFill>
        <p:spPr>
          <a:xfrm rot="5400000">
            <a:off x="236975" y="254300"/>
            <a:ext cx="990100" cy="990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349f7b24b7d_0_27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19" name="Google Shape;619;g349f7b24b7d_0_274"/>
          <p:cNvSpPr/>
          <p:nvPr/>
        </p:nvSpPr>
        <p:spPr>
          <a:xfrm>
            <a:off x="860400" y="1315600"/>
            <a:ext cx="7767000" cy="564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Raleway"/>
                <a:ea typeface="Raleway"/>
                <a:cs typeface="Raleway"/>
                <a:sym typeface="Raleway"/>
              </a:rPr>
              <a:t>Méthodes d’échantillonnage</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Raleway"/>
              <a:ea typeface="Raleway"/>
              <a:cs typeface="Raleway"/>
              <a:sym typeface="Raleway"/>
            </a:endParaRPr>
          </a:p>
        </p:txBody>
      </p:sp>
      <p:sp>
        <p:nvSpPr>
          <p:cNvPr id="620" name="Google Shape;620;g349f7b24b7d_0_274"/>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Zoom sur L'ÉCHANTILLONNAGE</a:t>
            </a:r>
            <a:endParaRPr b="1" i="0" sz="6500" u="none" cap="none" strike="noStrike">
              <a:solidFill>
                <a:schemeClr val="dk1"/>
              </a:solidFill>
              <a:latin typeface="Bebas Neue"/>
              <a:ea typeface="Bebas Neue"/>
              <a:cs typeface="Bebas Neue"/>
              <a:sym typeface="Bebas Neue"/>
            </a:endParaRPr>
          </a:p>
        </p:txBody>
      </p:sp>
      <p:graphicFrame>
        <p:nvGraphicFramePr>
          <p:cNvPr id="621" name="Google Shape;621;g349f7b24b7d_0_274"/>
          <p:cNvGraphicFramePr/>
          <p:nvPr/>
        </p:nvGraphicFramePr>
        <p:xfrm>
          <a:off x="525700" y="1880175"/>
          <a:ext cx="3000000" cy="3000000"/>
        </p:xfrm>
        <a:graphic>
          <a:graphicData uri="http://schemas.openxmlformats.org/drawingml/2006/table">
            <a:tbl>
              <a:tblPr>
                <a:noFill/>
                <a:tableStyleId>{6C27F8EE-7080-4199-B547-C1ADEAE36F20}</a:tableStyleId>
              </a:tblPr>
              <a:tblGrid>
                <a:gridCol w="4121525"/>
                <a:gridCol w="4121525"/>
              </a:tblGrid>
              <a:tr h="519125">
                <a:tc>
                  <a:txBody>
                    <a:bodyPr/>
                    <a:lstStyle/>
                    <a:p>
                      <a:pPr indent="0" lvl="0" marL="0" marR="0" rtl="0" algn="ctr">
                        <a:lnSpc>
                          <a:spcPct val="100000"/>
                        </a:lnSpc>
                        <a:spcBef>
                          <a:spcPts val="0"/>
                        </a:spcBef>
                        <a:spcAft>
                          <a:spcPts val="0"/>
                        </a:spcAft>
                        <a:buClr>
                          <a:srgbClr val="000000"/>
                        </a:buClr>
                        <a:buSzPts val="1400"/>
                        <a:buFont typeface="Arial"/>
                        <a:buNone/>
                      </a:pPr>
                      <a:r>
                        <a:rPr b="1" lang="fr-FR" sz="1400" u="none" cap="none" strike="noStrike">
                          <a:latin typeface="Poppins"/>
                          <a:ea typeface="Poppins"/>
                          <a:cs typeface="Poppins"/>
                          <a:sym typeface="Poppins"/>
                        </a:rPr>
                        <a:t>Méthodes non-aléatoires</a:t>
                      </a:r>
                      <a:endParaRPr b="1" sz="1400" u="none" cap="none" strike="noStrike">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fr-FR" sz="1400" u="none" cap="none" strike="noStrike">
                          <a:latin typeface="Poppins"/>
                          <a:ea typeface="Poppins"/>
                          <a:cs typeface="Poppins"/>
                          <a:sym typeface="Poppins"/>
                        </a:rPr>
                        <a:t>Méthodes aléatoires</a:t>
                      </a:r>
                      <a:endParaRPr b="1" sz="1400" u="none" cap="none" strike="noStrike">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8225">
                <a:tc>
                  <a:txBody>
                    <a:bodyPr/>
                    <a:lstStyle/>
                    <a:p>
                      <a:pPr indent="0" lvl="0" marL="0" marR="0" rtl="0" algn="l">
                        <a:lnSpc>
                          <a:spcPct val="100000"/>
                        </a:lnSpc>
                        <a:spcBef>
                          <a:spcPts val="0"/>
                        </a:spcBef>
                        <a:spcAft>
                          <a:spcPts val="0"/>
                        </a:spcAft>
                        <a:buClr>
                          <a:srgbClr val="000000"/>
                        </a:buClr>
                        <a:buSzPts val="1400"/>
                        <a:buFont typeface="Arial"/>
                        <a:buNone/>
                      </a:pPr>
                      <a:r>
                        <a:rPr lang="fr-FR" sz="1400" u="none" cap="none" strike="noStrike">
                          <a:solidFill>
                            <a:schemeClr val="lt1"/>
                          </a:solidFill>
                          <a:latin typeface="Poppins"/>
                          <a:ea typeface="Poppins"/>
                          <a:cs typeface="Poppins"/>
                          <a:sym typeface="Poppins"/>
                        </a:rPr>
                        <a:t>Choix en fonction de la commodité, accessibilité, choix raisonné, quotas, auto-sélection, volontariat</a:t>
                      </a:r>
                      <a:endParaRPr sz="1400" u="none" cap="none" strike="noStrike">
                        <a:solidFill>
                          <a:schemeClr val="lt1"/>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666666"/>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fr-FR" sz="1400" u="none" cap="none" strike="noStrike">
                          <a:solidFill>
                            <a:schemeClr val="lt1"/>
                          </a:solidFill>
                          <a:latin typeface="Poppins"/>
                          <a:ea typeface="Poppins"/>
                          <a:cs typeface="Poppins"/>
                          <a:sym typeface="Poppins"/>
                        </a:rPr>
                        <a:t>Choix aléatoires, par exemple à partir de la base de données</a:t>
                      </a:r>
                      <a:endParaRPr sz="1400" u="none" cap="none" strike="noStrike">
                        <a:solidFill>
                          <a:schemeClr val="lt1"/>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666666"/>
                    </a:solidFill>
                  </a:tcPr>
                </a:tc>
              </a:tr>
              <a:tr h="1961100">
                <a:tc>
                  <a:txBody>
                    <a:bodyPr/>
                    <a:lstStyle/>
                    <a:p>
                      <a:pPr indent="0" lvl="0" marL="0" marR="0" rtl="0" algn="l">
                        <a:lnSpc>
                          <a:spcPct val="100000"/>
                        </a:lnSpc>
                        <a:spcBef>
                          <a:spcPts val="0"/>
                        </a:spcBef>
                        <a:spcAft>
                          <a:spcPts val="0"/>
                        </a:spcAft>
                        <a:buClr>
                          <a:srgbClr val="000000"/>
                        </a:buClr>
                        <a:buSzPts val="1400"/>
                        <a:buFont typeface="Arial"/>
                        <a:buNone/>
                      </a:pPr>
                      <a:r>
                        <a:rPr lang="fr-FR" sz="1400" u="none" cap="none" strike="noStrike">
                          <a:latin typeface="Poppins"/>
                          <a:ea typeface="Poppins"/>
                          <a:cs typeface="Poppins"/>
                          <a:sym typeface="Poppins"/>
                        </a:rPr>
                        <a:t>Limite la représentativité et l’application de différents critères (lieux, âge…) ce qui peut biaiser l’observation mais peut répondre à des parti-pris de recherche</a:t>
                      </a:r>
                      <a:endParaRPr sz="1400" u="none" cap="none" strike="noStrike">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fr-FR" sz="1400" u="none" cap="none" strike="noStrike">
                          <a:latin typeface="Poppins"/>
                          <a:ea typeface="Poppins"/>
                          <a:cs typeface="Poppins"/>
                          <a:sym typeface="Poppins"/>
                        </a:rPr>
                        <a:t>Permet d’obtenir des résultats statistiquement représentatifs mais n’est pas toujours faisable car nécessite d’avoir suffisamment d’information sur la population cible et nécessite un important travail de calcul de la taille de l’échantillonnage et de l’ensemble des critères de représentativité</a:t>
                      </a:r>
                      <a:endParaRPr sz="1400" u="none" cap="none" strike="noStrike">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622" name="Google Shape;622;g349f7b24b7d_0_274"/>
          <p:cNvSpPr/>
          <p:nvPr/>
        </p:nvSpPr>
        <p:spPr>
          <a:xfrm>
            <a:off x="763725" y="5689900"/>
            <a:ext cx="7767000" cy="564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Raleway"/>
                <a:ea typeface="Raleway"/>
                <a:cs typeface="Raleway"/>
                <a:sym typeface="Raleway"/>
              </a:rPr>
              <a:t>Pour aller plus loin : </a:t>
            </a:r>
            <a:r>
              <a:rPr b="1" i="0" lang="fr-FR" sz="1400" u="sng" cap="none" strike="noStrike">
                <a:solidFill>
                  <a:schemeClr val="hlink"/>
                </a:solidFill>
                <a:latin typeface="Raleway"/>
                <a:ea typeface="Raleway"/>
                <a:cs typeface="Raleway"/>
                <a:sym typeface="Raleway"/>
                <a:hlinkClick r:id="rId3"/>
              </a:rPr>
              <a:t>https://cartong.pages.gitlab.cartong.org/learning-corner/fr/2_getting_started_data_analysis/2_4_starting_analysis/2_4_3_plan#echantillonnage</a:t>
            </a:r>
            <a:r>
              <a:rPr b="1" i="0" lang="fr-FR" sz="1400" u="none" cap="none" strike="noStrike">
                <a:solidFill>
                  <a:schemeClr val="dk1"/>
                </a:solidFill>
                <a:latin typeface="Raleway"/>
                <a:ea typeface="Raleway"/>
                <a:cs typeface="Raleway"/>
                <a:sym typeface="Raleway"/>
              </a:rPr>
              <a:t> </a:t>
            </a:r>
            <a:endParaRPr b="1" i="0" sz="14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Raleway"/>
              <a:ea typeface="Raleway"/>
              <a:cs typeface="Raleway"/>
              <a:sym typeface="Raleway"/>
            </a:endParaRPr>
          </a:p>
        </p:txBody>
      </p:sp>
      <p:pic>
        <p:nvPicPr>
          <p:cNvPr id="623" name="Google Shape;623;g349f7b24b7d_0_274" title="zoom.png"/>
          <p:cNvPicPr preferRelativeResize="0"/>
          <p:nvPr/>
        </p:nvPicPr>
        <p:blipFill rotWithShape="1">
          <a:blip r:embed="rId4">
            <a:alphaModFix/>
          </a:blip>
          <a:srcRect b="0" l="0" r="0" t="0"/>
          <a:stretch/>
        </p:blipFill>
        <p:spPr>
          <a:xfrm rot="5400000">
            <a:off x="236975" y="254300"/>
            <a:ext cx="990100" cy="990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630" name="Google Shape;630;p7"/>
          <p:cNvSpPr txBox="1"/>
          <p:nvPr/>
        </p:nvSpPr>
        <p:spPr>
          <a:xfrm>
            <a:off x="552375" y="1400050"/>
            <a:ext cx="8132400" cy="495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fr-FR" sz="2100" u="none" cap="none" strike="noStrike">
                <a:solidFill>
                  <a:schemeClr val="dk2"/>
                </a:solidFill>
                <a:latin typeface="Raleway"/>
                <a:ea typeface="Raleway"/>
                <a:cs typeface="Raleway"/>
                <a:sym typeface="Raleway"/>
              </a:rPr>
              <a:t>Pour définir les outils les plus adaptés?</a:t>
            </a:r>
            <a:endParaRPr b="0" i="0" sz="1600" u="none" cap="none" strike="noStrike">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2"/>
              </a:solidFill>
              <a:latin typeface="Raleway"/>
              <a:ea typeface="Raleway"/>
              <a:cs typeface="Raleway"/>
              <a:sym typeface="Raleway"/>
            </a:endParaRPr>
          </a:p>
          <a:p>
            <a:pPr indent="-361950" lvl="0" marL="457200" marR="0" rtl="0" algn="just">
              <a:lnSpc>
                <a:spcPct val="100000"/>
              </a:lnSpc>
              <a:spcBef>
                <a:spcPts val="0"/>
              </a:spcBef>
              <a:spcAft>
                <a:spcPts val="0"/>
              </a:spcAft>
              <a:buClr>
                <a:srgbClr val="666666"/>
              </a:buClr>
              <a:buSzPts val="2100"/>
              <a:buFont typeface="Raleway"/>
              <a:buChar char="-"/>
            </a:pPr>
            <a:r>
              <a:rPr b="1" i="0" lang="fr-FR" sz="2100" u="none" cap="none" strike="noStrike">
                <a:solidFill>
                  <a:schemeClr val="dk2"/>
                </a:solidFill>
                <a:latin typeface="Raleway"/>
                <a:ea typeface="Raleway"/>
                <a:cs typeface="Raleway"/>
                <a:sym typeface="Raleway"/>
              </a:rPr>
              <a:t>Compétences</a:t>
            </a:r>
            <a:r>
              <a:rPr b="0" i="0" lang="fr-FR" sz="2100" u="none" cap="none" strike="noStrike">
                <a:solidFill>
                  <a:srgbClr val="666666"/>
                </a:solidFill>
                <a:latin typeface="Raleway"/>
                <a:ea typeface="Raleway"/>
                <a:cs typeface="Raleway"/>
                <a:sym typeface="Raleway"/>
              </a:rPr>
              <a:t> au sein de votre équipe et de celle des partenaires</a:t>
            </a:r>
            <a:endParaRPr b="0" i="0" sz="2100" u="none" cap="none" strike="noStrike">
              <a:solidFill>
                <a:srgbClr val="666666"/>
              </a:solidFill>
              <a:latin typeface="Raleway"/>
              <a:ea typeface="Raleway"/>
              <a:cs typeface="Raleway"/>
              <a:sym typeface="Raleway"/>
            </a:endParaRPr>
          </a:p>
          <a:p>
            <a:pPr indent="-361950" lvl="0" marL="457200" marR="0" rtl="0" algn="just">
              <a:lnSpc>
                <a:spcPct val="100000"/>
              </a:lnSpc>
              <a:spcBef>
                <a:spcPts val="0"/>
              </a:spcBef>
              <a:spcAft>
                <a:spcPts val="0"/>
              </a:spcAft>
              <a:buClr>
                <a:srgbClr val="666666"/>
              </a:buClr>
              <a:buSzPts val="2100"/>
              <a:buFont typeface="Raleway"/>
              <a:buChar char="-"/>
            </a:pPr>
            <a:r>
              <a:rPr b="1" i="0" lang="fr-FR" sz="2100" u="none" cap="none" strike="noStrike">
                <a:solidFill>
                  <a:schemeClr val="dk2"/>
                </a:solidFill>
                <a:latin typeface="Raleway"/>
                <a:ea typeface="Raleway"/>
                <a:cs typeface="Raleway"/>
                <a:sym typeface="Raleway"/>
              </a:rPr>
              <a:t>Temps : </a:t>
            </a:r>
            <a:r>
              <a:rPr b="0" i="0" lang="fr-FR" sz="2100" u="none" cap="none" strike="noStrike">
                <a:solidFill>
                  <a:srgbClr val="666666"/>
                </a:solidFill>
                <a:latin typeface="Raleway"/>
                <a:ea typeface="Raleway"/>
                <a:cs typeface="Raleway"/>
                <a:sym typeface="Raleway"/>
              </a:rPr>
              <a:t>combien de temps avez vous a consacrer</a:t>
            </a:r>
            <a:endParaRPr b="0" i="0" sz="2100" u="none" cap="none" strike="noStrike">
              <a:solidFill>
                <a:srgbClr val="666666"/>
              </a:solidFill>
              <a:latin typeface="Raleway"/>
              <a:ea typeface="Raleway"/>
              <a:cs typeface="Raleway"/>
              <a:sym typeface="Raleway"/>
            </a:endParaRPr>
          </a:p>
          <a:p>
            <a:pPr indent="-361950" lvl="0" marL="457200" marR="0" rtl="0" algn="just">
              <a:lnSpc>
                <a:spcPct val="100000"/>
              </a:lnSpc>
              <a:spcBef>
                <a:spcPts val="0"/>
              </a:spcBef>
              <a:spcAft>
                <a:spcPts val="0"/>
              </a:spcAft>
              <a:buClr>
                <a:srgbClr val="666666"/>
              </a:buClr>
              <a:buSzPts val="2100"/>
              <a:buFont typeface="Raleway"/>
              <a:buChar char="-"/>
            </a:pPr>
            <a:r>
              <a:rPr b="1" i="0" lang="fr-FR" sz="2100" u="none" cap="none" strike="noStrike">
                <a:solidFill>
                  <a:schemeClr val="dk2"/>
                </a:solidFill>
                <a:latin typeface="Raleway"/>
                <a:ea typeface="Raleway"/>
                <a:cs typeface="Raleway"/>
                <a:sym typeface="Raleway"/>
              </a:rPr>
              <a:t>Outils disponibles d’analyse </a:t>
            </a:r>
            <a:r>
              <a:rPr b="0" i="0" lang="fr-FR" sz="2100" u="none" cap="none" strike="noStrike">
                <a:solidFill>
                  <a:srgbClr val="666666"/>
                </a:solidFill>
                <a:latin typeface="Raleway"/>
                <a:ea typeface="Raleway"/>
                <a:cs typeface="Raleway"/>
                <a:sym typeface="Raleway"/>
              </a:rPr>
              <a:t>: avez vous accès à des outils qui vous aideront à étudier les données? Est ce que la base de donnée fonctionnera, le tableau de bord? l’analyse automatique du formulaire sera-t-elle suffisante? Si vous optez pour des outils numériques, avez-vous les compétences internes?</a:t>
            </a:r>
            <a:endParaRPr b="0" i="0" sz="2100" u="none" cap="none" strike="noStrike">
              <a:solidFill>
                <a:srgbClr val="666666"/>
              </a:solidFill>
              <a:latin typeface="Raleway"/>
              <a:ea typeface="Raleway"/>
              <a:cs typeface="Raleway"/>
              <a:sym typeface="Raleway"/>
            </a:endParaRPr>
          </a:p>
          <a:p>
            <a:pPr indent="-361950" lvl="0" marL="457200" marR="0" rtl="0" algn="just">
              <a:lnSpc>
                <a:spcPct val="100000"/>
              </a:lnSpc>
              <a:spcBef>
                <a:spcPts val="0"/>
              </a:spcBef>
              <a:spcAft>
                <a:spcPts val="0"/>
              </a:spcAft>
              <a:buClr>
                <a:srgbClr val="666666"/>
              </a:buClr>
              <a:buSzPts val="2100"/>
              <a:buFont typeface="Raleway"/>
              <a:buChar char="-"/>
            </a:pPr>
            <a:r>
              <a:rPr b="1" i="0" lang="fr-FR" sz="2100" u="none" cap="none" strike="noStrike">
                <a:solidFill>
                  <a:schemeClr val="dk2"/>
                </a:solidFill>
                <a:latin typeface="Raleway"/>
                <a:ea typeface="Raleway"/>
                <a:cs typeface="Raleway"/>
                <a:sym typeface="Raleway"/>
              </a:rPr>
              <a:t>Qui est votre public cible</a:t>
            </a:r>
            <a:r>
              <a:rPr b="0" i="0" lang="fr-FR" sz="2100" u="none" cap="none" strike="noStrike">
                <a:solidFill>
                  <a:srgbClr val="666666"/>
                </a:solidFill>
                <a:latin typeface="Raleway"/>
                <a:ea typeface="Raleway"/>
                <a:cs typeface="Raleway"/>
                <a:sym typeface="Raleway"/>
              </a:rPr>
              <a:t>. qui va répondre, quel est son profil et son niveau d’adhésion au processus de collecte (accepte-t-il de répondre aux questions) ? Comment adapter les outils et les techniques, notamment auprès des enfants?</a:t>
            </a:r>
            <a:endParaRPr b="0" i="0" sz="2100" u="none" cap="none" strike="noStrike">
              <a:solidFill>
                <a:srgbClr val="666666"/>
              </a:solidFill>
              <a:latin typeface="Raleway"/>
              <a:ea typeface="Raleway"/>
              <a:cs typeface="Raleway"/>
              <a:sym typeface="Raleway"/>
            </a:endParaRPr>
          </a:p>
        </p:txBody>
      </p:sp>
      <p:sp>
        <p:nvSpPr>
          <p:cNvPr id="631" name="Google Shape;631;p7"/>
          <p:cNvSpPr txBox="1"/>
          <p:nvPr/>
        </p:nvSpPr>
        <p:spPr>
          <a:xfrm>
            <a:off x="889725" y="315094"/>
            <a:ext cx="74577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2"/>
                </a:solidFill>
                <a:latin typeface="Bebas Neue"/>
                <a:ea typeface="Bebas Neue"/>
                <a:cs typeface="Bebas Neue"/>
                <a:sym typeface="Bebas Neue"/>
              </a:rPr>
              <a:t>Comment choisir les outils?</a:t>
            </a:r>
            <a:endParaRPr b="1" i="0" sz="65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349f7b24b7d_0_28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38" name="Google Shape;638;g349f7b24b7d_0_285"/>
          <p:cNvSpPr/>
          <p:nvPr/>
        </p:nvSpPr>
        <p:spPr>
          <a:xfrm>
            <a:off x="1134000" y="1880300"/>
            <a:ext cx="5271300" cy="3962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Prenons un temps pour compléter votre plan de SE, onglet 4.1 sur la base des derniers éléments concernant la collecte de données.</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rPr b="1" i="0" lang="fr-FR" sz="1800" u="none" cap="none" strike="noStrike">
                <a:solidFill>
                  <a:schemeClr val="dk1"/>
                </a:solidFill>
                <a:latin typeface="Raleway"/>
                <a:ea typeface="Raleway"/>
                <a:cs typeface="Raleway"/>
                <a:sym typeface="Raleway"/>
              </a:rPr>
              <a:t>Prenez 10 minutes pour compléter la colonne P : </a:t>
            </a:r>
            <a:r>
              <a:rPr b="0" i="0" lang="fr-FR" sz="1800" u="none" cap="none" strike="noStrike">
                <a:solidFill>
                  <a:srgbClr val="666666"/>
                </a:solidFill>
                <a:latin typeface="Raleway"/>
                <a:ea typeface="Raleway"/>
                <a:cs typeface="Raleway"/>
                <a:sym typeface="Raleway"/>
              </a:rPr>
              <a:t>Quel outil ou méthode ou source de vérification doit être utilisé pour collecter l'information?</a:t>
            </a:r>
            <a:endParaRPr b="0" i="0" sz="1800" u="none" cap="none" strike="noStrike">
              <a:solidFill>
                <a:srgbClr val="666666"/>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p:txBody>
      </p:sp>
      <p:sp>
        <p:nvSpPr>
          <p:cNvPr id="639" name="Google Shape;639;g349f7b24b7d_0_285"/>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EXERCICE</a:t>
            </a:r>
            <a:endParaRPr b="1" i="0" sz="6500" u="none" cap="none" strike="noStrike">
              <a:solidFill>
                <a:schemeClr val="dk1"/>
              </a:solidFill>
              <a:latin typeface="Bebas Neue"/>
              <a:ea typeface="Bebas Neue"/>
              <a:cs typeface="Bebas Neue"/>
              <a:sym typeface="Bebas Neue"/>
            </a:endParaRPr>
          </a:p>
        </p:txBody>
      </p:sp>
      <p:cxnSp>
        <p:nvCxnSpPr>
          <p:cNvPr id="640" name="Google Shape;640;g349f7b24b7d_0_285"/>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pic>
        <p:nvPicPr>
          <p:cNvPr descr="Une image contenant noir, obscurité&#10;&#10;Description générée automatiquement" id="641" name="Google Shape;641;g349f7b24b7d_0_285"/>
          <p:cNvPicPr preferRelativeResize="0"/>
          <p:nvPr/>
        </p:nvPicPr>
        <p:blipFill rotWithShape="1">
          <a:blip r:embed="rId3">
            <a:alphaModFix/>
          </a:blip>
          <a:srcRect b="0" l="0" r="0" t="0"/>
          <a:stretch/>
        </p:blipFill>
        <p:spPr>
          <a:xfrm>
            <a:off x="6838175" y="1408700"/>
            <a:ext cx="1578476" cy="1578476"/>
          </a:xfrm>
          <a:prstGeom prst="rect">
            <a:avLst/>
          </a:prstGeom>
          <a:noFill/>
          <a:ln>
            <a:noFill/>
          </a:ln>
        </p:spPr>
      </p:pic>
      <p:pic>
        <p:nvPicPr>
          <p:cNvPr descr="Une image contenant noir, obscurité&#10;&#10;Description générée automatiquement" id="642" name="Google Shape;642;g349f7b24b7d_0_285"/>
          <p:cNvPicPr preferRelativeResize="0"/>
          <p:nvPr/>
        </p:nvPicPr>
        <p:blipFill rotWithShape="1">
          <a:blip r:embed="rId4">
            <a:alphaModFix/>
          </a:blip>
          <a:srcRect b="0" l="0" r="0" t="0"/>
          <a:stretch/>
        </p:blipFill>
        <p:spPr>
          <a:xfrm>
            <a:off x="5708018" y="5842706"/>
            <a:ext cx="697283" cy="697283"/>
          </a:xfrm>
          <a:prstGeom prst="rect">
            <a:avLst/>
          </a:prstGeom>
          <a:noFill/>
          <a:ln>
            <a:noFill/>
          </a:ln>
        </p:spPr>
      </p:pic>
      <p:sp>
        <p:nvSpPr>
          <p:cNvPr id="643" name="Google Shape;643;g349f7b24b7d_0_285"/>
          <p:cNvSpPr txBox="1"/>
          <p:nvPr/>
        </p:nvSpPr>
        <p:spPr>
          <a:xfrm>
            <a:off x="3033320" y="6059681"/>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15 mins.</a:t>
            </a:r>
            <a:endParaRPr b="1" i="0" sz="1800" u="none" cap="none" strike="noStrike">
              <a:solidFill>
                <a:srgbClr val="000000"/>
              </a:solidFill>
              <a:latin typeface="Arial"/>
              <a:ea typeface="Arial"/>
              <a:cs typeface="Arial"/>
              <a:sym typeface="Arial"/>
            </a:endParaRPr>
          </a:p>
        </p:txBody>
      </p:sp>
      <p:sp>
        <p:nvSpPr>
          <p:cNvPr id="644" name="Google Shape;644;g349f7b24b7d_0_285"/>
          <p:cNvSpPr txBox="1"/>
          <p:nvPr/>
        </p:nvSpPr>
        <p:spPr>
          <a:xfrm>
            <a:off x="2313928" y="1315588"/>
            <a:ext cx="2655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rgbClr val="E84E0F"/>
                </a:solidFill>
                <a:latin typeface="Bebas Neue"/>
                <a:ea typeface="Bebas Neue"/>
                <a:cs typeface="Bebas Neue"/>
                <a:sym typeface="Bebas Neue"/>
              </a:rPr>
              <a:t>INDIVIDUELLEMENT</a:t>
            </a:r>
            <a:endParaRPr b="0" i="0" sz="2800" u="none" cap="none" strike="noStrike">
              <a:solidFill>
                <a:srgbClr val="E84E0F"/>
              </a:solidFill>
              <a:latin typeface="Bebas Neue"/>
              <a:ea typeface="Bebas Neue"/>
              <a:cs typeface="Bebas Neue"/>
              <a:sym typeface="Bebas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349f7b24b7d_0_29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651" name="Google Shape;651;g349f7b24b7d_0_295"/>
          <p:cNvSpPr txBox="1"/>
          <p:nvPr/>
        </p:nvSpPr>
        <p:spPr>
          <a:xfrm>
            <a:off x="843150" y="1997403"/>
            <a:ext cx="7457700" cy="1431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100" u="none" cap="none" strike="noStrike">
                <a:solidFill>
                  <a:srgbClr val="E84E0F"/>
                </a:solidFill>
                <a:latin typeface="Bebas Neue"/>
                <a:ea typeface="Bebas Neue"/>
                <a:cs typeface="Bebas Neue"/>
                <a:sym typeface="Bebas Neue"/>
              </a:rPr>
              <a:t>QUESTION/RÉPONSES ?</a:t>
            </a:r>
            <a:endParaRPr b="1" i="0" sz="7500" u="none" cap="none" strike="noStrike">
              <a:solidFill>
                <a:srgbClr val="E84E0F"/>
              </a:solidFill>
              <a:latin typeface="Bebas Neue"/>
              <a:ea typeface="Bebas Neue"/>
              <a:cs typeface="Bebas Neue"/>
              <a:sym typeface="Bebas Neue"/>
            </a:endParaRPr>
          </a:p>
        </p:txBody>
      </p:sp>
      <p:sp>
        <p:nvSpPr>
          <p:cNvPr id="652" name="Google Shape;652;g349f7b24b7d_0_295"/>
          <p:cNvSpPr txBox="1"/>
          <p:nvPr/>
        </p:nvSpPr>
        <p:spPr>
          <a:xfrm>
            <a:off x="0" y="275600"/>
            <a:ext cx="9144000" cy="11391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200" u="none" cap="none" strike="noStrike">
                <a:solidFill>
                  <a:schemeClr val="lt2"/>
                </a:solidFill>
                <a:latin typeface="Bebas Neue"/>
                <a:ea typeface="Bebas Neue"/>
                <a:cs typeface="Bebas Neue"/>
                <a:sym typeface="Bebas Neue"/>
              </a:rPr>
              <a:t>COLLECTE DE DONNÉES</a:t>
            </a:r>
            <a:endParaRPr b="1" i="0" sz="5600" u="none" cap="none" strike="noStrike">
              <a:solidFill>
                <a:schemeClr val="lt2"/>
              </a:solidFill>
              <a:latin typeface="Bebas Neue"/>
              <a:ea typeface="Bebas Neue"/>
              <a:cs typeface="Bebas Neue"/>
              <a:sym typeface="Bebas Neue"/>
            </a:endParaRPr>
          </a:p>
        </p:txBody>
      </p:sp>
      <p:sp>
        <p:nvSpPr>
          <p:cNvPr id="653" name="Google Shape;653;g349f7b24b7d_0_295"/>
          <p:cNvSpPr/>
          <p:nvPr/>
        </p:nvSpPr>
        <p:spPr>
          <a:xfrm>
            <a:off x="6228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4" name="Google Shape;654;g349f7b24b7d_0_295"/>
          <p:cNvSpPr/>
          <p:nvPr/>
        </p:nvSpPr>
        <p:spPr>
          <a:xfrm>
            <a:off x="52411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34a089b39ea_1_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61" name="Google Shape;661;g34a089b39ea_1_21"/>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662" name="Google Shape;662;g34a089b39ea_1_21"/>
          <p:cNvSpPr txBox="1"/>
          <p:nvPr/>
        </p:nvSpPr>
        <p:spPr>
          <a:xfrm>
            <a:off x="591346" y="1274426"/>
            <a:ext cx="7066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Arial"/>
                <a:ea typeface="Arial"/>
                <a:cs typeface="Arial"/>
                <a:sym typeface="Arial"/>
              </a:rPr>
              <a:t>MESSAGES CLÉS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fr-FR"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663" name="Google Shape;663;g34a089b39ea_1_21"/>
          <p:cNvSpPr/>
          <p:nvPr/>
        </p:nvSpPr>
        <p:spPr>
          <a:xfrm>
            <a:off x="3020725" y="1944550"/>
            <a:ext cx="5631900" cy="2185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Tableau de bord Excel : </a:t>
            </a:r>
            <a:endParaRPr b="1"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L’utilisation du tableau de bord nécessite quelques compétences Excel, sans quoi ses fonctionnalités seront limitées.</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Le paramétrage des formules du tableau de bord doit se faire au démarrage du projet.</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664" name="Google Shape;664;g34a089b39ea_1_21"/>
          <p:cNvSpPr/>
          <p:nvPr/>
        </p:nvSpPr>
        <p:spPr>
          <a:xfrm>
            <a:off x="457500" y="1944550"/>
            <a:ext cx="2227500" cy="41790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5" name="Google Shape;665;g34a089b39ea_1_21"/>
          <p:cNvSpPr/>
          <p:nvPr/>
        </p:nvSpPr>
        <p:spPr>
          <a:xfrm>
            <a:off x="2986525" y="3899550"/>
            <a:ext cx="5666100" cy="208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Collecte de données :</a:t>
            </a:r>
            <a:endParaRPr b="1" i="0" sz="1800" u="none" cap="none" strike="noStrike">
              <a:solidFill>
                <a:schemeClr val="dk2"/>
              </a:solidFill>
              <a:latin typeface="Raleway"/>
              <a:ea typeface="Raleway"/>
              <a:cs typeface="Raleway"/>
              <a:sym typeface="Raleway"/>
            </a:endParaRPr>
          </a:p>
          <a:p>
            <a:pPr indent="-342900" lvl="0" marL="457200" marR="0" rtl="0" algn="l">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Deux grandes familles de données : primaires et secondaires</a:t>
            </a:r>
            <a:endParaRPr b="0" i="0" sz="1800" u="none" cap="none" strike="noStrike">
              <a:solidFill>
                <a:srgbClr val="666666"/>
              </a:solidFill>
              <a:latin typeface="Raleway"/>
              <a:ea typeface="Raleway"/>
              <a:cs typeface="Raleway"/>
              <a:sym typeface="Raleway"/>
            </a:endParaRPr>
          </a:p>
          <a:p>
            <a:pPr indent="-342900" lvl="0" marL="457200" marR="0" rtl="0" algn="l">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Deux grands types données : qualitatives et quantitatives</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Des méthodes et outils de collectes variés et complémentaires</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Importance d’adapter les outils et méthodes au public cibles, notamment les enfants</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666" name="Google Shape;666;g34a089b39ea_1_21"/>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À RETENIR </a:t>
            </a:r>
            <a:endParaRPr b="0" i="0" sz="6000" u="none" cap="none" strike="noStrike">
              <a:solidFill>
                <a:schemeClr val="dk2"/>
              </a:solidFill>
              <a:latin typeface="Bebas Neue"/>
              <a:ea typeface="Bebas Neue"/>
              <a:cs typeface="Bebas Neue"/>
              <a:sym typeface="Bebas Neue"/>
            </a:endParaRPr>
          </a:p>
        </p:txBody>
      </p:sp>
      <p:pic>
        <p:nvPicPr>
          <p:cNvPr id="667" name="Google Shape;667;g34a089b39ea_1_21" title="cle (1).png"/>
          <p:cNvPicPr preferRelativeResize="0"/>
          <p:nvPr/>
        </p:nvPicPr>
        <p:blipFill rotWithShape="1">
          <a:blip r:embed="rId3">
            <a:alphaModFix/>
          </a:blip>
          <a:srcRect b="0" l="0" r="0" t="0"/>
          <a:stretch/>
        </p:blipFill>
        <p:spPr>
          <a:xfrm>
            <a:off x="735725" y="3198525"/>
            <a:ext cx="1671050" cy="1671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4bff7ac82d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35" name="Google Shape;135;g34bff7ac82d_0_0"/>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36" name="Google Shape;136;g34bff7ac82d_0_0"/>
          <p:cNvSpPr/>
          <p:nvPr/>
        </p:nvSpPr>
        <p:spPr>
          <a:xfrm>
            <a:off x="3181610" y="1489856"/>
            <a:ext cx="5686800" cy="30948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137" name="Google Shape;137;g34bff7ac82d_0_0"/>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Objectifs PÉDAGOGIQUES – Session 4</a:t>
            </a:r>
            <a:endParaRPr b="1" i="0" sz="6300" u="none" cap="none" strike="noStrike">
              <a:solidFill>
                <a:schemeClr val="lt1"/>
              </a:solidFill>
              <a:latin typeface="Bebas Neue"/>
              <a:ea typeface="Bebas Neue"/>
              <a:cs typeface="Bebas Neue"/>
              <a:sym typeface="Bebas Neue"/>
            </a:endParaRPr>
          </a:p>
        </p:txBody>
      </p:sp>
      <p:sp>
        <p:nvSpPr>
          <p:cNvPr id="138" name="Google Shape;138;g34bff7ac82d_0_0"/>
          <p:cNvSpPr/>
          <p:nvPr/>
        </p:nvSpPr>
        <p:spPr>
          <a:xfrm>
            <a:off x="541314" y="1676159"/>
            <a:ext cx="8239500" cy="43488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400"/>
              <a:buFont typeface="Arial"/>
              <a:buNone/>
            </a:pPr>
            <a:r>
              <a:rPr b="1" i="0" lang="fr-FR" sz="2400" u="none" cap="none" strike="noStrike">
                <a:solidFill>
                  <a:srgbClr val="002060"/>
                </a:solidFill>
                <a:latin typeface="Arial Narrow"/>
                <a:ea typeface="Arial Narrow"/>
                <a:cs typeface="Arial Narrow"/>
                <a:sym typeface="Arial Narrow"/>
              </a:rPr>
              <a:t>À l’issue de ce module, les participants devront être en mesure de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400"/>
              <a:buFont typeface="Arial"/>
              <a:buNone/>
            </a:pPr>
            <a:r>
              <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Finaliser le paramétrage du tableau de bord de son projet. </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Paramétrage du tableau de bord (excel) et utilisation</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Préparer le tableau de bord de son projet</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Identifier les processus et les outils S&amp;E à utiliser pour la phase de mise en œuvre </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Identifier les éléments de base de la collecte de données. </a:t>
            </a:r>
            <a:endParaRPr b="0"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34b208899b0_0_5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74" name="Google Shape;674;g34b208899b0_0_59"/>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675" name="Google Shape;675;g34b208899b0_0_59"/>
          <p:cNvSpPr/>
          <p:nvPr/>
        </p:nvSpPr>
        <p:spPr>
          <a:xfrm>
            <a:off x="3020725" y="1944550"/>
            <a:ext cx="5631900" cy="1333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Collecte de données - suite : </a:t>
            </a:r>
            <a:endParaRPr b="1"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Zoom sur la conception de questionnaire</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Contrôle et qualité de la donnée</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Protection de la donnée</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676" name="Google Shape;676;g34b208899b0_0_59"/>
          <p:cNvSpPr/>
          <p:nvPr/>
        </p:nvSpPr>
        <p:spPr>
          <a:xfrm>
            <a:off x="457500" y="1944550"/>
            <a:ext cx="2227500" cy="41790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7" name="Google Shape;677;g34b208899b0_0_59"/>
          <p:cNvSpPr/>
          <p:nvPr/>
        </p:nvSpPr>
        <p:spPr>
          <a:xfrm>
            <a:off x="3003625" y="3542994"/>
            <a:ext cx="5666100" cy="11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Analyse et usage de la donnée :</a:t>
            </a:r>
            <a:endParaRPr b="1"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Principes d’analyse de la donnée</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Principaux usage de l’information pour le projet</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678" name="Google Shape;678;g34b208899b0_0_59"/>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Prochain module</a:t>
            </a:r>
            <a:endParaRPr b="0" i="0" sz="6000" u="none" cap="none" strike="noStrike">
              <a:solidFill>
                <a:schemeClr val="dk2"/>
              </a:solidFill>
              <a:latin typeface="Bebas Neue"/>
              <a:ea typeface="Bebas Neue"/>
              <a:cs typeface="Bebas Neue"/>
              <a:sym typeface="Bebas Neue"/>
            </a:endParaRPr>
          </a:p>
        </p:txBody>
      </p:sp>
      <p:sp>
        <p:nvSpPr>
          <p:cNvPr id="679" name="Google Shape;679;g34b208899b0_0_59"/>
          <p:cNvSpPr/>
          <p:nvPr/>
        </p:nvSpPr>
        <p:spPr>
          <a:xfrm>
            <a:off x="3003625" y="4855969"/>
            <a:ext cx="5666100" cy="11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Chemin de l’information :</a:t>
            </a:r>
            <a:endParaRPr b="1"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Partage de l’information et flux de communication</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pic>
        <p:nvPicPr>
          <p:cNvPr id="680" name="Google Shape;680;g34b208899b0_0_59" title="escalier-en-haut.png"/>
          <p:cNvPicPr preferRelativeResize="0"/>
          <p:nvPr/>
        </p:nvPicPr>
        <p:blipFill rotWithShape="1">
          <a:blip r:embed="rId3">
            <a:alphaModFix/>
          </a:blip>
          <a:srcRect b="0" l="0" r="0" t="0"/>
          <a:stretch/>
        </p:blipFill>
        <p:spPr>
          <a:xfrm>
            <a:off x="709525" y="3172325"/>
            <a:ext cx="1723450" cy="1723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5" name="Shape 685"/>
        <p:cNvGrpSpPr/>
        <p:nvPr/>
      </p:nvGrpSpPr>
      <p:grpSpPr>
        <a:xfrm>
          <a:off x="0" y="0"/>
          <a:ext cx="0" cy="0"/>
          <a:chOff x="0" y="0"/>
          <a:chExt cx="0" cy="0"/>
        </a:xfrm>
      </p:grpSpPr>
      <p:sp>
        <p:nvSpPr>
          <p:cNvPr id="686" name="Google Shape;686;g34a089b39ea_1_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87" name="Google Shape;687;g34a089b39ea_1_32"/>
          <p:cNvSpPr txBox="1"/>
          <p:nvPr/>
        </p:nvSpPr>
        <p:spPr>
          <a:xfrm>
            <a:off x="23750" y="360375"/>
            <a:ext cx="9096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CONSIGNES TRAVAIL INDIVIDUEL</a:t>
            </a:r>
            <a:endParaRPr b="1" i="0" sz="6800" u="none" cap="none" strike="noStrike">
              <a:solidFill>
                <a:srgbClr val="E84E0F"/>
              </a:solidFill>
              <a:latin typeface="Bebas Neue"/>
              <a:ea typeface="Bebas Neue"/>
              <a:cs typeface="Bebas Neue"/>
              <a:sym typeface="Bebas Neue"/>
            </a:endParaRPr>
          </a:p>
        </p:txBody>
      </p:sp>
      <p:grpSp>
        <p:nvGrpSpPr>
          <p:cNvPr id="688" name="Google Shape;688;g34a089b39ea_1_32"/>
          <p:cNvGrpSpPr/>
          <p:nvPr/>
        </p:nvGrpSpPr>
        <p:grpSpPr>
          <a:xfrm>
            <a:off x="3624045" y="4947747"/>
            <a:ext cx="1895970" cy="1773731"/>
            <a:chOff x="3137400" y="1009650"/>
            <a:chExt cx="2869204" cy="2708400"/>
          </a:xfrm>
        </p:grpSpPr>
        <p:sp>
          <p:nvSpPr>
            <p:cNvPr id="689" name="Google Shape;689;g34a089b39ea_1_32"/>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690" name="Google Shape;690;g34a089b39ea_1_32"/>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pic>
        <p:nvPicPr>
          <p:cNvPr id="691" name="Google Shape;691;g34a089b39ea_1_32" title="outil-de-reparation.png"/>
          <p:cNvPicPr preferRelativeResize="0"/>
          <p:nvPr/>
        </p:nvPicPr>
        <p:blipFill rotWithShape="1">
          <a:blip r:embed="rId4">
            <a:alphaModFix/>
          </a:blip>
          <a:srcRect b="0" l="0" r="0" t="0"/>
          <a:stretch/>
        </p:blipFill>
        <p:spPr>
          <a:xfrm>
            <a:off x="3154463" y="1913750"/>
            <a:ext cx="2835150" cy="2835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34b208899b0_0_7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98" name="Google Shape;698;g34b208899b0_0_71"/>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699" name="Google Shape;699;g34b208899b0_0_71"/>
          <p:cNvSpPr/>
          <p:nvPr/>
        </p:nvSpPr>
        <p:spPr>
          <a:xfrm>
            <a:off x="1686725" y="2012388"/>
            <a:ext cx="6872400" cy="2833200"/>
          </a:xfrm>
          <a:prstGeom prst="rect">
            <a:avLst/>
          </a:prstGeom>
          <a:noFill/>
          <a:ln>
            <a:noFill/>
          </a:ln>
        </p:spPr>
        <p:txBody>
          <a:bodyPr anchorCtr="0" anchor="t" bIns="45700" lIns="91425" spcFirstLastPara="1" rIns="91425" wrap="square" tIns="45700">
            <a:noAutofit/>
          </a:bodyPr>
          <a:lstStyle/>
          <a:p>
            <a:pPr indent="-361950" lvl="0" marL="457200" marR="0" rtl="0" algn="l">
              <a:lnSpc>
                <a:spcPct val="100000"/>
              </a:lnSpc>
              <a:spcBef>
                <a:spcPts val="0"/>
              </a:spcBef>
              <a:spcAft>
                <a:spcPts val="0"/>
              </a:spcAft>
              <a:buClr>
                <a:schemeClr val="dk2"/>
              </a:buClr>
              <a:buSzPts val="2100"/>
              <a:buFont typeface="Baloo 2"/>
              <a:buChar char="-"/>
            </a:pPr>
            <a:r>
              <a:rPr b="0" i="0" lang="fr-FR" sz="2100" u="none" cap="none" strike="noStrike">
                <a:solidFill>
                  <a:schemeClr val="dk2"/>
                </a:solidFill>
                <a:latin typeface="Baloo 2"/>
                <a:ea typeface="Baloo 2"/>
                <a:cs typeface="Baloo 2"/>
                <a:sym typeface="Baloo 2"/>
              </a:rPr>
              <a:t>Poursuivre le travail de paramétrage du tableau de bord</a:t>
            </a:r>
            <a:endParaRPr b="0" i="0" sz="2100" u="none" cap="none" strike="noStrike">
              <a:solidFill>
                <a:schemeClr val="dk2"/>
              </a:solidFill>
              <a:latin typeface="Baloo 2"/>
              <a:ea typeface="Baloo 2"/>
              <a:cs typeface="Baloo 2"/>
              <a:sym typeface="Baloo 2"/>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2"/>
              </a:solidFill>
              <a:latin typeface="Baloo 2"/>
              <a:ea typeface="Baloo 2"/>
              <a:cs typeface="Baloo 2"/>
              <a:sym typeface="Baloo 2"/>
            </a:endParaRPr>
          </a:p>
          <a:p>
            <a:pPr indent="-361950" lvl="0" marL="457200" marR="0" rtl="0" algn="l">
              <a:lnSpc>
                <a:spcPct val="100000"/>
              </a:lnSpc>
              <a:spcBef>
                <a:spcPts val="0"/>
              </a:spcBef>
              <a:spcAft>
                <a:spcPts val="0"/>
              </a:spcAft>
              <a:buClr>
                <a:schemeClr val="dk2"/>
              </a:buClr>
              <a:buSzPts val="2100"/>
              <a:buFont typeface="Baloo 2"/>
              <a:buChar char="-"/>
            </a:pPr>
            <a:r>
              <a:rPr b="0" i="0" lang="fr-FR" sz="2100" u="none" cap="none" strike="noStrike">
                <a:solidFill>
                  <a:schemeClr val="dk2"/>
                </a:solidFill>
                <a:latin typeface="Baloo 2"/>
                <a:ea typeface="Baloo 2"/>
                <a:cs typeface="Baloo 2"/>
                <a:sym typeface="Baloo 2"/>
              </a:rPr>
              <a:t>Paramétrage des formules pour le suivi des indicateurs, onlget 4.2, colonne H</a:t>
            </a:r>
            <a:endParaRPr b="0" i="0" sz="2100" u="none" cap="none" strike="noStrike">
              <a:solidFill>
                <a:schemeClr val="dk2"/>
              </a:solidFill>
              <a:latin typeface="Baloo 2"/>
              <a:ea typeface="Baloo 2"/>
              <a:cs typeface="Baloo 2"/>
              <a:sym typeface="Baloo 2"/>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2"/>
              </a:solidFill>
              <a:latin typeface="Baloo 2"/>
              <a:ea typeface="Baloo 2"/>
              <a:cs typeface="Baloo 2"/>
              <a:sym typeface="Baloo 2"/>
            </a:endParaRPr>
          </a:p>
          <a:p>
            <a:pPr indent="-361950" lvl="0" marL="457200" marR="0" rtl="0" algn="l">
              <a:lnSpc>
                <a:spcPct val="100000"/>
              </a:lnSpc>
              <a:spcBef>
                <a:spcPts val="0"/>
              </a:spcBef>
              <a:spcAft>
                <a:spcPts val="0"/>
              </a:spcAft>
              <a:buClr>
                <a:schemeClr val="dk2"/>
              </a:buClr>
              <a:buSzPts val="2100"/>
              <a:buFont typeface="Baloo 2"/>
              <a:buChar char="-"/>
            </a:pPr>
            <a:r>
              <a:rPr b="0" i="0" lang="fr-FR" sz="2100" u="none" cap="none" strike="noStrike">
                <a:solidFill>
                  <a:schemeClr val="dk2"/>
                </a:solidFill>
                <a:latin typeface="Baloo 2"/>
                <a:ea typeface="Baloo 2"/>
                <a:cs typeface="Baloo 2"/>
                <a:sym typeface="Baloo 2"/>
              </a:rPr>
              <a:t>Révision de l’onglet 4.1 plan de SE - colonne P pour définir les méthodes de collecte</a:t>
            </a:r>
            <a:endParaRPr b="0" i="0" sz="2100" u="none" cap="none" strike="noStrike">
              <a:solidFill>
                <a:schemeClr val="dk2"/>
              </a:solidFill>
              <a:latin typeface="Baloo 2"/>
              <a:ea typeface="Baloo 2"/>
              <a:cs typeface="Baloo 2"/>
              <a:sym typeface="Baloo 2"/>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2"/>
              </a:solidFill>
              <a:latin typeface="Baloo 2"/>
              <a:ea typeface="Baloo 2"/>
              <a:cs typeface="Baloo 2"/>
              <a:sym typeface="Baloo 2"/>
            </a:endParaRPr>
          </a:p>
          <a:p>
            <a:pPr indent="-361950" lvl="0" marL="457200" marR="0" rtl="0" algn="l">
              <a:lnSpc>
                <a:spcPct val="100000"/>
              </a:lnSpc>
              <a:spcBef>
                <a:spcPts val="0"/>
              </a:spcBef>
              <a:spcAft>
                <a:spcPts val="0"/>
              </a:spcAft>
              <a:buClr>
                <a:schemeClr val="dk2"/>
              </a:buClr>
              <a:buSzPts val="2100"/>
              <a:buFont typeface="Baloo 2"/>
              <a:buChar char="-"/>
            </a:pPr>
            <a:r>
              <a:rPr b="0" i="0" lang="fr-FR" sz="2100" u="none" cap="none" strike="noStrike">
                <a:solidFill>
                  <a:schemeClr val="dk2"/>
                </a:solidFill>
                <a:latin typeface="Baloo 2"/>
                <a:ea typeface="Baloo 2"/>
                <a:cs typeface="Baloo 2"/>
                <a:sym typeface="Baloo 2"/>
              </a:rPr>
              <a:t>Paramétrage de l’onglet 2  -Bilan et Analyse</a:t>
            </a:r>
            <a:endParaRPr b="0" i="0" sz="2100" u="none" cap="none" strike="noStrike">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Raleway"/>
                <a:ea typeface="Raleway"/>
                <a:cs typeface="Raleway"/>
                <a:sym typeface="Raleway"/>
              </a:rPr>
              <a:t>Contact :  @secours-catholique.org</a:t>
            </a:r>
            <a:endParaRPr b="0" i="0" sz="1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700" name="Google Shape;700;g34b208899b0_0_71"/>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TRAVAIL INDIVIDUEL</a:t>
            </a:r>
            <a:endParaRPr b="1" i="0" sz="6300" u="none" cap="none" strike="noStrike">
              <a:solidFill>
                <a:schemeClr val="lt1"/>
              </a:solidFill>
              <a:latin typeface="Bebas Neue"/>
              <a:ea typeface="Bebas Neue"/>
              <a:cs typeface="Bebas Neue"/>
              <a:sym typeface="Bebas Neue"/>
            </a:endParaRPr>
          </a:p>
        </p:txBody>
      </p:sp>
      <p:pic>
        <p:nvPicPr>
          <p:cNvPr id="701" name="Google Shape;701;g34b208899b0_0_71" title="outil-de-reparation.png"/>
          <p:cNvPicPr preferRelativeResize="0"/>
          <p:nvPr/>
        </p:nvPicPr>
        <p:blipFill rotWithShape="1">
          <a:blip r:embed="rId3">
            <a:alphaModFix/>
          </a:blip>
          <a:srcRect b="0" l="0" r="0" t="0"/>
          <a:stretch/>
        </p:blipFill>
        <p:spPr>
          <a:xfrm>
            <a:off x="66100" y="2187663"/>
            <a:ext cx="1707612" cy="17076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06" name="Shape 706"/>
        <p:cNvGrpSpPr/>
        <p:nvPr/>
      </p:nvGrpSpPr>
      <p:grpSpPr>
        <a:xfrm>
          <a:off x="0" y="0"/>
          <a:ext cx="0" cy="0"/>
          <a:chOff x="0" y="0"/>
          <a:chExt cx="0" cy="0"/>
        </a:xfrm>
      </p:grpSpPr>
      <p:sp>
        <p:nvSpPr>
          <p:cNvPr id="707" name="Google Shape;707;g34a089b39ea_1_5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08" name="Google Shape;708;g34a089b39ea_1_56"/>
          <p:cNvSpPr txBox="1"/>
          <p:nvPr/>
        </p:nvSpPr>
        <p:spPr>
          <a:xfrm>
            <a:off x="47325" y="861250"/>
            <a:ext cx="9096600" cy="227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FIN SESSION 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MERCI !</a:t>
            </a:r>
            <a:endParaRPr b="1" i="0" sz="6800" u="none" cap="none" strike="noStrike">
              <a:solidFill>
                <a:srgbClr val="E84E0F"/>
              </a:solidFill>
              <a:latin typeface="Bebas Neue"/>
              <a:ea typeface="Bebas Neue"/>
              <a:cs typeface="Bebas Neue"/>
              <a:sym typeface="Bebas Neue"/>
            </a:endParaRPr>
          </a:p>
        </p:txBody>
      </p:sp>
      <p:grpSp>
        <p:nvGrpSpPr>
          <p:cNvPr id="709" name="Google Shape;709;g34a089b39ea_1_56"/>
          <p:cNvGrpSpPr/>
          <p:nvPr/>
        </p:nvGrpSpPr>
        <p:grpSpPr>
          <a:xfrm>
            <a:off x="3624045" y="4947747"/>
            <a:ext cx="1895970" cy="1773731"/>
            <a:chOff x="3137400" y="1009650"/>
            <a:chExt cx="2869204" cy="2708400"/>
          </a:xfrm>
        </p:grpSpPr>
        <p:sp>
          <p:nvSpPr>
            <p:cNvPr id="710" name="Google Shape;710;g34a089b39ea_1_56"/>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711" name="Google Shape;711;g34a089b39ea_1_56"/>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3" name="Shape 143"/>
        <p:cNvGrpSpPr/>
        <p:nvPr/>
      </p:nvGrpSpPr>
      <p:grpSpPr>
        <a:xfrm>
          <a:off x="0" y="0"/>
          <a:ext cx="0" cy="0"/>
          <a:chOff x="0" y="0"/>
          <a:chExt cx="0" cy="0"/>
        </a:xfrm>
      </p:grpSpPr>
      <p:sp>
        <p:nvSpPr>
          <p:cNvPr id="144" name="Google Shape;144;g345f6121e9d_0_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45" name="Google Shape;145;g345f6121e9d_0_10"/>
          <p:cNvSpPr txBox="1"/>
          <p:nvPr/>
        </p:nvSpPr>
        <p:spPr>
          <a:xfrm>
            <a:off x="843150" y="861253"/>
            <a:ext cx="7457700" cy="243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300" u="none" cap="none" strike="noStrike">
                <a:solidFill>
                  <a:schemeClr val="lt1"/>
                </a:solidFill>
                <a:latin typeface="Bebas Neue"/>
                <a:ea typeface="Bebas Neue"/>
                <a:cs typeface="Bebas Neue"/>
                <a:sym typeface="Bebas Neue"/>
              </a:rPr>
              <a:t>I - révision/ rappel module 3</a:t>
            </a:r>
            <a:endParaRPr b="1" i="0" sz="7300" u="none" cap="none" strike="noStrike">
              <a:solidFill>
                <a:schemeClr val="lt1"/>
              </a:solidFill>
              <a:latin typeface="Bebas Neue"/>
              <a:ea typeface="Bebas Neue"/>
              <a:cs typeface="Bebas Neue"/>
              <a:sym typeface="Bebas Neue"/>
            </a:endParaRPr>
          </a:p>
        </p:txBody>
      </p:sp>
      <p:grpSp>
        <p:nvGrpSpPr>
          <p:cNvPr id="146" name="Google Shape;146;g345f6121e9d_0_10"/>
          <p:cNvGrpSpPr/>
          <p:nvPr/>
        </p:nvGrpSpPr>
        <p:grpSpPr>
          <a:xfrm>
            <a:off x="3624045" y="4947747"/>
            <a:ext cx="1895970" cy="1773731"/>
            <a:chOff x="3137400" y="1009650"/>
            <a:chExt cx="2869204" cy="2708400"/>
          </a:xfrm>
        </p:grpSpPr>
        <p:sp>
          <p:nvSpPr>
            <p:cNvPr id="147" name="Google Shape;147;g345f6121e9d_0_1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48" name="Google Shape;148;g345f6121e9d_0_1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55" name="Google Shape;155;p9"/>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56" name="Google Shape;156;p9"/>
          <p:cNvSpPr/>
          <p:nvPr/>
        </p:nvSpPr>
        <p:spPr>
          <a:xfrm>
            <a:off x="1686725" y="2305388"/>
            <a:ext cx="68724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sELON-VOUS QUELS SONT LES OBJECTIFS ET USAGES DU TABLEAU DE BORD?</a:t>
            </a:r>
            <a:endParaRPr b="1" i="0" sz="2100" u="none" cap="none" strike="noStrike">
              <a:solidFill>
                <a:schemeClr val="dk2"/>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A quoi sert-</a:t>
            </a:r>
            <a:r>
              <a:rPr b="1" i="0" lang="fr-FR" sz="2100" u="none" cap="none" strike="noStrike">
                <a:solidFill>
                  <a:schemeClr val="dk2"/>
                </a:solidFill>
                <a:latin typeface="Bebas Neue"/>
                <a:ea typeface="Bebas Neue"/>
                <a:cs typeface="Bebas Neue"/>
                <a:sym typeface="Bebas Neue"/>
                <a:extLst>
                  <a:ext uri="http://customooxmlschemas.google.com/">
                    <go:slidesCustomData xmlns:go="http://customooxmlschemas.google.com/" textRoundtripDataId="0"/>
                  </a:ext>
                </a:extLst>
              </a:rPr>
              <a:t>il</a:t>
            </a:r>
            <a:r>
              <a:rPr b="1" i="0" lang="fr-FR" sz="2100" u="none" cap="none" strike="noStrike">
                <a:solidFill>
                  <a:schemeClr val="dk2"/>
                </a:solidFill>
                <a:latin typeface="Bebas Neue"/>
                <a:ea typeface="Bebas Neue"/>
                <a:cs typeface="Bebas Neue"/>
                <a:sym typeface="Bebas Neue"/>
              </a:rPr>
              <a:t>?</a:t>
            </a:r>
            <a:endParaRPr b="1" i="0" sz="2100" u="none" cap="none" strike="noStrike">
              <a:solidFill>
                <a:schemeClr val="dk2"/>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Raleway"/>
                <a:ea typeface="Raleway"/>
                <a:cs typeface="Raleway"/>
                <a:sym typeface="Raleway"/>
              </a:rPr>
              <a:t>Contact :  @secours-catholique.org</a:t>
            </a:r>
            <a:endParaRPr b="0" i="0" sz="1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57" name="Google Shape;157;p9"/>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
        <p:nvSpPr>
          <p:cNvPr id="158" name="Google Shape;158;p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RAPPEL DES OBJECTIFS DU TABLEAU DE BORD</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65" name="Google Shape;165;p3"/>
          <p:cNvSpPr txBox="1"/>
          <p:nvPr/>
        </p:nvSpPr>
        <p:spPr>
          <a:xfrm>
            <a:off x="843150" y="1997403"/>
            <a:ext cx="7457700" cy="1431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100" u="none" cap="none" strike="noStrike">
                <a:solidFill>
                  <a:srgbClr val="E84E0F"/>
                </a:solidFill>
                <a:latin typeface="Bebas Neue"/>
                <a:ea typeface="Bebas Neue"/>
                <a:cs typeface="Bebas Neue"/>
                <a:sym typeface="Bebas Neue"/>
              </a:rPr>
              <a:t>QUESTION/RÉPONSES ?</a:t>
            </a:r>
            <a:endParaRPr b="1" i="0" sz="7500" u="none" cap="none" strike="noStrike">
              <a:solidFill>
                <a:srgbClr val="E84E0F"/>
              </a:solidFill>
              <a:latin typeface="Bebas Neue"/>
              <a:ea typeface="Bebas Neue"/>
              <a:cs typeface="Bebas Neue"/>
              <a:sym typeface="Bebas Neue"/>
            </a:endParaRPr>
          </a:p>
        </p:txBody>
      </p:sp>
      <p:sp>
        <p:nvSpPr>
          <p:cNvPr id="166" name="Google Shape;166;p3"/>
          <p:cNvSpPr txBox="1"/>
          <p:nvPr/>
        </p:nvSpPr>
        <p:spPr>
          <a:xfrm>
            <a:off x="0" y="275600"/>
            <a:ext cx="9144000" cy="11391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200" u="none" cap="none" strike="noStrike">
                <a:solidFill>
                  <a:schemeClr val="lt2"/>
                </a:solidFill>
                <a:latin typeface="Bebas Neue"/>
                <a:ea typeface="Bebas Neue"/>
                <a:cs typeface="Bebas Neue"/>
                <a:sym typeface="Bebas Neue"/>
              </a:rPr>
              <a:t>Retours sur expériences</a:t>
            </a:r>
            <a:endParaRPr b="1" i="0" sz="5600" u="none" cap="none" strike="noStrike">
              <a:solidFill>
                <a:schemeClr val="lt2"/>
              </a:solidFill>
              <a:latin typeface="Bebas Neue"/>
              <a:ea typeface="Bebas Neue"/>
              <a:cs typeface="Bebas Neue"/>
              <a:sym typeface="Bebas Neue"/>
            </a:endParaRPr>
          </a:p>
        </p:txBody>
      </p:sp>
      <p:sp>
        <p:nvSpPr>
          <p:cNvPr id="167" name="Google Shape;167;p3"/>
          <p:cNvSpPr/>
          <p:nvPr/>
        </p:nvSpPr>
        <p:spPr>
          <a:xfrm>
            <a:off x="6228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Comment avez vous réalisé le remplissage du tableau de bord?</a:t>
            </a:r>
            <a:endParaRPr b="0" i="0" sz="1400" u="none" cap="none" strike="noStrike">
              <a:solidFill>
                <a:schemeClr val="lt1"/>
              </a:solidFill>
              <a:latin typeface="Arial"/>
              <a:ea typeface="Arial"/>
              <a:cs typeface="Arial"/>
              <a:sym typeface="Arial"/>
            </a:endParaRPr>
          </a:p>
        </p:txBody>
      </p:sp>
      <p:sp>
        <p:nvSpPr>
          <p:cNvPr id="168" name="Google Shape;168;p3"/>
          <p:cNvSpPr/>
          <p:nvPr/>
        </p:nvSpPr>
        <p:spPr>
          <a:xfrm>
            <a:off x="52411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Avez-vous fait face à des difficultés particulières?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g345f6121e9d_0_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75" name="Google Shape;175;g345f6121e9d_0_20"/>
          <p:cNvSpPr txBox="1"/>
          <p:nvPr/>
        </p:nvSpPr>
        <p:spPr>
          <a:xfrm>
            <a:off x="47325" y="861250"/>
            <a:ext cx="9096600" cy="227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chemeClr val="lt1"/>
                </a:solidFill>
                <a:latin typeface="Bebas Neue"/>
                <a:ea typeface="Bebas Neue"/>
                <a:cs typeface="Bebas Neue"/>
                <a:sym typeface="Bebas Neue"/>
              </a:rPr>
              <a:t>II - LES ENJEUX DE PARAMÉTRAGE DU TABLEAU DE BORD</a:t>
            </a:r>
            <a:endParaRPr b="1" i="0" sz="6800" u="none" cap="none" strike="noStrike">
              <a:solidFill>
                <a:schemeClr val="lt1"/>
              </a:solidFill>
              <a:latin typeface="Bebas Neue"/>
              <a:ea typeface="Bebas Neue"/>
              <a:cs typeface="Bebas Neue"/>
              <a:sym typeface="Bebas Neue"/>
            </a:endParaRPr>
          </a:p>
        </p:txBody>
      </p:sp>
      <p:grpSp>
        <p:nvGrpSpPr>
          <p:cNvPr id="176" name="Google Shape;176;g345f6121e9d_0_20"/>
          <p:cNvGrpSpPr/>
          <p:nvPr/>
        </p:nvGrpSpPr>
        <p:grpSpPr>
          <a:xfrm>
            <a:off x="3624045" y="4947747"/>
            <a:ext cx="1895970" cy="1773731"/>
            <a:chOff x="3137400" y="1009650"/>
            <a:chExt cx="2869204" cy="2708400"/>
          </a:xfrm>
        </p:grpSpPr>
        <p:sp>
          <p:nvSpPr>
            <p:cNvPr id="177" name="Google Shape;177;g345f6121e9d_0_2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78" name="Google Shape;178;g345f6121e9d_0_2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85" name="Google Shape;185;p5"/>
          <p:cNvSpPr/>
          <p:nvPr/>
        </p:nvSpPr>
        <p:spPr>
          <a:xfrm>
            <a:off x="3009575" y="2281775"/>
            <a:ext cx="6134400" cy="291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dk1"/>
                </a:solidFill>
                <a:latin typeface="Raleway"/>
                <a:ea typeface="Raleway"/>
                <a:cs typeface="Raleway"/>
                <a:sym typeface="Raleway"/>
              </a:rPr>
              <a:t>Chaque projet a des enjeux propres et spécifiques : dates, durées, thématiques, sélections des indicateurs……</a:t>
            </a: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dk1"/>
                </a:solidFill>
                <a:latin typeface="Raleway"/>
                <a:ea typeface="Raleway"/>
                <a:cs typeface="Raleway"/>
                <a:sym typeface="Raleway"/>
              </a:rPr>
              <a:t>Il n’est donc pas possible d’harmoniser les formules en amont car elles ne fonctionneraient pas pour tous les projets!</a:t>
            </a:r>
            <a:endParaRPr b="0" i="0" sz="1400" u="none" cap="none" strike="noStrike">
              <a:solidFill>
                <a:schemeClr val="dk1"/>
              </a:solidFill>
              <a:latin typeface="Raleway"/>
              <a:ea typeface="Raleway"/>
              <a:cs typeface="Raleway"/>
              <a:sym typeface="Raleway"/>
            </a:endParaRPr>
          </a:p>
          <a:p>
            <a:pPr indent="0" lvl="0" marL="0" marR="0" rtl="0" algn="just">
              <a:lnSpc>
                <a:spcPct val="100000"/>
              </a:lnSpc>
              <a:spcBef>
                <a:spcPts val="444"/>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just">
              <a:lnSpc>
                <a:spcPct val="100000"/>
              </a:lnSpc>
              <a:spcBef>
                <a:spcPts val="444"/>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dk1"/>
                </a:solidFill>
                <a:latin typeface="Raleway"/>
                <a:ea typeface="Raleway"/>
                <a:cs typeface="Raleway"/>
                <a:sym typeface="Raleway"/>
              </a:rPr>
              <a:t>Il faut donc paramétrer certaines formules du tableau de bord pour en optimiser son usage</a:t>
            </a:r>
            <a:endParaRPr b="0" i="0" sz="1600" u="none" cap="none" strike="noStrike">
              <a:solidFill>
                <a:schemeClr val="dk1"/>
              </a:solidFill>
              <a:latin typeface="Raleway"/>
              <a:ea typeface="Raleway"/>
              <a:cs typeface="Raleway"/>
              <a:sym typeface="Raleway"/>
            </a:endParaRPr>
          </a:p>
        </p:txBody>
      </p:sp>
      <p:sp>
        <p:nvSpPr>
          <p:cNvPr id="186" name="Google Shape;186;p5"/>
          <p:cNvSpPr/>
          <p:nvPr/>
        </p:nvSpPr>
        <p:spPr>
          <a:xfrm>
            <a:off x="172000" y="5239400"/>
            <a:ext cx="87573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300" u="none" cap="none" strike="noStrike">
                <a:solidFill>
                  <a:srgbClr val="E84E0F"/>
                </a:solidFill>
                <a:latin typeface="Raleway"/>
                <a:ea typeface="Raleway"/>
                <a:cs typeface="Raleway"/>
                <a:sym typeface="Raleway"/>
              </a:rPr>
              <a:t>Le paramétrage des formules vous permettra de visualiser les analyses et bilans dans l’onglet 2 et automatiser l’ensemble des calculs de données</a:t>
            </a:r>
            <a:endParaRPr b="1" i="0" sz="2300" u="none" cap="none" strike="noStrike">
              <a:solidFill>
                <a:srgbClr val="E84E0F"/>
              </a:solidFill>
              <a:latin typeface="Raleway"/>
              <a:ea typeface="Raleway"/>
              <a:cs typeface="Raleway"/>
              <a:sym typeface="Raleway"/>
            </a:endParaRPr>
          </a:p>
        </p:txBody>
      </p:sp>
      <p:sp>
        <p:nvSpPr>
          <p:cNvPr id="187" name="Google Shape;187;p5"/>
          <p:cNvSpPr txBox="1"/>
          <p:nvPr/>
        </p:nvSpPr>
        <p:spPr>
          <a:xfrm>
            <a:off x="0" y="315100"/>
            <a:ext cx="91440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rgbClr val="E84E0F"/>
                </a:solidFill>
                <a:latin typeface="Bebas Neue"/>
                <a:ea typeface="Bebas Neue"/>
                <a:cs typeface="Bebas Neue"/>
                <a:sym typeface="Bebas Neue"/>
              </a:rPr>
              <a:t>Pourquoi faut-il paramétrer?</a:t>
            </a:r>
            <a:endParaRPr b="1" i="0" sz="8200" u="none" cap="none" strike="noStrike">
              <a:solidFill>
                <a:srgbClr val="E84E0F"/>
              </a:solidFill>
              <a:latin typeface="Bebas Neue"/>
              <a:ea typeface="Bebas Neue"/>
              <a:cs typeface="Bebas Neue"/>
              <a:sym typeface="Bebas Neue"/>
            </a:endParaRPr>
          </a:p>
        </p:txBody>
      </p:sp>
      <p:sp>
        <p:nvSpPr>
          <p:cNvPr descr="Flèche : courbe légère avec un remplissage uni" id="188" name="Google Shape;188;p5"/>
          <p:cNvSpPr/>
          <p:nvPr/>
        </p:nvSpPr>
        <p:spPr>
          <a:xfrm>
            <a:off x="2365301" y="2277275"/>
            <a:ext cx="678963"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89" name="Google Shape;189;p5"/>
          <p:cNvSpPr/>
          <p:nvPr/>
        </p:nvSpPr>
        <p:spPr>
          <a:xfrm>
            <a:off x="2365301" y="3264647"/>
            <a:ext cx="678963"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90" name="Google Shape;190;p5"/>
          <p:cNvSpPr/>
          <p:nvPr/>
        </p:nvSpPr>
        <p:spPr>
          <a:xfrm>
            <a:off x="2365301" y="4252025"/>
            <a:ext cx="678963"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1" name="Google Shape;191;p5" title="excel.png"/>
          <p:cNvPicPr preferRelativeResize="0"/>
          <p:nvPr/>
        </p:nvPicPr>
        <p:blipFill rotWithShape="1">
          <a:blip r:embed="rId3">
            <a:alphaModFix/>
          </a:blip>
          <a:srcRect b="0" l="0" r="0" t="0"/>
          <a:stretch/>
        </p:blipFill>
        <p:spPr>
          <a:xfrm>
            <a:off x="171999" y="2325650"/>
            <a:ext cx="2041250" cy="1926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CARLIER Sophie</dc:creator>
</cp:coreProperties>
</file>