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6858000" cx="9144000"/>
  <p:notesSz cx="9926625" cy="6797675"/>
  <p:embeddedFontLst>
    <p:embeddedFont>
      <p:font typeface="Raleway"/>
      <p:regular r:id="rId51"/>
      <p:bold r:id="rId52"/>
      <p:italic r:id="rId53"/>
      <p:boldItalic r:id="rId54"/>
    </p:embeddedFont>
    <p:embeddedFont>
      <p:font typeface="Arial Narrow"/>
      <p:regular r:id="rId55"/>
      <p:bold r:id="rId56"/>
      <p:italic r:id="rId57"/>
      <p:boldItalic r:id="rId58"/>
    </p:embeddedFont>
    <p:embeddedFont>
      <p:font typeface="Poppins"/>
      <p:regular r:id="rId59"/>
      <p:bold r:id="rId60"/>
      <p:italic r:id="rId61"/>
      <p:boldItalic r:id="rId62"/>
    </p:embeddedFont>
    <p:embeddedFont>
      <p:font typeface="Bebas Neue"/>
      <p:regular r:id="rId63"/>
    </p:embeddedFont>
    <p:embeddedFont>
      <p:font typeface="Poppins Medium"/>
      <p:regular r:id="rId64"/>
      <p:bold r:id="rId65"/>
      <p:italic r:id="rId66"/>
      <p:boldItalic r:id="rId67"/>
    </p:embeddedFont>
    <p:embeddedFont>
      <p:font typeface="Baloo 2"/>
      <p:regular r:id="rId68"/>
      <p:bold r:id="rId69"/>
    </p:embeddedFont>
    <p:embeddedFont>
      <p:font typeface="Poppins SemiBold"/>
      <p:regular r:id="rId70"/>
      <p:bold r:id="rId71"/>
      <p:italic r:id="rId72"/>
      <p:boldItalic r:id="rId73"/>
    </p:embeddedFont>
    <p:embeddedFont>
      <p:font typeface="Open Sans"/>
      <p:regular r:id="rId74"/>
      <p:bold r:id="rId75"/>
      <p:italic r:id="rId76"/>
      <p:boldItalic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pos="264">
          <p15:clr>
            <a:srgbClr val="9AA0A6"/>
          </p15:clr>
        </p15:guide>
        <p15:guide id="4" orient="horz" pos="1338">
          <p15:clr>
            <a:srgbClr val="9AA0A6"/>
          </p15:clr>
        </p15:guide>
        <p15:guide id="5" pos="5472">
          <p15:clr>
            <a:srgbClr val="9AA0A6"/>
          </p15:clr>
        </p15:guide>
        <p15:guide id="6" orient="horz" pos="227">
          <p15:clr>
            <a:srgbClr val="9AA0A6"/>
          </p15:clr>
        </p15:guide>
      </p15:sldGuideLst>
    </p:ext>
    <p:ext uri="GoogleSlidesCustomDataVersion2">
      <go:slidesCustomData xmlns:go="http://customooxmlschemas.google.com/" r:id="rId78" roundtripDataSignature="AMtx7mhkdGNu6IJ4faTngsANOPKhyBc9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5283962-7D1D-4FD7-94CC-D7873186AB4E}">
  <a:tblStyle styleId="{15283962-7D1D-4FD7-94CC-D7873186AB4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264"/>
        <p:guide pos="1338" orient="horz"/>
        <p:guide pos="5472"/>
        <p:guide pos="22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PoppinsSemiBold-boldItalic.fntdata"/><Relationship Id="rId72" Type="http://schemas.openxmlformats.org/officeDocument/2006/relationships/font" Target="fonts/PoppinsSemiBold-italic.fntdata"/><Relationship Id="rId31" Type="http://schemas.openxmlformats.org/officeDocument/2006/relationships/slide" Target="slides/slide25.xml"/><Relationship Id="rId75" Type="http://schemas.openxmlformats.org/officeDocument/2006/relationships/font" Target="fonts/OpenSans-bold.fntdata"/><Relationship Id="rId30" Type="http://schemas.openxmlformats.org/officeDocument/2006/relationships/slide" Target="slides/slide24.xml"/><Relationship Id="rId74" Type="http://schemas.openxmlformats.org/officeDocument/2006/relationships/font" Target="fonts/OpenSans-regular.fntdata"/><Relationship Id="rId33" Type="http://schemas.openxmlformats.org/officeDocument/2006/relationships/slide" Target="slides/slide27.xml"/><Relationship Id="rId77" Type="http://schemas.openxmlformats.org/officeDocument/2006/relationships/font" Target="fonts/OpenSans-boldItalic.fntdata"/><Relationship Id="rId32" Type="http://schemas.openxmlformats.org/officeDocument/2006/relationships/slide" Target="slides/slide26.xml"/><Relationship Id="rId76" Type="http://schemas.openxmlformats.org/officeDocument/2006/relationships/font" Target="fonts/OpenSans-italic.fntdata"/><Relationship Id="rId35" Type="http://schemas.openxmlformats.org/officeDocument/2006/relationships/slide" Target="slides/slide29.xml"/><Relationship Id="rId34" Type="http://schemas.openxmlformats.org/officeDocument/2006/relationships/slide" Target="slides/slide28.xml"/><Relationship Id="rId78" Type="http://customschemas.google.com/relationships/presentationmetadata" Target="metadata"/><Relationship Id="rId71" Type="http://schemas.openxmlformats.org/officeDocument/2006/relationships/font" Target="fonts/PoppinsSemiBold-bold.fntdata"/><Relationship Id="rId70" Type="http://schemas.openxmlformats.org/officeDocument/2006/relationships/font" Target="fonts/PoppinsSemiBold-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Poppins-boldItalic.fntdata"/><Relationship Id="rId61" Type="http://schemas.openxmlformats.org/officeDocument/2006/relationships/font" Target="fonts/Poppins-italic.fntdata"/><Relationship Id="rId20" Type="http://schemas.openxmlformats.org/officeDocument/2006/relationships/slide" Target="slides/slide14.xml"/><Relationship Id="rId64" Type="http://schemas.openxmlformats.org/officeDocument/2006/relationships/font" Target="fonts/PoppinsMedium-regular.fntdata"/><Relationship Id="rId63" Type="http://schemas.openxmlformats.org/officeDocument/2006/relationships/font" Target="fonts/BebasNeue-regular.fntdata"/><Relationship Id="rId22" Type="http://schemas.openxmlformats.org/officeDocument/2006/relationships/slide" Target="slides/slide16.xml"/><Relationship Id="rId66" Type="http://schemas.openxmlformats.org/officeDocument/2006/relationships/font" Target="fonts/PoppinsMedium-italic.fntdata"/><Relationship Id="rId21" Type="http://schemas.openxmlformats.org/officeDocument/2006/relationships/slide" Target="slides/slide15.xml"/><Relationship Id="rId65" Type="http://schemas.openxmlformats.org/officeDocument/2006/relationships/font" Target="fonts/PoppinsMedium-bold.fntdata"/><Relationship Id="rId24" Type="http://schemas.openxmlformats.org/officeDocument/2006/relationships/slide" Target="slides/slide18.xml"/><Relationship Id="rId68" Type="http://schemas.openxmlformats.org/officeDocument/2006/relationships/font" Target="fonts/Baloo2-regular.fntdata"/><Relationship Id="rId23" Type="http://schemas.openxmlformats.org/officeDocument/2006/relationships/slide" Target="slides/slide17.xml"/><Relationship Id="rId67" Type="http://schemas.openxmlformats.org/officeDocument/2006/relationships/font" Target="fonts/PoppinsMedium-boldItalic.fntdata"/><Relationship Id="rId60" Type="http://schemas.openxmlformats.org/officeDocument/2006/relationships/font" Target="fonts/Poppins-bold.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Baloo2-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aleway-regular.fntdata"/><Relationship Id="rId50" Type="http://schemas.openxmlformats.org/officeDocument/2006/relationships/slide" Target="slides/slide44.xml"/><Relationship Id="rId53" Type="http://schemas.openxmlformats.org/officeDocument/2006/relationships/font" Target="fonts/Raleway-italic.fntdata"/><Relationship Id="rId52" Type="http://schemas.openxmlformats.org/officeDocument/2006/relationships/font" Target="fonts/Raleway-bold.fntdata"/><Relationship Id="rId11" Type="http://schemas.openxmlformats.org/officeDocument/2006/relationships/slide" Target="slides/slide5.xml"/><Relationship Id="rId55" Type="http://schemas.openxmlformats.org/officeDocument/2006/relationships/font" Target="fonts/ArialNarrow-regular.fntdata"/><Relationship Id="rId10" Type="http://schemas.openxmlformats.org/officeDocument/2006/relationships/slide" Target="slides/slide4.xml"/><Relationship Id="rId54" Type="http://schemas.openxmlformats.org/officeDocument/2006/relationships/font" Target="fonts/Raleway-boldItalic.fntdata"/><Relationship Id="rId13" Type="http://schemas.openxmlformats.org/officeDocument/2006/relationships/slide" Target="slides/slide7.xml"/><Relationship Id="rId57" Type="http://schemas.openxmlformats.org/officeDocument/2006/relationships/font" Target="fonts/ArialNarrow-italic.fntdata"/><Relationship Id="rId12" Type="http://schemas.openxmlformats.org/officeDocument/2006/relationships/slide" Target="slides/slide6.xml"/><Relationship Id="rId56" Type="http://schemas.openxmlformats.org/officeDocument/2006/relationships/font" Target="fonts/ArialNarrow-bold.fntdata"/><Relationship Id="rId15" Type="http://schemas.openxmlformats.org/officeDocument/2006/relationships/slide" Target="slides/slide9.xml"/><Relationship Id="rId59" Type="http://schemas.openxmlformats.org/officeDocument/2006/relationships/font" Target="fonts/Poppins-regular.fntdata"/><Relationship Id="rId14" Type="http://schemas.openxmlformats.org/officeDocument/2006/relationships/slide" Target="slides/slide8.xml"/><Relationship Id="rId58" Type="http://schemas.openxmlformats.org/officeDocument/2006/relationships/font" Target="fonts/ArialNarrow-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4301543" cy="33988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5622799" y="0"/>
            <a:ext cx="4301543" cy="339884"/>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92665" y="3228896"/>
            <a:ext cx="7941310" cy="30589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1" y="6456611"/>
            <a:ext cx="4301543" cy="33988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5622799" y="6456611"/>
            <a:ext cx="4301543" cy="339884"/>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1: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1: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4b28132ac3_0_199: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34b28132ac3_0_19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34b28132ac3_0_19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4a5890c6bd_0_12: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34a5890c6bd_0_12: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g34a5890c6bd_0_12: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4b28132ac3_0_209: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34b28132ac3_0_20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g34b28132ac3_0_20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49fdfc5d64_0_420: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349fdfc5d64_0_42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Echange avec les participants pour vérifier l’appropriation les informations concernant la collecte de donnée du module 3 - 5 minutes</a:t>
            </a:r>
            <a:endParaRPr/>
          </a:p>
        </p:txBody>
      </p:sp>
      <p:sp>
        <p:nvSpPr>
          <p:cNvPr id="229" name="Google Shape;229;g349fdfc5d64_0_42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49fdfc5d64_0_429: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349fdfc5d64_0_42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Echange avec les participants pour vérifier l’appropriation les informations concernant la collecte de donnée du module 3 - 5 minutes</a:t>
            </a:r>
            <a:endParaRPr/>
          </a:p>
        </p:txBody>
      </p:sp>
      <p:sp>
        <p:nvSpPr>
          <p:cNvPr id="239" name="Google Shape;239;g349fdfc5d64_0_42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49fdfc5d64_0_378: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349fdfc5d64_0_378: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Echange avec les participants pour vérifier l’appropriation les informations concernant la collecte de donnée du module 3 - 5 minutes</a:t>
            </a:r>
            <a:endParaRPr/>
          </a:p>
        </p:txBody>
      </p:sp>
      <p:sp>
        <p:nvSpPr>
          <p:cNvPr id="250" name="Google Shape;250;g349fdfc5d64_0_378: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4bad4727e7_0_0: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34bad4727e7_0_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Temps d’échange avec les participants sur la session de conception d’un questionnaire</a:t>
            </a:r>
            <a:endParaRPr/>
          </a:p>
        </p:txBody>
      </p:sp>
      <p:sp>
        <p:nvSpPr>
          <p:cNvPr id="264" name="Google Shape;264;g34bad4727e7_0_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49fdfc5d64_0_439: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349fdfc5d64_0_43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g349fdfc5d64_0_43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49fdfc5d64_0_449: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349fdfc5d64_0_44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fr-FR"/>
              <a:t>Situer l’étape dans le cycle de la donnée</a:t>
            </a:r>
            <a:endParaRPr/>
          </a:p>
        </p:txBody>
      </p:sp>
      <p:sp>
        <p:nvSpPr>
          <p:cNvPr id="284" name="Google Shape;284;g349fdfc5d64_0_44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4a5890c6bd_0_43: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34a5890c6bd_0_43: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i="1" lang="fr-FR">
                <a:latin typeface="Calibri"/>
                <a:ea typeface="Calibri"/>
                <a:cs typeface="Calibri"/>
                <a:sym typeface="Calibri"/>
              </a:rPr>
              <a:t>Validité - </a:t>
            </a:r>
            <a:r>
              <a:rPr lang="fr-FR">
                <a:latin typeface="Calibri"/>
                <a:ea typeface="Calibri"/>
                <a:cs typeface="Calibri"/>
                <a:sym typeface="Calibri"/>
              </a:rPr>
              <a:t>Les données sont valides lorsqu'elles représentent fidèlement la variable/le concept que vous avez l'intention de mesurer.</a:t>
            </a:r>
            <a:endParaRPr>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fr-FR">
                <a:latin typeface="Calibri"/>
                <a:ea typeface="Calibri"/>
                <a:cs typeface="Calibri"/>
                <a:sym typeface="Calibri"/>
              </a:rPr>
              <a:t>Fiabilité - </a:t>
            </a:r>
            <a:r>
              <a:rPr lang="fr-FR">
                <a:latin typeface="Calibri"/>
                <a:ea typeface="Calibri"/>
                <a:cs typeface="Calibri"/>
                <a:sym typeface="Calibri"/>
              </a:rPr>
              <a:t>Les données sont fiables lorsque les méthodes de collecte utilisées sont stables et cohérentes. Des données fiables sont collectées en utilisant des outils tels que des questionnaires qui peuvent être mis en œuvre de la même manière plusieurs fois.</a:t>
            </a:r>
            <a:endParaRPr>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fr-FR">
                <a:latin typeface="Calibri"/>
                <a:ea typeface="Calibri"/>
                <a:cs typeface="Calibri"/>
                <a:sym typeface="Calibri"/>
              </a:rPr>
              <a:t>Précision - </a:t>
            </a:r>
            <a:r>
              <a:rPr lang="fr-FR">
                <a:latin typeface="Calibri"/>
                <a:ea typeface="Calibri"/>
                <a:cs typeface="Calibri"/>
                <a:sym typeface="Calibri"/>
              </a:rPr>
              <a:t>Les données sont précises lorsqu'il y a peu de variation dans les données. (pensez à un "œil de bœuf"). La précision est très étroitement liée à la stratégie d'échantillonnage.</a:t>
            </a:r>
            <a:endParaRPr>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fr-FR">
                <a:latin typeface="Calibri"/>
                <a:ea typeface="Calibri"/>
                <a:cs typeface="Calibri"/>
                <a:sym typeface="Calibri"/>
              </a:rPr>
              <a:t>Intégrité - </a:t>
            </a:r>
            <a:r>
              <a:rPr lang="fr-FR">
                <a:latin typeface="Calibri"/>
                <a:ea typeface="Calibri"/>
                <a:cs typeface="Calibri"/>
                <a:sym typeface="Calibri"/>
              </a:rPr>
              <a:t>Les données sont intègres lorsqu'elles sont exactes (complètes et propres).</a:t>
            </a:r>
            <a:endParaRPr>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fr-FR">
                <a:latin typeface="Calibri"/>
                <a:ea typeface="Calibri"/>
                <a:cs typeface="Calibri"/>
                <a:sym typeface="Calibri"/>
              </a:rPr>
              <a:t>Temporalité - </a:t>
            </a:r>
            <a:r>
              <a:rPr lang="fr-FR">
                <a:latin typeface="Calibri"/>
                <a:ea typeface="Calibri"/>
                <a:cs typeface="Calibri"/>
                <a:sym typeface="Calibri"/>
              </a:rPr>
              <a:t>Les données doivent être disponibles au moment où vous devez les utiliser et les partager. Les données ne vous sont pas utiles lorsqu'elles arrivent trop tard pour éclairer la prise de décision. Ce facteur joue un rôle important dans votre planification de la collecte des données.</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94" name="Google Shape;294;g34a5890c6bd_0_43: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2: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49fdfc5d64_0_183: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349fdfc5d64_0_183: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g349fdfc5d64_0_183: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4a5890c6bd_0_28: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34a5890c6bd_0_28: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g34a5890c6bd_0_28: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49fdfc5d64_0_458: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349fdfc5d64_0_458: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g349fdfc5d64_0_458: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4a5890c6bd_0_67: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34a5890c6bd_0_67: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Ouvrir un échange et une discussion sur la protection de la donnée et les connaissances et expériences des participants</a:t>
            </a:r>
            <a:endParaRPr/>
          </a:p>
        </p:txBody>
      </p:sp>
      <p:sp>
        <p:nvSpPr>
          <p:cNvPr id="344" name="Google Shape;344;g34a5890c6bd_0_67: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4a5890c6bd_0_56: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g34a5890c6bd_0_56: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i="1" lang="fr-FR">
                <a:latin typeface="Calibri"/>
                <a:ea typeface="Calibri"/>
                <a:cs typeface="Calibri"/>
                <a:sym typeface="Calibri"/>
              </a:rPr>
              <a:t>Validité - </a:t>
            </a:r>
            <a:r>
              <a:rPr lang="fr-FR">
                <a:latin typeface="Calibri"/>
                <a:ea typeface="Calibri"/>
                <a:cs typeface="Calibri"/>
                <a:sym typeface="Calibri"/>
              </a:rPr>
              <a:t>Les données sont valides lorsqu'elles représentent fidèlement la variable/le concept que vous avez l'intention de mesurer.</a:t>
            </a:r>
            <a:endParaRPr>
              <a:latin typeface="Calibri"/>
              <a:ea typeface="Calibri"/>
              <a:cs typeface="Calibri"/>
              <a:sym typeface="Calibri"/>
            </a:endParaRPr>
          </a:p>
          <a:p>
            <a:pPr indent="0" lvl="0" marL="0" rtl="0" algn="l">
              <a:lnSpc>
                <a:spcPct val="115000"/>
              </a:lnSpc>
              <a:spcBef>
                <a:spcPts val="0"/>
              </a:spcBef>
              <a:spcAft>
                <a:spcPts val="0"/>
              </a:spcAft>
              <a:buSzPts val="1100"/>
              <a:buNone/>
            </a:pPr>
            <a:r>
              <a:rPr i="1" lang="fr-FR">
                <a:latin typeface="Calibri"/>
                <a:ea typeface="Calibri"/>
                <a:cs typeface="Calibri"/>
                <a:sym typeface="Calibri"/>
              </a:rPr>
              <a:t>Fiabilité - </a:t>
            </a:r>
            <a:r>
              <a:rPr lang="fr-FR">
                <a:latin typeface="Calibri"/>
                <a:ea typeface="Calibri"/>
                <a:cs typeface="Calibri"/>
                <a:sym typeface="Calibri"/>
              </a:rPr>
              <a:t>Les données sont fiables lorsque les méthodes de collecte utilisées sont stables et cohérentes. Des données fiables sont collectées en utilisant des outils tels que des questionnaires qui peuvent être mis en œuvre de la même manière plusieurs fois.</a:t>
            </a:r>
            <a:endParaRPr>
              <a:latin typeface="Calibri"/>
              <a:ea typeface="Calibri"/>
              <a:cs typeface="Calibri"/>
              <a:sym typeface="Calibri"/>
            </a:endParaRPr>
          </a:p>
          <a:p>
            <a:pPr indent="0" lvl="0" marL="0" rtl="0" algn="l">
              <a:lnSpc>
                <a:spcPct val="115000"/>
              </a:lnSpc>
              <a:spcBef>
                <a:spcPts val="0"/>
              </a:spcBef>
              <a:spcAft>
                <a:spcPts val="0"/>
              </a:spcAft>
              <a:buSzPts val="1100"/>
              <a:buNone/>
            </a:pPr>
            <a:r>
              <a:rPr i="1" lang="fr-FR">
                <a:latin typeface="Calibri"/>
                <a:ea typeface="Calibri"/>
                <a:cs typeface="Calibri"/>
                <a:sym typeface="Calibri"/>
              </a:rPr>
              <a:t>Précision - </a:t>
            </a:r>
            <a:r>
              <a:rPr lang="fr-FR">
                <a:latin typeface="Calibri"/>
                <a:ea typeface="Calibri"/>
                <a:cs typeface="Calibri"/>
                <a:sym typeface="Calibri"/>
              </a:rPr>
              <a:t>Les données sont précises lorsqu'il y a peu de variation dans les données. (pensez à un "œil de bœuf"). La précision est très étroitement liée à la stratégie d'échantillonnage.</a:t>
            </a:r>
            <a:endParaRPr>
              <a:latin typeface="Calibri"/>
              <a:ea typeface="Calibri"/>
              <a:cs typeface="Calibri"/>
              <a:sym typeface="Calibri"/>
            </a:endParaRPr>
          </a:p>
          <a:p>
            <a:pPr indent="0" lvl="0" marL="0" rtl="0" algn="l">
              <a:lnSpc>
                <a:spcPct val="115000"/>
              </a:lnSpc>
              <a:spcBef>
                <a:spcPts val="0"/>
              </a:spcBef>
              <a:spcAft>
                <a:spcPts val="0"/>
              </a:spcAft>
              <a:buSzPts val="1100"/>
              <a:buNone/>
            </a:pPr>
            <a:r>
              <a:rPr i="1" lang="fr-FR">
                <a:latin typeface="Calibri"/>
                <a:ea typeface="Calibri"/>
                <a:cs typeface="Calibri"/>
                <a:sym typeface="Calibri"/>
              </a:rPr>
              <a:t>Intégrité - </a:t>
            </a:r>
            <a:r>
              <a:rPr lang="fr-FR">
                <a:latin typeface="Calibri"/>
                <a:ea typeface="Calibri"/>
                <a:cs typeface="Calibri"/>
                <a:sym typeface="Calibri"/>
              </a:rPr>
              <a:t>Les données sont intègres lorsqu'elles sont exactes (complètes et propres).</a:t>
            </a:r>
            <a:endParaRPr>
              <a:latin typeface="Calibri"/>
              <a:ea typeface="Calibri"/>
              <a:cs typeface="Calibri"/>
              <a:sym typeface="Calibri"/>
            </a:endParaRPr>
          </a:p>
          <a:p>
            <a:pPr indent="0" lvl="0" marL="0" rtl="0" algn="l">
              <a:lnSpc>
                <a:spcPct val="115000"/>
              </a:lnSpc>
              <a:spcBef>
                <a:spcPts val="0"/>
              </a:spcBef>
              <a:spcAft>
                <a:spcPts val="0"/>
              </a:spcAft>
              <a:buSzPts val="1100"/>
              <a:buNone/>
            </a:pPr>
            <a:r>
              <a:rPr i="1" lang="fr-FR">
                <a:latin typeface="Calibri"/>
                <a:ea typeface="Calibri"/>
                <a:cs typeface="Calibri"/>
                <a:sym typeface="Calibri"/>
              </a:rPr>
              <a:t>Temporalité - </a:t>
            </a:r>
            <a:r>
              <a:rPr lang="fr-FR">
                <a:latin typeface="Calibri"/>
                <a:ea typeface="Calibri"/>
                <a:cs typeface="Calibri"/>
                <a:sym typeface="Calibri"/>
              </a:rPr>
              <a:t>Les données doivent être disponibles au moment où vous devez les utiliser et les partager. Les données ne vous sont pas utiles lorsqu'elles arrivent trop tard pour éclairer la prise de décision. Ce facteur joue un rôle important dans votre planification de la collecte des données.</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355" name="Google Shape;355;g34a5890c6bd_0_56: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49af54dce8_0_0: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g349af54dce8_0_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5" name="Google Shape;365;g349af54dce8_0_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45f6121e9d_0_20: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g345f6121e9d_0_2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g345f6121e9d_0_2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4bffe0e143_1_205: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Situer l’étape de la formation par rapport au schéma SE</a:t>
            </a:r>
            <a:endParaRPr/>
          </a:p>
        </p:txBody>
      </p:sp>
      <p:sp>
        <p:nvSpPr>
          <p:cNvPr id="388" name="Google Shape;388;g34bffe0e143_1_205: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34bffe0e143_1_192: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g34bffe0e143_1_192: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Situer l’étape dans le cycle de la donnée</a:t>
            </a:r>
            <a:endParaRPr/>
          </a:p>
        </p:txBody>
      </p:sp>
      <p:sp>
        <p:nvSpPr>
          <p:cNvPr id="530" name="Google Shape;530;g34bffe0e143_1_192: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6: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6: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0" name="Google Shape;540;p6: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4: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Vérifier session 3 - présentation du tableau de bord - à actualiser</a:t>
            </a:r>
            <a:endParaRPr/>
          </a:p>
        </p:txBody>
      </p:sp>
      <p:sp>
        <p:nvSpPr>
          <p:cNvPr id="123" name="Google Shape;123;p4: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34a5890c6bd_0_86: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g34a5890c6bd_0_86: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9" name="Google Shape;549;g34a5890c6bd_0_86: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34a5890c6bd_0_94: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g34a5890c6bd_0_94: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Demander aux participants ce qu’ils voient, comment analysent-ils cette information (beaucoup de garçons que de filles), comment l’interpréter, l’argumenter, quelles types de décisions va devoir être prises?</a:t>
            </a:r>
            <a:endParaRPr/>
          </a:p>
        </p:txBody>
      </p:sp>
      <p:sp>
        <p:nvSpPr>
          <p:cNvPr id="558" name="Google Shape;558;g34a5890c6bd_0_94: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345f6121e9d_0_32: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g345f6121e9d_0_32: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Une études de cas est disponible, possible de faire deux groupes - à l’issue des réflexions de groupe - prévoir une restitution - chaque groupe doit présenter à l’oral un bilan du projet de son étude de cas. Le remplissage des box est un simple support - par définition cela est fictif, donc ils doivent se projeter sur de possibles explications ou analyses - c’est pour cela qu’ils peuvent par exemple poser des questions ou définir ce qui devra être discuté avec les équipes ou les parties prenantes pour obtenir plus d’information. L’étude de cas ne reflète pas l’ensemble des informations d’un projet - il ne s’agit donc pas de </a:t>
            </a:r>
            <a:r>
              <a:rPr lang="fr-FR"/>
              <a:t>regarder</a:t>
            </a:r>
            <a:r>
              <a:rPr lang="fr-FR"/>
              <a:t> si les informations sont exactes et cohérentes - mais </a:t>
            </a:r>
            <a:r>
              <a:rPr lang="fr-FR"/>
              <a:t>plutôt</a:t>
            </a:r>
            <a:r>
              <a:rPr lang="fr-FR"/>
              <a:t> un support pour s’exercer - l’onglet </a:t>
            </a:r>
            <a:r>
              <a:rPr lang="fr-FR"/>
              <a:t>budget</a:t>
            </a:r>
            <a:r>
              <a:rPr lang="fr-FR"/>
              <a:t> n’est pas inclu dans l’étude de cas. </a:t>
            </a:r>
            <a:endParaRPr/>
          </a:p>
        </p:txBody>
      </p:sp>
      <p:sp>
        <p:nvSpPr>
          <p:cNvPr id="568" name="Google Shape;568;g345f6121e9d_0_32: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21: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p21: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Suite à l’exercice sur l’analyse des données du tableau de bord de l’étude de cas, ouvrir un échange avec les participants sur les possibles usages de ces informations : quelles prises de décisions peuvent être prises? à quoi peuvent-elles servir pour le chef de projet mais aussi en termes de communication auprès des parties prenantes….</a:t>
            </a:r>
            <a:endParaRPr/>
          </a:p>
        </p:txBody>
      </p:sp>
      <p:sp>
        <p:nvSpPr>
          <p:cNvPr id="581" name="Google Shape;581;p21: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349fdfc5d64_0_468: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g349fdfc5d64_0_468: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Résumer les échanges précédents en présentant les différents usages - rappeler aussi que les données servent à faciliter la production des rapports</a:t>
            </a:r>
            <a:endParaRPr/>
          </a:p>
        </p:txBody>
      </p:sp>
      <p:sp>
        <p:nvSpPr>
          <p:cNvPr id="591" name="Google Shape;591;g349fdfc5d64_0_468: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349fdfc5d64_0_487: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g349fdfc5d64_0_487: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2" name="Google Shape;612;g349fdfc5d64_0_487: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34b28132ac3_0_248: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1" name="Google Shape;621;g34b28132ac3_0_248: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2" name="Google Shape;622;g34b28132ac3_0_248: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34b28132ac3_0_974:notes"/>
          <p:cNvSpPr/>
          <p:nvPr>
            <p:ph idx="2" type="sldImg"/>
          </p:nvPr>
        </p:nvSpPr>
        <p:spPr>
          <a:xfrm>
            <a:off x="1654438" y="509826"/>
            <a:ext cx="6617700" cy="2549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8" name="Google Shape;638;g34b28132ac3_0_974:notes"/>
          <p:cNvSpPr txBox="1"/>
          <p:nvPr>
            <p:ph idx="1" type="body"/>
          </p:nvPr>
        </p:nvSpPr>
        <p:spPr>
          <a:xfrm>
            <a:off x="992663" y="3228896"/>
            <a:ext cx="7941300" cy="305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a:t>Présenter l’exemple du chemin du tableau de bord</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34b28132ac3_0_1005:notes"/>
          <p:cNvSpPr/>
          <p:nvPr>
            <p:ph idx="2" type="sldImg"/>
          </p:nvPr>
        </p:nvSpPr>
        <p:spPr>
          <a:xfrm>
            <a:off x="1654438" y="509826"/>
            <a:ext cx="6617700" cy="2549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1" name="Google Shape;671;g34b28132ac3_0_1005:notes"/>
          <p:cNvSpPr txBox="1"/>
          <p:nvPr>
            <p:ph idx="1" type="body"/>
          </p:nvPr>
        </p:nvSpPr>
        <p:spPr>
          <a:xfrm>
            <a:off x="992663" y="3228896"/>
            <a:ext cx="7941300" cy="305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34b28132ac3_0_1084: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9" name="Google Shape;699;g34b28132ac3_0_1084: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Optionnel - en fonction du temps disponible - Proposer la restitution d’un ou deux participants qui peuvent présenter leur propre schéma.</a:t>
            </a:r>
            <a:endParaRPr/>
          </a:p>
        </p:txBody>
      </p:sp>
      <p:sp>
        <p:nvSpPr>
          <p:cNvPr id="700" name="Google Shape;700;g34b28132ac3_0_1084: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4bffe0e143_1_92: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34bffe0e143_1_92: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Echange avec les participants pour vérifier l’appropriation des objectifs du tableau de bord - 5 minutes</a:t>
            </a:r>
            <a:endParaRPr/>
          </a:p>
        </p:txBody>
      </p:sp>
      <p:sp>
        <p:nvSpPr>
          <p:cNvPr id="135" name="Google Shape;135;g34bffe0e143_1_92: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349fdfc5d64_0_496: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2" name="Google Shape;712;g349fdfc5d64_0_496: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3" name="Google Shape;713;g349fdfc5d64_0_496: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34b28132ac3_0_103: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5" name="Google Shape;725;g34b28132ac3_0_103: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6" name="Google Shape;726;g34b28132ac3_0_103: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34b28132ac3_0_1: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7" name="Google Shape;737;g34b28132ac3_0_1: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8" name="Google Shape;738;g34b28132ac3_0_1: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34b28132ac3_0_11: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8" name="Google Shape;748;g34b28132ac3_0_11: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Noter les bonnes pratiques évoquées par les participant·e·s</a:t>
            </a:r>
            <a:endParaRPr/>
          </a:p>
        </p:txBody>
      </p:sp>
      <p:sp>
        <p:nvSpPr>
          <p:cNvPr id="749" name="Google Shape;749;g34b28132ac3_0_11: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349fdfc5d64_0_531: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8" name="Google Shape;758;g349fdfc5d64_0_531: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9" name="Google Shape;759;g349fdfc5d64_0_531: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4bffe0e143_1_0: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34bffe0e143_1_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Ouvrir un temps de questions de réponses par rapport au travaux individuel réalisés : préparation du tableau de bord - en fonction des questions/ difficultés - reprendre le support de la session 4 ou reprendre des démonstration sur le tableau de bord et sur l’étude de cas</a:t>
            </a:r>
            <a:endParaRPr/>
          </a:p>
        </p:txBody>
      </p:sp>
      <p:sp>
        <p:nvSpPr>
          <p:cNvPr id="145" name="Google Shape;145;g34bffe0e143_1_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45f6121e9d_0_10: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345f6121e9d_0_1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g345f6121e9d_0_1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49fdfc5d64_0_0: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349fdfc5d64_0_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fr-FR"/>
              <a:t>Situer l’étape dans le cycle de la donnée</a:t>
            </a:r>
            <a:endParaRPr/>
          </a:p>
        </p:txBody>
      </p:sp>
      <p:sp>
        <p:nvSpPr>
          <p:cNvPr id="165" name="Google Shape;165;g349fdfc5d64_0_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49fdfc5d64_0_198: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349fdfc5d64_0_198: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Echange avec les participants pour vérifier l’appropriation les informations concernant la collecte de donnée du module 3 - 5 minutes</a:t>
            </a:r>
            <a:endParaRPr/>
          </a:p>
        </p:txBody>
      </p:sp>
      <p:sp>
        <p:nvSpPr>
          <p:cNvPr id="175" name="Google Shape;175;g349fdfc5d64_0_198: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49fdfc5d64_0_397: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349fdfc5d64_0_397: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g349fdfc5d64_0_397: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 name="Shape 15"/>
        <p:cNvGrpSpPr/>
        <p:nvPr/>
      </p:nvGrpSpPr>
      <p:grpSpPr>
        <a:xfrm>
          <a:off x="0" y="0"/>
          <a:ext cx="0" cy="0"/>
          <a:chOff x="0" y="0"/>
          <a:chExt cx="0" cy="0"/>
        </a:xfrm>
      </p:grpSpPr>
      <p:sp>
        <p:nvSpPr>
          <p:cNvPr id="16" name="Google Shape;16;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70" name="Shape 70"/>
        <p:cNvGrpSpPr/>
        <p:nvPr/>
      </p:nvGrpSpPr>
      <p:grpSpPr>
        <a:xfrm>
          <a:off x="0" y="0"/>
          <a:ext cx="0" cy="0"/>
          <a:chOff x="0" y="0"/>
          <a:chExt cx="0" cy="0"/>
        </a:xfrm>
      </p:grpSpPr>
      <p:sp>
        <p:nvSpPr>
          <p:cNvPr id="71" name="Google Shape;71;p3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73" name="Google Shape;73;p3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4" name="Google Shape;74;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77" name="Shape 77"/>
        <p:cNvGrpSpPr/>
        <p:nvPr/>
      </p:nvGrpSpPr>
      <p:grpSpPr>
        <a:xfrm>
          <a:off x="0" y="0"/>
          <a:ext cx="0" cy="0"/>
          <a:chOff x="0" y="0"/>
          <a:chExt cx="0" cy="0"/>
        </a:xfrm>
      </p:grpSpPr>
      <p:sp>
        <p:nvSpPr>
          <p:cNvPr id="78" name="Google Shape;78;p4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0"/>
          <p:cNvSpPr/>
          <p:nvPr>
            <p:ph idx="2" type="pic"/>
          </p:nvPr>
        </p:nvSpPr>
        <p:spPr>
          <a:xfrm>
            <a:off x="1792288" y="612775"/>
            <a:ext cx="5486400" cy="4114800"/>
          </a:xfrm>
          <a:prstGeom prst="rect">
            <a:avLst/>
          </a:prstGeom>
          <a:noFill/>
          <a:ln>
            <a:noFill/>
          </a:ln>
        </p:spPr>
      </p:sp>
      <p:sp>
        <p:nvSpPr>
          <p:cNvPr id="80" name="Google Shape;80;p4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81" name="Google Shape;81;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84" name="Shape 84"/>
        <p:cNvGrpSpPr/>
        <p:nvPr/>
      </p:nvGrpSpPr>
      <p:grpSpPr>
        <a:xfrm>
          <a:off x="0" y="0"/>
          <a:ext cx="0" cy="0"/>
          <a:chOff x="0" y="0"/>
          <a:chExt cx="0" cy="0"/>
        </a:xfrm>
      </p:grpSpPr>
      <p:sp>
        <p:nvSpPr>
          <p:cNvPr id="85" name="Google Shape;85;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4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7" name="Google Shape;87;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90" name="Shape 90"/>
        <p:cNvGrpSpPr/>
        <p:nvPr/>
      </p:nvGrpSpPr>
      <p:grpSpPr>
        <a:xfrm>
          <a:off x="0" y="0"/>
          <a:ext cx="0" cy="0"/>
          <a:chOff x="0" y="0"/>
          <a:chExt cx="0" cy="0"/>
        </a:xfrm>
      </p:grpSpPr>
      <p:sp>
        <p:nvSpPr>
          <p:cNvPr id="91" name="Google Shape;91;p4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4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3" name="Google Shape;93;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21" name="Shape 21"/>
        <p:cNvGrpSpPr/>
        <p:nvPr/>
      </p:nvGrpSpPr>
      <p:grpSpPr>
        <a:xfrm>
          <a:off x="0" y="0"/>
          <a:ext cx="0" cy="0"/>
          <a:chOff x="0" y="0"/>
          <a:chExt cx="0" cy="0"/>
        </a:xfrm>
      </p:grpSpPr>
      <p:sp>
        <p:nvSpPr>
          <p:cNvPr id="22" name="Google Shape;22;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g34b28132ac3_0_107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g34b28132ac3_0_1076"/>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8" name="Google Shape;28;g34b28132ac3_0_1076"/>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29" name="Shape 29"/>
        <p:cNvGrpSpPr/>
        <p:nvPr/>
      </p:nvGrpSpPr>
      <p:grpSpPr>
        <a:xfrm>
          <a:off x="0" y="0"/>
          <a:ext cx="0" cy="0"/>
          <a:chOff x="0" y="0"/>
          <a:chExt cx="0" cy="0"/>
        </a:xfrm>
      </p:grpSpPr>
      <p:sp>
        <p:nvSpPr>
          <p:cNvPr id="30" name="Google Shape;30;p3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32" name="Google Shape;32;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aison">
  <p:cSld name="1_Comparaison">
    <p:spTree>
      <p:nvGrpSpPr>
        <p:cNvPr id="35" name="Shape 35"/>
        <p:cNvGrpSpPr/>
        <p:nvPr/>
      </p:nvGrpSpPr>
      <p:grpSpPr>
        <a:xfrm>
          <a:off x="0" y="0"/>
          <a:ext cx="0" cy="0"/>
          <a:chOff x="0" y="0"/>
          <a:chExt cx="0" cy="0"/>
        </a:xfrm>
      </p:grpSpPr>
      <p:sp>
        <p:nvSpPr>
          <p:cNvPr id="36" name="Google Shape;36;p33"/>
          <p:cNvSpPr txBox="1"/>
          <p:nvPr>
            <p:ph idx="1" type="body"/>
          </p:nvPr>
        </p:nvSpPr>
        <p:spPr>
          <a:xfrm>
            <a:off x="457200" y="1809750"/>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rgbClr val="035A91"/>
              </a:buClr>
              <a:buSzPts val="2400"/>
              <a:buNone/>
              <a:defRPr b="1" sz="2400">
                <a:solidFill>
                  <a:srgbClr val="035A91"/>
                </a:solidFill>
              </a:defRPr>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7" name="Google Shape;37;p33"/>
          <p:cNvSpPr txBox="1"/>
          <p:nvPr>
            <p:ph idx="2" type="body"/>
          </p:nvPr>
        </p:nvSpPr>
        <p:spPr>
          <a:xfrm>
            <a:off x="457200" y="2449512"/>
            <a:ext cx="4040188" cy="3443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rgbClr val="035A91"/>
              </a:buClr>
              <a:buSzPts val="2400"/>
              <a:buChar char="•"/>
              <a:defRPr sz="2400">
                <a:solidFill>
                  <a:srgbClr val="035A91"/>
                </a:solidFill>
              </a:defRPr>
            </a:lvl1pPr>
            <a:lvl2pPr indent="-355600" lvl="1" marL="914400" algn="l">
              <a:lnSpc>
                <a:spcPct val="100000"/>
              </a:lnSpc>
              <a:spcBef>
                <a:spcPts val="400"/>
              </a:spcBef>
              <a:spcAft>
                <a:spcPts val="0"/>
              </a:spcAft>
              <a:buClr>
                <a:srgbClr val="035A91"/>
              </a:buClr>
              <a:buSzPts val="2000"/>
              <a:buChar char="–"/>
              <a:defRPr sz="2000">
                <a:solidFill>
                  <a:srgbClr val="035A91"/>
                </a:solidFill>
              </a:defRPr>
            </a:lvl2pPr>
            <a:lvl3pPr indent="-342900" lvl="2" marL="1371600" algn="l">
              <a:lnSpc>
                <a:spcPct val="100000"/>
              </a:lnSpc>
              <a:spcBef>
                <a:spcPts val="360"/>
              </a:spcBef>
              <a:spcAft>
                <a:spcPts val="0"/>
              </a:spcAft>
              <a:buClr>
                <a:srgbClr val="035A91"/>
              </a:buClr>
              <a:buSzPts val="1800"/>
              <a:buChar char="•"/>
              <a:defRPr sz="1800">
                <a:solidFill>
                  <a:srgbClr val="035A91"/>
                </a:solidFill>
              </a:defRPr>
            </a:lvl3pPr>
            <a:lvl4pPr indent="-330200" lvl="3" marL="1828800" algn="l">
              <a:lnSpc>
                <a:spcPct val="100000"/>
              </a:lnSpc>
              <a:spcBef>
                <a:spcPts val="320"/>
              </a:spcBef>
              <a:spcAft>
                <a:spcPts val="0"/>
              </a:spcAft>
              <a:buClr>
                <a:srgbClr val="035A91"/>
              </a:buClr>
              <a:buSzPts val="1600"/>
              <a:buChar char="–"/>
              <a:defRPr sz="1600">
                <a:solidFill>
                  <a:srgbClr val="035A91"/>
                </a:solidFill>
              </a:defRPr>
            </a:lvl4pPr>
            <a:lvl5pPr indent="-330200" lvl="4" marL="2286000" algn="l">
              <a:lnSpc>
                <a:spcPct val="100000"/>
              </a:lnSpc>
              <a:spcBef>
                <a:spcPts val="320"/>
              </a:spcBef>
              <a:spcAft>
                <a:spcPts val="0"/>
              </a:spcAft>
              <a:buClr>
                <a:srgbClr val="035A91"/>
              </a:buClr>
              <a:buSzPts val="1600"/>
              <a:buChar char="»"/>
              <a:defRPr sz="1600">
                <a:solidFill>
                  <a:srgbClr val="035A91"/>
                </a:solidFil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8" name="Google Shape;38;p33"/>
          <p:cNvSpPr txBox="1"/>
          <p:nvPr>
            <p:ph idx="3" type="body"/>
          </p:nvPr>
        </p:nvSpPr>
        <p:spPr>
          <a:xfrm>
            <a:off x="4645025" y="1809750"/>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rgbClr val="035A91"/>
              </a:buClr>
              <a:buSzPts val="2400"/>
              <a:buNone/>
              <a:defRPr b="1" sz="2400">
                <a:solidFill>
                  <a:srgbClr val="035A91"/>
                </a:solidFill>
              </a:defRPr>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9" name="Google Shape;39;p33"/>
          <p:cNvSpPr txBox="1"/>
          <p:nvPr>
            <p:ph idx="4" type="body"/>
          </p:nvPr>
        </p:nvSpPr>
        <p:spPr>
          <a:xfrm>
            <a:off x="4645025" y="2449512"/>
            <a:ext cx="4041775" cy="3443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rgbClr val="035A91"/>
              </a:buClr>
              <a:buSzPts val="2400"/>
              <a:buChar char="•"/>
              <a:defRPr sz="2400">
                <a:solidFill>
                  <a:srgbClr val="035A91"/>
                </a:solidFill>
              </a:defRPr>
            </a:lvl1pPr>
            <a:lvl2pPr indent="-355600" lvl="1" marL="914400" algn="l">
              <a:lnSpc>
                <a:spcPct val="100000"/>
              </a:lnSpc>
              <a:spcBef>
                <a:spcPts val="400"/>
              </a:spcBef>
              <a:spcAft>
                <a:spcPts val="0"/>
              </a:spcAft>
              <a:buClr>
                <a:srgbClr val="035A91"/>
              </a:buClr>
              <a:buSzPts val="2000"/>
              <a:buChar char="–"/>
              <a:defRPr sz="2000">
                <a:solidFill>
                  <a:srgbClr val="035A91"/>
                </a:solidFill>
              </a:defRPr>
            </a:lvl2pPr>
            <a:lvl3pPr indent="-342900" lvl="2" marL="1371600" algn="l">
              <a:lnSpc>
                <a:spcPct val="100000"/>
              </a:lnSpc>
              <a:spcBef>
                <a:spcPts val="360"/>
              </a:spcBef>
              <a:spcAft>
                <a:spcPts val="0"/>
              </a:spcAft>
              <a:buClr>
                <a:srgbClr val="035A91"/>
              </a:buClr>
              <a:buSzPts val="1800"/>
              <a:buChar char="•"/>
              <a:defRPr sz="1800">
                <a:solidFill>
                  <a:srgbClr val="035A91"/>
                </a:solidFill>
              </a:defRPr>
            </a:lvl3pPr>
            <a:lvl4pPr indent="-330200" lvl="3" marL="1828800" algn="l">
              <a:lnSpc>
                <a:spcPct val="100000"/>
              </a:lnSpc>
              <a:spcBef>
                <a:spcPts val="320"/>
              </a:spcBef>
              <a:spcAft>
                <a:spcPts val="0"/>
              </a:spcAft>
              <a:buClr>
                <a:srgbClr val="035A91"/>
              </a:buClr>
              <a:buSzPts val="1600"/>
              <a:buChar char="–"/>
              <a:defRPr sz="1600">
                <a:solidFill>
                  <a:srgbClr val="035A91"/>
                </a:solidFill>
              </a:defRPr>
            </a:lvl4pPr>
            <a:lvl5pPr indent="-330200" lvl="4" marL="2286000" algn="l">
              <a:lnSpc>
                <a:spcPct val="100000"/>
              </a:lnSpc>
              <a:spcBef>
                <a:spcPts val="320"/>
              </a:spcBef>
              <a:spcAft>
                <a:spcPts val="0"/>
              </a:spcAft>
              <a:buClr>
                <a:srgbClr val="035A91"/>
              </a:buClr>
              <a:buSzPts val="1600"/>
              <a:buChar char="»"/>
              <a:defRPr sz="1600">
                <a:solidFill>
                  <a:srgbClr val="035A91"/>
                </a:solidFil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0" name="Google Shape;40;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3"/>
          <p:cNvSpPr txBox="1"/>
          <p:nvPr>
            <p:ph idx="11" type="ftr"/>
          </p:nvPr>
        </p:nvSpPr>
        <p:spPr>
          <a:xfrm>
            <a:off x="4916760" y="6309320"/>
            <a:ext cx="2895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p:nvPr/>
        </p:nvSpPr>
        <p:spPr>
          <a:xfrm>
            <a:off x="251520" y="24939"/>
            <a:ext cx="8568952" cy="1124744"/>
          </a:xfrm>
          <a:prstGeom prst="round2DiagRect">
            <a:avLst>
              <a:gd fmla="val 16667" name="adj1"/>
              <a:gd fmla="val 0" name="adj2"/>
            </a:avLst>
          </a:prstGeom>
          <a:solidFill>
            <a:srgbClr val="EA6649"/>
          </a:solidFill>
          <a:ln cap="flat" cmpd="sng" w="9525">
            <a:solidFill>
              <a:srgbClr val="EA66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3" name="Shape 43"/>
        <p:cNvGrpSpPr/>
        <p:nvPr/>
      </p:nvGrpSpPr>
      <p:grpSpPr>
        <a:xfrm>
          <a:off x="0" y="0"/>
          <a:ext cx="0" cy="0"/>
          <a:chOff x="0" y="0"/>
          <a:chExt cx="0" cy="0"/>
        </a:xfrm>
      </p:grpSpPr>
      <p:sp>
        <p:nvSpPr>
          <p:cNvPr id="44" name="Google Shape;44;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6" name="Google Shape;46;p3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7" name="Google Shape;47;p3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8" name="Google Shape;48;p3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9" name="Google Shape;49;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tête de section" type="secHead">
  <p:cSld name="SECTION_HEADER">
    <p:spTree>
      <p:nvGrpSpPr>
        <p:cNvPr id="52" name="Shape 52"/>
        <p:cNvGrpSpPr/>
        <p:nvPr/>
      </p:nvGrpSpPr>
      <p:grpSpPr>
        <a:xfrm>
          <a:off x="0" y="0"/>
          <a:ext cx="0" cy="0"/>
          <a:chOff x="0" y="0"/>
          <a:chExt cx="0" cy="0"/>
        </a:xfrm>
      </p:grpSpPr>
      <p:sp>
        <p:nvSpPr>
          <p:cNvPr id="53" name="Google Shape;53;p3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Arial"/>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55" name="Google Shape;55;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8" name="Shape 58"/>
        <p:cNvGrpSpPr/>
        <p:nvPr/>
      </p:nvGrpSpPr>
      <p:grpSpPr>
        <a:xfrm>
          <a:off x="0" y="0"/>
          <a:ext cx="0" cy="0"/>
          <a:chOff x="0" y="0"/>
          <a:chExt cx="0" cy="0"/>
        </a:xfrm>
      </p:grpSpPr>
      <p:sp>
        <p:nvSpPr>
          <p:cNvPr id="59" name="Google Shape;59;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1" name="Google Shape;61;p3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2" name="Google Shape;62;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65" name="Shape 65"/>
        <p:cNvGrpSpPr/>
        <p:nvPr/>
      </p:nvGrpSpPr>
      <p:grpSpPr>
        <a:xfrm>
          <a:off x="0" y="0"/>
          <a:ext cx="0" cy="0"/>
          <a:chOff x="0" y="0"/>
          <a:chExt cx="0" cy="0"/>
        </a:xfrm>
      </p:grpSpPr>
      <p:sp>
        <p:nvSpPr>
          <p:cNvPr id="66" name="Google Shape;66;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9.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0" name="Shape 100"/>
        <p:cNvGrpSpPr/>
        <p:nvPr/>
      </p:nvGrpSpPr>
      <p:grpSpPr>
        <a:xfrm>
          <a:off x="0" y="0"/>
          <a:ext cx="0" cy="0"/>
          <a:chOff x="0" y="0"/>
          <a:chExt cx="0" cy="0"/>
        </a:xfrm>
      </p:grpSpPr>
      <p:sp>
        <p:nvSpPr>
          <p:cNvPr id="101" name="Google Shape;101;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102" name="Google Shape;102;p1"/>
          <p:cNvSpPr/>
          <p:nvPr/>
        </p:nvSpPr>
        <p:spPr>
          <a:xfrm>
            <a:off x="419100" y="5117250"/>
            <a:ext cx="8519700" cy="1489200"/>
          </a:xfrm>
          <a:prstGeom prst="round2Diag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5656228" y="5179754"/>
            <a:ext cx="11100" cy="1382100"/>
          </a:xfrm>
          <a:prstGeom prst="rect">
            <a:avLst/>
          </a:prstGeom>
          <a:solidFill>
            <a:srgbClr val="1450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
          <p:cNvSpPr txBox="1"/>
          <p:nvPr/>
        </p:nvSpPr>
        <p:spPr>
          <a:xfrm>
            <a:off x="473475" y="5470600"/>
            <a:ext cx="51252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fr-FR" sz="4000" u="none" cap="none" strike="noStrike">
                <a:solidFill>
                  <a:srgbClr val="E84E0F"/>
                </a:solidFill>
                <a:latin typeface="Bebas Neue"/>
                <a:ea typeface="Bebas Neue"/>
                <a:cs typeface="Bebas Neue"/>
                <a:sym typeface="Bebas Neue"/>
              </a:rPr>
              <a:t>Dispositif de suivi-ÉVALUATION</a:t>
            </a:r>
            <a:endParaRPr b="1" i="0" sz="4000" u="none" cap="none" strike="noStrike">
              <a:solidFill>
                <a:srgbClr val="E84E0F"/>
              </a:solidFill>
              <a:latin typeface="Bebas Neue"/>
              <a:ea typeface="Bebas Neue"/>
              <a:cs typeface="Bebas Neue"/>
              <a:sym typeface="Bebas Neue"/>
            </a:endParaRPr>
          </a:p>
        </p:txBody>
      </p:sp>
      <p:sp>
        <p:nvSpPr>
          <p:cNvPr id="105" name="Google Shape;105;p1"/>
          <p:cNvSpPr txBox="1"/>
          <p:nvPr/>
        </p:nvSpPr>
        <p:spPr>
          <a:xfrm>
            <a:off x="4855775" y="5162800"/>
            <a:ext cx="5125200" cy="1416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fr-FR" sz="4000" u="none" cap="none" strike="noStrike">
                <a:solidFill>
                  <a:schemeClr val="dk1"/>
                </a:solidFill>
                <a:latin typeface="Bebas Neue"/>
                <a:ea typeface="Bebas Neue"/>
                <a:cs typeface="Bebas Neue"/>
                <a:sym typeface="Bebas Neue"/>
              </a:rPr>
              <a:t>Formation </a:t>
            </a:r>
            <a:endParaRPr b="1" i="0" sz="4000" u="none" cap="none" strike="noStrike">
              <a:solidFill>
                <a:schemeClr val="dk1"/>
              </a:solidFill>
              <a:latin typeface="Bebas Neue"/>
              <a:ea typeface="Bebas Neue"/>
              <a:cs typeface="Bebas Neue"/>
              <a:sym typeface="Bebas Neue"/>
            </a:endParaRPr>
          </a:p>
          <a:p>
            <a:pPr indent="0" lvl="0" marL="0" marR="0" rtl="0" algn="ctr">
              <a:lnSpc>
                <a:spcPct val="100000"/>
              </a:lnSpc>
              <a:spcBef>
                <a:spcPts val="0"/>
              </a:spcBef>
              <a:spcAft>
                <a:spcPts val="0"/>
              </a:spcAft>
              <a:buClr>
                <a:srgbClr val="000000"/>
              </a:buClr>
              <a:buSzPts val="2000"/>
              <a:buFont typeface="Arial"/>
              <a:buNone/>
            </a:pPr>
            <a:r>
              <a:rPr b="1" i="0" lang="fr-FR" sz="4000" u="none" cap="none" strike="noStrike">
                <a:solidFill>
                  <a:schemeClr val="dk1"/>
                </a:solidFill>
                <a:latin typeface="Bebas Neue"/>
                <a:ea typeface="Bebas Neue"/>
                <a:cs typeface="Bebas Neue"/>
                <a:sym typeface="Bebas Neue"/>
              </a:rPr>
              <a:t>expérientielle</a:t>
            </a:r>
            <a:endParaRPr b="1" i="0" sz="4000" u="none" cap="none" strike="noStrike">
              <a:solidFill>
                <a:schemeClr val="dk1"/>
              </a:solidFill>
              <a:latin typeface="Bebas Neue"/>
              <a:ea typeface="Bebas Neue"/>
              <a:cs typeface="Bebas Neue"/>
              <a:sym typeface="Bebas Neue"/>
            </a:endParaRPr>
          </a:p>
        </p:txBody>
      </p:sp>
      <p:grpSp>
        <p:nvGrpSpPr>
          <p:cNvPr id="106" name="Google Shape;106;p1"/>
          <p:cNvGrpSpPr/>
          <p:nvPr/>
        </p:nvGrpSpPr>
        <p:grpSpPr>
          <a:xfrm>
            <a:off x="3137400" y="1009650"/>
            <a:ext cx="2869204" cy="2708400"/>
            <a:chOff x="3137400" y="1009650"/>
            <a:chExt cx="2869204" cy="2708400"/>
          </a:xfrm>
        </p:grpSpPr>
        <p:sp>
          <p:nvSpPr>
            <p:cNvPr id="107" name="Google Shape;107;p1"/>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108" name="Google Shape;108;p1"/>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34b28132ac3_0_19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99" name="Google Shape;199;g34b28132ac3_0_199"/>
          <p:cNvSpPr/>
          <p:nvPr/>
        </p:nvSpPr>
        <p:spPr>
          <a:xfrm>
            <a:off x="628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200" name="Google Shape;200;g34b28132ac3_0_199"/>
          <p:cNvSpPr/>
          <p:nvPr/>
        </p:nvSpPr>
        <p:spPr>
          <a:xfrm>
            <a:off x="280325" y="1177650"/>
            <a:ext cx="7795200" cy="44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FR" sz="1400" u="none" cap="none" strike="noStrike">
                <a:solidFill>
                  <a:schemeClr val="dk1"/>
                </a:solidFill>
                <a:latin typeface="Raleway"/>
                <a:ea typeface="Raleway"/>
                <a:cs typeface="Raleway"/>
                <a:sym typeface="Raleway"/>
              </a:rPr>
              <a:t>Check-list et conseils pour la conception d’un formulaire</a:t>
            </a:r>
            <a:endParaRPr b="0" i="0" sz="1600" u="none" cap="none" strike="noStrike">
              <a:solidFill>
                <a:schemeClr val="dk1"/>
              </a:solidFill>
              <a:latin typeface="Raleway"/>
              <a:ea typeface="Raleway"/>
              <a:cs typeface="Raleway"/>
              <a:sym typeface="Raleway"/>
            </a:endParaRPr>
          </a:p>
        </p:txBody>
      </p:sp>
      <p:graphicFrame>
        <p:nvGraphicFramePr>
          <p:cNvPr id="201" name="Google Shape;201;g34b28132ac3_0_199"/>
          <p:cNvGraphicFramePr/>
          <p:nvPr/>
        </p:nvGraphicFramePr>
        <p:xfrm>
          <a:off x="240750" y="1658000"/>
          <a:ext cx="3000000" cy="3000000"/>
        </p:xfrm>
        <a:graphic>
          <a:graphicData uri="http://schemas.openxmlformats.org/drawingml/2006/table">
            <a:tbl>
              <a:tblPr>
                <a:noFill/>
                <a:tableStyleId>{15283962-7D1D-4FD7-94CC-D7873186AB4E}</a:tableStyleId>
              </a:tblPr>
              <a:tblGrid>
                <a:gridCol w="3266550"/>
                <a:gridCol w="5453475"/>
              </a:tblGrid>
              <a:tr h="381000">
                <a:tc>
                  <a:txBody>
                    <a:bodyPr/>
                    <a:lstStyle/>
                    <a:p>
                      <a:pPr indent="0" lvl="0" marL="0" marR="0" rtl="0" algn="l">
                        <a:lnSpc>
                          <a:spcPct val="100000"/>
                        </a:lnSpc>
                        <a:spcBef>
                          <a:spcPts val="0"/>
                        </a:spcBef>
                        <a:spcAft>
                          <a:spcPts val="0"/>
                        </a:spcAft>
                        <a:buClr>
                          <a:srgbClr val="000000"/>
                        </a:buClr>
                        <a:buSzPts val="1800"/>
                        <a:buFont typeface="Arial"/>
                        <a:buNone/>
                      </a:pPr>
                      <a:r>
                        <a:rPr b="1" lang="fr-FR" sz="1800" u="none" cap="none" strike="noStrike">
                          <a:solidFill>
                            <a:schemeClr val="dk2"/>
                          </a:solidFill>
                          <a:latin typeface="Poppins"/>
                          <a:ea typeface="Poppins"/>
                          <a:cs typeface="Poppins"/>
                          <a:sym typeface="Poppins"/>
                        </a:rPr>
                        <a:t>Check-list</a:t>
                      </a:r>
                      <a:endParaRPr b="1" sz="1800" u="none" cap="none" strike="noStrike">
                        <a:solidFill>
                          <a:schemeClr val="dk2"/>
                        </a:solidFill>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D9D9"/>
                    </a:solidFill>
                  </a:tcPr>
                </a:tc>
                <a:tc>
                  <a:txBody>
                    <a:bodyPr/>
                    <a:lstStyle/>
                    <a:p>
                      <a:pPr indent="0" lvl="0" marL="0" marR="0" rtl="0" algn="l">
                        <a:lnSpc>
                          <a:spcPct val="115000"/>
                        </a:lnSpc>
                        <a:spcBef>
                          <a:spcPts val="0"/>
                        </a:spcBef>
                        <a:spcAft>
                          <a:spcPts val="0"/>
                        </a:spcAft>
                        <a:buClr>
                          <a:srgbClr val="000000"/>
                        </a:buClr>
                        <a:buSzPts val="1800"/>
                        <a:buFont typeface="Arial"/>
                        <a:buNone/>
                      </a:pPr>
                      <a:r>
                        <a:rPr b="1" lang="fr-FR" sz="1800" u="none" cap="none" strike="noStrike">
                          <a:solidFill>
                            <a:schemeClr val="dk2"/>
                          </a:solidFill>
                          <a:latin typeface="Poppins"/>
                          <a:ea typeface="Poppins"/>
                          <a:cs typeface="Poppins"/>
                          <a:sym typeface="Poppins"/>
                        </a:rPr>
                        <a:t>Explications</a:t>
                      </a:r>
                      <a:endParaRPr b="1" sz="1800" u="none" cap="none" strike="noStrike">
                        <a:solidFill>
                          <a:schemeClr val="dk2"/>
                        </a:solidFill>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D9D9"/>
                    </a:solidFill>
                  </a:tcPr>
                </a:tc>
              </a:tr>
              <a:tr h="381000">
                <a:tc>
                  <a:txBody>
                    <a:bodyPr/>
                    <a:lstStyle/>
                    <a:p>
                      <a:pPr indent="0" lvl="0" marL="0" marR="0" rtl="0" algn="l">
                        <a:lnSpc>
                          <a:spcPct val="100000"/>
                        </a:lnSpc>
                        <a:spcBef>
                          <a:spcPts val="0"/>
                        </a:spcBef>
                        <a:spcAft>
                          <a:spcPts val="0"/>
                        </a:spcAft>
                        <a:buClr>
                          <a:srgbClr val="000000"/>
                        </a:buClr>
                        <a:buSzPts val="1500"/>
                        <a:buFont typeface="Arial"/>
                        <a:buNone/>
                      </a:pPr>
                      <a:r>
                        <a:rPr lang="fr-FR" sz="1500" u="none" cap="none" strike="noStrike">
                          <a:solidFill>
                            <a:schemeClr val="dk2"/>
                          </a:solidFill>
                          <a:latin typeface="Poppins"/>
                          <a:ea typeface="Poppins"/>
                          <a:cs typeface="Poppins"/>
                          <a:sym typeface="Poppins"/>
                        </a:rPr>
                        <a:t>Éviter les réponses en texte libre</a:t>
                      </a:r>
                      <a:endParaRPr sz="1500" u="none" cap="none" strike="noStrike">
                        <a:solidFill>
                          <a:schemeClr val="dk2"/>
                        </a:solidFill>
                        <a:latin typeface="Poppins"/>
                        <a:ea typeface="Poppins"/>
                        <a:cs typeface="Poppins"/>
                        <a:sym typeface="Poppins"/>
                      </a:endParaRPr>
                    </a:p>
                  </a:txBody>
                  <a:tcPr marT="91425" marB="91425" marR="91425" marL="91425">
                    <a:lnT cap="flat" cmpd="sng" w="9525">
                      <a:solidFill>
                        <a:schemeClr val="dk2"/>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500"/>
                        <a:buFont typeface="Arial"/>
                        <a:buNone/>
                      </a:pPr>
                      <a:r>
                        <a:rPr lang="fr-FR" sz="1500" u="none" cap="none" strike="noStrike">
                          <a:solidFill>
                            <a:srgbClr val="262626"/>
                          </a:solidFill>
                          <a:latin typeface="Poppins"/>
                          <a:ea typeface="Poppins"/>
                          <a:cs typeface="Poppins"/>
                          <a:sym typeface="Poppins"/>
                        </a:rPr>
                        <a:t>Cela </a:t>
                      </a:r>
                      <a:r>
                        <a:rPr lang="fr-FR" sz="1500" u="none" cap="none" strike="noStrike">
                          <a:solidFill>
                            <a:schemeClr val="dk2"/>
                          </a:solidFill>
                          <a:latin typeface="Poppins"/>
                          <a:ea typeface="Poppins"/>
                          <a:cs typeface="Poppins"/>
                          <a:sym typeface="Poppins"/>
                        </a:rPr>
                        <a:t>complique l’analyse</a:t>
                      </a:r>
                      <a:r>
                        <a:rPr lang="fr-FR" sz="1500" u="none" cap="none" strike="noStrike">
                          <a:solidFill>
                            <a:srgbClr val="262626"/>
                          </a:solidFill>
                          <a:latin typeface="Poppins"/>
                          <a:ea typeface="Poppins"/>
                          <a:cs typeface="Poppins"/>
                          <a:sym typeface="Poppins"/>
                        </a:rPr>
                        <a:t>, car cela nécessite une lecture individuelle de chaque réponse. Si cela est indispensable préciser une réponse courte ou mots clés.</a:t>
                      </a:r>
                      <a:endParaRPr sz="1500" u="none" cap="none" strike="noStrike">
                        <a:solidFill>
                          <a:srgbClr val="262626"/>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rPr lang="fr-FR" sz="1500" u="none" cap="none" strike="noStrike">
                          <a:solidFill>
                            <a:schemeClr val="dk2"/>
                          </a:solidFill>
                          <a:latin typeface="Poppins"/>
                          <a:ea typeface="Poppins"/>
                          <a:cs typeface="Poppins"/>
                          <a:sym typeface="Poppins"/>
                        </a:rPr>
                        <a:t>Préférer la standardisation des réponses avec un choix de réponse</a:t>
                      </a:r>
                      <a:r>
                        <a:rPr lang="fr-FR" sz="1500" u="none" cap="none" strike="noStrike">
                          <a:solidFill>
                            <a:srgbClr val="262626"/>
                          </a:solidFill>
                          <a:latin typeface="Poppins"/>
                          <a:ea typeface="Poppins"/>
                          <a:cs typeface="Poppins"/>
                          <a:sym typeface="Poppins"/>
                        </a:rPr>
                        <a:t> (options de réponse déjà formulées) qui permettra d’analyser plu facilement</a:t>
                      </a:r>
                      <a:endParaRPr sz="1500" u="none" cap="none" strike="noStrike">
                        <a:latin typeface="Poppins"/>
                        <a:ea typeface="Poppins"/>
                        <a:cs typeface="Poppins"/>
                        <a:sym typeface="Poppins"/>
                      </a:endParaRPr>
                    </a:p>
                  </a:txBody>
                  <a:tcPr marT="91425" marB="91425" marR="91425" marL="91425">
                    <a:lnT cap="flat" cmpd="sng" w="9525">
                      <a:solidFill>
                        <a:schemeClr val="dk2"/>
                      </a:solidFill>
                      <a:prstDash val="solid"/>
                      <a:round/>
                      <a:headEnd len="sm" w="sm" type="none"/>
                      <a:tailEnd len="sm" w="sm" type="none"/>
                    </a:lnT>
                  </a:tcPr>
                </a:tc>
              </a:tr>
              <a:tr h="381000">
                <a:tc>
                  <a:txBody>
                    <a:bodyPr/>
                    <a:lstStyle/>
                    <a:p>
                      <a:pPr indent="0" lvl="0" marL="0" marR="0" rtl="0" algn="l">
                        <a:lnSpc>
                          <a:spcPct val="100000"/>
                        </a:lnSpc>
                        <a:spcBef>
                          <a:spcPts val="0"/>
                        </a:spcBef>
                        <a:spcAft>
                          <a:spcPts val="0"/>
                        </a:spcAft>
                        <a:buClr>
                          <a:srgbClr val="000000"/>
                        </a:buClr>
                        <a:buSzPts val="1500"/>
                        <a:buFont typeface="Arial"/>
                        <a:buNone/>
                      </a:pPr>
                      <a:r>
                        <a:rPr lang="fr-FR" sz="1500" u="none" cap="none" strike="noStrike">
                          <a:solidFill>
                            <a:schemeClr val="dk2"/>
                          </a:solidFill>
                          <a:latin typeface="Poppins"/>
                          <a:ea typeface="Poppins"/>
                          <a:cs typeface="Poppins"/>
                          <a:sym typeface="Poppins"/>
                        </a:rPr>
                        <a:t>Limiter les réponses à choix multiples</a:t>
                      </a:r>
                      <a:endParaRPr sz="1500" u="none" cap="none" strike="noStrike">
                        <a:solidFill>
                          <a:schemeClr val="dk2"/>
                        </a:solidFill>
                        <a:latin typeface="Poppins"/>
                        <a:ea typeface="Poppins"/>
                        <a:cs typeface="Poppins"/>
                        <a:sym typeface="Poppin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500"/>
                        <a:buFont typeface="Arial"/>
                        <a:buNone/>
                      </a:pPr>
                      <a:r>
                        <a:rPr lang="fr-FR" sz="1500" u="none" cap="none" strike="noStrike">
                          <a:solidFill>
                            <a:srgbClr val="262626"/>
                          </a:solidFill>
                          <a:latin typeface="Poppins"/>
                          <a:ea typeface="Poppins"/>
                          <a:cs typeface="Poppins"/>
                          <a:sym typeface="Poppins"/>
                        </a:rPr>
                        <a:t>Elles peuvent semblaient être une option mais leur analyse nécessite de nombreuses manipulations (filtre, croisement des données et des informations) ce qui peut </a:t>
                      </a:r>
                      <a:r>
                        <a:rPr lang="fr-FR" sz="1500" u="none" cap="none" strike="noStrike">
                          <a:solidFill>
                            <a:schemeClr val="dk2"/>
                          </a:solidFill>
                          <a:latin typeface="Poppins"/>
                          <a:ea typeface="Poppins"/>
                          <a:cs typeface="Poppins"/>
                          <a:sym typeface="Poppins"/>
                        </a:rPr>
                        <a:t>complexifier l’analyse et nécessiter des compétences techniques</a:t>
                      </a:r>
                      <a:r>
                        <a:rPr lang="fr-FR" sz="1500" u="none" cap="none" strike="noStrike">
                          <a:solidFill>
                            <a:srgbClr val="262626"/>
                          </a:solidFill>
                          <a:latin typeface="Poppins"/>
                          <a:ea typeface="Poppins"/>
                          <a:cs typeface="Poppins"/>
                          <a:sym typeface="Poppins"/>
                        </a:rPr>
                        <a:t>.</a:t>
                      </a:r>
                      <a:endParaRPr sz="1500" u="none" cap="none" strike="noStrike">
                        <a:latin typeface="Poppins"/>
                        <a:ea typeface="Poppins"/>
                        <a:cs typeface="Poppins"/>
                        <a:sym typeface="Poppins"/>
                      </a:endParaRPr>
                    </a:p>
                  </a:txBody>
                  <a:tcPr marT="91425" marB="91425" marR="91425" marL="91425"/>
                </a:tc>
              </a:tr>
              <a:tr h="381000">
                <a:tc>
                  <a:txBody>
                    <a:bodyPr/>
                    <a:lstStyle/>
                    <a:p>
                      <a:pPr indent="0" lvl="0" marL="0" marR="0" rtl="0" algn="just">
                        <a:lnSpc>
                          <a:spcPct val="100000"/>
                        </a:lnSpc>
                        <a:spcBef>
                          <a:spcPts val="0"/>
                        </a:spcBef>
                        <a:spcAft>
                          <a:spcPts val="0"/>
                        </a:spcAft>
                        <a:buClr>
                          <a:srgbClr val="000000"/>
                        </a:buClr>
                        <a:buSzPts val="1500"/>
                        <a:buFont typeface="Arial"/>
                        <a:buNone/>
                      </a:pPr>
                      <a:r>
                        <a:rPr lang="fr-FR" sz="1500" u="none" cap="none" strike="noStrike">
                          <a:solidFill>
                            <a:srgbClr val="262626"/>
                          </a:solidFill>
                          <a:latin typeface="Poppins"/>
                          <a:ea typeface="Poppins"/>
                          <a:cs typeface="Poppins"/>
                          <a:sym typeface="Poppins"/>
                        </a:rPr>
                        <a:t>Gardez la question </a:t>
                      </a:r>
                      <a:r>
                        <a:rPr lang="fr-FR" sz="1500" u="none" cap="none" strike="noStrike">
                          <a:solidFill>
                            <a:schemeClr val="dk2"/>
                          </a:solidFill>
                          <a:latin typeface="Poppins"/>
                          <a:ea typeface="Poppins"/>
                          <a:cs typeface="Poppins"/>
                          <a:sym typeface="Poppins"/>
                        </a:rPr>
                        <a:t>neutre</a:t>
                      </a:r>
                      <a:r>
                        <a:rPr lang="fr-FR" sz="1500" u="none" cap="none" strike="noStrike">
                          <a:solidFill>
                            <a:srgbClr val="262626"/>
                          </a:solidFill>
                          <a:latin typeface="Poppins"/>
                          <a:ea typeface="Poppins"/>
                          <a:cs typeface="Poppins"/>
                          <a:sym typeface="Poppins"/>
                        </a:rPr>
                        <a:t> : n’essayez pas d’influencer la personne enquêtée</a:t>
                      </a:r>
                      <a:endParaRPr sz="1500" u="none" cap="none" strike="noStrike">
                        <a:solidFill>
                          <a:srgbClr val="262626"/>
                        </a:solidFill>
                        <a:latin typeface="Poppins"/>
                        <a:ea typeface="Poppins"/>
                        <a:cs typeface="Poppins"/>
                        <a:sym typeface="Poppin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500"/>
                        <a:buFont typeface="Arial"/>
                        <a:buNone/>
                      </a:pPr>
                      <a:r>
                        <a:rPr lang="fr-FR" sz="1500" u="none" cap="none" strike="noStrike">
                          <a:solidFill>
                            <a:srgbClr val="262626"/>
                          </a:solidFill>
                          <a:latin typeface="Poppins"/>
                          <a:ea typeface="Poppins"/>
                          <a:cs typeface="Poppins"/>
                          <a:sym typeface="Poppins"/>
                        </a:rPr>
                        <a:t>Cela va évidemment </a:t>
                      </a:r>
                      <a:r>
                        <a:rPr lang="fr-FR" sz="1500" u="none" cap="none" strike="noStrike">
                          <a:solidFill>
                            <a:schemeClr val="dk2"/>
                          </a:solidFill>
                          <a:latin typeface="Poppins"/>
                          <a:ea typeface="Poppins"/>
                          <a:cs typeface="Poppins"/>
                          <a:sym typeface="Poppins"/>
                        </a:rPr>
                        <a:t>biaiser les résultats</a:t>
                      </a:r>
                      <a:r>
                        <a:rPr lang="fr-FR" sz="1500" u="none" cap="none" strike="noStrike">
                          <a:solidFill>
                            <a:srgbClr val="262626"/>
                          </a:solidFill>
                          <a:latin typeface="Poppins"/>
                          <a:ea typeface="Poppins"/>
                          <a:cs typeface="Poppins"/>
                          <a:sym typeface="Poppins"/>
                        </a:rPr>
                        <a:t> en encourageant une réponse qui pourrait ne pas être vraie</a:t>
                      </a:r>
                      <a:endParaRPr sz="1500" u="none" cap="none" strike="noStrike">
                        <a:solidFill>
                          <a:srgbClr val="262626"/>
                        </a:solidFill>
                        <a:latin typeface="Poppins"/>
                        <a:ea typeface="Poppins"/>
                        <a:cs typeface="Poppins"/>
                        <a:sym typeface="Poppins"/>
                      </a:endParaRPr>
                    </a:p>
                  </a:txBody>
                  <a:tcPr marT="91425" marB="91425" marR="91425" marL="91425"/>
                </a:tc>
              </a:tr>
            </a:tbl>
          </a:graphicData>
        </a:graphic>
      </p:graphicFrame>
      <p:sp>
        <p:nvSpPr>
          <p:cNvPr id="202" name="Google Shape;202;g34b28132ac3_0_199"/>
          <p:cNvSpPr txBox="1"/>
          <p:nvPr/>
        </p:nvSpPr>
        <p:spPr>
          <a:xfrm>
            <a:off x="0" y="315100"/>
            <a:ext cx="9144000" cy="769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fr-FR" sz="3800" u="none" cap="none" strike="noStrike">
                <a:solidFill>
                  <a:schemeClr val="lt1"/>
                </a:solidFill>
                <a:latin typeface="Bebas Neue"/>
                <a:ea typeface="Bebas Neue"/>
                <a:cs typeface="Bebas Neue"/>
                <a:sym typeface="Bebas Neue"/>
              </a:rPr>
              <a:t>CONCEVOIR LES OUTILS - ZOOM SUR LE QUESTIONNAIRE</a:t>
            </a:r>
            <a:endParaRPr b="1" i="0" sz="3800" u="none" cap="none" strike="noStrike">
              <a:solidFill>
                <a:schemeClr val="lt1"/>
              </a:solidFill>
              <a:latin typeface="Bebas Neue"/>
              <a:ea typeface="Bebas Neue"/>
              <a:cs typeface="Bebas Neue"/>
              <a:sym typeface="Bebas Neue"/>
            </a:endParaRPr>
          </a:p>
        </p:txBody>
      </p:sp>
      <p:pic>
        <p:nvPicPr>
          <p:cNvPr id="203" name="Google Shape;203;g34b28132ac3_0_199" title="zoom.png"/>
          <p:cNvPicPr preferRelativeResize="0"/>
          <p:nvPr/>
        </p:nvPicPr>
        <p:blipFill rotWithShape="1">
          <a:blip r:embed="rId3">
            <a:alphaModFix/>
          </a:blip>
          <a:srcRect b="0" l="0" r="0" t="0"/>
          <a:stretch/>
        </p:blipFill>
        <p:spPr>
          <a:xfrm>
            <a:off x="8140500" y="360375"/>
            <a:ext cx="724225" cy="724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34a5890c6bd_0_1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210" name="Google Shape;210;g34a5890c6bd_0_12"/>
          <p:cNvSpPr/>
          <p:nvPr/>
        </p:nvSpPr>
        <p:spPr>
          <a:xfrm>
            <a:off x="628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graphicFrame>
        <p:nvGraphicFramePr>
          <p:cNvPr id="211" name="Google Shape;211;g34a5890c6bd_0_12"/>
          <p:cNvGraphicFramePr/>
          <p:nvPr/>
        </p:nvGraphicFramePr>
        <p:xfrm>
          <a:off x="240750" y="1658000"/>
          <a:ext cx="3000000" cy="3000000"/>
        </p:xfrm>
        <a:graphic>
          <a:graphicData uri="http://schemas.openxmlformats.org/drawingml/2006/table">
            <a:tbl>
              <a:tblPr>
                <a:noFill/>
                <a:tableStyleId>{15283962-7D1D-4FD7-94CC-D7873186AB4E}</a:tableStyleId>
              </a:tblPr>
              <a:tblGrid>
                <a:gridCol w="3266550"/>
                <a:gridCol w="5453475"/>
              </a:tblGrid>
              <a:tr h="381000">
                <a:tc>
                  <a:txBody>
                    <a:bodyPr/>
                    <a:lstStyle/>
                    <a:p>
                      <a:pPr indent="0" lvl="0" marL="0" marR="0" rtl="0" algn="l">
                        <a:lnSpc>
                          <a:spcPct val="100000"/>
                        </a:lnSpc>
                        <a:spcBef>
                          <a:spcPts val="0"/>
                        </a:spcBef>
                        <a:spcAft>
                          <a:spcPts val="0"/>
                        </a:spcAft>
                        <a:buClr>
                          <a:srgbClr val="000000"/>
                        </a:buClr>
                        <a:buSzPts val="2000"/>
                        <a:buFont typeface="Arial"/>
                        <a:buNone/>
                      </a:pPr>
                      <a:r>
                        <a:rPr b="1" lang="fr-FR" sz="2000" u="none" cap="none" strike="noStrike">
                          <a:solidFill>
                            <a:schemeClr val="dk2"/>
                          </a:solidFill>
                          <a:latin typeface="Poppins"/>
                          <a:ea typeface="Poppins"/>
                          <a:cs typeface="Poppins"/>
                          <a:sym typeface="Poppins"/>
                        </a:rPr>
                        <a:t>Check-list</a:t>
                      </a:r>
                      <a:endParaRPr b="1" sz="2000" u="none" cap="none" strike="noStrike">
                        <a:solidFill>
                          <a:schemeClr val="dk2"/>
                        </a:solidFill>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c>
                  <a:txBody>
                    <a:bodyPr/>
                    <a:lstStyle/>
                    <a:p>
                      <a:pPr indent="0" lvl="0" marL="0" marR="0" rtl="0" algn="l">
                        <a:lnSpc>
                          <a:spcPct val="115000"/>
                        </a:lnSpc>
                        <a:spcBef>
                          <a:spcPts val="0"/>
                        </a:spcBef>
                        <a:spcAft>
                          <a:spcPts val="0"/>
                        </a:spcAft>
                        <a:buClr>
                          <a:srgbClr val="000000"/>
                        </a:buClr>
                        <a:buSzPts val="2000"/>
                        <a:buFont typeface="Arial"/>
                        <a:buNone/>
                      </a:pPr>
                      <a:r>
                        <a:rPr b="1" lang="fr-FR" sz="2000" u="none" cap="none" strike="noStrike">
                          <a:solidFill>
                            <a:schemeClr val="dk2"/>
                          </a:solidFill>
                          <a:latin typeface="Poppins"/>
                          <a:ea typeface="Poppins"/>
                          <a:cs typeface="Poppins"/>
                          <a:sym typeface="Poppins"/>
                        </a:rPr>
                        <a:t>Explications</a:t>
                      </a:r>
                      <a:endParaRPr b="1" sz="2000" u="none" cap="none" strike="noStrike">
                        <a:solidFill>
                          <a:schemeClr val="dk2"/>
                        </a:solidFill>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r>
              <a:tr h="381000">
                <a:tc>
                  <a:txBody>
                    <a:bodyPr/>
                    <a:lstStyle/>
                    <a:p>
                      <a:pPr indent="0" lvl="0" marL="0" marR="0" rtl="0" algn="just">
                        <a:lnSpc>
                          <a:spcPct val="100000"/>
                        </a:lnSpc>
                        <a:spcBef>
                          <a:spcPts val="0"/>
                        </a:spcBef>
                        <a:spcAft>
                          <a:spcPts val="0"/>
                        </a:spcAft>
                        <a:buClr>
                          <a:srgbClr val="000000"/>
                        </a:buClr>
                        <a:buSzPts val="1600"/>
                        <a:buFont typeface="Arial"/>
                        <a:buNone/>
                      </a:pPr>
                      <a:r>
                        <a:rPr lang="fr-FR" sz="1600" u="none" cap="none" strike="noStrike">
                          <a:solidFill>
                            <a:srgbClr val="262626"/>
                          </a:solidFill>
                          <a:latin typeface="Poppins"/>
                          <a:ea typeface="Poppins"/>
                          <a:cs typeface="Poppins"/>
                          <a:sym typeface="Poppins"/>
                        </a:rPr>
                        <a:t>Veillez à ce que votre enquête se déroule</a:t>
                      </a:r>
                      <a:r>
                        <a:rPr lang="fr-FR" sz="1600" u="none" cap="none" strike="noStrike">
                          <a:solidFill>
                            <a:schemeClr val="dk2"/>
                          </a:solidFill>
                          <a:latin typeface="Poppins"/>
                          <a:ea typeface="Poppins"/>
                          <a:cs typeface="Poppins"/>
                          <a:sym typeface="Poppins"/>
                        </a:rPr>
                        <a:t> logiquement d’une question à l’autre</a:t>
                      </a:r>
                      <a:r>
                        <a:rPr lang="fr-FR" sz="1600" u="none" cap="none" strike="noStrike">
                          <a:solidFill>
                            <a:srgbClr val="262626"/>
                          </a:solidFill>
                          <a:latin typeface="Poppins"/>
                          <a:ea typeface="Poppins"/>
                          <a:cs typeface="Poppins"/>
                          <a:sym typeface="Poppins"/>
                        </a:rPr>
                        <a:t> et d’un groupe de questions à l’autre.</a:t>
                      </a:r>
                      <a:endParaRPr sz="1600" u="none" cap="none" strike="noStrike">
                        <a:solidFill>
                          <a:srgbClr val="262626"/>
                        </a:solidFill>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600"/>
                        <a:buFont typeface="Arial"/>
                        <a:buNone/>
                      </a:pPr>
                      <a:r>
                        <a:rPr lang="fr-FR" sz="1600" u="none" cap="none" strike="noStrike">
                          <a:solidFill>
                            <a:srgbClr val="262626"/>
                          </a:solidFill>
                          <a:latin typeface="Poppins"/>
                          <a:ea typeface="Poppins"/>
                          <a:cs typeface="Poppins"/>
                          <a:sym typeface="Poppins"/>
                        </a:rPr>
                        <a:t>Cela facilite la lecture et la compréhension pour le répondant. Si celui-ci est perdu dans les questions il risque d'abandonner le formulaire.</a:t>
                      </a:r>
                      <a:endParaRPr sz="1600" u="none" cap="none" strike="noStrike">
                        <a:solidFill>
                          <a:srgbClr val="262626"/>
                        </a:solidFill>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B7B7B7"/>
                      </a:solidFill>
                      <a:prstDash val="solid"/>
                      <a:round/>
                      <a:headEnd len="sm" w="sm" type="none"/>
                      <a:tailEnd len="sm" w="sm" type="none"/>
                    </a:lnB>
                  </a:tcPr>
                </a:tc>
              </a:tr>
              <a:tr h="381000">
                <a:tc>
                  <a:txBody>
                    <a:bodyPr/>
                    <a:lstStyle/>
                    <a:p>
                      <a:pPr indent="0" lvl="0" marL="0" marR="0" rtl="0" algn="just">
                        <a:lnSpc>
                          <a:spcPct val="100000"/>
                        </a:lnSpc>
                        <a:spcBef>
                          <a:spcPts val="0"/>
                        </a:spcBef>
                        <a:spcAft>
                          <a:spcPts val="0"/>
                        </a:spcAft>
                        <a:buClr>
                          <a:srgbClr val="000000"/>
                        </a:buClr>
                        <a:buSzPts val="1600"/>
                        <a:buFont typeface="Arial"/>
                        <a:buNone/>
                      </a:pPr>
                      <a:r>
                        <a:rPr lang="fr-FR" sz="1600" u="none" cap="none" strike="noStrike">
                          <a:solidFill>
                            <a:schemeClr val="dk2"/>
                          </a:solidFill>
                          <a:latin typeface="Poppins"/>
                          <a:ea typeface="Poppins"/>
                          <a:cs typeface="Poppins"/>
                          <a:sym typeface="Poppins"/>
                        </a:rPr>
                        <a:t>Contextualiser les questions</a:t>
                      </a:r>
                      <a:r>
                        <a:rPr lang="fr-FR" sz="1600" u="none" cap="none" strike="noStrike">
                          <a:solidFill>
                            <a:srgbClr val="262626"/>
                          </a:solidFill>
                          <a:latin typeface="Poppins"/>
                          <a:ea typeface="Poppins"/>
                          <a:cs typeface="Poppins"/>
                          <a:sym typeface="Poppins"/>
                        </a:rPr>
                        <a:t> qui peuvent affecter directement les personnes concernées.</a:t>
                      </a:r>
                      <a:endParaRPr sz="1600" u="none" cap="none" strike="noStrike">
                        <a:solidFill>
                          <a:srgbClr val="262626"/>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600"/>
                        <a:buFont typeface="Arial"/>
                        <a:buNone/>
                      </a:pPr>
                      <a:r>
                        <a:rPr lang="fr-FR" sz="1600" u="none" cap="none" strike="noStrike">
                          <a:solidFill>
                            <a:srgbClr val="262626"/>
                          </a:solidFill>
                          <a:latin typeface="Poppins"/>
                          <a:ea typeface="Poppins"/>
                          <a:cs typeface="Poppins"/>
                          <a:sym typeface="Poppins"/>
                        </a:rPr>
                        <a:t>Exemple : “Etes-vous satisfait des mesures qui ont été prises pour subvenir aux besoins de votre famille ?”</a:t>
                      </a:r>
                      <a:endParaRPr sz="1600" u="none" cap="none" strike="noStrike">
                        <a:solidFill>
                          <a:srgbClr val="262626"/>
                        </a:solidFill>
                        <a:latin typeface="Poppins"/>
                        <a:ea typeface="Poppins"/>
                        <a:cs typeface="Poppins"/>
                        <a:sym typeface="Poppins"/>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600"/>
                        <a:buFont typeface="Arial"/>
                        <a:buNone/>
                      </a:pPr>
                      <a:r>
                        <a:rPr lang="fr-FR" sz="1600" u="none" cap="none" strike="noStrike">
                          <a:solidFill>
                            <a:schemeClr val="dk2"/>
                          </a:solidFill>
                          <a:latin typeface="Poppins"/>
                          <a:ea typeface="Poppins"/>
                          <a:cs typeface="Poppins"/>
                          <a:sym typeface="Poppins"/>
                        </a:rPr>
                        <a:t>Si vous n’expliquez pas que la réponse à cette question n’aura aucune incidence</a:t>
                      </a:r>
                      <a:r>
                        <a:rPr lang="fr-FR" sz="1600" u="none" cap="none" strike="noStrike">
                          <a:solidFill>
                            <a:srgbClr val="262626"/>
                          </a:solidFill>
                          <a:latin typeface="Poppins"/>
                          <a:ea typeface="Poppins"/>
                          <a:cs typeface="Poppins"/>
                          <a:sym typeface="Poppins"/>
                        </a:rPr>
                        <a:t> sur l’aide supplémentaire éventuelle que vous pourriez apporter, vous risquez d’obtenir un résultat fortement sous-estimé…</a:t>
                      </a:r>
                      <a:endParaRPr sz="1600" u="none" cap="none" strike="noStrike">
                        <a:solidFill>
                          <a:srgbClr val="262626"/>
                        </a:solidFill>
                        <a:latin typeface="Poppins"/>
                        <a:ea typeface="Poppins"/>
                        <a:cs typeface="Poppins"/>
                        <a:sym typeface="Poppins"/>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212" name="Google Shape;212;g34a5890c6bd_0_12"/>
          <p:cNvSpPr/>
          <p:nvPr/>
        </p:nvSpPr>
        <p:spPr>
          <a:xfrm>
            <a:off x="280325" y="1177650"/>
            <a:ext cx="7795200" cy="44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FR" sz="1400" u="none" cap="none" strike="noStrike">
                <a:solidFill>
                  <a:schemeClr val="dk1"/>
                </a:solidFill>
                <a:latin typeface="Raleway"/>
                <a:ea typeface="Raleway"/>
                <a:cs typeface="Raleway"/>
                <a:sym typeface="Raleway"/>
              </a:rPr>
              <a:t>Check-list et conseils pour la conception d’un formulaire</a:t>
            </a:r>
            <a:endParaRPr b="0" i="0" sz="1600" u="none" cap="none" strike="noStrike">
              <a:solidFill>
                <a:schemeClr val="dk1"/>
              </a:solidFill>
              <a:latin typeface="Raleway"/>
              <a:ea typeface="Raleway"/>
              <a:cs typeface="Raleway"/>
              <a:sym typeface="Raleway"/>
            </a:endParaRPr>
          </a:p>
        </p:txBody>
      </p:sp>
      <p:sp>
        <p:nvSpPr>
          <p:cNvPr id="213" name="Google Shape;213;g34a5890c6bd_0_12"/>
          <p:cNvSpPr txBox="1"/>
          <p:nvPr/>
        </p:nvSpPr>
        <p:spPr>
          <a:xfrm>
            <a:off x="0" y="315100"/>
            <a:ext cx="9144000" cy="769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fr-FR" sz="3800" u="none" cap="none" strike="noStrike">
                <a:solidFill>
                  <a:schemeClr val="lt1"/>
                </a:solidFill>
                <a:latin typeface="Bebas Neue"/>
                <a:ea typeface="Bebas Neue"/>
                <a:cs typeface="Bebas Neue"/>
                <a:sym typeface="Bebas Neue"/>
              </a:rPr>
              <a:t>CONCEVOIR LES OUTILS - ZOOM SUR LE QUESTIONNAIRE</a:t>
            </a:r>
            <a:endParaRPr b="1" i="0" sz="3800" u="none" cap="none" strike="noStrike">
              <a:solidFill>
                <a:schemeClr val="lt1"/>
              </a:solidFill>
              <a:latin typeface="Bebas Neue"/>
              <a:ea typeface="Bebas Neue"/>
              <a:cs typeface="Bebas Neue"/>
              <a:sym typeface="Bebas Neue"/>
            </a:endParaRPr>
          </a:p>
        </p:txBody>
      </p:sp>
      <p:pic>
        <p:nvPicPr>
          <p:cNvPr id="214" name="Google Shape;214;g34a5890c6bd_0_12" title="zoom.png"/>
          <p:cNvPicPr preferRelativeResize="0"/>
          <p:nvPr/>
        </p:nvPicPr>
        <p:blipFill rotWithShape="1">
          <a:blip r:embed="rId3">
            <a:alphaModFix/>
          </a:blip>
          <a:srcRect b="0" l="0" r="0" t="0"/>
          <a:stretch/>
        </p:blipFill>
        <p:spPr>
          <a:xfrm>
            <a:off x="8140500" y="360375"/>
            <a:ext cx="724225" cy="724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4b28132ac3_0_20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221" name="Google Shape;221;g34b28132ac3_0_209"/>
          <p:cNvSpPr/>
          <p:nvPr/>
        </p:nvSpPr>
        <p:spPr>
          <a:xfrm>
            <a:off x="628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graphicFrame>
        <p:nvGraphicFramePr>
          <p:cNvPr id="222" name="Google Shape;222;g34b28132ac3_0_209"/>
          <p:cNvGraphicFramePr/>
          <p:nvPr/>
        </p:nvGraphicFramePr>
        <p:xfrm>
          <a:off x="240750" y="1658000"/>
          <a:ext cx="3000000" cy="3000000"/>
        </p:xfrm>
        <a:graphic>
          <a:graphicData uri="http://schemas.openxmlformats.org/drawingml/2006/table">
            <a:tbl>
              <a:tblPr>
                <a:noFill/>
                <a:tableStyleId>{15283962-7D1D-4FD7-94CC-D7873186AB4E}</a:tableStyleId>
              </a:tblPr>
              <a:tblGrid>
                <a:gridCol w="2806150"/>
                <a:gridCol w="5913875"/>
              </a:tblGrid>
              <a:tr h="381000">
                <a:tc>
                  <a:txBody>
                    <a:bodyPr/>
                    <a:lstStyle/>
                    <a:p>
                      <a:pPr indent="0" lvl="0" marL="0" marR="0" rtl="0" algn="l">
                        <a:lnSpc>
                          <a:spcPct val="100000"/>
                        </a:lnSpc>
                        <a:spcBef>
                          <a:spcPts val="0"/>
                        </a:spcBef>
                        <a:spcAft>
                          <a:spcPts val="0"/>
                        </a:spcAft>
                        <a:buClr>
                          <a:srgbClr val="000000"/>
                        </a:buClr>
                        <a:buSzPts val="1300"/>
                        <a:buFont typeface="Arial"/>
                        <a:buNone/>
                      </a:pPr>
                      <a:r>
                        <a:rPr b="1" lang="fr-FR" sz="1300" u="none" cap="none" strike="noStrike">
                          <a:solidFill>
                            <a:schemeClr val="dk2"/>
                          </a:solidFill>
                          <a:latin typeface="Poppins"/>
                          <a:ea typeface="Poppins"/>
                          <a:cs typeface="Poppins"/>
                          <a:sym typeface="Poppins"/>
                        </a:rPr>
                        <a:t>Check-list</a:t>
                      </a:r>
                      <a:endParaRPr b="1" sz="1300" u="none" cap="none" strike="noStrike">
                        <a:solidFill>
                          <a:schemeClr val="dk2"/>
                        </a:solidFill>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fr-FR" sz="1300" u="none" cap="none" strike="noStrike">
                          <a:solidFill>
                            <a:schemeClr val="dk2"/>
                          </a:solidFill>
                          <a:latin typeface="Poppins"/>
                          <a:ea typeface="Poppins"/>
                          <a:cs typeface="Poppins"/>
                          <a:sym typeface="Poppins"/>
                        </a:rPr>
                        <a:t>Explications</a:t>
                      </a:r>
                      <a:endParaRPr b="1" sz="1300" u="none" cap="none" strike="noStrike">
                        <a:solidFill>
                          <a:schemeClr val="dk2"/>
                        </a:solidFill>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r>
              <a:tr h="381000">
                <a:tc>
                  <a:txBody>
                    <a:bodyPr/>
                    <a:lstStyle/>
                    <a:p>
                      <a:pPr indent="0" lvl="0" marL="0" marR="0" rtl="0" algn="just">
                        <a:lnSpc>
                          <a:spcPct val="100000"/>
                        </a:lnSpc>
                        <a:spcBef>
                          <a:spcPts val="0"/>
                        </a:spcBef>
                        <a:spcAft>
                          <a:spcPts val="0"/>
                        </a:spcAft>
                        <a:buClr>
                          <a:srgbClr val="000000"/>
                        </a:buClr>
                        <a:buSzPts val="1300"/>
                        <a:buFont typeface="Arial"/>
                        <a:buNone/>
                      </a:pPr>
                      <a:r>
                        <a:rPr lang="fr-FR" sz="1300" u="none" cap="none" strike="noStrike">
                          <a:solidFill>
                            <a:srgbClr val="262626"/>
                          </a:solidFill>
                          <a:latin typeface="Poppins"/>
                          <a:ea typeface="Poppins"/>
                          <a:cs typeface="Poppins"/>
                          <a:sym typeface="Poppins"/>
                        </a:rPr>
                        <a:t>Réfléchir aux raisons de </a:t>
                      </a:r>
                      <a:r>
                        <a:rPr lang="fr-FR" sz="1300" u="none" cap="none" strike="noStrike">
                          <a:solidFill>
                            <a:schemeClr val="dk2"/>
                          </a:solidFill>
                          <a:latin typeface="Poppins"/>
                          <a:ea typeface="Poppins"/>
                          <a:cs typeface="Poppins"/>
                          <a:sym typeface="Poppins"/>
                        </a:rPr>
                        <a:t>rendre obligatoires les questions</a:t>
                      </a:r>
                      <a:endParaRPr sz="1300" u="none" cap="none" strike="noStrike">
                        <a:solidFill>
                          <a:schemeClr val="dk2"/>
                        </a:solidFill>
                        <a:latin typeface="Poppins"/>
                        <a:ea typeface="Poppins"/>
                        <a:cs typeface="Poppins"/>
                        <a:sym typeface="Poppins"/>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300"/>
                        <a:buFont typeface="Arial"/>
                        <a:buNone/>
                      </a:pPr>
                      <a:r>
                        <a:rPr lang="fr-FR" sz="1300" u="none" cap="none" strike="noStrike">
                          <a:solidFill>
                            <a:srgbClr val="262626"/>
                          </a:solidFill>
                          <a:latin typeface="Poppins"/>
                          <a:ea typeface="Poppins"/>
                          <a:cs typeface="Poppins"/>
                          <a:sym typeface="Poppins"/>
                        </a:rPr>
                        <a:t>Certaines questions peuvent être rendues obligatoires, en vue d’améliorer la qualité de l’analyse. Toutefois, il convient de s’interroger à cet enjeux :</a:t>
                      </a:r>
                      <a:endParaRPr sz="1300" u="none" cap="none" strike="noStrike">
                        <a:solidFill>
                          <a:srgbClr val="262626"/>
                        </a:solidFill>
                        <a:latin typeface="Poppins"/>
                        <a:ea typeface="Poppins"/>
                        <a:cs typeface="Poppins"/>
                        <a:sym typeface="Poppins"/>
                      </a:endParaRPr>
                    </a:p>
                    <a:p>
                      <a:pPr indent="-311150" lvl="0" marL="457200" marR="0" rtl="0" algn="just">
                        <a:lnSpc>
                          <a:spcPct val="115000"/>
                        </a:lnSpc>
                        <a:spcBef>
                          <a:spcPts val="1100"/>
                        </a:spcBef>
                        <a:spcAft>
                          <a:spcPts val="0"/>
                        </a:spcAft>
                        <a:buClr>
                          <a:srgbClr val="262626"/>
                        </a:buClr>
                        <a:buSzPts val="1300"/>
                        <a:buFont typeface="Poppins"/>
                        <a:buChar char="-"/>
                      </a:pPr>
                      <a:r>
                        <a:rPr lang="fr-FR" sz="1300" u="none" cap="none" strike="noStrike">
                          <a:solidFill>
                            <a:schemeClr val="dk2"/>
                          </a:solidFill>
                          <a:latin typeface="Poppins"/>
                          <a:ea typeface="Poppins"/>
                          <a:cs typeface="Poppins"/>
                          <a:sym typeface="Poppins"/>
                        </a:rPr>
                        <a:t>pour des raisons techniques </a:t>
                      </a:r>
                      <a:r>
                        <a:rPr lang="fr-FR" sz="1300" u="none" cap="none" strike="noStrike">
                          <a:solidFill>
                            <a:srgbClr val="262626"/>
                          </a:solidFill>
                          <a:latin typeface="Poppins"/>
                          <a:ea typeface="Poppins"/>
                          <a:cs typeface="Poppins"/>
                          <a:sym typeface="Poppins"/>
                        </a:rPr>
                        <a:t>(notamment sur support mobile) où certaines données (GPS par exemple) pourrait ne pas fonctionner et bloquerait ainsi la suite du formulaire ;</a:t>
                      </a:r>
                      <a:endParaRPr sz="1300" u="none" cap="none" strike="noStrike">
                        <a:solidFill>
                          <a:srgbClr val="262626"/>
                        </a:solidFill>
                        <a:latin typeface="Poppins"/>
                        <a:ea typeface="Poppins"/>
                        <a:cs typeface="Poppins"/>
                        <a:sym typeface="Poppins"/>
                      </a:endParaRPr>
                    </a:p>
                    <a:p>
                      <a:pPr indent="-311150" lvl="0" marL="457200" marR="0" rtl="0" algn="just">
                        <a:lnSpc>
                          <a:spcPct val="115000"/>
                        </a:lnSpc>
                        <a:spcBef>
                          <a:spcPts val="0"/>
                        </a:spcBef>
                        <a:spcAft>
                          <a:spcPts val="0"/>
                        </a:spcAft>
                        <a:buClr>
                          <a:srgbClr val="262626"/>
                        </a:buClr>
                        <a:buSzPts val="1300"/>
                        <a:buFont typeface="Poppins"/>
                        <a:buChar char="-"/>
                      </a:pPr>
                      <a:r>
                        <a:rPr lang="fr-FR" sz="1300" u="none" cap="none" strike="noStrike">
                          <a:solidFill>
                            <a:schemeClr val="dk2"/>
                          </a:solidFill>
                          <a:latin typeface="Poppins"/>
                          <a:ea typeface="Poppins"/>
                          <a:cs typeface="Poppins"/>
                          <a:sym typeface="Poppins"/>
                        </a:rPr>
                        <a:t>certains questionnaires dépendent de plusieurs personnes. </a:t>
                      </a:r>
                      <a:r>
                        <a:rPr lang="fr-FR" sz="1300" u="none" cap="none" strike="noStrike">
                          <a:solidFill>
                            <a:srgbClr val="262626"/>
                          </a:solidFill>
                          <a:latin typeface="Poppins"/>
                          <a:ea typeface="Poppins"/>
                          <a:cs typeface="Poppins"/>
                          <a:sym typeface="Poppins"/>
                        </a:rPr>
                        <a:t>Si elles ne sont pas disponible au moment de l’enquête, la poursuite du formulaire ne sera pas possible ;</a:t>
                      </a:r>
                      <a:endParaRPr sz="1300" u="none" cap="none" strike="noStrike">
                        <a:solidFill>
                          <a:srgbClr val="262626"/>
                        </a:solidFill>
                        <a:latin typeface="Poppins"/>
                        <a:ea typeface="Poppins"/>
                        <a:cs typeface="Poppins"/>
                        <a:sym typeface="Poppins"/>
                      </a:endParaRPr>
                    </a:p>
                    <a:p>
                      <a:pPr indent="-311150" lvl="0" marL="457200" marR="0" rtl="0" algn="just">
                        <a:lnSpc>
                          <a:spcPct val="115000"/>
                        </a:lnSpc>
                        <a:spcBef>
                          <a:spcPts val="0"/>
                        </a:spcBef>
                        <a:spcAft>
                          <a:spcPts val="0"/>
                        </a:spcAft>
                        <a:buClr>
                          <a:srgbClr val="262626"/>
                        </a:buClr>
                        <a:buSzPts val="1300"/>
                        <a:buFont typeface="Poppins"/>
                        <a:buChar char="-"/>
                      </a:pPr>
                      <a:r>
                        <a:rPr lang="fr-FR" sz="1300" u="none" cap="none" strike="noStrike">
                          <a:solidFill>
                            <a:schemeClr val="dk2"/>
                          </a:solidFill>
                          <a:latin typeface="Poppins"/>
                          <a:ea typeface="Poppins"/>
                          <a:cs typeface="Poppins"/>
                          <a:sym typeface="Poppins"/>
                        </a:rPr>
                        <a:t>si vous n’êtes pas sûr des propositions de réponses, voir de la pertinence de la question, mieux vaut la laisser ouverte</a:t>
                      </a:r>
                      <a:r>
                        <a:rPr lang="fr-FR" sz="1300" u="none" cap="none" strike="noStrike">
                          <a:solidFill>
                            <a:srgbClr val="262626"/>
                          </a:solidFill>
                          <a:latin typeface="Poppins"/>
                          <a:ea typeface="Poppins"/>
                          <a:cs typeface="Poppins"/>
                          <a:sym typeface="Poppins"/>
                        </a:rPr>
                        <a:t>. Le non renseignement à une question est en soi une donnée que vous pouvez analyser : la question n’est pas bien formulée, le sujet de la question n’est perçu pas les personnes concernées….</a:t>
                      </a:r>
                      <a:endParaRPr sz="1300" u="none" cap="none" strike="noStrike">
                        <a:solidFill>
                          <a:srgbClr val="262626"/>
                        </a:solidFill>
                        <a:latin typeface="Poppins"/>
                        <a:ea typeface="Poppins"/>
                        <a:cs typeface="Poppins"/>
                        <a:sym typeface="Poppins"/>
                      </a:endParaRPr>
                    </a:p>
                    <a:p>
                      <a:pPr indent="-311150" lvl="0" marL="457200" marR="0" rtl="0" algn="just">
                        <a:lnSpc>
                          <a:spcPct val="115000"/>
                        </a:lnSpc>
                        <a:spcBef>
                          <a:spcPts val="0"/>
                        </a:spcBef>
                        <a:spcAft>
                          <a:spcPts val="0"/>
                        </a:spcAft>
                        <a:buClr>
                          <a:srgbClr val="262626"/>
                        </a:buClr>
                        <a:buSzPts val="1300"/>
                        <a:buFont typeface="Poppins"/>
                        <a:buChar char="-"/>
                      </a:pPr>
                      <a:r>
                        <a:rPr lang="fr-FR" sz="1300" u="none" cap="none" strike="noStrike">
                          <a:solidFill>
                            <a:srgbClr val="262626"/>
                          </a:solidFill>
                          <a:latin typeface="Poppins"/>
                          <a:ea typeface="Poppins"/>
                          <a:cs typeface="Poppins"/>
                          <a:sym typeface="Poppins"/>
                        </a:rPr>
                        <a:t>les personnes pourraient </a:t>
                      </a:r>
                      <a:r>
                        <a:rPr lang="fr-FR" sz="1300" u="none" cap="none" strike="noStrike">
                          <a:solidFill>
                            <a:schemeClr val="dk2"/>
                          </a:solidFill>
                          <a:latin typeface="Poppins"/>
                          <a:ea typeface="Poppins"/>
                          <a:cs typeface="Poppins"/>
                          <a:sym typeface="Poppins"/>
                        </a:rPr>
                        <a:t>être tentée de répondre au hasard</a:t>
                      </a:r>
                      <a:r>
                        <a:rPr lang="fr-FR" sz="1300" u="none" cap="none" strike="noStrike">
                          <a:solidFill>
                            <a:srgbClr val="262626"/>
                          </a:solidFill>
                          <a:latin typeface="Poppins"/>
                          <a:ea typeface="Poppins"/>
                          <a:cs typeface="Poppins"/>
                          <a:sym typeface="Poppins"/>
                        </a:rPr>
                        <a:t>, sans conviction, pour passer à la question suivante, ce qui biaiserai la qualité des données. </a:t>
                      </a:r>
                      <a:endParaRPr sz="1300" u="none" cap="none" strike="noStrike">
                        <a:solidFill>
                          <a:srgbClr val="262626"/>
                        </a:solidFill>
                        <a:latin typeface="Poppins"/>
                        <a:ea typeface="Poppins"/>
                        <a:cs typeface="Poppins"/>
                        <a:sym typeface="Poppins"/>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223" name="Google Shape;223;g34b28132ac3_0_209"/>
          <p:cNvSpPr/>
          <p:nvPr/>
        </p:nvSpPr>
        <p:spPr>
          <a:xfrm>
            <a:off x="280325" y="1177650"/>
            <a:ext cx="7795200" cy="44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FR" sz="1400" u="none" cap="none" strike="noStrike">
                <a:solidFill>
                  <a:schemeClr val="dk1"/>
                </a:solidFill>
                <a:latin typeface="Raleway"/>
                <a:ea typeface="Raleway"/>
                <a:cs typeface="Raleway"/>
                <a:sym typeface="Raleway"/>
              </a:rPr>
              <a:t>Check-list et conseils pour la conception d’un formulaire</a:t>
            </a:r>
            <a:endParaRPr b="0" i="0" sz="1600" u="none" cap="none" strike="noStrike">
              <a:solidFill>
                <a:schemeClr val="dk1"/>
              </a:solidFill>
              <a:latin typeface="Raleway"/>
              <a:ea typeface="Raleway"/>
              <a:cs typeface="Raleway"/>
              <a:sym typeface="Raleway"/>
            </a:endParaRPr>
          </a:p>
        </p:txBody>
      </p:sp>
      <p:sp>
        <p:nvSpPr>
          <p:cNvPr id="224" name="Google Shape;224;g34b28132ac3_0_209"/>
          <p:cNvSpPr txBox="1"/>
          <p:nvPr/>
        </p:nvSpPr>
        <p:spPr>
          <a:xfrm>
            <a:off x="0" y="315100"/>
            <a:ext cx="9144000" cy="769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fr-FR" sz="3800" u="none" cap="none" strike="noStrike">
                <a:solidFill>
                  <a:schemeClr val="lt1"/>
                </a:solidFill>
                <a:latin typeface="Bebas Neue"/>
                <a:ea typeface="Bebas Neue"/>
                <a:cs typeface="Bebas Neue"/>
                <a:sym typeface="Bebas Neue"/>
              </a:rPr>
              <a:t>CONCEVOIR LES OUTILS - ZOOM SUR LE QUESTIONNAIRE</a:t>
            </a:r>
            <a:endParaRPr b="1" i="0" sz="3800" u="none" cap="none" strike="noStrike">
              <a:solidFill>
                <a:schemeClr val="lt1"/>
              </a:solidFill>
              <a:latin typeface="Bebas Neue"/>
              <a:ea typeface="Bebas Neue"/>
              <a:cs typeface="Bebas Neue"/>
              <a:sym typeface="Bebas Neue"/>
            </a:endParaRPr>
          </a:p>
        </p:txBody>
      </p:sp>
      <p:pic>
        <p:nvPicPr>
          <p:cNvPr id="225" name="Google Shape;225;g34b28132ac3_0_209" title="zoom.png"/>
          <p:cNvPicPr preferRelativeResize="0"/>
          <p:nvPr/>
        </p:nvPicPr>
        <p:blipFill rotWithShape="1">
          <a:blip r:embed="rId3">
            <a:alphaModFix/>
          </a:blip>
          <a:srcRect b="0" l="0" r="0" t="0"/>
          <a:stretch/>
        </p:blipFill>
        <p:spPr>
          <a:xfrm>
            <a:off x="8140500" y="360375"/>
            <a:ext cx="724225" cy="724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349fdfc5d64_0_4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232" name="Google Shape;232;g349fdfc5d64_0_420"/>
          <p:cNvSpPr/>
          <p:nvPr/>
        </p:nvSpPr>
        <p:spPr>
          <a:xfrm>
            <a:off x="628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233" name="Google Shape;233;g349fdfc5d64_0_420"/>
          <p:cNvSpPr txBox="1"/>
          <p:nvPr/>
        </p:nvSpPr>
        <p:spPr>
          <a:xfrm>
            <a:off x="0" y="315100"/>
            <a:ext cx="9144000" cy="5694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2500" u="none" cap="none" strike="noStrike">
                <a:solidFill>
                  <a:schemeClr val="lt1"/>
                </a:solidFill>
                <a:latin typeface="Bebas Neue"/>
                <a:ea typeface="Bebas Neue"/>
                <a:cs typeface="Bebas Neue"/>
                <a:sym typeface="Bebas Neue"/>
              </a:rPr>
              <a:t>Comparaison entre la collecte de données mobiles (MDC) et la collecte sur parier</a:t>
            </a:r>
            <a:endParaRPr b="1" i="0" sz="2500" u="none" cap="none" strike="noStrike">
              <a:solidFill>
                <a:schemeClr val="lt1"/>
              </a:solidFill>
              <a:latin typeface="Bebas Neue"/>
              <a:ea typeface="Bebas Neue"/>
              <a:cs typeface="Bebas Neue"/>
              <a:sym typeface="Bebas Neue"/>
            </a:endParaRPr>
          </a:p>
        </p:txBody>
      </p:sp>
      <p:sp>
        <p:nvSpPr>
          <p:cNvPr id="234" name="Google Shape;234;g349fdfc5d64_0_420"/>
          <p:cNvSpPr/>
          <p:nvPr/>
        </p:nvSpPr>
        <p:spPr>
          <a:xfrm>
            <a:off x="1143575" y="1391125"/>
            <a:ext cx="7795200" cy="39624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Raleway"/>
              <a:ea typeface="Raleway"/>
              <a:cs typeface="Raleway"/>
              <a:sym typeface="Raleway"/>
            </a:endParaRPr>
          </a:p>
        </p:txBody>
      </p:sp>
      <p:pic>
        <p:nvPicPr>
          <p:cNvPr id="235" name="Google Shape;235;g349fdfc5d64_0_420"/>
          <p:cNvPicPr preferRelativeResize="0"/>
          <p:nvPr/>
        </p:nvPicPr>
        <p:blipFill rotWithShape="1">
          <a:blip r:embed="rId3">
            <a:alphaModFix/>
          </a:blip>
          <a:srcRect b="3392" l="19608" r="3674" t="12388"/>
          <a:stretch/>
        </p:blipFill>
        <p:spPr>
          <a:xfrm>
            <a:off x="47950" y="947000"/>
            <a:ext cx="9144000" cy="5911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349fdfc5d64_0_42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242" name="Google Shape;242;g349fdfc5d64_0_429"/>
          <p:cNvSpPr/>
          <p:nvPr/>
        </p:nvSpPr>
        <p:spPr>
          <a:xfrm>
            <a:off x="628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243" name="Google Shape;243;g349fdfc5d64_0_429"/>
          <p:cNvSpPr txBox="1"/>
          <p:nvPr/>
        </p:nvSpPr>
        <p:spPr>
          <a:xfrm>
            <a:off x="0" y="315100"/>
            <a:ext cx="9144000" cy="8313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fr-FR" sz="4200" u="none" cap="none" strike="noStrike">
                <a:solidFill>
                  <a:schemeClr val="lt1"/>
                </a:solidFill>
                <a:latin typeface="Bebas Neue"/>
                <a:ea typeface="Bebas Neue"/>
                <a:cs typeface="Bebas Neue"/>
                <a:sym typeface="Bebas Neue"/>
              </a:rPr>
              <a:t>SUPPORT DU QUESTIONNAIRE</a:t>
            </a:r>
            <a:endParaRPr b="1" i="0" sz="4200" u="none" cap="none" strike="noStrike">
              <a:solidFill>
                <a:schemeClr val="lt1"/>
              </a:solidFill>
              <a:latin typeface="Bebas Neue"/>
              <a:ea typeface="Bebas Neue"/>
              <a:cs typeface="Bebas Neue"/>
              <a:sym typeface="Bebas Neue"/>
            </a:endParaRPr>
          </a:p>
        </p:txBody>
      </p:sp>
      <p:sp>
        <p:nvSpPr>
          <p:cNvPr id="244" name="Google Shape;244;g349fdfc5d64_0_429"/>
          <p:cNvSpPr/>
          <p:nvPr/>
        </p:nvSpPr>
        <p:spPr>
          <a:xfrm>
            <a:off x="1143575" y="1208900"/>
            <a:ext cx="7795200" cy="39624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600"/>
              <a:buFont typeface="Arial"/>
              <a:buNone/>
            </a:pPr>
            <a:r>
              <a:rPr b="0" i="0" lang="fr-FR" sz="1600" u="none" cap="none" strike="noStrike">
                <a:solidFill>
                  <a:schemeClr val="dk1"/>
                </a:solidFill>
                <a:latin typeface="Raleway"/>
                <a:ea typeface="Raleway"/>
                <a:cs typeface="Raleway"/>
                <a:sym typeface="Raleway"/>
              </a:rPr>
              <a:t>Exemples de supports numériques pour collecte de données sur mobile</a:t>
            </a:r>
            <a:endParaRPr b="0" i="0" sz="16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Raleway"/>
              <a:ea typeface="Raleway"/>
              <a:cs typeface="Raleway"/>
              <a:sym typeface="Raleway"/>
            </a:endParaRPr>
          </a:p>
          <a:p>
            <a:pPr indent="-330200" lvl="0" marL="457200" marR="0" rtl="0" algn="just">
              <a:lnSpc>
                <a:spcPct val="100000"/>
              </a:lnSpc>
              <a:spcBef>
                <a:spcPts val="0"/>
              </a:spcBef>
              <a:spcAft>
                <a:spcPts val="0"/>
              </a:spcAft>
              <a:buClr>
                <a:schemeClr val="dk1"/>
              </a:buClr>
              <a:buSzPts val="1600"/>
              <a:buFont typeface="Raleway"/>
              <a:buChar char="-"/>
            </a:pPr>
            <a:r>
              <a:rPr b="1" i="0" lang="fr-FR" sz="1600" u="none" cap="none" strike="noStrike">
                <a:solidFill>
                  <a:schemeClr val="dk1"/>
                </a:solidFill>
                <a:latin typeface="Raleway"/>
                <a:ea typeface="Raleway"/>
                <a:cs typeface="Raleway"/>
                <a:sym typeface="Raleway"/>
              </a:rPr>
              <a:t>Koboo tool box :</a:t>
            </a:r>
            <a:r>
              <a:rPr b="0" i="0" lang="fr-FR" sz="1600" u="none" cap="none" strike="noStrike">
                <a:solidFill>
                  <a:schemeClr val="dk1"/>
                </a:solidFill>
                <a:latin typeface="Raleway"/>
                <a:ea typeface="Raleway"/>
                <a:cs typeface="Raleway"/>
                <a:sym typeface="Raleway"/>
              </a:rPr>
              <a:t> gratuit pour les ONGs ; conception des formulaires facile et intuitive ; options pour l'arborescence des questions. Cependant l’analyse directe sur la plateforme est très limitée (Koboo tool box n’est pas un outil d’analyse). Cela nécessite une extraction des données sur excel pour une analyse ; possibilité de formulaire en plusieurs langue</a:t>
            </a:r>
            <a:endParaRPr b="0" i="0" sz="1600" u="none" cap="none" strike="noStrike">
              <a:solidFill>
                <a:schemeClr val="dk1"/>
              </a:solidFill>
              <a:latin typeface="Raleway"/>
              <a:ea typeface="Raleway"/>
              <a:cs typeface="Raleway"/>
              <a:sym typeface="Raleway"/>
            </a:endParaRPr>
          </a:p>
          <a:p>
            <a:pPr indent="0" lvl="0" marL="45720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Raleway"/>
              <a:ea typeface="Raleway"/>
              <a:cs typeface="Raleway"/>
              <a:sym typeface="Raleway"/>
            </a:endParaRPr>
          </a:p>
          <a:p>
            <a:pPr indent="-330200" lvl="0" marL="457200" marR="0" rtl="0" algn="just">
              <a:lnSpc>
                <a:spcPct val="100000"/>
              </a:lnSpc>
              <a:spcBef>
                <a:spcPts val="0"/>
              </a:spcBef>
              <a:spcAft>
                <a:spcPts val="0"/>
              </a:spcAft>
              <a:buClr>
                <a:schemeClr val="dk1"/>
              </a:buClr>
              <a:buSzPts val="1600"/>
              <a:buFont typeface="Raleway"/>
              <a:buChar char="-"/>
            </a:pPr>
            <a:r>
              <a:rPr b="1" i="0" lang="fr-FR" sz="1600" u="none" cap="none" strike="noStrike">
                <a:solidFill>
                  <a:schemeClr val="dk1"/>
                </a:solidFill>
                <a:latin typeface="Raleway"/>
                <a:ea typeface="Raleway"/>
                <a:cs typeface="Raleway"/>
                <a:sym typeface="Raleway"/>
              </a:rPr>
              <a:t>Google form : </a:t>
            </a:r>
            <a:r>
              <a:rPr b="0" i="0" lang="fr-FR" sz="1600" u="none" cap="none" strike="noStrike">
                <a:solidFill>
                  <a:schemeClr val="dk1"/>
                </a:solidFill>
                <a:latin typeface="Raleway"/>
                <a:ea typeface="Raleway"/>
                <a:cs typeface="Raleway"/>
                <a:sym typeface="Raleway"/>
              </a:rPr>
              <a:t>gratuit ; conception des formulaires facile et intuitive ; arborescence des questions reste linéaire (plus difficile de conditionner une question à une réponses spécifiques / uniquement à la réponse précédente) ; une analyse des réponses relativement complète et une possibilité d’extraction excel pour compléter l’analyse si besoin ; protection des données limitées.</a:t>
            </a:r>
            <a:endParaRPr b="0" i="0" sz="1600" u="none" cap="none" strike="noStrike">
              <a:solidFill>
                <a:schemeClr val="dk1"/>
              </a:solidFill>
              <a:latin typeface="Raleway"/>
              <a:ea typeface="Raleway"/>
              <a:cs typeface="Raleway"/>
              <a:sym typeface="Raleway"/>
            </a:endParaRPr>
          </a:p>
          <a:p>
            <a:pPr indent="0" lvl="0" marL="45720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Raleway"/>
              <a:ea typeface="Raleway"/>
              <a:cs typeface="Raleway"/>
              <a:sym typeface="Raleway"/>
            </a:endParaRPr>
          </a:p>
          <a:p>
            <a:pPr indent="-330200" lvl="0" marL="457200" marR="0" rtl="0" algn="just">
              <a:lnSpc>
                <a:spcPct val="100000"/>
              </a:lnSpc>
              <a:spcBef>
                <a:spcPts val="0"/>
              </a:spcBef>
              <a:spcAft>
                <a:spcPts val="0"/>
              </a:spcAft>
              <a:buClr>
                <a:schemeClr val="dk1"/>
              </a:buClr>
              <a:buSzPts val="1600"/>
              <a:buFont typeface="Raleway"/>
              <a:buChar char="-"/>
            </a:pPr>
            <a:r>
              <a:rPr b="1" i="0" lang="fr-FR" sz="1600" u="none" cap="none" strike="noStrike">
                <a:solidFill>
                  <a:schemeClr val="dk1"/>
                </a:solidFill>
                <a:latin typeface="Raleway"/>
                <a:ea typeface="Raleway"/>
                <a:cs typeface="Raleway"/>
                <a:sym typeface="Raleway"/>
              </a:rPr>
              <a:t>Survey CTO : </a:t>
            </a:r>
            <a:r>
              <a:rPr b="0" i="0" lang="fr-FR" sz="1600" u="none" cap="none" strike="noStrike">
                <a:solidFill>
                  <a:schemeClr val="dk1"/>
                </a:solidFill>
                <a:latin typeface="Raleway"/>
                <a:ea typeface="Raleway"/>
                <a:cs typeface="Raleway"/>
                <a:sym typeface="Raleway"/>
              </a:rPr>
              <a:t>service payant ; il est nécessaire d’exporter un tableau excel pour visualiser complètement les données ; la conception des formulaires est possible sur la plateforme ; options pour l'arborescence des questions ; la plateforme est en anglais.</a:t>
            </a:r>
            <a:endParaRPr b="1" i="0" sz="1600" u="none" cap="none" strike="noStrike">
              <a:solidFill>
                <a:schemeClr val="dk1"/>
              </a:solidFill>
              <a:latin typeface="Raleway"/>
              <a:ea typeface="Raleway"/>
              <a:cs typeface="Raleway"/>
              <a:sym typeface="Raleway"/>
            </a:endParaRPr>
          </a:p>
        </p:txBody>
      </p:sp>
      <p:cxnSp>
        <p:nvCxnSpPr>
          <p:cNvPr id="245" name="Google Shape;245;g349fdfc5d64_0_429"/>
          <p:cNvCxnSpPr/>
          <p:nvPr/>
        </p:nvCxnSpPr>
        <p:spPr>
          <a:xfrm flipH="1">
            <a:off x="785949" y="1208908"/>
            <a:ext cx="4200" cy="4735200"/>
          </a:xfrm>
          <a:prstGeom prst="straightConnector1">
            <a:avLst/>
          </a:prstGeom>
          <a:noFill/>
          <a:ln cap="flat" cmpd="sng" w="76200">
            <a:solidFill>
              <a:srgbClr val="E84E0F"/>
            </a:solidFill>
            <a:prstDash val="solid"/>
            <a:round/>
            <a:headEnd len="sm" w="sm" type="none"/>
            <a:tailEnd len="sm" w="sm" type="none"/>
          </a:ln>
        </p:spPr>
      </p:cxnSp>
      <p:sp>
        <p:nvSpPr>
          <p:cNvPr id="246" name="Google Shape;246;g349fdfc5d64_0_429"/>
          <p:cNvSpPr/>
          <p:nvPr/>
        </p:nvSpPr>
        <p:spPr>
          <a:xfrm>
            <a:off x="1051450" y="6006425"/>
            <a:ext cx="7767000" cy="564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1" i="0" lang="fr-FR" sz="1400" u="none" cap="none" strike="noStrike">
                <a:solidFill>
                  <a:srgbClr val="262775"/>
                </a:solidFill>
                <a:latin typeface="Raleway"/>
                <a:ea typeface="Raleway"/>
                <a:cs typeface="Raleway"/>
                <a:sym typeface="Raleway"/>
              </a:rPr>
              <a:t>Pour aller plus loin : https://alnap.org/help-library/resources/benchmarking-de-solutions-de-collecte-de-donnees-sur-mobile-2021/ </a:t>
            </a:r>
            <a:endParaRPr b="1" i="0" sz="1400" u="none" cap="none" strike="noStrike">
              <a:solidFill>
                <a:srgbClr val="262775"/>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400"/>
              <a:buFont typeface="Arial"/>
              <a:buNone/>
            </a:pPr>
            <a:r>
              <a:t/>
            </a:r>
            <a:endParaRPr b="0" i="1" sz="1400" u="none" cap="none" strike="noStrike">
              <a:solidFill>
                <a:srgbClr val="262775"/>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349fdfc5d64_0_37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253" name="Google Shape;253;g349fdfc5d64_0_378"/>
          <p:cNvSpPr txBox="1"/>
          <p:nvPr/>
        </p:nvSpPr>
        <p:spPr>
          <a:xfrm>
            <a:off x="0" y="315100"/>
            <a:ext cx="9144000" cy="8157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fr-FR" sz="4100" u="none" cap="none" strike="noStrike">
                <a:solidFill>
                  <a:schemeClr val="lt1"/>
                </a:solidFill>
                <a:latin typeface="Bebas Neue"/>
                <a:ea typeface="Bebas Neue"/>
                <a:cs typeface="Bebas Neue"/>
                <a:sym typeface="Bebas Neue"/>
              </a:rPr>
              <a:t>ENQUÊTE - BONNES </a:t>
            </a:r>
            <a:r>
              <a:rPr b="1" i="0" lang="fr-FR" sz="4100" u="none" cap="none" strike="noStrike">
                <a:solidFill>
                  <a:schemeClr val="lt1"/>
                </a:solidFill>
                <a:latin typeface="Bebas Neue"/>
                <a:ea typeface="Bebas Neue"/>
                <a:cs typeface="Bebas Neue"/>
                <a:sym typeface="Bebas Neue"/>
                <a:extLst>
                  <a:ext uri="http://customooxmlschemas.google.com/">
                    <go:slidesCustomData xmlns:go="http://customooxmlschemas.google.com/" textRoundtripDataId="0"/>
                  </a:ext>
                </a:extLst>
              </a:rPr>
              <a:t>PRATIQUES</a:t>
            </a:r>
            <a:endParaRPr b="1" i="0" sz="5300" u="none" cap="none" strike="noStrike">
              <a:solidFill>
                <a:schemeClr val="lt1"/>
              </a:solidFill>
              <a:latin typeface="Bebas Neue"/>
              <a:ea typeface="Bebas Neue"/>
              <a:cs typeface="Bebas Neue"/>
              <a:sym typeface="Bebas Neue"/>
            </a:endParaRPr>
          </a:p>
        </p:txBody>
      </p:sp>
      <p:pic>
        <p:nvPicPr>
          <p:cNvPr id="254" name="Google Shape;254;g349fdfc5d64_0_378"/>
          <p:cNvPicPr preferRelativeResize="0"/>
          <p:nvPr/>
        </p:nvPicPr>
        <p:blipFill rotWithShape="1">
          <a:blip r:embed="rId3">
            <a:alphaModFix/>
          </a:blip>
          <a:srcRect b="0" l="0" r="0" t="0"/>
          <a:stretch/>
        </p:blipFill>
        <p:spPr>
          <a:xfrm>
            <a:off x="1534175" y="1811825"/>
            <a:ext cx="6075651" cy="4052676"/>
          </a:xfrm>
          <a:prstGeom prst="rect">
            <a:avLst/>
          </a:prstGeom>
          <a:noFill/>
          <a:ln>
            <a:noFill/>
          </a:ln>
        </p:spPr>
      </p:pic>
      <p:pic>
        <p:nvPicPr>
          <p:cNvPr id="255" name="Google Shape;255;g349fdfc5d64_0_378"/>
          <p:cNvPicPr preferRelativeResize="0"/>
          <p:nvPr/>
        </p:nvPicPr>
        <p:blipFill rotWithShape="1">
          <a:blip r:embed="rId4">
            <a:alphaModFix/>
          </a:blip>
          <a:srcRect b="0" l="0" r="0" t="0"/>
          <a:stretch/>
        </p:blipFill>
        <p:spPr>
          <a:xfrm>
            <a:off x="3940500" y="3202976"/>
            <a:ext cx="1263008" cy="1270375"/>
          </a:xfrm>
          <a:prstGeom prst="rect">
            <a:avLst/>
          </a:prstGeom>
          <a:noFill/>
          <a:ln>
            <a:noFill/>
          </a:ln>
        </p:spPr>
      </p:pic>
      <p:sp>
        <p:nvSpPr>
          <p:cNvPr id="256" name="Google Shape;256;g349fdfc5d64_0_378"/>
          <p:cNvSpPr txBox="1"/>
          <p:nvPr/>
        </p:nvSpPr>
        <p:spPr>
          <a:xfrm>
            <a:off x="6061250" y="1217575"/>
            <a:ext cx="3011700" cy="19854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Arial"/>
                <a:ea typeface="Arial"/>
                <a:cs typeface="Arial"/>
                <a:sym typeface="Arial"/>
              </a:rPr>
              <a:t>Plan d’analyse/ Tableau de bord</a:t>
            </a:r>
            <a:endParaRPr b="0" i="0" sz="11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Arial"/>
                <a:ea typeface="Arial"/>
                <a:cs typeface="Arial"/>
                <a:sym typeface="Arial"/>
              </a:rPr>
              <a:t>Quel est le niveau de qualité souhaitée</a:t>
            </a:r>
            <a:endParaRPr b="0" i="0" sz="11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Arial"/>
                <a:ea typeface="Arial"/>
                <a:cs typeface="Arial"/>
                <a:sym typeface="Arial"/>
              </a:rPr>
              <a:t>La collecte de données est-elle nécessaire?</a:t>
            </a:r>
            <a:endParaRPr b="0" i="0" sz="11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Arial"/>
                <a:ea typeface="Arial"/>
                <a:cs typeface="Arial"/>
                <a:sym typeface="Arial"/>
              </a:rPr>
              <a:t>Quelles méthodes de collecte de données est plus appropriée? (considérer le contexte de sécurité pour le staff et les bénéficiaires</a:t>
            </a:r>
            <a:endParaRPr b="0" i="0" sz="11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Arial"/>
                <a:ea typeface="Arial"/>
                <a:cs typeface="Arial"/>
                <a:sym typeface="Arial"/>
              </a:rPr>
              <a:t>Echantillonnage</a:t>
            </a:r>
            <a:endParaRPr b="0" i="0" sz="11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Arial"/>
                <a:ea typeface="Arial"/>
                <a:cs typeface="Arial"/>
                <a:sym typeface="Arial"/>
              </a:rPr>
              <a:t>Outil de collecte des données</a:t>
            </a:r>
            <a:endParaRPr b="0" i="0" sz="1100" u="none" cap="none" strike="noStrike">
              <a:solidFill>
                <a:schemeClr val="dk1"/>
              </a:solidFill>
              <a:latin typeface="Arial"/>
              <a:ea typeface="Arial"/>
              <a:cs typeface="Arial"/>
              <a:sym typeface="Arial"/>
            </a:endParaRPr>
          </a:p>
        </p:txBody>
      </p:sp>
      <p:sp>
        <p:nvSpPr>
          <p:cNvPr id="257" name="Google Shape;257;g349fdfc5d64_0_378"/>
          <p:cNvSpPr txBox="1"/>
          <p:nvPr/>
        </p:nvSpPr>
        <p:spPr>
          <a:xfrm>
            <a:off x="6114150" y="4545150"/>
            <a:ext cx="3011700" cy="1152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Arial"/>
                <a:ea typeface="Arial"/>
                <a:cs typeface="Arial"/>
                <a:sym typeface="Arial"/>
              </a:rPr>
              <a:t>Astuces et trucs techniques ( métadonnée, contraintes, etc)</a:t>
            </a:r>
            <a:endParaRPr b="0" i="0" sz="11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Arial"/>
                <a:ea typeface="Arial"/>
                <a:cs typeface="Arial"/>
                <a:sym typeface="Arial"/>
              </a:rPr>
              <a:t>Langue</a:t>
            </a:r>
            <a:endParaRPr b="0" i="0" sz="11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Arial"/>
                <a:ea typeface="Arial"/>
                <a:cs typeface="Arial"/>
                <a:sym typeface="Arial"/>
              </a:rPr>
              <a:t>Langage</a:t>
            </a:r>
            <a:endParaRPr b="0" i="0" sz="11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Arial"/>
                <a:ea typeface="Arial"/>
                <a:cs typeface="Arial"/>
                <a:sym typeface="Arial"/>
              </a:rPr>
              <a:t>Longueur du questionnaire</a:t>
            </a:r>
            <a:endParaRPr b="0" i="0" sz="11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Arial"/>
                <a:ea typeface="Arial"/>
                <a:cs typeface="Arial"/>
                <a:sym typeface="Arial"/>
              </a:rPr>
              <a:t>Consentement</a:t>
            </a:r>
            <a:endParaRPr b="0" i="0" sz="1100" u="none" cap="none" strike="noStrike">
              <a:solidFill>
                <a:schemeClr val="dk1"/>
              </a:solidFill>
              <a:latin typeface="Arial"/>
              <a:ea typeface="Arial"/>
              <a:cs typeface="Arial"/>
              <a:sym typeface="Arial"/>
            </a:endParaRPr>
          </a:p>
        </p:txBody>
      </p:sp>
      <p:sp>
        <p:nvSpPr>
          <p:cNvPr id="258" name="Google Shape;258;g349fdfc5d64_0_378"/>
          <p:cNvSpPr txBox="1"/>
          <p:nvPr/>
        </p:nvSpPr>
        <p:spPr>
          <a:xfrm>
            <a:off x="3066150" y="5480700"/>
            <a:ext cx="3011700" cy="1377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Arial"/>
                <a:ea typeface="Arial"/>
                <a:cs typeface="Arial"/>
                <a:sym typeface="Arial"/>
              </a:rPr>
              <a:t>Validation technique du formulaire / Test technique (forme des résultats…)</a:t>
            </a:r>
            <a:endParaRPr b="0" i="0" sz="11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Arial"/>
                <a:ea typeface="Arial"/>
                <a:cs typeface="Arial"/>
                <a:sym typeface="Arial"/>
              </a:rPr>
              <a:t>Envisager de tester la compréhension des mots et concepts clés et la faisabilité de l’enquête</a:t>
            </a:r>
            <a:endParaRPr b="0" i="0" sz="11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Arial"/>
                <a:ea typeface="Arial"/>
                <a:cs typeface="Arial"/>
                <a:sym typeface="Arial"/>
              </a:rPr>
              <a:t>Test de standardisation</a:t>
            </a:r>
            <a:endParaRPr b="0" i="0" sz="11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Arial"/>
                <a:ea typeface="Arial"/>
                <a:cs typeface="Arial"/>
                <a:sym typeface="Arial"/>
              </a:rPr>
              <a:t>Site pilote</a:t>
            </a:r>
            <a:endParaRPr b="0" i="0" sz="1100" u="none" cap="none" strike="noStrike">
              <a:solidFill>
                <a:schemeClr val="dk1"/>
              </a:solidFill>
              <a:latin typeface="Arial"/>
              <a:ea typeface="Arial"/>
              <a:cs typeface="Arial"/>
              <a:sym typeface="Arial"/>
            </a:endParaRPr>
          </a:p>
        </p:txBody>
      </p:sp>
      <p:sp>
        <p:nvSpPr>
          <p:cNvPr id="259" name="Google Shape;259;g349fdfc5d64_0_378"/>
          <p:cNvSpPr txBox="1"/>
          <p:nvPr/>
        </p:nvSpPr>
        <p:spPr>
          <a:xfrm>
            <a:off x="54450" y="3972850"/>
            <a:ext cx="3011700" cy="1216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Arial"/>
                <a:ea typeface="Arial"/>
                <a:cs typeface="Arial"/>
                <a:sym typeface="Arial"/>
              </a:rPr>
              <a:t>Contrôle continu de la qualité des enquêtes soumises</a:t>
            </a:r>
            <a:endParaRPr b="0" i="0" sz="11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Arial"/>
                <a:ea typeface="Arial"/>
                <a:cs typeface="Arial"/>
                <a:sym typeface="Arial"/>
              </a:rPr>
              <a:t>Debrief fréquent avec les enquêteurs·rices</a:t>
            </a:r>
            <a:endParaRPr b="0" i="0" sz="11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Arial"/>
                <a:ea typeface="Arial"/>
                <a:cs typeface="Arial"/>
                <a:sym typeface="Arial"/>
              </a:rPr>
              <a:t>Contrôle de la langue utilisée pendant les enquêtes</a:t>
            </a:r>
            <a:endParaRPr b="0" i="0" sz="1100" u="none" cap="none" strike="noStrike">
              <a:solidFill>
                <a:schemeClr val="dk1"/>
              </a:solidFill>
              <a:latin typeface="Arial"/>
              <a:ea typeface="Arial"/>
              <a:cs typeface="Arial"/>
              <a:sym typeface="Arial"/>
            </a:endParaRPr>
          </a:p>
        </p:txBody>
      </p:sp>
      <p:sp>
        <p:nvSpPr>
          <p:cNvPr id="260" name="Google Shape;260;g349fdfc5d64_0_378"/>
          <p:cNvSpPr txBox="1"/>
          <p:nvPr/>
        </p:nvSpPr>
        <p:spPr>
          <a:xfrm>
            <a:off x="419100" y="1318825"/>
            <a:ext cx="3011700" cy="1216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Arial"/>
                <a:ea typeface="Arial"/>
                <a:cs typeface="Arial"/>
                <a:sym typeface="Arial"/>
              </a:rPr>
              <a:t>Feedback sur l’enquête</a:t>
            </a:r>
            <a:endParaRPr b="0" i="0" sz="11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Arial"/>
                <a:ea typeface="Arial"/>
                <a:cs typeface="Arial"/>
                <a:sym typeface="Arial"/>
              </a:rPr>
              <a:t>Archivage propre</a:t>
            </a:r>
            <a:endParaRPr b="0" i="0" sz="11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Arial"/>
                <a:ea typeface="Arial"/>
                <a:cs typeface="Arial"/>
                <a:sym typeface="Arial"/>
              </a:rPr>
              <a:t>Disponibilité du formulaire pour les autres enquêtes</a:t>
            </a:r>
            <a:endParaRPr b="0" i="0" sz="1100" u="none" cap="none" strike="noStrike">
              <a:solidFill>
                <a:schemeClr val="dk1"/>
              </a:solidFill>
              <a:latin typeface="Arial"/>
              <a:ea typeface="Arial"/>
              <a:cs typeface="Arial"/>
              <a:sym typeface="Arial"/>
            </a:endParaRPr>
          </a:p>
          <a:p>
            <a:pPr indent="-298450" lvl="0" marL="457200" marR="0" rtl="0" algn="l">
              <a:lnSpc>
                <a:spcPct val="100000"/>
              </a:lnSpc>
              <a:spcBef>
                <a:spcPts val="0"/>
              </a:spcBef>
              <a:spcAft>
                <a:spcPts val="0"/>
              </a:spcAft>
              <a:buClr>
                <a:schemeClr val="dk1"/>
              </a:buClr>
              <a:buSzPts val="1100"/>
              <a:buFont typeface="Arial"/>
              <a:buChar char="●"/>
            </a:pPr>
            <a:r>
              <a:rPr b="0" i="0" lang="fr-FR" sz="1100" u="none" cap="none" strike="noStrike">
                <a:solidFill>
                  <a:schemeClr val="dk1"/>
                </a:solidFill>
                <a:latin typeface="Arial"/>
                <a:ea typeface="Arial"/>
                <a:cs typeface="Arial"/>
                <a:sym typeface="Arial"/>
              </a:rPr>
              <a:t>Retour des résultats vers les répondants</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34bad4727e7_0_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267" name="Google Shape;267;g34bad4727e7_0_0"/>
          <p:cNvSpPr txBox="1"/>
          <p:nvPr/>
        </p:nvSpPr>
        <p:spPr>
          <a:xfrm>
            <a:off x="843150" y="1997403"/>
            <a:ext cx="7457700" cy="1431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8100" u="none" cap="none" strike="noStrike">
                <a:solidFill>
                  <a:srgbClr val="E84E0F"/>
                </a:solidFill>
                <a:latin typeface="Bebas Neue"/>
                <a:ea typeface="Bebas Neue"/>
                <a:cs typeface="Bebas Neue"/>
                <a:sym typeface="Bebas Neue"/>
              </a:rPr>
              <a:t>QUESTION/RÉPONSES ?</a:t>
            </a:r>
            <a:endParaRPr b="1" i="0" sz="7500" u="none" cap="none" strike="noStrike">
              <a:solidFill>
                <a:srgbClr val="E84E0F"/>
              </a:solidFill>
              <a:latin typeface="Bebas Neue"/>
              <a:ea typeface="Bebas Neue"/>
              <a:cs typeface="Bebas Neue"/>
              <a:sym typeface="Bebas Neue"/>
            </a:endParaRPr>
          </a:p>
        </p:txBody>
      </p:sp>
      <p:sp>
        <p:nvSpPr>
          <p:cNvPr id="268" name="Google Shape;268;g34bad4727e7_0_0"/>
          <p:cNvSpPr txBox="1"/>
          <p:nvPr/>
        </p:nvSpPr>
        <p:spPr>
          <a:xfrm>
            <a:off x="0" y="275600"/>
            <a:ext cx="9144000" cy="11391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6200" u="none" cap="none" strike="noStrike">
                <a:solidFill>
                  <a:schemeClr val="lt2"/>
                </a:solidFill>
                <a:latin typeface="Bebas Neue"/>
                <a:ea typeface="Bebas Neue"/>
                <a:cs typeface="Bebas Neue"/>
                <a:sym typeface="Bebas Neue"/>
              </a:rPr>
              <a:t>CONCEVOIR UN QUESTIONNAIRE</a:t>
            </a:r>
            <a:endParaRPr b="1" i="0" sz="5600" u="none" cap="none" strike="noStrike">
              <a:solidFill>
                <a:schemeClr val="lt2"/>
              </a:solidFill>
              <a:latin typeface="Bebas Neue"/>
              <a:ea typeface="Bebas Neue"/>
              <a:cs typeface="Bebas Neue"/>
              <a:sym typeface="Bebas Neue"/>
            </a:endParaRPr>
          </a:p>
        </p:txBody>
      </p:sp>
      <p:sp>
        <p:nvSpPr>
          <p:cNvPr id="269" name="Google Shape;269;g34bad4727e7_0_0"/>
          <p:cNvSpPr/>
          <p:nvPr/>
        </p:nvSpPr>
        <p:spPr>
          <a:xfrm>
            <a:off x="622800" y="3344900"/>
            <a:ext cx="3117300" cy="1975800"/>
          </a:xfrm>
          <a:prstGeom prst="wedgeEllipseCallout">
            <a:avLst>
              <a:gd fmla="val -20833" name="adj1"/>
              <a:gd fmla="val 625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0" name="Google Shape;270;g34bad4727e7_0_0"/>
          <p:cNvSpPr/>
          <p:nvPr/>
        </p:nvSpPr>
        <p:spPr>
          <a:xfrm>
            <a:off x="5241100" y="3344900"/>
            <a:ext cx="3117300" cy="1975800"/>
          </a:xfrm>
          <a:prstGeom prst="wedgeEllipseCallout">
            <a:avLst>
              <a:gd fmla="val -20833" name="adj1"/>
              <a:gd fmla="val 625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5" name="Shape 275"/>
        <p:cNvGrpSpPr/>
        <p:nvPr/>
      </p:nvGrpSpPr>
      <p:grpSpPr>
        <a:xfrm>
          <a:off x="0" y="0"/>
          <a:ext cx="0" cy="0"/>
          <a:chOff x="0" y="0"/>
          <a:chExt cx="0" cy="0"/>
        </a:xfrm>
      </p:grpSpPr>
      <p:sp>
        <p:nvSpPr>
          <p:cNvPr id="276" name="Google Shape;276;g349fdfc5d64_0_43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277" name="Google Shape;277;g349fdfc5d64_0_439"/>
          <p:cNvSpPr txBox="1"/>
          <p:nvPr/>
        </p:nvSpPr>
        <p:spPr>
          <a:xfrm>
            <a:off x="843150" y="861253"/>
            <a:ext cx="7457700" cy="2647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8000" u="none" cap="none" strike="noStrike">
                <a:solidFill>
                  <a:schemeClr val="lt1"/>
                </a:solidFill>
                <a:latin typeface="Bebas Neue"/>
                <a:ea typeface="Bebas Neue"/>
                <a:cs typeface="Bebas Neue"/>
                <a:sym typeface="Bebas Neue"/>
              </a:rPr>
              <a:t>II - CONTRÔLE DE LA DONNÉE</a:t>
            </a:r>
            <a:endParaRPr b="1" i="1" sz="4100" u="none" cap="none" strike="noStrike">
              <a:solidFill>
                <a:schemeClr val="lt1"/>
              </a:solidFill>
              <a:latin typeface="Bebas Neue"/>
              <a:ea typeface="Bebas Neue"/>
              <a:cs typeface="Bebas Neue"/>
              <a:sym typeface="Bebas Neue"/>
            </a:endParaRPr>
          </a:p>
        </p:txBody>
      </p:sp>
      <p:grpSp>
        <p:nvGrpSpPr>
          <p:cNvPr id="278" name="Google Shape;278;g349fdfc5d64_0_439"/>
          <p:cNvGrpSpPr/>
          <p:nvPr/>
        </p:nvGrpSpPr>
        <p:grpSpPr>
          <a:xfrm>
            <a:off x="3624045" y="4947747"/>
            <a:ext cx="1895970" cy="1773731"/>
            <a:chOff x="3137400" y="1009650"/>
            <a:chExt cx="2869204" cy="2708400"/>
          </a:xfrm>
        </p:grpSpPr>
        <p:sp>
          <p:nvSpPr>
            <p:cNvPr id="279" name="Google Shape;279;g349fdfc5d64_0_439"/>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280" name="Google Shape;280;g349fdfc5d64_0_439"/>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349fdfc5d64_0_44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287" name="Google Shape;287;g349fdfc5d64_0_449"/>
          <p:cNvSpPr txBox="1"/>
          <p:nvPr/>
        </p:nvSpPr>
        <p:spPr>
          <a:xfrm>
            <a:off x="843150" y="113669"/>
            <a:ext cx="7457700" cy="1262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7000" u="none" cap="none" strike="noStrike">
                <a:solidFill>
                  <a:schemeClr val="dk2"/>
                </a:solidFill>
                <a:latin typeface="Bebas Neue"/>
                <a:ea typeface="Bebas Neue"/>
                <a:cs typeface="Bebas Neue"/>
                <a:sym typeface="Bebas Neue"/>
              </a:rPr>
              <a:t>CYCLE DE LA DONNÉE</a:t>
            </a:r>
            <a:endParaRPr b="1" i="0" sz="8200" u="none" cap="none" strike="noStrike">
              <a:solidFill>
                <a:schemeClr val="dk2"/>
              </a:solidFill>
              <a:latin typeface="Bebas Neue"/>
              <a:ea typeface="Bebas Neue"/>
              <a:cs typeface="Bebas Neue"/>
              <a:sym typeface="Bebas Neue"/>
            </a:endParaRPr>
          </a:p>
        </p:txBody>
      </p:sp>
      <p:pic>
        <p:nvPicPr>
          <p:cNvPr id="288" name="Google Shape;288;g349fdfc5d64_0_449" title="2_3_data_mngt_cycle_FR.png"/>
          <p:cNvPicPr preferRelativeResize="0"/>
          <p:nvPr/>
        </p:nvPicPr>
        <p:blipFill rotWithShape="1">
          <a:blip r:embed="rId3">
            <a:alphaModFix/>
          </a:blip>
          <a:srcRect b="0" l="0" r="0" t="0"/>
          <a:stretch/>
        </p:blipFill>
        <p:spPr>
          <a:xfrm>
            <a:off x="908916" y="1211675"/>
            <a:ext cx="7486607" cy="5329825"/>
          </a:xfrm>
          <a:prstGeom prst="rect">
            <a:avLst/>
          </a:prstGeom>
          <a:noFill/>
          <a:ln>
            <a:noFill/>
          </a:ln>
        </p:spPr>
      </p:pic>
      <p:sp>
        <p:nvSpPr>
          <p:cNvPr id="289" name="Google Shape;289;g349fdfc5d64_0_449"/>
          <p:cNvSpPr txBox="1"/>
          <p:nvPr/>
        </p:nvSpPr>
        <p:spPr>
          <a:xfrm>
            <a:off x="6847775" y="6443000"/>
            <a:ext cx="116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1" lang="fr-FR" sz="1000" u="none" cap="none" strike="noStrike">
                <a:solidFill>
                  <a:schemeClr val="dk1"/>
                </a:solidFill>
                <a:latin typeface="Arial"/>
                <a:ea typeface="Arial"/>
                <a:cs typeface="Arial"/>
                <a:sym typeface="Arial"/>
              </a:rPr>
              <a:t>source CartONG</a:t>
            </a:r>
            <a:endParaRPr b="0" i="1" sz="1000" u="none" cap="none" strike="noStrike">
              <a:solidFill>
                <a:schemeClr val="dk1"/>
              </a:solidFill>
              <a:latin typeface="Arial"/>
              <a:ea typeface="Arial"/>
              <a:cs typeface="Arial"/>
              <a:sym typeface="Arial"/>
            </a:endParaRPr>
          </a:p>
        </p:txBody>
      </p:sp>
      <p:sp>
        <p:nvSpPr>
          <p:cNvPr id="290" name="Google Shape;290;g349fdfc5d64_0_449"/>
          <p:cNvSpPr/>
          <p:nvPr/>
        </p:nvSpPr>
        <p:spPr>
          <a:xfrm>
            <a:off x="5102125" y="4390338"/>
            <a:ext cx="2426700" cy="21102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34a5890c6bd_0_4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297" name="Google Shape;297;g34a5890c6bd_0_43"/>
          <p:cNvSpPr/>
          <p:nvPr/>
        </p:nvSpPr>
        <p:spPr>
          <a:xfrm>
            <a:off x="628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298" name="Google Shape;298;g34a5890c6bd_0_43"/>
          <p:cNvSpPr txBox="1"/>
          <p:nvPr/>
        </p:nvSpPr>
        <p:spPr>
          <a:xfrm>
            <a:off x="0" y="315100"/>
            <a:ext cx="9144000" cy="8313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fr-FR" sz="4200" u="none" cap="none" strike="noStrike">
                <a:solidFill>
                  <a:schemeClr val="lt1"/>
                </a:solidFill>
                <a:latin typeface="Bebas Neue"/>
                <a:ea typeface="Bebas Neue"/>
                <a:cs typeface="Bebas Neue"/>
                <a:sym typeface="Bebas Neue"/>
              </a:rPr>
              <a:t>QUALITÉ DE LA DONNÉE : A quoi penser?</a:t>
            </a:r>
            <a:endParaRPr b="1" i="0" sz="4200" u="none" cap="none" strike="noStrike">
              <a:solidFill>
                <a:schemeClr val="lt1"/>
              </a:solidFill>
              <a:latin typeface="Bebas Neue"/>
              <a:ea typeface="Bebas Neue"/>
              <a:cs typeface="Bebas Neue"/>
              <a:sym typeface="Bebas Neue"/>
            </a:endParaRPr>
          </a:p>
        </p:txBody>
      </p:sp>
      <p:sp>
        <p:nvSpPr>
          <p:cNvPr id="299" name="Google Shape;299;g34a5890c6bd_0_43"/>
          <p:cNvSpPr/>
          <p:nvPr/>
        </p:nvSpPr>
        <p:spPr>
          <a:xfrm>
            <a:off x="629000" y="1609600"/>
            <a:ext cx="4732200" cy="39624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1000"/>
              </a:spcBef>
              <a:spcAft>
                <a:spcPts val="0"/>
              </a:spcAft>
              <a:buClr>
                <a:srgbClr val="000000"/>
              </a:buClr>
              <a:buSzPts val="2100"/>
              <a:buFont typeface="Arial"/>
              <a:buNone/>
            </a:pPr>
            <a:r>
              <a:rPr b="1" i="0" lang="fr-FR" sz="2100" u="none" cap="none" strike="noStrike">
                <a:solidFill>
                  <a:schemeClr val="dk2"/>
                </a:solidFill>
                <a:latin typeface="Poppins"/>
                <a:ea typeface="Poppins"/>
                <a:cs typeface="Poppins"/>
                <a:sym typeface="Poppins"/>
              </a:rPr>
              <a:t>•Validité </a:t>
            </a:r>
            <a:r>
              <a:rPr b="0" i="0" lang="fr-FR" sz="2100" u="none" cap="none" strike="noStrike">
                <a:solidFill>
                  <a:srgbClr val="000000"/>
                </a:solidFill>
                <a:latin typeface="Poppins"/>
                <a:ea typeface="Poppins"/>
                <a:cs typeface="Poppins"/>
                <a:sym typeface="Poppins"/>
              </a:rPr>
              <a:t>– Question(s) posée(s)</a:t>
            </a:r>
            <a:endParaRPr b="0" i="0" sz="2100" u="none" cap="none" strike="noStrike">
              <a:solidFill>
                <a:srgbClr val="000000"/>
              </a:solidFill>
              <a:latin typeface="Poppins"/>
              <a:ea typeface="Poppins"/>
              <a:cs typeface="Poppins"/>
              <a:sym typeface="Poppins"/>
            </a:endParaRPr>
          </a:p>
          <a:p>
            <a:pPr indent="0" lvl="0" marL="0" marR="0" rtl="0" algn="l">
              <a:lnSpc>
                <a:spcPct val="120000"/>
              </a:lnSpc>
              <a:spcBef>
                <a:spcPts val="1000"/>
              </a:spcBef>
              <a:spcAft>
                <a:spcPts val="0"/>
              </a:spcAft>
              <a:buClr>
                <a:srgbClr val="000000"/>
              </a:buClr>
              <a:buSzPts val="2100"/>
              <a:buFont typeface="Arial"/>
              <a:buNone/>
            </a:pPr>
            <a:r>
              <a:rPr b="1" i="0" lang="fr-FR" sz="2100" u="none" cap="none" strike="noStrike">
                <a:solidFill>
                  <a:schemeClr val="dk2"/>
                </a:solidFill>
                <a:latin typeface="Poppins"/>
                <a:ea typeface="Poppins"/>
                <a:cs typeface="Poppins"/>
                <a:sym typeface="Poppins"/>
              </a:rPr>
              <a:t>•Fiabilité </a:t>
            </a:r>
            <a:r>
              <a:rPr b="0" i="0" lang="fr-FR" sz="2100" u="none" cap="none" strike="noStrike">
                <a:solidFill>
                  <a:srgbClr val="000000"/>
                </a:solidFill>
                <a:latin typeface="Poppins"/>
                <a:ea typeface="Poppins"/>
                <a:cs typeface="Poppins"/>
                <a:sym typeface="Poppins"/>
              </a:rPr>
              <a:t>– Methode(s) de collecte</a:t>
            </a:r>
            <a:endParaRPr b="0" i="0" sz="2100" u="none" cap="none" strike="noStrike">
              <a:solidFill>
                <a:srgbClr val="000000"/>
              </a:solidFill>
              <a:latin typeface="Poppins"/>
              <a:ea typeface="Poppins"/>
              <a:cs typeface="Poppins"/>
              <a:sym typeface="Poppins"/>
            </a:endParaRPr>
          </a:p>
          <a:p>
            <a:pPr indent="0" lvl="0" marL="0" marR="0" rtl="0" algn="l">
              <a:lnSpc>
                <a:spcPct val="120000"/>
              </a:lnSpc>
              <a:spcBef>
                <a:spcPts val="1000"/>
              </a:spcBef>
              <a:spcAft>
                <a:spcPts val="0"/>
              </a:spcAft>
              <a:buClr>
                <a:srgbClr val="000000"/>
              </a:buClr>
              <a:buSzPts val="2100"/>
              <a:buFont typeface="Arial"/>
              <a:buNone/>
            </a:pPr>
            <a:r>
              <a:rPr b="1" i="0" lang="fr-FR" sz="2100" u="none" cap="none" strike="noStrike">
                <a:solidFill>
                  <a:schemeClr val="dk2"/>
                </a:solidFill>
                <a:latin typeface="Poppins"/>
                <a:ea typeface="Poppins"/>
                <a:cs typeface="Poppins"/>
                <a:sym typeface="Poppins"/>
              </a:rPr>
              <a:t>•Précision </a:t>
            </a:r>
            <a:r>
              <a:rPr b="0" i="0" lang="fr-FR" sz="2100" u="none" cap="none" strike="noStrike">
                <a:solidFill>
                  <a:srgbClr val="000000"/>
                </a:solidFill>
                <a:latin typeface="Poppins"/>
                <a:ea typeface="Poppins"/>
                <a:cs typeface="Poppins"/>
                <a:sym typeface="Poppins"/>
              </a:rPr>
              <a:t>– Stratégie d’échantillonage</a:t>
            </a:r>
            <a:endParaRPr b="0" i="0" sz="2100" u="none" cap="none" strike="noStrike">
              <a:solidFill>
                <a:srgbClr val="000000"/>
              </a:solidFill>
              <a:latin typeface="Poppins"/>
              <a:ea typeface="Poppins"/>
              <a:cs typeface="Poppins"/>
              <a:sym typeface="Poppins"/>
            </a:endParaRPr>
          </a:p>
          <a:p>
            <a:pPr indent="0" lvl="0" marL="0" marR="0" rtl="0" algn="l">
              <a:lnSpc>
                <a:spcPct val="120000"/>
              </a:lnSpc>
              <a:spcBef>
                <a:spcPts val="1000"/>
              </a:spcBef>
              <a:spcAft>
                <a:spcPts val="0"/>
              </a:spcAft>
              <a:buClr>
                <a:srgbClr val="000000"/>
              </a:buClr>
              <a:buSzPts val="2100"/>
              <a:buFont typeface="Arial"/>
              <a:buNone/>
            </a:pPr>
            <a:r>
              <a:rPr b="1" i="0" lang="fr-FR" sz="2100" u="none" cap="none" strike="noStrike">
                <a:solidFill>
                  <a:schemeClr val="dk2"/>
                </a:solidFill>
                <a:latin typeface="Poppins"/>
                <a:ea typeface="Poppins"/>
                <a:cs typeface="Poppins"/>
                <a:sym typeface="Poppins"/>
              </a:rPr>
              <a:t>•Intégrité </a:t>
            </a:r>
            <a:r>
              <a:rPr b="0" i="0" lang="fr-FR" sz="2100" u="none" cap="none" strike="noStrike">
                <a:solidFill>
                  <a:srgbClr val="000000"/>
                </a:solidFill>
                <a:latin typeface="Poppins"/>
                <a:ea typeface="Poppins"/>
                <a:cs typeface="Poppins"/>
                <a:sym typeface="Poppins"/>
              </a:rPr>
              <a:t>– Processus de traitement et gestion des données</a:t>
            </a:r>
            <a:endParaRPr b="0" i="0" sz="2100" u="none" cap="none" strike="noStrike">
              <a:solidFill>
                <a:srgbClr val="000000"/>
              </a:solidFill>
              <a:latin typeface="Poppins"/>
              <a:ea typeface="Poppins"/>
              <a:cs typeface="Poppins"/>
              <a:sym typeface="Poppins"/>
            </a:endParaRPr>
          </a:p>
          <a:p>
            <a:pPr indent="0" lvl="0" marL="0" marR="0" rtl="0" algn="l">
              <a:lnSpc>
                <a:spcPct val="120000"/>
              </a:lnSpc>
              <a:spcBef>
                <a:spcPts val="1000"/>
              </a:spcBef>
              <a:spcAft>
                <a:spcPts val="0"/>
              </a:spcAft>
              <a:buClr>
                <a:srgbClr val="000000"/>
              </a:buClr>
              <a:buSzPts val="2100"/>
              <a:buFont typeface="Arial"/>
              <a:buNone/>
            </a:pPr>
            <a:r>
              <a:rPr b="1" i="0" lang="fr-FR" sz="2100" u="none" cap="none" strike="noStrike">
                <a:solidFill>
                  <a:schemeClr val="dk2"/>
                </a:solidFill>
                <a:latin typeface="Poppins"/>
                <a:ea typeface="Poppins"/>
                <a:cs typeface="Poppins"/>
                <a:sym typeface="Poppins"/>
              </a:rPr>
              <a:t>•Temporalité</a:t>
            </a:r>
            <a:r>
              <a:rPr b="0" i="0" lang="fr-FR" sz="2100" u="none" cap="none" strike="noStrike">
                <a:solidFill>
                  <a:srgbClr val="000000"/>
                </a:solidFill>
                <a:latin typeface="Poppins"/>
                <a:ea typeface="Poppins"/>
                <a:cs typeface="Poppins"/>
                <a:sym typeface="Poppins"/>
              </a:rPr>
              <a:t> – Calendrier + Planning</a:t>
            </a:r>
            <a:endParaRPr b="0" i="0" sz="2100" u="none" cap="none" strike="noStrike">
              <a:solidFill>
                <a:srgbClr val="000000"/>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Poppins"/>
              <a:ea typeface="Poppins"/>
              <a:cs typeface="Poppins"/>
              <a:sym typeface="Poppins"/>
            </a:endParaRPr>
          </a:p>
        </p:txBody>
      </p:sp>
      <p:cxnSp>
        <p:nvCxnSpPr>
          <p:cNvPr id="300" name="Google Shape;300;g34a5890c6bd_0_43"/>
          <p:cNvCxnSpPr/>
          <p:nvPr/>
        </p:nvCxnSpPr>
        <p:spPr>
          <a:xfrm flipH="1">
            <a:off x="373499" y="1563783"/>
            <a:ext cx="4200" cy="4735200"/>
          </a:xfrm>
          <a:prstGeom prst="straightConnector1">
            <a:avLst/>
          </a:prstGeom>
          <a:noFill/>
          <a:ln cap="flat" cmpd="sng" w="76200">
            <a:solidFill>
              <a:srgbClr val="E84E0F"/>
            </a:solidFill>
            <a:prstDash val="solid"/>
            <a:round/>
            <a:headEnd len="sm" w="sm" type="none"/>
            <a:tailEnd len="sm" w="sm" type="none"/>
          </a:ln>
        </p:spPr>
      </p:cxnSp>
      <p:pic>
        <p:nvPicPr>
          <p:cNvPr id="301" name="Google Shape;301;g34a5890c6bd_0_43"/>
          <p:cNvPicPr preferRelativeResize="0"/>
          <p:nvPr/>
        </p:nvPicPr>
        <p:blipFill rotWithShape="1">
          <a:blip r:embed="rId3">
            <a:alphaModFix/>
          </a:blip>
          <a:srcRect b="0" l="0" r="0" t="0"/>
          <a:stretch/>
        </p:blipFill>
        <p:spPr>
          <a:xfrm>
            <a:off x="4572000" y="2349950"/>
            <a:ext cx="4438876" cy="36134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3" name="Shape 113"/>
        <p:cNvGrpSpPr/>
        <p:nvPr/>
      </p:nvGrpSpPr>
      <p:grpSpPr>
        <a:xfrm>
          <a:off x="0" y="0"/>
          <a:ext cx="0" cy="0"/>
          <a:chOff x="0" y="0"/>
          <a:chExt cx="0" cy="0"/>
        </a:xfrm>
      </p:grpSpPr>
      <p:sp>
        <p:nvSpPr>
          <p:cNvPr id="114" name="Google Shape;1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15" name="Google Shape;115;p2"/>
          <p:cNvSpPr txBox="1"/>
          <p:nvPr/>
        </p:nvSpPr>
        <p:spPr>
          <a:xfrm>
            <a:off x="843150" y="861253"/>
            <a:ext cx="7457700" cy="2893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8800" u="none" cap="none" strike="noStrike">
                <a:solidFill>
                  <a:srgbClr val="E84E0F"/>
                </a:solidFill>
                <a:latin typeface="Bebas Neue"/>
                <a:ea typeface="Bebas Neue"/>
                <a:cs typeface="Bebas Neue"/>
                <a:sym typeface="Bebas Neue"/>
              </a:rPr>
              <a:t>Dispositif de suivi-ÉVALUATION</a:t>
            </a:r>
            <a:endParaRPr b="1" i="0" sz="8800" u="none" cap="none" strike="noStrike">
              <a:solidFill>
                <a:srgbClr val="E84E0F"/>
              </a:solidFill>
              <a:latin typeface="Bebas Neue"/>
              <a:ea typeface="Bebas Neue"/>
              <a:cs typeface="Bebas Neue"/>
              <a:sym typeface="Bebas Neue"/>
            </a:endParaRPr>
          </a:p>
        </p:txBody>
      </p:sp>
      <p:sp>
        <p:nvSpPr>
          <p:cNvPr id="116" name="Google Shape;116;p2"/>
          <p:cNvSpPr/>
          <p:nvPr/>
        </p:nvSpPr>
        <p:spPr>
          <a:xfrm>
            <a:off x="1575180" y="4260141"/>
            <a:ext cx="5993700" cy="8667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1200"/>
              </a:spcBef>
              <a:spcAft>
                <a:spcPts val="0"/>
              </a:spcAft>
              <a:buClr>
                <a:srgbClr val="000000"/>
              </a:buClr>
              <a:buSzPts val="2300"/>
              <a:buFont typeface="Arial"/>
              <a:buNone/>
            </a:pPr>
            <a:r>
              <a:rPr b="1" i="0" lang="fr-FR" sz="2300" u="none" cap="none" strike="noStrike">
                <a:solidFill>
                  <a:schemeClr val="lt1"/>
                </a:solidFill>
                <a:latin typeface="Arial"/>
                <a:ea typeface="Arial"/>
                <a:cs typeface="Arial"/>
                <a:sym typeface="Arial"/>
              </a:rPr>
              <a:t>MODULE 5</a:t>
            </a:r>
            <a:endParaRPr b="0" i="0" sz="2300" u="none" cap="none" strike="noStrike">
              <a:solidFill>
                <a:schemeClr val="lt1"/>
              </a:solidFill>
              <a:latin typeface="Arial"/>
              <a:ea typeface="Arial"/>
              <a:cs typeface="Arial"/>
              <a:sym typeface="Arial"/>
            </a:endParaRPr>
          </a:p>
          <a:p>
            <a:pPr indent="0" lvl="0" marL="0" marR="0" rtl="0" algn="ctr">
              <a:lnSpc>
                <a:spcPct val="100000"/>
              </a:lnSpc>
              <a:spcBef>
                <a:spcPts val="1200"/>
              </a:spcBef>
              <a:spcAft>
                <a:spcPts val="0"/>
              </a:spcAft>
              <a:buClr>
                <a:schemeClr val="dk1"/>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br>
              <a:rPr b="0" i="0" lang="fr-FR" sz="1200" u="none" cap="none" strike="noStrike">
                <a:solidFill>
                  <a:schemeClr val="lt1"/>
                </a:solidFill>
                <a:latin typeface="Arial"/>
                <a:ea typeface="Arial"/>
                <a:cs typeface="Arial"/>
                <a:sym typeface="Arial"/>
              </a:rPr>
            </a:br>
            <a:endParaRPr b="0" i="0" sz="1200" u="none" cap="none" strike="noStrike">
              <a:solidFill>
                <a:schemeClr val="lt1"/>
              </a:solidFill>
              <a:latin typeface="Arial"/>
              <a:ea typeface="Arial"/>
              <a:cs typeface="Arial"/>
              <a:sym typeface="Arial"/>
            </a:endParaRPr>
          </a:p>
        </p:txBody>
      </p:sp>
      <p:grpSp>
        <p:nvGrpSpPr>
          <p:cNvPr id="117" name="Google Shape;117;p2"/>
          <p:cNvGrpSpPr/>
          <p:nvPr/>
        </p:nvGrpSpPr>
        <p:grpSpPr>
          <a:xfrm>
            <a:off x="3624045" y="4947747"/>
            <a:ext cx="1895970" cy="1773731"/>
            <a:chOff x="3137400" y="1009650"/>
            <a:chExt cx="2869204" cy="2708400"/>
          </a:xfrm>
        </p:grpSpPr>
        <p:sp>
          <p:nvSpPr>
            <p:cNvPr id="118" name="Google Shape;118;p2"/>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119" name="Google Shape;119;p2"/>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349fdfc5d64_0_18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308" name="Google Shape;308;g349fdfc5d64_0_183"/>
          <p:cNvSpPr/>
          <p:nvPr/>
        </p:nvSpPr>
        <p:spPr>
          <a:xfrm>
            <a:off x="1038150" y="1167999"/>
            <a:ext cx="6990900" cy="795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dk2"/>
                </a:solidFill>
                <a:latin typeface="Arial"/>
                <a:ea typeface="Arial"/>
                <a:cs typeface="Arial"/>
                <a:sym typeface="Arial"/>
              </a:rPr>
              <a:t>Il est primordial dans un dispositif de suivi-évaluation de vérifier, contrôler, nettoyer et valider la donnée, que ce soit dans votre base de donnée, dans votre tableau de bord ou dans les résultats de vos questionnaires. </a:t>
            </a:r>
            <a:endParaRPr b="0" i="0" sz="1400" u="none" cap="none" strike="noStrike">
              <a:solidFill>
                <a:schemeClr val="dk2"/>
              </a:solidFill>
              <a:latin typeface="Arial"/>
              <a:ea typeface="Arial"/>
              <a:cs typeface="Arial"/>
              <a:sym typeface="Arial"/>
            </a:endParaRPr>
          </a:p>
        </p:txBody>
      </p:sp>
      <p:sp>
        <p:nvSpPr>
          <p:cNvPr id="309" name="Google Shape;309;g349fdfc5d64_0_183"/>
          <p:cNvSpPr txBox="1"/>
          <p:nvPr/>
        </p:nvSpPr>
        <p:spPr>
          <a:xfrm>
            <a:off x="419108" y="207463"/>
            <a:ext cx="8229000" cy="1062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700" u="none" cap="none" strike="noStrike">
                <a:solidFill>
                  <a:schemeClr val="dk2"/>
                </a:solidFill>
                <a:latin typeface="Bebas Neue"/>
                <a:ea typeface="Bebas Neue"/>
                <a:cs typeface="Bebas Neue"/>
                <a:sym typeface="Bebas Neue"/>
              </a:rPr>
              <a:t>CONTRÔLE DE LA DONNÉE</a:t>
            </a:r>
            <a:endParaRPr b="0" i="0" sz="5700" u="none" cap="none" strike="noStrike">
              <a:solidFill>
                <a:schemeClr val="dk2"/>
              </a:solidFill>
              <a:latin typeface="Bebas Neue"/>
              <a:ea typeface="Bebas Neue"/>
              <a:cs typeface="Bebas Neue"/>
              <a:sym typeface="Bebas Neue"/>
            </a:endParaRPr>
          </a:p>
        </p:txBody>
      </p:sp>
      <p:sp>
        <p:nvSpPr>
          <p:cNvPr id="310" name="Google Shape;310;g349fdfc5d64_0_183"/>
          <p:cNvSpPr/>
          <p:nvPr/>
        </p:nvSpPr>
        <p:spPr>
          <a:xfrm>
            <a:off x="889700" y="4140575"/>
            <a:ext cx="2071500" cy="20244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rPr b="1" i="0" lang="fr-FR" sz="1200" u="none" cap="none" strike="noStrike">
                <a:solidFill>
                  <a:schemeClr val="dk1"/>
                </a:solidFill>
                <a:latin typeface="Raleway"/>
                <a:ea typeface="Raleway"/>
                <a:cs typeface="Raleway"/>
                <a:sym typeface="Raleway"/>
              </a:rPr>
              <a:t>Une erreur de saisie peut arriver à tout le monde. Passer en revue vos données vous permettra de détecter des erreurs. Sur excel des signaux peuvent vous indiquer ces erreurs et vous permettre de rectifier (nettoyer) la donnée. </a:t>
            </a:r>
            <a:endParaRPr b="1" i="0" sz="12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600"/>
              <a:buFont typeface="Arial"/>
              <a:buNone/>
            </a:pPr>
            <a:br>
              <a:rPr b="1" i="0" lang="fr-FR" sz="1600" u="none" cap="none" strike="noStrike">
                <a:solidFill>
                  <a:schemeClr val="dk1"/>
                </a:solidFill>
                <a:latin typeface="Raleway"/>
                <a:ea typeface="Raleway"/>
                <a:cs typeface="Raleway"/>
                <a:sym typeface="Raleway"/>
              </a:rPr>
            </a:br>
            <a:endParaRPr b="1" i="0" sz="16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400"/>
              <a:buFont typeface="Arial"/>
              <a:buNone/>
            </a:pPr>
            <a:br>
              <a:rPr b="1" i="0" lang="fr-FR" sz="1400" u="none" cap="none" strike="noStrike">
                <a:solidFill>
                  <a:schemeClr val="dk1"/>
                </a:solidFill>
                <a:latin typeface="Raleway"/>
                <a:ea typeface="Raleway"/>
                <a:cs typeface="Raleway"/>
                <a:sym typeface="Raleway"/>
              </a:rPr>
            </a:br>
            <a:endParaRPr b="1" i="0" sz="1400" u="none" cap="none" strike="noStrike">
              <a:solidFill>
                <a:schemeClr val="dk1"/>
              </a:solidFill>
              <a:latin typeface="Raleway"/>
              <a:ea typeface="Raleway"/>
              <a:cs typeface="Raleway"/>
              <a:sym typeface="Raleway"/>
            </a:endParaRPr>
          </a:p>
        </p:txBody>
      </p:sp>
      <p:sp>
        <p:nvSpPr>
          <p:cNvPr id="311" name="Google Shape;311;g349fdfc5d64_0_183"/>
          <p:cNvSpPr/>
          <p:nvPr/>
        </p:nvSpPr>
        <p:spPr>
          <a:xfrm>
            <a:off x="3493212" y="3339286"/>
            <a:ext cx="2196000" cy="1385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rPr b="1" i="0" lang="fr-FR" sz="1200" u="none" cap="none" strike="noStrike">
                <a:solidFill>
                  <a:schemeClr val="dk1"/>
                </a:solidFill>
                <a:latin typeface="Raleway"/>
                <a:ea typeface="Raleway"/>
                <a:cs typeface="Raleway"/>
                <a:sym typeface="Raleway"/>
              </a:rPr>
              <a:t>Dans une base de donnée importante, sélectionner une quantité représentative de lignes et vérifier la cohérence des réponses/ données saisie. </a:t>
            </a:r>
            <a:endParaRPr b="1" i="0" sz="12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br>
              <a:rPr b="0" i="0" lang="fr-FR" sz="1600" u="none" cap="none" strike="noStrike">
                <a:solidFill>
                  <a:schemeClr val="dk1"/>
                </a:solidFill>
                <a:latin typeface="Raleway"/>
                <a:ea typeface="Raleway"/>
                <a:cs typeface="Raleway"/>
                <a:sym typeface="Raleway"/>
              </a:rPr>
            </a:br>
            <a:endParaRPr b="0" i="0" sz="16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dk1"/>
                </a:solidFill>
                <a:latin typeface="Raleway"/>
                <a:ea typeface="Raleway"/>
                <a:cs typeface="Raleway"/>
                <a:sym typeface="Raleway"/>
              </a:rPr>
            </a:br>
            <a:endParaRPr b="0" i="0" sz="1400" u="none" cap="none" strike="noStrike">
              <a:solidFill>
                <a:schemeClr val="dk1"/>
              </a:solidFill>
              <a:latin typeface="Raleway"/>
              <a:ea typeface="Raleway"/>
              <a:cs typeface="Raleway"/>
              <a:sym typeface="Raleway"/>
            </a:endParaRPr>
          </a:p>
        </p:txBody>
      </p:sp>
      <p:sp>
        <p:nvSpPr>
          <p:cNvPr id="312" name="Google Shape;312;g349fdfc5d64_0_183"/>
          <p:cNvSpPr/>
          <p:nvPr/>
        </p:nvSpPr>
        <p:spPr>
          <a:xfrm>
            <a:off x="6068889" y="4051549"/>
            <a:ext cx="2112900" cy="1385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rPr b="1" i="0" lang="fr-FR" sz="1200" u="none" cap="none" strike="noStrike">
                <a:solidFill>
                  <a:schemeClr val="dk1"/>
                </a:solidFill>
                <a:latin typeface="Raleway"/>
                <a:ea typeface="Raleway"/>
                <a:cs typeface="Raleway"/>
                <a:sym typeface="Raleway"/>
              </a:rPr>
              <a:t>Identifier les erreurs fréquentes et questionner :</a:t>
            </a:r>
            <a:endParaRPr b="1" i="0" sz="1200" u="none" cap="none" strike="noStrike">
              <a:solidFill>
                <a:schemeClr val="dk1"/>
              </a:solidFill>
              <a:latin typeface="Raleway"/>
              <a:ea typeface="Raleway"/>
              <a:cs typeface="Raleway"/>
              <a:sym typeface="Raleway"/>
            </a:endParaRPr>
          </a:p>
          <a:p>
            <a:pPr indent="-304800" lvl="0" marL="457200" marR="0" rtl="0" algn="just">
              <a:lnSpc>
                <a:spcPct val="100000"/>
              </a:lnSpc>
              <a:spcBef>
                <a:spcPts val="0"/>
              </a:spcBef>
              <a:spcAft>
                <a:spcPts val="0"/>
              </a:spcAft>
              <a:buClr>
                <a:schemeClr val="dk1"/>
              </a:buClr>
              <a:buSzPts val="1200"/>
              <a:buFont typeface="Raleway"/>
              <a:buChar char="-"/>
            </a:pPr>
            <a:r>
              <a:rPr b="1" i="0" lang="fr-FR" sz="1200" u="none" cap="none" strike="noStrike">
                <a:solidFill>
                  <a:schemeClr val="dk1"/>
                </a:solidFill>
                <a:latin typeface="Raleway"/>
                <a:ea typeface="Raleway"/>
                <a:cs typeface="Raleway"/>
                <a:sym typeface="Raleway"/>
              </a:rPr>
              <a:t>la formulation de votre question</a:t>
            </a:r>
            <a:endParaRPr b="1" i="0" sz="1200" u="none" cap="none" strike="noStrike">
              <a:solidFill>
                <a:schemeClr val="dk1"/>
              </a:solidFill>
              <a:latin typeface="Raleway"/>
              <a:ea typeface="Raleway"/>
              <a:cs typeface="Raleway"/>
              <a:sym typeface="Raleway"/>
            </a:endParaRPr>
          </a:p>
          <a:p>
            <a:pPr indent="-304800" lvl="0" marL="457200" marR="0" rtl="0" algn="just">
              <a:lnSpc>
                <a:spcPct val="100000"/>
              </a:lnSpc>
              <a:spcBef>
                <a:spcPts val="0"/>
              </a:spcBef>
              <a:spcAft>
                <a:spcPts val="0"/>
              </a:spcAft>
              <a:buClr>
                <a:schemeClr val="dk1"/>
              </a:buClr>
              <a:buSzPts val="1200"/>
              <a:buFont typeface="Raleway"/>
              <a:buChar char="-"/>
            </a:pPr>
            <a:r>
              <a:rPr b="1" i="0" lang="fr-FR" sz="1200" u="none" cap="none" strike="noStrike">
                <a:solidFill>
                  <a:schemeClr val="dk1"/>
                </a:solidFill>
                <a:latin typeface="Raleway"/>
                <a:ea typeface="Raleway"/>
                <a:cs typeface="Raleway"/>
                <a:sym typeface="Raleway"/>
              </a:rPr>
              <a:t>l’enquêteur, qui en cas d’erreur répété n’a peut être pas saisie la question.</a:t>
            </a:r>
            <a:endParaRPr b="1" i="0" sz="12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600"/>
              <a:buFont typeface="Arial"/>
              <a:buNone/>
            </a:pPr>
            <a:br>
              <a:rPr b="1" i="0" lang="fr-FR" sz="1600" u="none" cap="none" strike="noStrike">
                <a:solidFill>
                  <a:schemeClr val="dk1"/>
                </a:solidFill>
                <a:latin typeface="Raleway"/>
                <a:ea typeface="Raleway"/>
                <a:cs typeface="Raleway"/>
                <a:sym typeface="Raleway"/>
              </a:rPr>
            </a:br>
            <a:endParaRPr b="1" i="0" sz="16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400"/>
              <a:buFont typeface="Arial"/>
              <a:buNone/>
            </a:pPr>
            <a:br>
              <a:rPr b="1" i="0" lang="fr-FR" sz="1400" u="none" cap="none" strike="noStrike">
                <a:solidFill>
                  <a:schemeClr val="dk1"/>
                </a:solidFill>
                <a:latin typeface="Raleway"/>
                <a:ea typeface="Raleway"/>
                <a:cs typeface="Raleway"/>
                <a:sym typeface="Raleway"/>
              </a:rPr>
            </a:br>
            <a:endParaRPr b="1" i="0" sz="1400" u="none" cap="none" strike="noStrike">
              <a:solidFill>
                <a:schemeClr val="dk1"/>
              </a:solidFill>
              <a:latin typeface="Raleway"/>
              <a:ea typeface="Raleway"/>
              <a:cs typeface="Raleway"/>
              <a:sym typeface="Raleway"/>
            </a:endParaRPr>
          </a:p>
        </p:txBody>
      </p:sp>
      <p:pic>
        <p:nvPicPr>
          <p:cNvPr id="313" name="Google Shape;313;g349fdfc5d64_0_183"/>
          <p:cNvPicPr preferRelativeResize="0"/>
          <p:nvPr/>
        </p:nvPicPr>
        <p:blipFill rotWithShape="1">
          <a:blip r:embed="rId3">
            <a:alphaModFix/>
          </a:blip>
          <a:srcRect b="0" l="0" r="0" t="0"/>
          <a:stretch/>
        </p:blipFill>
        <p:spPr>
          <a:xfrm>
            <a:off x="1449902" y="2956935"/>
            <a:ext cx="951113" cy="951113"/>
          </a:xfrm>
          <a:prstGeom prst="rect">
            <a:avLst/>
          </a:prstGeom>
          <a:noFill/>
          <a:ln>
            <a:noFill/>
          </a:ln>
        </p:spPr>
      </p:pic>
      <p:pic>
        <p:nvPicPr>
          <p:cNvPr id="314" name="Google Shape;314;g349fdfc5d64_0_183"/>
          <p:cNvPicPr preferRelativeResize="0"/>
          <p:nvPr/>
        </p:nvPicPr>
        <p:blipFill rotWithShape="1">
          <a:blip r:embed="rId3">
            <a:alphaModFix/>
          </a:blip>
          <a:srcRect b="0" l="0" r="0" t="0"/>
          <a:stretch/>
        </p:blipFill>
        <p:spPr>
          <a:xfrm>
            <a:off x="3894147" y="2155704"/>
            <a:ext cx="951113" cy="951113"/>
          </a:xfrm>
          <a:prstGeom prst="rect">
            <a:avLst/>
          </a:prstGeom>
          <a:noFill/>
          <a:ln>
            <a:noFill/>
          </a:ln>
        </p:spPr>
      </p:pic>
      <p:pic>
        <p:nvPicPr>
          <p:cNvPr id="315" name="Google Shape;315;g349fdfc5d64_0_183"/>
          <p:cNvPicPr preferRelativeResize="0"/>
          <p:nvPr/>
        </p:nvPicPr>
        <p:blipFill rotWithShape="1">
          <a:blip r:embed="rId3">
            <a:alphaModFix/>
          </a:blip>
          <a:srcRect b="0" l="0" r="0" t="0"/>
          <a:stretch/>
        </p:blipFill>
        <p:spPr>
          <a:xfrm>
            <a:off x="6604871" y="2956935"/>
            <a:ext cx="951113" cy="9511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34a5890c6bd_0_2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322" name="Google Shape;322;g34a5890c6bd_0_28"/>
          <p:cNvSpPr/>
          <p:nvPr/>
        </p:nvSpPr>
        <p:spPr>
          <a:xfrm>
            <a:off x="1038150" y="1167999"/>
            <a:ext cx="6990900" cy="795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dk2"/>
                </a:solidFill>
                <a:latin typeface="Arial"/>
                <a:ea typeface="Arial"/>
                <a:cs typeface="Arial"/>
                <a:sym typeface="Arial"/>
              </a:rPr>
              <a:t>Il est primordial dans un dispositif de suivi-évaluation de vérifier, contrôler, nettoyer et valider la donnée, que ce soit dans votre base de donnée, dans votre tableau de bord ou dans les résultats de vos questionnaires. </a:t>
            </a:r>
            <a:endParaRPr b="0" i="0" sz="1400" u="none" cap="none" strike="noStrike">
              <a:solidFill>
                <a:schemeClr val="dk2"/>
              </a:solidFill>
              <a:latin typeface="Arial"/>
              <a:ea typeface="Arial"/>
              <a:cs typeface="Arial"/>
              <a:sym typeface="Arial"/>
            </a:endParaRPr>
          </a:p>
        </p:txBody>
      </p:sp>
      <p:sp>
        <p:nvSpPr>
          <p:cNvPr id="323" name="Google Shape;323;g34a5890c6bd_0_28"/>
          <p:cNvSpPr txBox="1"/>
          <p:nvPr/>
        </p:nvSpPr>
        <p:spPr>
          <a:xfrm>
            <a:off x="419108" y="207463"/>
            <a:ext cx="8229000" cy="1062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700" u="none" cap="none" strike="noStrike">
                <a:solidFill>
                  <a:schemeClr val="dk2"/>
                </a:solidFill>
                <a:latin typeface="Bebas Neue"/>
                <a:ea typeface="Bebas Neue"/>
                <a:cs typeface="Bebas Neue"/>
                <a:sym typeface="Bebas Neue"/>
              </a:rPr>
              <a:t>CONTRÔLE DE LA DONNÉE</a:t>
            </a:r>
            <a:endParaRPr b="0" i="0" sz="5700" u="none" cap="none" strike="noStrike">
              <a:solidFill>
                <a:schemeClr val="dk2"/>
              </a:solidFill>
              <a:latin typeface="Bebas Neue"/>
              <a:ea typeface="Bebas Neue"/>
              <a:cs typeface="Bebas Neue"/>
              <a:sym typeface="Bebas Neue"/>
            </a:endParaRPr>
          </a:p>
        </p:txBody>
      </p:sp>
      <p:sp>
        <p:nvSpPr>
          <p:cNvPr id="324" name="Google Shape;324;g34a5890c6bd_0_28"/>
          <p:cNvSpPr/>
          <p:nvPr/>
        </p:nvSpPr>
        <p:spPr>
          <a:xfrm>
            <a:off x="889700" y="4140575"/>
            <a:ext cx="2071500" cy="20244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rPr b="1" i="0" lang="fr-FR" sz="1200" u="none" cap="none" strike="noStrike">
                <a:solidFill>
                  <a:schemeClr val="dk1"/>
                </a:solidFill>
                <a:latin typeface="Raleway"/>
                <a:ea typeface="Raleway"/>
                <a:cs typeface="Raleway"/>
                <a:sym typeface="Raleway"/>
              </a:rPr>
              <a:t>Faire un </a:t>
            </a:r>
            <a:r>
              <a:rPr b="1" i="0" lang="fr-FR" sz="1200" u="sng" cap="none" strike="noStrike">
                <a:solidFill>
                  <a:schemeClr val="dk1"/>
                </a:solidFill>
                <a:latin typeface="Raleway"/>
                <a:ea typeface="Raleway"/>
                <a:cs typeface="Raleway"/>
                <a:sym typeface="Raleway"/>
              </a:rPr>
              <a:t>retour régulier</a:t>
            </a:r>
            <a:r>
              <a:rPr b="1" i="0" lang="fr-FR" sz="1200" u="none" cap="none" strike="noStrike">
                <a:solidFill>
                  <a:schemeClr val="dk1"/>
                </a:solidFill>
                <a:latin typeface="Raleway"/>
                <a:ea typeface="Raleway"/>
                <a:cs typeface="Raleway"/>
                <a:sym typeface="Raleway"/>
              </a:rPr>
              <a:t> auprès de vos équipes concernant la qualité des données afin d’améliorer les données collectées et saisies de manière </a:t>
            </a:r>
            <a:r>
              <a:rPr b="1" i="0" lang="fr-FR" sz="1200" u="sng" cap="none" strike="noStrike">
                <a:solidFill>
                  <a:schemeClr val="dk1"/>
                </a:solidFill>
                <a:latin typeface="Raleway"/>
                <a:ea typeface="Raleway"/>
                <a:cs typeface="Raleway"/>
                <a:sym typeface="Raleway"/>
              </a:rPr>
              <a:t>pédagogique</a:t>
            </a:r>
            <a:endParaRPr b="1" i="0" sz="1200" u="sng"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600"/>
              <a:buFont typeface="Arial"/>
              <a:buNone/>
            </a:pPr>
            <a:br>
              <a:rPr b="1" i="0" lang="fr-FR" sz="1600" u="none" cap="none" strike="noStrike">
                <a:solidFill>
                  <a:schemeClr val="dk1"/>
                </a:solidFill>
                <a:latin typeface="Raleway"/>
                <a:ea typeface="Raleway"/>
                <a:cs typeface="Raleway"/>
                <a:sym typeface="Raleway"/>
              </a:rPr>
            </a:br>
            <a:endParaRPr b="1" i="0" sz="16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400"/>
              <a:buFont typeface="Arial"/>
              <a:buNone/>
            </a:pPr>
            <a:br>
              <a:rPr b="1" i="0" lang="fr-FR" sz="1400" u="none" cap="none" strike="noStrike">
                <a:solidFill>
                  <a:schemeClr val="dk1"/>
                </a:solidFill>
                <a:latin typeface="Raleway"/>
                <a:ea typeface="Raleway"/>
                <a:cs typeface="Raleway"/>
                <a:sym typeface="Raleway"/>
              </a:rPr>
            </a:br>
            <a:endParaRPr b="1" i="0" sz="1400" u="none" cap="none" strike="noStrike">
              <a:solidFill>
                <a:schemeClr val="dk1"/>
              </a:solidFill>
              <a:latin typeface="Raleway"/>
              <a:ea typeface="Raleway"/>
              <a:cs typeface="Raleway"/>
              <a:sym typeface="Raleway"/>
            </a:endParaRPr>
          </a:p>
        </p:txBody>
      </p:sp>
      <p:sp>
        <p:nvSpPr>
          <p:cNvPr id="325" name="Google Shape;325;g34a5890c6bd_0_28"/>
          <p:cNvSpPr/>
          <p:nvPr/>
        </p:nvSpPr>
        <p:spPr>
          <a:xfrm>
            <a:off x="3493212" y="3339286"/>
            <a:ext cx="2196000" cy="1385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rPr b="1" i="0" lang="fr-FR" sz="1200" u="none" cap="none" strike="noStrike">
                <a:solidFill>
                  <a:schemeClr val="dk1"/>
                </a:solidFill>
                <a:latin typeface="Raleway"/>
                <a:ea typeface="Raleway"/>
                <a:cs typeface="Raleway"/>
                <a:sym typeface="Raleway"/>
              </a:rPr>
              <a:t>Au sein de votre équipe identifié </a:t>
            </a:r>
            <a:r>
              <a:rPr b="1" i="0" lang="fr-FR" sz="1200" u="sng" cap="none" strike="noStrike">
                <a:solidFill>
                  <a:schemeClr val="dk1"/>
                </a:solidFill>
                <a:latin typeface="Raleway"/>
                <a:ea typeface="Raleway"/>
                <a:cs typeface="Raleway"/>
                <a:sym typeface="Raleway"/>
              </a:rPr>
              <a:t>qui?</a:t>
            </a:r>
            <a:r>
              <a:rPr b="1" i="0" lang="fr-FR" sz="1200" u="none" cap="none" strike="noStrike">
                <a:solidFill>
                  <a:schemeClr val="dk1"/>
                </a:solidFill>
                <a:latin typeface="Raleway"/>
                <a:ea typeface="Raleway"/>
                <a:cs typeface="Raleway"/>
                <a:sym typeface="Raleway"/>
              </a:rPr>
              <a:t> assure ce contrôle et ce nettoyage de la donnée et </a:t>
            </a:r>
            <a:r>
              <a:rPr b="1" i="0" lang="fr-FR" sz="1200" u="sng" cap="none" strike="noStrike">
                <a:solidFill>
                  <a:schemeClr val="dk1"/>
                </a:solidFill>
                <a:latin typeface="Raleway"/>
                <a:ea typeface="Raleway"/>
                <a:cs typeface="Raleway"/>
                <a:sym typeface="Raleway"/>
              </a:rPr>
              <a:t>quand ?</a:t>
            </a:r>
            <a:endParaRPr b="1" i="0" sz="1200" u="sng"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br>
              <a:rPr b="0" i="0" lang="fr-FR" sz="1600" u="none" cap="none" strike="noStrike">
                <a:solidFill>
                  <a:schemeClr val="dk1"/>
                </a:solidFill>
                <a:latin typeface="Raleway"/>
                <a:ea typeface="Raleway"/>
                <a:cs typeface="Raleway"/>
                <a:sym typeface="Raleway"/>
              </a:rPr>
            </a:br>
            <a:endParaRPr b="0" i="0" sz="16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dk1"/>
                </a:solidFill>
                <a:latin typeface="Raleway"/>
                <a:ea typeface="Raleway"/>
                <a:cs typeface="Raleway"/>
                <a:sym typeface="Raleway"/>
              </a:rPr>
            </a:br>
            <a:endParaRPr b="0" i="0" sz="1400" u="none" cap="none" strike="noStrike">
              <a:solidFill>
                <a:schemeClr val="dk1"/>
              </a:solidFill>
              <a:latin typeface="Raleway"/>
              <a:ea typeface="Raleway"/>
              <a:cs typeface="Raleway"/>
              <a:sym typeface="Raleway"/>
            </a:endParaRPr>
          </a:p>
        </p:txBody>
      </p:sp>
      <p:sp>
        <p:nvSpPr>
          <p:cNvPr id="326" name="Google Shape;326;g34a5890c6bd_0_28"/>
          <p:cNvSpPr/>
          <p:nvPr/>
        </p:nvSpPr>
        <p:spPr>
          <a:xfrm>
            <a:off x="6068900" y="4051550"/>
            <a:ext cx="2112900" cy="17010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rPr b="1" i="0" lang="fr-FR" sz="1200" u="none" cap="none" strike="noStrike">
                <a:solidFill>
                  <a:schemeClr val="dk1"/>
                </a:solidFill>
                <a:latin typeface="Raleway"/>
                <a:ea typeface="Raleway"/>
                <a:cs typeface="Raleway"/>
                <a:sym typeface="Raleway"/>
              </a:rPr>
              <a:t>La </a:t>
            </a:r>
            <a:r>
              <a:rPr b="1" i="0" lang="fr-FR" sz="1200" u="sng" cap="none" strike="noStrike">
                <a:solidFill>
                  <a:schemeClr val="dk1"/>
                </a:solidFill>
                <a:latin typeface="Raleway"/>
                <a:ea typeface="Raleway"/>
                <a:cs typeface="Raleway"/>
                <a:sym typeface="Raleway"/>
              </a:rPr>
              <a:t>mise en dialogue des données</a:t>
            </a:r>
            <a:r>
              <a:rPr b="1" i="0" lang="fr-FR" sz="1200" u="none" cap="none" strike="noStrike">
                <a:solidFill>
                  <a:schemeClr val="dk1"/>
                </a:solidFill>
                <a:latin typeface="Raleway"/>
                <a:ea typeface="Raleway"/>
                <a:cs typeface="Raleway"/>
                <a:sym typeface="Raleway"/>
              </a:rPr>
              <a:t> et les temps d’analyse collective contribuent aussi à vérifier la cohérence, les biais éventuels et la qualité des données (difficultés rencontrées…)</a:t>
            </a:r>
            <a:endParaRPr b="1" i="0" sz="12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600"/>
              <a:buFont typeface="Arial"/>
              <a:buNone/>
            </a:pPr>
            <a:br>
              <a:rPr b="1" i="0" lang="fr-FR" sz="1600" u="none" cap="none" strike="noStrike">
                <a:solidFill>
                  <a:schemeClr val="dk1"/>
                </a:solidFill>
                <a:latin typeface="Raleway"/>
                <a:ea typeface="Raleway"/>
                <a:cs typeface="Raleway"/>
                <a:sym typeface="Raleway"/>
              </a:rPr>
            </a:br>
            <a:endParaRPr b="1" i="0" sz="16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400"/>
              <a:buFont typeface="Arial"/>
              <a:buNone/>
            </a:pPr>
            <a:br>
              <a:rPr b="1" i="0" lang="fr-FR" sz="1400" u="none" cap="none" strike="noStrike">
                <a:solidFill>
                  <a:schemeClr val="dk1"/>
                </a:solidFill>
                <a:latin typeface="Raleway"/>
                <a:ea typeface="Raleway"/>
                <a:cs typeface="Raleway"/>
                <a:sym typeface="Raleway"/>
              </a:rPr>
            </a:br>
            <a:endParaRPr b="1" i="0" sz="1400" u="none" cap="none" strike="noStrike">
              <a:solidFill>
                <a:schemeClr val="dk1"/>
              </a:solidFill>
              <a:latin typeface="Raleway"/>
              <a:ea typeface="Raleway"/>
              <a:cs typeface="Raleway"/>
              <a:sym typeface="Raleway"/>
            </a:endParaRPr>
          </a:p>
        </p:txBody>
      </p:sp>
      <p:pic>
        <p:nvPicPr>
          <p:cNvPr id="327" name="Google Shape;327;g34a5890c6bd_0_28"/>
          <p:cNvPicPr preferRelativeResize="0"/>
          <p:nvPr/>
        </p:nvPicPr>
        <p:blipFill rotWithShape="1">
          <a:blip r:embed="rId3">
            <a:alphaModFix/>
          </a:blip>
          <a:srcRect b="0" l="0" r="0" t="0"/>
          <a:stretch/>
        </p:blipFill>
        <p:spPr>
          <a:xfrm>
            <a:off x="1449902" y="2956935"/>
            <a:ext cx="951113" cy="951113"/>
          </a:xfrm>
          <a:prstGeom prst="rect">
            <a:avLst/>
          </a:prstGeom>
          <a:noFill/>
          <a:ln>
            <a:noFill/>
          </a:ln>
        </p:spPr>
      </p:pic>
      <p:pic>
        <p:nvPicPr>
          <p:cNvPr id="328" name="Google Shape;328;g34a5890c6bd_0_28"/>
          <p:cNvPicPr preferRelativeResize="0"/>
          <p:nvPr/>
        </p:nvPicPr>
        <p:blipFill rotWithShape="1">
          <a:blip r:embed="rId3">
            <a:alphaModFix/>
          </a:blip>
          <a:srcRect b="0" l="0" r="0" t="0"/>
          <a:stretch/>
        </p:blipFill>
        <p:spPr>
          <a:xfrm>
            <a:off x="3894147" y="2155704"/>
            <a:ext cx="951113" cy="951113"/>
          </a:xfrm>
          <a:prstGeom prst="rect">
            <a:avLst/>
          </a:prstGeom>
          <a:noFill/>
          <a:ln>
            <a:noFill/>
          </a:ln>
        </p:spPr>
      </p:pic>
      <p:pic>
        <p:nvPicPr>
          <p:cNvPr id="329" name="Google Shape;329;g34a5890c6bd_0_28"/>
          <p:cNvPicPr preferRelativeResize="0"/>
          <p:nvPr/>
        </p:nvPicPr>
        <p:blipFill rotWithShape="1">
          <a:blip r:embed="rId3">
            <a:alphaModFix/>
          </a:blip>
          <a:srcRect b="0" l="0" r="0" t="0"/>
          <a:stretch/>
        </p:blipFill>
        <p:spPr>
          <a:xfrm>
            <a:off x="6604871" y="2956935"/>
            <a:ext cx="951113" cy="95111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4" name="Shape 334"/>
        <p:cNvGrpSpPr/>
        <p:nvPr/>
      </p:nvGrpSpPr>
      <p:grpSpPr>
        <a:xfrm>
          <a:off x="0" y="0"/>
          <a:ext cx="0" cy="0"/>
          <a:chOff x="0" y="0"/>
          <a:chExt cx="0" cy="0"/>
        </a:xfrm>
      </p:grpSpPr>
      <p:sp>
        <p:nvSpPr>
          <p:cNvPr id="335" name="Google Shape;335;g349fdfc5d64_0_45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336" name="Google Shape;336;g349fdfc5d64_0_458"/>
          <p:cNvSpPr txBox="1"/>
          <p:nvPr/>
        </p:nvSpPr>
        <p:spPr>
          <a:xfrm>
            <a:off x="843150" y="861253"/>
            <a:ext cx="7457700" cy="1323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7400" u="none" cap="none" strike="noStrike">
                <a:solidFill>
                  <a:schemeClr val="lt1"/>
                </a:solidFill>
                <a:latin typeface="Bebas Neue"/>
                <a:ea typeface="Bebas Neue"/>
                <a:cs typeface="Bebas Neue"/>
                <a:sym typeface="Bebas Neue"/>
              </a:rPr>
              <a:t>III - PROTECTION</a:t>
            </a:r>
            <a:endParaRPr b="1" i="1" sz="3500" u="none" cap="none" strike="noStrike">
              <a:solidFill>
                <a:schemeClr val="lt1"/>
              </a:solidFill>
              <a:latin typeface="Bebas Neue"/>
              <a:ea typeface="Bebas Neue"/>
              <a:cs typeface="Bebas Neue"/>
              <a:sym typeface="Bebas Neue"/>
            </a:endParaRPr>
          </a:p>
        </p:txBody>
      </p:sp>
      <p:sp>
        <p:nvSpPr>
          <p:cNvPr id="337" name="Google Shape;337;g349fdfc5d64_0_458"/>
          <p:cNvSpPr/>
          <p:nvPr/>
        </p:nvSpPr>
        <p:spPr>
          <a:xfrm>
            <a:off x="1508030" y="3953191"/>
            <a:ext cx="5993700" cy="8667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1200"/>
              </a:spcBef>
              <a:spcAft>
                <a:spcPts val="0"/>
              </a:spcAft>
              <a:buClr>
                <a:srgbClr val="000000"/>
              </a:buClr>
              <a:buSzPts val="2300"/>
              <a:buFont typeface="Arial"/>
              <a:buNone/>
            </a:pPr>
            <a:r>
              <a:rPr b="1" i="0" lang="fr-FR" sz="2300" u="none" cap="none" strike="noStrike">
                <a:solidFill>
                  <a:schemeClr val="lt1"/>
                </a:solidFill>
                <a:latin typeface="Arial"/>
                <a:ea typeface="Arial"/>
                <a:cs typeface="Arial"/>
                <a:sym typeface="Arial"/>
              </a:rPr>
              <a:t>MODULE 5</a:t>
            </a:r>
            <a:endParaRPr b="0" i="0" sz="2300" u="none" cap="none" strike="noStrike">
              <a:solidFill>
                <a:schemeClr val="lt1"/>
              </a:solidFill>
              <a:latin typeface="Arial"/>
              <a:ea typeface="Arial"/>
              <a:cs typeface="Arial"/>
              <a:sym typeface="Arial"/>
            </a:endParaRPr>
          </a:p>
          <a:p>
            <a:pPr indent="0" lvl="0" marL="0" marR="0" rtl="0" algn="ctr">
              <a:lnSpc>
                <a:spcPct val="100000"/>
              </a:lnSpc>
              <a:spcBef>
                <a:spcPts val="1200"/>
              </a:spcBef>
              <a:spcAft>
                <a:spcPts val="0"/>
              </a:spcAft>
              <a:buClr>
                <a:schemeClr val="dk1"/>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br>
              <a:rPr b="0" i="0" lang="fr-FR" sz="1200" u="none" cap="none" strike="noStrike">
                <a:solidFill>
                  <a:schemeClr val="lt1"/>
                </a:solidFill>
                <a:latin typeface="Arial"/>
                <a:ea typeface="Arial"/>
                <a:cs typeface="Arial"/>
                <a:sym typeface="Arial"/>
              </a:rPr>
            </a:br>
            <a:endParaRPr b="0" i="0" sz="1200" u="none" cap="none" strike="noStrike">
              <a:solidFill>
                <a:schemeClr val="lt1"/>
              </a:solidFill>
              <a:latin typeface="Arial"/>
              <a:ea typeface="Arial"/>
              <a:cs typeface="Arial"/>
              <a:sym typeface="Arial"/>
            </a:endParaRPr>
          </a:p>
        </p:txBody>
      </p:sp>
      <p:grpSp>
        <p:nvGrpSpPr>
          <p:cNvPr id="338" name="Google Shape;338;g349fdfc5d64_0_458"/>
          <p:cNvGrpSpPr/>
          <p:nvPr/>
        </p:nvGrpSpPr>
        <p:grpSpPr>
          <a:xfrm>
            <a:off x="3624045" y="4947747"/>
            <a:ext cx="1895970" cy="1773731"/>
            <a:chOff x="3137400" y="1009650"/>
            <a:chExt cx="2869204" cy="2708400"/>
          </a:xfrm>
        </p:grpSpPr>
        <p:sp>
          <p:nvSpPr>
            <p:cNvPr id="339" name="Google Shape;339;g349fdfc5d64_0_458"/>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340" name="Google Shape;340;g349fdfc5d64_0_458"/>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34a5890c6bd_0_6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347" name="Google Shape;347;g34a5890c6bd_0_67"/>
          <p:cNvSpPr/>
          <p:nvPr/>
        </p:nvSpPr>
        <p:spPr>
          <a:xfrm>
            <a:off x="628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348" name="Google Shape;348;g34a5890c6bd_0_67"/>
          <p:cNvSpPr txBox="1"/>
          <p:nvPr/>
        </p:nvSpPr>
        <p:spPr>
          <a:xfrm>
            <a:off x="0" y="315100"/>
            <a:ext cx="9144000" cy="9234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fr-FR" sz="4800" u="none" cap="none" strike="noStrike">
                <a:solidFill>
                  <a:schemeClr val="lt1"/>
                </a:solidFill>
                <a:latin typeface="Bebas Neue"/>
                <a:ea typeface="Bebas Neue"/>
                <a:cs typeface="Bebas Neue"/>
                <a:sym typeface="Bebas Neue"/>
              </a:rPr>
              <a:t>PROTECTION DE LA DONNÉE - Temps D'ÉCHANGE</a:t>
            </a:r>
            <a:endParaRPr b="1" i="0" sz="6000" u="none" cap="none" strike="noStrike">
              <a:solidFill>
                <a:schemeClr val="lt1"/>
              </a:solidFill>
              <a:latin typeface="Bebas Neue"/>
              <a:ea typeface="Bebas Neue"/>
              <a:cs typeface="Bebas Neue"/>
              <a:sym typeface="Bebas Neue"/>
            </a:endParaRPr>
          </a:p>
        </p:txBody>
      </p:sp>
      <p:sp>
        <p:nvSpPr>
          <p:cNvPr id="349" name="Google Shape;349;g34a5890c6bd_0_67"/>
          <p:cNvSpPr/>
          <p:nvPr/>
        </p:nvSpPr>
        <p:spPr>
          <a:xfrm>
            <a:off x="810130" y="1950936"/>
            <a:ext cx="7866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200"/>
              <a:buFont typeface="Arial"/>
              <a:buNone/>
            </a:pPr>
            <a:r>
              <a:rPr b="1" i="0" lang="fr-FR" sz="9200" u="none" cap="none" strike="noStrike">
                <a:solidFill>
                  <a:srgbClr val="E84E0F"/>
                </a:solidFill>
                <a:latin typeface="Arial"/>
                <a:ea typeface="Arial"/>
                <a:cs typeface="Arial"/>
                <a:sym typeface="Arial"/>
              </a:rPr>
              <a:t>?</a:t>
            </a:r>
            <a:r>
              <a:rPr b="1" i="0" lang="fr-FR" sz="1800" u="none" cap="none" strike="noStrike">
                <a:solidFill>
                  <a:srgbClr val="E84E0F"/>
                </a:solidFill>
                <a:latin typeface="Arial"/>
                <a:ea typeface="Arial"/>
                <a:cs typeface="Arial"/>
                <a:sym typeface="Arial"/>
              </a:rPr>
              <a:t> </a:t>
            </a:r>
            <a:endParaRPr b="1" i="0" sz="1800" u="none" cap="none" strike="noStrike">
              <a:solidFill>
                <a:srgbClr val="E84E0F"/>
              </a:solidFill>
              <a:latin typeface="Arial"/>
              <a:ea typeface="Arial"/>
              <a:cs typeface="Arial"/>
              <a:sym typeface="Arial"/>
            </a:endParaRPr>
          </a:p>
        </p:txBody>
      </p:sp>
      <p:sp>
        <p:nvSpPr>
          <p:cNvPr id="350" name="Google Shape;350;g34a5890c6bd_0_67"/>
          <p:cNvSpPr/>
          <p:nvPr/>
        </p:nvSpPr>
        <p:spPr>
          <a:xfrm>
            <a:off x="1686725" y="2305388"/>
            <a:ext cx="6872400" cy="138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b="0" i="0" lang="fr-FR" sz="2100" u="none" cap="none" strike="noStrike">
                <a:solidFill>
                  <a:srgbClr val="E84E0F"/>
                </a:solidFill>
                <a:latin typeface="Poppins SemiBold"/>
                <a:ea typeface="Poppins SemiBold"/>
                <a:cs typeface="Poppins SemiBold"/>
                <a:sym typeface="Poppins SemiBold"/>
              </a:rPr>
              <a:t>Que vous évoque la notion de protection de la donnée ? </a:t>
            </a:r>
            <a:endParaRPr b="0" i="0" sz="2100" u="none" cap="none" strike="noStrike">
              <a:solidFill>
                <a:srgbClr val="E84E0F"/>
              </a:solidFill>
              <a:latin typeface="Poppins SemiBold"/>
              <a:ea typeface="Poppins SemiBold"/>
              <a:cs typeface="Poppins SemiBold"/>
              <a:sym typeface="Poppins SemiBold"/>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E84E0F"/>
              </a:solidFill>
              <a:latin typeface="Poppins SemiBold"/>
              <a:ea typeface="Poppins SemiBold"/>
              <a:cs typeface="Poppins SemiBold"/>
              <a:sym typeface="Poppins SemiBold"/>
            </a:endParaRPr>
          </a:p>
          <a:p>
            <a:pPr indent="0" lvl="0" marL="0" marR="0" rtl="0" algn="l">
              <a:lnSpc>
                <a:spcPct val="100000"/>
              </a:lnSpc>
              <a:spcBef>
                <a:spcPts val="0"/>
              </a:spcBef>
              <a:spcAft>
                <a:spcPts val="0"/>
              </a:spcAft>
              <a:buClr>
                <a:srgbClr val="000000"/>
              </a:buClr>
              <a:buSzPts val="2100"/>
              <a:buFont typeface="Arial"/>
              <a:buNone/>
            </a:pPr>
            <a:r>
              <a:rPr b="0" i="0" lang="fr-FR" sz="2100" u="none" cap="none" strike="noStrike">
                <a:solidFill>
                  <a:srgbClr val="E84E0F"/>
                </a:solidFill>
                <a:latin typeface="Poppins SemiBold"/>
                <a:ea typeface="Poppins SemiBold"/>
                <a:cs typeface="Poppins SemiBold"/>
                <a:sym typeface="Poppins SemiBold"/>
              </a:rPr>
              <a:t>Avez-vous déjà appliqué des règles de protection de la donnée et des répondants? Si oui, lesquelles? </a:t>
            </a:r>
            <a:endParaRPr b="0" i="0" sz="2100" u="none" cap="none" strike="noStrike">
              <a:solidFill>
                <a:srgbClr val="E84E0F"/>
              </a:solidFill>
              <a:latin typeface="Poppins SemiBold"/>
              <a:ea typeface="Poppins SemiBold"/>
              <a:cs typeface="Poppins SemiBold"/>
              <a:sym typeface="Poppins SemiBold"/>
            </a:endParaRPr>
          </a:p>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rgbClr val="FFFFFF"/>
                </a:solidFill>
                <a:latin typeface="Poppins SemiBold"/>
                <a:ea typeface="Poppins SemiBold"/>
                <a:cs typeface="Poppins SemiBold"/>
                <a:sym typeface="Poppins SemiBold"/>
              </a:rPr>
              <a:t>Contact :  @secours-catholique.org</a:t>
            </a:r>
            <a:endParaRPr b="0" i="0" sz="1600" u="none" cap="none" strike="noStrike">
              <a:solidFill>
                <a:srgbClr val="000000"/>
              </a:solidFill>
              <a:latin typeface="Poppins SemiBold"/>
              <a:ea typeface="Poppins SemiBold"/>
              <a:cs typeface="Poppins SemiBold"/>
              <a:sym typeface="Poppins SemiBold"/>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rgbClr val="FFFFFF"/>
                </a:solidFill>
                <a:latin typeface="Poppins SemiBold"/>
                <a:ea typeface="Poppins SemiBold"/>
                <a:cs typeface="Poppins SemiBold"/>
                <a:sym typeface="Poppins SemiBold"/>
              </a:rPr>
            </a:br>
            <a:endParaRPr b="0" i="0" sz="1400" u="none" cap="none" strike="noStrike">
              <a:solidFill>
                <a:srgbClr val="FFFFFF"/>
              </a:solidFill>
              <a:latin typeface="Poppins SemiBold"/>
              <a:ea typeface="Poppins SemiBold"/>
              <a:cs typeface="Poppins SemiBold"/>
              <a:sym typeface="Poppins SemiBold"/>
            </a:endParaRPr>
          </a:p>
        </p:txBody>
      </p:sp>
      <p:pic>
        <p:nvPicPr>
          <p:cNvPr descr="Une image contenant noir, obscurité&#10;&#10;Description générée automatiquement" id="351" name="Google Shape;351;g34a5890c6bd_0_67"/>
          <p:cNvPicPr preferRelativeResize="0"/>
          <p:nvPr/>
        </p:nvPicPr>
        <p:blipFill rotWithShape="1">
          <a:blip r:embed="rId3">
            <a:alphaModFix/>
          </a:blip>
          <a:srcRect b="0" l="0" r="0" t="0"/>
          <a:stretch/>
        </p:blipFill>
        <p:spPr>
          <a:xfrm>
            <a:off x="6262448" y="4829222"/>
            <a:ext cx="1527135" cy="152713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34a5890c6bd_0_5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358" name="Google Shape;358;g34a5890c6bd_0_56"/>
          <p:cNvSpPr/>
          <p:nvPr/>
        </p:nvSpPr>
        <p:spPr>
          <a:xfrm>
            <a:off x="628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359" name="Google Shape;359;g34a5890c6bd_0_56"/>
          <p:cNvSpPr txBox="1"/>
          <p:nvPr/>
        </p:nvSpPr>
        <p:spPr>
          <a:xfrm>
            <a:off x="0" y="315100"/>
            <a:ext cx="9144000" cy="8313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fr-FR" sz="4200" u="none" cap="none" strike="noStrike">
                <a:solidFill>
                  <a:schemeClr val="lt1"/>
                </a:solidFill>
                <a:latin typeface="Bebas Neue"/>
                <a:ea typeface="Bebas Neue"/>
                <a:cs typeface="Bebas Neue"/>
                <a:sym typeface="Bebas Neue"/>
              </a:rPr>
              <a:t>CONSIDÉRATION ÉTHIQUE DE LA DONNÉE</a:t>
            </a:r>
            <a:endParaRPr b="1" i="0" sz="4200" u="none" cap="none" strike="noStrike">
              <a:solidFill>
                <a:schemeClr val="lt1"/>
              </a:solidFill>
              <a:latin typeface="Bebas Neue"/>
              <a:ea typeface="Bebas Neue"/>
              <a:cs typeface="Bebas Neue"/>
              <a:sym typeface="Bebas Neue"/>
            </a:endParaRPr>
          </a:p>
        </p:txBody>
      </p:sp>
      <p:sp>
        <p:nvSpPr>
          <p:cNvPr id="360" name="Google Shape;360;g34a5890c6bd_0_56"/>
          <p:cNvSpPr/>
          <p:nvPr/>
        </p:nvSpPr>
        <p:spPr>
          <a:xfrm>
            <a:off x="629000" y="1609600"/>
            <a:ext cx="8357700" cy="3962400"/>
          </a:xfrm>
          <a:prstGeom prst="rect">
            <a:avLst/>
          </a:prstGeom>
          <a:noFill/>
          <a:ln>
            <a:noFill/>
          </a:ln>
        </p:spPr>
        <p:txBody>
          <a:bodyPr anchorCtr="0" anchor="t" bIns="45700" lIns="91425" spcFirstLastPara="1" rIns="91425" wrap="square" tIns="45700">
            <a:noAutofit/>
          </a:bodyPr>
          <a:lstStyle/>
          <a:p>
            <a:pPr indent="0" lvl="0" marL="12700" marR="0" rtl="0" algn="l">
              <a:lnSpc>
                <a:spcPct val="90000"/>
              </a:lnSpc>
              <a:spcBef>
                <a:spcPts val="500"/>
              </a:spcBef>
              <a:spcAft>
                <a:spcPts val="0"/>
              </a:spcAft>
              <a:buClr>
                <a:srgbClr val="000000"/>
              </a:buClr>
              <a:buSzPts val="2400"/>
              <a:buFont typeface="Arial"/>
              <a:buNone/>
            </a:pPr>
            <a:r>
              <a:rPr b="0" i="0" lang="fr-FR" sz="2400" u="none" cap="none" strike="noStrike">
                <a:solidFill>
                  <a:schemeClr val="dk2"/>
                </a:solidFill>
                <a:latin typeface="Poppins"/>
                <a:ea typeface="Poppins"/>
                <a:cs typeface="Poppins"/>
                <a:sym typeface="Poppins"/>
              </a:rPr>
              <a:t>•Consentement éclairé</a:t>
            </a:r>
            <a:endParaRPr b="0" i="0" sz="2400" u="none" cap="none" strike="noStrike">
              <a:solidFill>
                <a:schemeClr val="dk2"/>
              </a:solidFill>
              <a:latin typeface="Poppins"/>
              <a:ea typeface="Poppins"/>
              <a:cs typeface="Poppins"/>
              <a:sym typeface="Poppins"/>
            </a:endParaRPr>
          </a:p>
          <a:p>
            <a:pPr indent="0" lvl="0" marL="12700" marR="0" rtl="0" algn="l">
              <a:lnSpc>
                <a:spcPct val="90000"/>
              </a:lnSpc>
              <a:spcBef>
                <a:spcPts val="1000"/>
              </a:spcBef>
              <a:spcAft>
                <a:spcPts val="0"/>
              </a:spcAft>
              <a:buClr>
                <a:srgbClr val="000000"/>
              </a:buClr>
              <a:buSzPts val="2400"/>
              <a:buFont typeface="Arial"/>
              <a:buNone/>
            </a:pPr>
            <a:r>
              <a:rPr b="0" i="0" lang="fr-FR" sz="2400" u="none" cap="none" strike="noStrike">
                <a:solidFill>
                  <a:schemeClr val="dk2"/>
                </a:solidFill>
                <a:latin typeface="Poppins"/>
                <a:ea typeface="Poppins"/>
                <a:cs typeface="Poppins"/>
                <a:sym typeface="Poppins"/>
              </a:rPr>
              <a:t>•Ne pas nuire</a:t>
            </a:r>
            <a:endParaRPr b="0" i="0" sz="2400" u="none" cap="none" strike="noStrike">
              <a:solidFill>
                <a:schemeClr val="dk2"/>
              </a:solidFill>
              <a:latin typeface="Poppins"/>
              <a:ea typeface="Poppins"/>
              <a:cs typeface="Poppins"/>
              <a:sym typeface="Poppins"/>
            </a:endParaRPr>
          </a:p>
          <a:p>
            <a:pPr indent="0" lvl="0" marL="12700" marR="0" rtl="0" algn="l">
              <a:lnSpc>
                <a:spcPct val="90000"/>
              </a:lnSpc>
              <a:spcBef>
                <a:spcPts val="1000"/>
              </a:spcBef>
              <a:spcAft>
                <a:spcPts val="0"/>
              </a:spcAft>
              <a:buClr>
                <a:srgbClr val="000000"/>
              </a:buClr>
              <a:buSzPts val="2400"/>
              <a:buFont typeface="Arial"/>
              <a:buNone/>
            </a:pPr>
            <a:r>
              <a:rPr b="0" i="0" lang="fr-FR" sz="2400" u="none" cap="none" strike="noStrike">
                <a:solidFill>
                  <a:schemeClr val="dk2"/>
                </a:solidFill>
                <a:latin typeface="Poppins"/>
                <a:ea typeface="Poppins"/>
                <a:cs typeface="Poppins"/>
                <a:sym typeface="Poppins"/>
              </a:rPr>
              <a:t>•Confidentialité </a:t>
            </a:r>
            <a:r>
              <a:rPr b="0" i="0" lang="fr-FR" sz="2400" u="none" cap="none" strike="noStrike">
                <a:solidFill>
                  <a:srgbClr val="000000"/>
                </a:solidFill>
                <a:latin typeface="Poppins"/>
                <a:ea typeface="Poppins"/>
                <a:cs typeface="Poppins"/>
                <a:sym typeface="Poppins"/>
              </a:rPr>
              <a:t>/ Anonymat / Vie privée</a:t>
            </a:r>
            <a:endParaRPr b="0" i="0" sz="2400" u="none" cap="none" strike="noStrike">
              <a:solidFill>
                <a:srgbClr val="000000"/>
              </a:solidFill>
              <a:latin typeface="Poppins"/>
              <a:ea typeface="Poppins"/>
              <a:cs typeface="Poppins"/>
              <a:sym typeface="Poppins"/>
            </a:endParaRPr>
          </a:p>
          <a:p>
            <a:pPr indent="0" lvl="0" marL="12700" marR="0" rtl="0" algn="l">
              <a:lnSpc>
                <a:spcPct val="90000"/>
              </a:lnSpc>
              <a:spcBef>
                <a:spcPts val="1000"/>
              </a:spcBef>
              <a:spcAft>
                <a:spcPts val="0"/>
              </a:spcAft>
              <a:buClr>
                <a:srgbClr val="000000"/>
              </a:buClr>
              <a:buSzPts val="2400"/>
              <a:buFont typeface="Arial"/>
              <a:buNone/>
            </a:pPr>
            <a:r>
              <a:rPr b="0" i="0" lang="fr-FR" sz="2400" u="none" cap="none" strike="noStrike">
                <a:solidFill>
                  <a:schemeClr val="dk2"/>
                </a:solidFill>
                <a:latin typeface="Poppins"/>
                <a:ea typeface="Poppins"/>
                <a:cs typeface="Poppins"/>
                <a:sym typeface="Poppins"/>
              </a:rPr>
              <a:t>•Respect de l’individu</a:t>
            </a:r>
            <a:r>
              <a:rPr b="0" i="0" lang="fr-FR" sz="2400" u="none" cap="none" strike="noStrike">
                <a:solidFill>
                  <a:srgbClr val="000000"/>
                </a:solidFill>
                <a:latin typeface="Poppins"/>
                <a:ea typeface="Poppins"/>
                <a:cs typeface="Poppins"/>
                <a:sym typeface="Poppins"/>
              </a:rPr>
              <a:t> (respect de leur temps, expérience, ressenti – lien avec l’acceptance)</a:t>
            </a:r>
            <a:endParaRPr b="0" i="0" sz="2400" u="none" cap="none" strike="noStrike">
              <a:solidFill>
                <a:srgbClr val="000000"/>
              </a:solidFill>
              <a:latin typeface="Poppins"/>
              <a:ea typeface="Poppins"/>
              <a:cs typeface="Poppins"/>
              <a:sym typeface="Poppins"/>
            </a:endParaRPr>
          </a:p>
          <a:p>
            <a:pPr indent="0" lvl="0" marL="12700" marR="0" rtl="0" algn="l">
              <a:lnSpc>
                <a:spcPct val="90000"/>
              </a:lnSpc>
              <a:spcBef>
                <a:spcPts val="1000"/>
              </a:spcBef>
              <a:spcAft>
                <a:spcPts val="0"/>
              </a:spcAft>
              <a:buClr>
                <a:srgbClr val="000000"/>
              </a:buClr>
              <a:buSzPts val="2400"/>
              <a:buFont typeface="Arial"/>
              <a:buNone/>
            </a:pPr>
            <a:r>
              <a:rPr b="0" i="0" lang="fr-FR" sz="2400" u="none" cap="none" strike="noStrike">
                <a:solidFill>
                  <a:schemeClr val="dk2"/>
                </a:solidFill>
                <a:latin typeface="Poppins"/>
                <a:ea typeface="Poppins"/>
                <a:cs typeface="Poppins"/>
                <a:sym typeface="Poppins"/>
              </a:rPr>
              <a:t>•Partager les résultats</a:t>
            </a:r>
            <a:r>
              <a:rPr b="0" i="0" lang="fr-FR" sz="2400" u="none" cap="none" strike="noStrike">
                <a:solidFill>
                  <a:srgbClr val="000000"/>
                </a:solidFill>
                <a:latin typeface="Poppins"/>
                <a:ea typeface="Poppins"/>
                <a:cs typeface="Poppins"/>
                <a:sym typeface="Poppins"/>
              </a:rPr>
              <a:t> (fournir un retour d'information " fermer la boucle ")</a:t>
            </a:r>
            <a:endParaRPr b="0" i="0" sz="2400" u="none" cap="none" strike="noStrike">
              <a:solidFill>
                <a:srgbClr val="000000"/>
              </a:solidFill>
              <a:latin typeface="Poppins"/>
              <a:ea typeface="Poppins"/>
              <a:cs typeface="Poppins"/>
              <a:sym typeface="Poppins"/>
            </a:endParaRPr>
          </a:p>
          <a:p>
            <a:pPr indent="0" lvl="0" marL="12700" marR="0" rtl="0" algn="l">
              <a:lnSpc>
                <a:spcPct val="90000"/>
              </a:lnSpc>
              <a:spcBef>
                <a:spcPts val="1000"/>
              </a:spcBef>
              <a:spcAft>
                <a:spcPts val="0"/>
              </a:spcAft>
              <a:buClr>
                <a:srgbClr val="000000"/>
              </a:buClr>
              <a:buSzPts val="2400"/>
              <a:buFont typeface="Arial"/>
              <a:buNone/>
            </a:pPr>
            <a:r>
              <a:rPr b="0" i="0" lang="fr-FR" sz="2400" u="none" cap="none" strike="noStrike">
                <a:solidFill>
                  <a:schemeClr val="dk2"/>
                </a:solidFill>
                <a:latin typeface="Poppins"/>
                <a:ea typeface="Poppins"/>
                <a:cs typeface="Poppins"/>
                <a:sym typeface="Poppins"/>
              </a:rPr>
              <a:t>•Protection physique</a:t>
            </a:r>
            <a:r>
              <a:rPr b="0" i="0" lang="fr-FR" sz="2400" u="none" cap="none" strike="noStrike">
                <a:solidFill>
                  <a:srgbClr val="000000"/>
                </a:solidFill>
                <a:latin typeface="Poppins"/>
                <a:ea typeface="Poppins"/>
                <a:cs typeface="Poppins"/>
                <a:sym typeface="Poppins"/>
              </a:rPr>
              <a:t> (limiter l’accès, pas de partage non-intentionelle)</a:t>
            </a:r>
            <a:endParaRPr b="0" i="0" sz="2400" u="none" cap="none" strike="noStrike">
              <a:solidFill>
                <a:srgbClr val="000000"/>
              </a:solidFill>
              <a:latin typeface="Poppins"/>
              <a:ea typeface="Poppins"/>
              <a:cs typeface="Poppins"/>
              <a:sym typeface="Poppins"/>
            </a:endParaRPr>
          </a:p>
          <a:p>
            <a:pPr indent="0" lvl="0" marL="12700" marR="0" rtl="0" algn="l">
              <a:lnSpc>
                <a:spcPct val="90000"/>
              </a:lnSpc>
              <a:spcBef>
                <a:spcPts val="1000"/>
              </a:spcBef>
              <a:spcAft>
                <a:spcPts val="0"/>
              </a:spcAft>
              <a:buClr>
                <a:srgbClr val="000000"/>
              </a:buClr>
              <a:buSzPts val="2400"/>
              <a:buFont typeface="Arial"/>
              <a:buNone/>
            </a:pPr>
            <a:r>
              <a:rPr b="0" i="0" lang="fr-FR" sz="2400" u="none" cap="none" strike="noStrike">
                <a:solidFill>
                  <a:schemeClr val="dk2"/>
                </a:solidFill>
                <a:latin typeface="Poppins"/>
                <a:ea typeface="Poppins"/>
                <a:cs typeface="Poppins"/>
                <a:sym typeface="Poppins"/>
              </a:rPr>
              <a:t>• Limiter les </a:t>
            </a:r>
            <a:r>
              <a:rPr b="0" i="1" lang="fr-FR" sz="2400" u="none" cap="none" strike="noStrike">
                <a:solidFill>
                  <a:schemeClr val="dk2"/>
                </a:solidFill>
                <a:latin typeface="Poppins"/>
                <a:ea typeface="Poppins"/>
                <a:cs typeface="Poppins"/>
                <a:sym typeface="Poppins"/>
              </a:rPr>
              <a:t>risques</a:t>
            </a:r>
            <a:r>
              <a:rPr b="0" i="1" lang="fr-FR" sz="2400" u="none" cap="none" strike="noStrike">
                <a:solidFill>
                  <a:srgbClr val="000000"/>
                </a:solidFill>
                <a:latin typeface="Poppins"/>
                <a:ea typeface="Poppins"/>
                <a:cs typeface="Poppins"/>
                <a:sym typeface="Poppins"/>
              </a:rPr>
              <a:t> (collecter uniquement ce qui sera utilisé</a:t>
            </a:r>
            <a:endParaRPr b="0" i="0" sz="2400" u="none" cap="none" strike="noStrike">
              <a:solidFill>
                <a:schemeClr val="dk2"/>
              </a:solidFill>
              <a:latin typeface="Poppins"/>
              <a:ea typeface="Poppins"/>
              <a:cs typeface="Poppins"/>
              <a:sym typeface="Poppins"/>
            </a:endParaRPr>
          </a:p>
          <a:p>
            <a:pPr indent="0" lvl="0" marL="0" marR="0" rtl="0" algn="just">
              <a:lnSpc>
                <a:spcPct val="100000"/>
              </a:lnSpc>
              <a:spcBef>
                <a:spcPts val="1000"/>
              </a:spcBef>
              <a:spcAft>
                <a:spcPts val="1000"/>
              </a:spcAft>
              <a:buClr>
                <a:srgbClr val="000000"/>
              </a:buClr>
              <a:buSzPts val="2400"/>
              <a:buFont typeface="Arial"/>
              <a:buNone/>
            </a:pPr>
            <a:r>
              <a:t/>
            </a:r>
            <a:endParaRPr b="0" i="0" sz="2400" u="none" cap="none" strike="noStrike">
              <a:solidFill>
                <a:schemeClr val="dk1"/>
              </a:solidFill>
              <a:latin typeface="Poppins"/>
              <a:ea typeface="Poppins"/>
              <a:cs typeface="Poppins"/>
              <a:sym typeface="Poppins"/>
            </a:endParaRPr>
          </a:p>
        </p:txBody>
      </p:sp>
      <p:cxnSp>
        <p:nvCxnSpPr>
          <p:cNvPr id="361" name="Google Shape;361;g34a5890c6bd_0_56"/>
          <p:cNvCxnSpPr/>
          <p:nvPr/>
        </p:nvCxnSpPr>
        <p:spPr>
          <a:xfrm flipH="1">
            <a:off x="373499" y="1563783"/>
            <a:ext cx="4200" cy="4735200"/>
          </a:xfrm>
          <a:prstGeom prst="straightConnector1">
            <a:avLst/>
          </a:prstGeom>
          <a:noFill/>
          <a:ln cap="flat" cmpd="sng" w="76200">
            <a:solidFill>
              <a:srgbClr val="E84E0F"/>
            </a:solidFill>
            <a:prstDash val="solid"/>
            <a:round/>
            <a:headEnd len="sm" w="sm" type="none"/>
            <a:tailEnd len="sm" w="sm"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349af54dce8_0_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368" name="Google Shape;368;g349af54dce8_0_0"/>
          <p:cNvSpPr txBox="1"/>
          <p:nvPr/>
        </p:nvSpPr>
        <p:spPr>
          <a:xfrm>
            <a:off x="327208" y="169088"/>
            <a:ext cx="8229000" cy="1062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700" u="none" cap="none" strike="noStrike">
                <a:solidFill>
                  <a:schemeClr val="dk2"/>
                </a:solidFill>
                <a:latin typeface="Bebas Neue"/>
                <a:ea typeface="Bebas Neue"/>
                <a:cs typeface="Bebas Neue"/>
                <a:sym typeface="Bebas Neue"/>
              </a:rPr>
              <a:t>PROTECTION DE LA DONNÉE</a:t>
            </a:r>
            <a:endParaRPr b="0" i="0" sz="5700" u="none" cap="none" strike="noStrike">
              <a:solidFill>
                <a:schemeClr val="dk2"/>
              </a:solidFill>
              <a:latin typeface="Bebas Neue"/>
              <a:ea typeface="Bebas Neue"/>
              <a:cs typeface="Bebas Neue"/>
              <a:sym typeface="Bebas Neue"/>
            </a:endParaRPr>
          </a:p>
        </p:txBody>
      </p:sp>
      <p:sp>
        <p:nvSpPr>
          <p:cNvPr id="369" name="Google Shape;369;g349af54dce8_0_0"/>
          <p:cNvSpPr/>
          <p:nvPr/>
        </p:nvSpPr>
        <p:spPr>
          <a:xfrm>
            <a:off x="889704" y="4140574"/>
            <a:ext cx="2071500" cy="1385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rPr b="1" i="0" lang="fr-FR" sz="1200" u="none" cap="none" strike="noStrike">
                <a:solidFill>
                  <a:schemeClr val="dk1"/>
                </a:solidFill>
                <a:latin typeface="Raleway"/>
                <a:ea typeface="Raleway"/>
                <a:cs typeface="Raleway"/>
                <a:sym typeface="Raleway"/>
              </a:rPr>
              <a:t>Détenez-vous des données sensibles?</a:t>
            </a:r>
            <a:endParaRPr b="1" i="0" sz="12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200"/>
              <a:buFont typeface="Arial"/>
              <a:buNone/>
            </a:pPr>
            <a:r>
              <a:rPr b="1" i="0" lang="fr-FR" sz="1200" u="none" cap="none" strike="noStrike">
                <a:solidFill>
                  <a:schemeClr val="dk1"/>
                </a:solidFill>
                <a:latin typeface="Raleway"/>
                <a:ea typeface="Raleway"/>
                <a:cs typeface="Raleway"/>
                <a:sym typeface="Raleway"/>
              </a:rPr>
              <a:t>Sont-elles anonymisées?</a:t>
            </a:r>
            <a:endParaRPr b="1" i="0" sz="12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200"/>
              <a:buFont typeface="Arial"/>
              <a:buNone/>
            </a:pPr>
            <a:r>
              <a:rPr b="1" i="0" lang="fr-FR" sz="1200" u="none" cap="none" strike="noStrike">
                <a:solidFill>
                  <a:schemeClr val="dk1"/>
                </a:solidFill>
                <a:latin typeface="Raleway"/>
                <a:ea typeface="Raleway"/>
                <a:cs typeface="Raleway"/>
                <a:sym typeface="Raleway"/>
              </a:rPr>
              <a:t>Où sont-elles stockées (papier ou numérique)</a:t>
            </a:r>
            <a:endParaRPr b="1" i="0" sz="12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600"/>
              <a:buFont typeface="Arial"/>
              <a:buNone/>
            </a:pPr>
            <a:br>
              <a:rPr b="1" i="0" lang="fr-FR" sz="1600" u="none" cap="none" strike="noStrike">
                <a:solidFill>
                  <a:schemeClr val="dk1"/>
                </a:solidFill>
                <a:latin typeface="Raleway"/>
                <a:ea typeface="Raleway"/>
                <a:cs typeface="Raleway"/>
                <a:sym typeface="Raleway"/>
              </a:rPr>
            </a:br>
            <a:endParaRPr b="1" i="0" sz="16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400"/>
              <a:buFont typeface="Arial"/>
              <a:buNone/>
            </a:pPr>
            <a:br>
              <a:rPr b="1" i="0" lang="fr-FR" sz="1400" u="none" cap="none" strike="noStrike">
                <a:solidFill>
                  <a:schemeClr val="dk1"/>
                </a:solidFill>
                <a:latin typeface="Raleway"/>
                <a:ea typeface="Raleway"/>
                <a:cs typeface="Raleway"/>
                <a:sym typeface="Raleway"/>
              </a:rPr>
            </a:br>
            <a:endParaRPr b="1" i="0" sz="1400" u="none" cap="none" strike="noStrike">
              <a:solidFill>
                <a:schemeClr val="dk1"/>
              </a:solidFill>
              <a:latin typeface="Raleway"/>
              <a:ea typeface="Raleway"/>
              <a:cs typeface="Raleway"/>
              <a:sym typeface="Raleway"/>
            </a:endParaRPr>
          </a:p>
        </p:txBody>
      </p:sp>
      <p:sp>
        <p:nvSpPr>
          <p:cNvPr id="370" name="Google Shape;370;g349af54dce8_0_0"/>
          <p:cNvSpPr/>
          <p:nvPr/>
        </p:nvSpPr>
        <p:spPr>
          <a:xfrm>
            <a:off x="3493212" y="3339286"/>
            <a:ext cx="2196000" cy="1385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rPr b="1" i="0" lang="fr-FR" sz="1200" u="none" cap="none" strike="noStrike">
                <a:solidFill>
                  <a:schemeClr val="dk1"/>
                </a:solidFill>
                <a:latin typeface="Raleway"/>
                <a:ea typeface="Raleway"/>
                <a:cs typeface="Raleway"/>
                <a:sym typeface="Raleway"/>
              </a:rPr>
              <a:t>Si vous utilisez une plateforme/cloud, est-il protégé ? </a:t>
            </a:r>
            <a:endParaRPr b="1" i="0" sz="12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600"/>
              <a:buFont typeface="Arial"/>
              <a:buNone/>
            </a:pPr>
            <a:br>
              <a:rPr b="0" i="0" lang="fr-FR" sz="1600" u="none" cap="none" strike="noStrike">
                <a:solidFill>
                  <a:schemeClr val="dk1"/>
                </a:solidFill>
                <a:latin typeface="Raleway"/>
                <a:ea typeface="Raleway"/>
                <a:cs typeface="Raleway"/>
                <a:sym typeface="Raleway"/>
              </a:rPr>
            </a:br>
            <a:endParaRPr b="0" i="0" sz="16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dk1"/>
                </a:solidFill>
                <a:latin typeface="Raleway"/>
                <a:ea typeface="Raleway"/>
                <a:cs typeface="Raleway"/>
                <a:sym typeface="Raleway"/>
              </a:rPr>
            </a:br>
            <a:endParaRPr b="0" i="0" sz="1400" u="none" cap="none" strike="noStrike">
              <a:solidFill>
                <a:schemeClr val="dk1"/>
              </a:solidFill>
              <a:latin typeface="Raleway"/>
              <a:ea typeface="Raleway"/>
              <a:cs typeface="Raleway"/>
              <a:sym typeface="Raleway"/>
            </a:endParaRPr>
          </a:p>
        </p:txBody>
      </p:sp>
      <p:sp>
        <p:nvSpPr>
          <p:cNvPr id="371" name="Google Shape;371;g349af54dce8_0_0"/>
          <p:cNvSpPr/>
          <p:nvPr/>
        </p:nvSpPr>
        <p:spPr>
          <a:xfrm>
            <a:off x="6068889" y="4051549"/>
            <a:ext cx="2112900" cy="1385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rPr b="1" i="0" lang="fr-FR" sz="1200" u="none" cap="none" strike="noStrike">
                <a:solidFill>
                  <a:schemeClr val="dk1"/>
                </a:solidFill>
                <a:latin typeface="Raleway"/>
                <a:ea typeface="Raleway"/>
                <a:cs typeface="Raleway"/>
                <a:sym typeface="Raleway"/>
              </a:rPr>
              <a:t>Combien de temps est-il nécessaire de garder, de stocker ces données? Identifier une durée limitée d’enregistrement des données.</a:t>
            </a:r>
            <a:endParaRPr b="1" i="0" sz="12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600"/>
              <a:buFont typeface="Arial"/>
              <a:buNone/>
            </a:pPr>
            <a:br>
              <a:rPr b="1" i="0" lang="fr-FR" sz="1600" u="none" cap="none" strike="noStrike">
                <a:solidFill>
                  <a:schemeClr val="dk1"/>
                </a:solidFill>
                <a:latin typeface="Raleway"/>
                <a:ea typeface="Raleway"/>
                <a:cs typeface="Raleway"/>
                <a:sym typeface="Raleway"/>
              </a:rPr>
            </a:br>
            <a:endParaRPr b="1" i="0" sz="1600" u="none" cap="none" strike="noStrike">
              <a:solidFill>
                <a:schemeClr val="dk1"/>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400"/>
              <a:buFont typeface="Arial"/>
              <a:buNone/>
            </a:pPr>
            <a:br>
              <a:rPr b="1" i="0" lang="fr-FR" sz="1400" u="none" cap="none" strike="noStrike">
                <a:solidFill>
                  <a:schemeClr val="dk1"/>
                </a:solidFill>
                <a:latin typeface="Raleway"/>
                <a:ea typeface="Raleway"/>
                <a:cs typeface="Raleway"/>
                <a:sym typeface="Raleway"/>
              </a:rPr>
            </a:br>
            <a:endParaRPr b="1" i="0" sz="1400" u="none" cap="none" strike="noStrike">
              <a:solidFill>
                <a:schemeClr val="dk1"/>
              </a:solidFill>
              <a:latin typeface="Raleway"/>
              <a:ea typeface="Raleway"/>
              <a:cs typeface="Raleway"/>
              <a:sym typeface="Raleway"/>
            </a:endParaRPr>
          </a:p>
        </p:txBody>
      </p:sp>
      <p:pic>
        <p:nvPicPr>
          <p:cNvPr id="372" name="Google Shape;372;g349af54dce8_0_0"/>
          <p:cNvPicPr preferRelativeResize="0"/>
          <p:nvPr/>
        </p:nvPicPr>
        <p:blipFill rotWithShape="1">
          <a:blip r:embed="rId3">
            <a:alphaModFix/>
          </a:blip>
          <a:srcRect b="0" l="0" r="0" t="0"/>
          <a:stretch/>
        </p:blipFill>
        <p:spPr>
          <a:xfrm>
            <a:off x="1449902" y="2956935"/>
            <a:ext cx="951113" cy="951113"/>
          </a:xfrm>
          <a:prstGeom prst="rect">
            <a:avLst/>
          </a:prstGeom>
          <a:noFill/>
          <a:ln>
            <a:noFill/>
          </a:ln>
        </p:spPr>
      </p:pic>
      <p:pic>
        <p:nvPicPr>
          <p:cNvPr id="373" name="Google Shape;373;g349af54dce8_0_0"/>
          <p:cNvPicPr preferRelativeResize="0"/>
          <p:nvPr/>
        </p:nvPicPr>
        <p:blipFill rotWithShape="1">
          <a:blip r:embed="rId3">
            <a:alphaModFix/>
          </a:blip>
          <a:srcRect b="0" l="0" r="0" t="0"/>
          <a:stretch/>
        </p:blipFill>
        <p:spPr>
          <a:xfrm>
            <a:off x="3894147" y="2155704"/>
            <a:ext cx="951113" cy="951113"/>
          </a:xfrm>
          <a:prstGeom prst="rect">
            <a:avLst/>
          </a:prstGeom>
          <a:noFill/>
          <a:ln>
            <a:noFill/>
          </a:ln>
        </p:spPr>
      </p:pic>
      <p:pic>
        <p:nvPicPr>
          <p:cNvPr id="374" name="Google Shape;374;g349af54dce8_0_0"/>
          <p:cNvPicPr preferRelativeResize="0"/>
          <p:nvPr/>
        </p:nvPicPr>
        <p:blipFill rotWithShape="1">
          <a:blip r:embed="rId3">
            <a:alphaModFix/>
          </a:blip>
          <a:srcRect b="0" l="0" r="0" t="0"/>
          <a:stretch/>
        </p:blipFill>
        <p:spPr>
          <a:xfrm>
            <a:off x="6604871" y="2956935"/>
            <a:ext cx="951113" cy="951113"/>
          </a:xfrm>
          <a:prstGeom prst="rect">
            <a:avLst/>
          </a:prstGeom>
          <a:noFill/>
          <a:ln>
            <a:noFill/>
          </a:ln>
        </p:spPr>
      </p:pic>
      <p:sp>
        <p:nvSpPr>
          <p:cNvPr id="375" name="Google Shape;375;g349af54dce8_0_0"/>
          <p:cNvSpPr/>
          <p:nvPr/>
        </p:nvSpPr>
        <p:spPr>
          <a:xfrm>
            <a:off x="1038150" y="1081674"/>
            <a:ext cx="6990900" cy="795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dk2"/>
                </a:solidFill>
                <a:latin typeface="Arial"/>
                <a:ea typeface="Arial"/>
                <a:cs typeface="Arial"/>
                <a:sym typeface="Arial"/>
              </a:rPr>
              <a:t>La protection de la donnée doit aussi être réfléchie en termes de stockage, d’accessibilité et de protection. </a:t>
            </a:r>
            <a:endParaRPr b="0" i="0" sz="14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dk2"/>
                </a:solidFill>
                <a:latin typeface="Arial"/>
                <a:ea typeface="Arial"/>
                <a:cs typeface="Arial"/>
                <a:sym typeface="Arial"/>
              </a:rPr>
              <a:t>Il s’agit de s’interroger, au regard du principe de ne pas nuire, mais aussi des règlementations nationales et internationales (Europe : RGPD)</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0" name="Shape 380"/>
        <p:cNvGrpSpPr/>
        <p:nvPr/>
      </p:nvGrpSpPr>
      <p:grpSpPr>
        <a:xfrm>
          <a:off x="0" y="0"/>
          <a:ext cx="0" cy="0"/>
          <a:chOff x="0" y="0"/>
          <a:chExt cx="0" cy="0"/>
        </a:xfrm>
      </p:grpSpPr>
      <p:sp>
        <p:nvSpPr>
          <p:cNvPr id="381" name="Google Shape;381;g345f6121e9d_0_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382" name="Google Shape;382;g345f6121e9d_0_20"/>
          <p:cNvSpPr txBox="1"/>
          <p:nvPr/>
        </p:nvSpPr>
        <p:spPr>
          <a:xfrm>
            <a:off x="47325" y="861250"/>
            <a:ext cx="9096600" cy="1231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6800" u="none" cap="none" strike="noStrike">
                <a:solidFill>
                  <a:schemeClr val="lt1"/>
                </a:solidFill>
                <a:latin typeface="Bebas Neue"/>
                <a:ea typeface="Bebas Neue"/>
                <a:cs typeface="Bebas Neue"/>
                <a:sym typeface="Bebas Neue"/>
              </a:rPr>
              <a:t>III - ANALYSE ET </a:t>
            </a:r>
            <a:r>
              <a:rPr b="1" i="0" lang="fr-FR" sz="6800" u="none" cap="none" strike="noStrike">
                <a:solidFill>
                  <a:schemeClr val="lt1"/>
                </a:solidFill>
                <a:latin typeface="Bebas Neue"/>
                <a:ea typeface="Bebas Neue"/>
                <a:cs typeface="Bebas Neue"/>
                <a:sym typeface="Bebas Neue"/>
                <a:extLst>
                  <a:ext uri="http://customooxmlschemas.google.com/">
                    <go:slidesCustomData xmlns:go="http://customooxmlschemas.google.com/" textRoundtripDataId="1"/>
                  </a:ext>
                </a:extLst>
              </a:rPr>
              <a:t>USAGE</a:t>
            </a:r>
            <a:endParaRPr b="1" i="0" sz="6800" u="none" cap="none" strike="noStrike">
              <a:solidFill>
                <a:schemeClr val="lt1"/>
              </a:solidFill>
              <a:latin typeface="Bebas Neue"/>
              <a:ea typeface="Bebas Neue"/>
              <a:cs typeface="Bebas Neue"/>
              <a:sym typeface="Bebas Neue"/>
            </a:endParaRPr>
          </a:p>
        </p:txBody>
      </p:sp>
      <p:grpSp>
        <p:nvGrpSpPr>
          <p:cNvPr id="383" name="Google Shape;383;g345f6121e9d_0_20"/>
          <p:cNvGrpSpPr/>
          <p:nvPr/>
        </p:nvGrpSpPr>
        <p:grpSpPr>
          <a:xfrm>
            <a:off x="3624045" y="4947747"/>
            <a:ext cx="1895970" cy="1773731"/>
            <a:chOff x="3137400" y="1009650"/>
            <a:chExt cx="2869204" cy="2708400"/>
          </a:xfrm>
        </p:grpSpPr>
        <p:sp>
          <p:nvSpPr>
            <p:cNvPr id="384" name="Google Shape;384;g345f6121e9d_0_20"/>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385" name="Google Shape;385;g345f6121e9d_0_20"/>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grpSp>
        <p:nvGrpSpPr>
          <p:cNvPr id="390" name="Google Shape;390;g34bffe0e143_1_205"/>
          <p:cNvGrpSpPr/>
          <p:nvPr/>
        </p:nvGrpSpPr>
        <p:grpSpPr>
          <a:xfrm>
            <a:off x="3997618" y="1376207"/>
            <a:ext cx="364598" cy="776136"/>
            <a:chOff x="0" y="-38100"/>
            <a:chExt cx="513736" cy="1093612"/>
          </a:xfrm>
        </p:grpSpPr>
        <p:sp>
          <p:nvSpPr>
            <p:cNvPr id="391" name="Google Shape;391;g34bffe0e143_1_205"/>
            <p:cNvSpPr/>
            <p:nvPr/>
          </p:nvSpPr>
          <p:spPr>
            <a:xfrm>
              <a:off x="0" y="0"/>
              <a:ext cx="513736" cy="1055512"/>
            </a:xfrm>
            <a:custGeom>
              <a:rect b="b" l="l" r="r" t="t"/>
              <a:pathLst>
                <a:path extrusionOk="0" h="1055512" w="513736">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92" name="Google Shape;392;g34bffe0e143_1_205"/>
            <p:cNvSpPr txBox="1"/>
            <p:nvPr/>
          </p:nvSpPr>
          <p:spPr>
            <a:xfrm>
              <a:off x="203200" y="-38100"/>
              <a:ext cx="107400" cy="992100"/>
            </a:xfrm>
            <a:prstGeom prst="rect">
              <a:avLst/>
            </a:prstGeom>
            <a:noFill/>
            <a:ln>
              <a:noFill/>
            </a:ln>
          </p:spPr>
          <p:txBody>
            <a:bodyPr anchorCtr="0" anchor="ctr" bIns="25400" lIns="25400" spcFirstLastPara="1" rIns="25400" wrap="square" tIns="25400">
              <a:noAutofit/>
            </a:bodyPr>
            <a:lstStyle/>
            <a:p>
              <a:pPr indent="0" lvl="0" marL="0" marR="0" rtl="0" algn="ctr">
                <a:lnSpc>
                  <a:spcPct val="1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393" name="Google Shape;393;g34bffe0e143_1_205"/>
          <p:cNvGrpSpPr/>
          <p:nvPr/>
        </p:nvGrpSpPr>
        <p:grpSpPr>
          <a:xfrm>
            <a:off x="3172856" y="1261114"/>
            <a:ext cx="2014085" cy="735370"/>
            <a:chOff x="0" y="-57150"/>
            <a:chExt cx="1060938" cy="387363"/>
          </a:xfrm>
        </p:grpSpPr>
        <p:sp>
          <p:nvSpPr>
            <p:cNvPr id="394" name="Google Shape;394;g34bffe0e143_1_205"/>
            <p:cNvSpPr/>
            <p:nvPr/>
          </p:nvSpPr>
          <p:spPr>
            <a:xfrm>
              <a:off x="0" y="0"/>
              <a:ext cx="1060938" cy="330213"/>
            </a:xfrm>
            <a:custGeom>
              <a:rect b="b" l="l" r="r" t="t"/>
              <a:pathLst>
                <a:path extrusionOk="0" h="330213" w="1060938">
                  <a:moveTo>
                    <a:pt x="0" y="0"/>
                  </a:moveTo>
                  <a:lnTo>
                    <a:pt x="1060938" y="0"/>
                  </a:lnTo>
                  <a:lnTo>
                    <a:pt x="1060938" y="330213"/>
                  </a:lnTo>
                  <a:lnTo>
                    <a:pt x="0" y="330213"/>
                  </a:lnTo>
                  <a:close/>
                </a:path>
              </a:pathLst>
            </a:custGeom>
            <a:solidFill>
              <a:srgbClr val="CA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95" name="Google Shape;395;g34bffe0e143_1_205"/>
            <p:cNvSpPr txBox="1"/>
            <p:nvPr/>
          </p:nvSpPr>
          <p:spPr>
            <a:xfrm>
              <a:off x="0" y="-57150"/>
              <a:ext cx="1060800" cy="3873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1350"/>
                <a:buFont typeface="Arial"/>
                <a:buNone/>
              </a:pPr>
              <a:r>
                <a:rPr b="1" i="0" lang="fr-FR" sz="1350" u="none" cap="none" strike="noStrike">
                  <a:solidFill>
                    <a:srgbClr val="FFFFFF"/>
                  </a:solidFill>
                  <a:latin typeface="Open Sans"/>
                  <a:ea typeface="Open Sans"/>
                  <a:cs typeface="Open Sans"/>
                  <a:sym typeface="Open Sans"/>
                </a:rPr>
                <a:t>SUIVI &amp; ÉVALUATION </a:t>
              </a:r>
              <a:endParaRPr b="0" i="0" sz="1400" u="none" cap="none" strike="noStrike">
                <a:solidFill>
                  <a:srgbClr val="000000"/>
                </a:solidFill>
                <a:latin typeface="Arial"/>
                <a:ea typeface="Arial"/>
                <a:cs typeface="Arial"/>
                <a:sym typeface="Arial"/>
              </a:endParaRPr>
            </a:p>
          </p:txBody>
        </p:sp>
      </p:grpSp>
      <p:grpSp>
        <p:nvGrpSpPr>
          <p:cNvPr id="396" name="Google Shape;396;g34bffe0e143_1_205"/>
          <p:cNvGrpSpPr/>
          <p:nvPr/>
        </p:nvGrpSpPr>
        <p:grpSpPr>
          <a:xfrm>
            <a:off x="5385081" y="5309651"/>
            <a:ext cx="727537" cy="642324"/>
            <a:chOff x="0" y="-19050"/>
            <a:chExt cx="812800" cy="717600"/>
          </a:xfrm>
        </p:grpSpPr>
        <p:sp>
          <p:nvSpPr>
            <p:cNvPr id="397" name="Google Shape;397;g34bffe0e143_1_205"/>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98" name="Google Shape;398;g34bffe0e143_1_205"/>
            <p:cNvSpPr txBox="1"/>
            <p:nvPr/>
          </p:nvSpPr>
          <p:spPr>
            <a:xfrm>
              <a:off x="114300" y="-19050"/>
              <a:ext cx="584100" cy="7176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TRAME TdR EVALUATION</a:t>
              </a:r>
              <a:endParaRPr b="0" i="0" sz="1400" u="none" cap="none" strike="noStrike">
                <a:solidFill>
                  <a:srgbClr val="000000"/>
                </a:solidFill>
                <a:latin typeface="Arial"/>
                <a:ea typeface="Arial"/>
                <a:cs typeface="Arial"/>
                <a:sym typeface="Arial"/>
              </a:endParaRPr>
            </a:p>
          </p:txBody>
        </p:sp>
      </p:grpSp>
      <p:grpSp>
        <p:nvGrpSpPr>
          <p:cNvPr id="399" name="Google Shape;399;g34bffe0e143_1_205"/>
          <p:cNvGrpSpPr/>
          <p:nvPr/>
        </p:nvGrpSpPr>
        <p:grpSpPr>
          <a:xfrm>
            <a:off x="5385081" y="3706276"/>
            <a:ext cx="727537" cy="642324"/>
            <a:chOff x="0" y="-19050"/>
            <a:chExt cx="812800" cy="717600"/>
          </a:xfrm>
        </p:grpSpPr>
        <p:sp>
          <p:nvSpPr>
            <p:cNvPr id="400" name="Google Shape;400;g34bffe0e143_1_205"/>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01" name="Google Shape;401;g34bffe0e143_1_205"/>
            <p:cNvSpPr txBox="1"/>
            <p:nvPr/>
          </p:nvSpPr>
          <p:spPr>
            <a:xfrm>
              <a:off x="114300" y="-19050"/>
              <a:ext cx="584100" cy="7176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TRAMES DE RAPPORTS </a:t>
              </a:r>
              <a:endParaRPr b="0" i="0" sz="1400" u="none" cap="none" strike="noStrike">
                <a:solidFill>
                  <a:srgbClr val="000000"/>
                </a:solidFill>
                <a:latin typeface="Arial"/>
                <a:ea typeface="Arial"/>
                <a:cs typeface="Arial"/>
                <a:sym typeface="Arial"/>
              </a:endParaRPr>
            </a:p>
          </p:txBody>
        </p:sp>
      </p:grpSp>
      <p:grpSp>
        <p:nvGrpSpPr>
          <p:cNvPr id="402" name="Google Shape;402;g34bffe0e143_1_205"/>
          <p:cNvGrpSpPr/>
          <p:nvPr/>
        </p:nvGrpSpPr>
        <p:grpSpPr>
          <a:xfrm>
            <a:off x="3987932" y="2131904"/>
            <a:ext cx="364598" cy="441989"/>
            <a:chOff x="0" y="-38100"/>
            <a:chExt cx="513736" cy="622783"/>
          </a:xfrm>
        </p:grpSpPr>
        <p:sp>
          <p:nvSpPr>
            <p:cNvPr id="403" name="Google Shape;403;g34bffe0e143_1_205"/>
            <p:cNvSpPr/>
            <p:nvPr/>
          </p:nvSpPr>
          <p:spPr>
            <a:xfrm>
              <a:off x="0" y="0"/>
              <a:ext cx="513736" cy="584683"/>
            </a:xfrm>
            <a:custGeom>
              <a:rect b="b" l="l" r="r" t="t"/>
              <a:pathLst>
                <a:path extrusionOk="0" h="584683" w="513736">
                  <a:moveTo>
                    <a:pt x="256868" y="584683"/>
                  </a:moveTo>
                  <a:lnTo>
                    <a:pt x="0" y="178283"/>
                  </a:lnTo>
                  <a:lnTo>
                    <a:pt x="203200" y="178283"/>
                  </a:lnTo>
                  <a:lnTo>
                    <a:pt x="203200" y="0"/>
                  </a:lnTo>
                  <a:lnTo>
                    <a:pt x="310536" y="0"/>
                  </a:lnTo>
                  <a:lnTo>
                    <a:pt x="310536" y="178283"/>
                  </a:lnTo>
                  <a:lnTo>
                    <a:pt x="513736" y="178283"/>
                  </a:lnTo>
                  <a:lnTo>
                    <a:pt x="256868" y="584683"/>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04" name="Google Shape;404;g34bffe0e143_1_205"/>
            <p:cNvSpPr txBox="1"/>
            <p:nvPr/>
          </p:nvSpPr>
          <p:spPr>
            <a:xfrm>
              <a:off x="203200" y="-38100"/>
              <a:ext cx="107400" cy="521100"/>
            </a:xfrm>
            <a:prstGeom prst="rect">
              <a:avLst/>
            </a:prstGeom>
            <a:noFill/>
            <a:ln>
              <a:noFill/>
            </a:ln>
          </p:spPr>
          <p:txBody>
            <a:bodyPr anchorCtr="0" anchor="ctr" bIns="25400" lIns="25400" spcFirstLastPara="1" rIns="25400" wrap="square" tIns="25400">
              <a:noAutofit/>
            </a:bodyPr>
            <a:lstStyle/>
            <a:p>
              <a:pPr indent="0" lvl="0" marL="0" marR="0" rtl="0" algn="ctr">
                <a:lnSpc>
                  <a:spcPct val="1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cxnSp>
        <p:nvCxnSpPr>
          <p:cNvPr id="405" name="Google Shape;405;g34bffe0e143_1_205"/>
          <p:cNvCxnSpPr/>
          <p:nvPr/>
        </p:nvCxnSpPr>
        <p:spPr>
          <a:xfrm>
            <a:off x="4382783" y="2291442"/>
            <a:ext cx="927600" cy="0"/>
          </a:xfrm>
          <a:prstGeom prst="straightConnector1">
            <a:avLst/>
          </a:prstGeom>
          <a:noFill/>
          <a:ln cap="flat" cmpd="sng" w="38100">
            <a:solidFill>
              <a:srgbClr val="CA4F1C"/>
            </a:solidFill>
            <a:prstDash val="dot"/>
            <a:round/>
            <a:headEnd len="sm" w="sm" type="none"/>
            <a:tailEnd len="med" w="med" type="stealth"/>
          </a:ln>
        </p:spPr>
      </p:cxnSp>
      <p:grpSp>
        <p:nvGrpSpPr>
          <p:cNvPr id="406" name="Google Shape;406;g34bffe0e143_1_205"/>
          <p:cNvGrpSpPr/>
          <p:nvPr/>
        </p:nvGrpSpPr>
        <p:grpSpPr>
          <a:xfrm>
            <a:off x="3172234" y="2104697"/>
            <a:ext cx="2014085" cy="332731"/>
            <a:chOff x="0" y="-28575"/>
            <a:chExt cx="1060938" cy="175269"/>
          </a:xfrm>
        </p:grpSpPr>
        <p:sp>
          <p:nvSpPr>
            <p:cNvPr id="407" name="Google Shape;407;g34bffe0e143_1_205"/>
            <p:cNvSpPr/>
            <p:nvPr/>
          </p:nvSpPr>
          <p:spPr>
            <a:xfrm>
              <a:off x="0" y="0"/>
              <a:ext cx="1060938" cy="146694"/>
            </a:xfrm>
            <a:custGeom>
              <a:rect b="b" l="l" r="r" t="t"/>
              <a:pathLst>
                <a:path extrusionOk="0" h="146694" w="1060938">
                  <a:moveTo>
                    <a:pt x="0" y="0"/>
                  </a:moveTo>
                  <a:lnTo>
                    <a:pt x="1060938" y="0"/>
                  </a:lnTo>
                  <a:lnTo>
                    <a:pt x="1060938" y="146694"/>
                  </a:lnTo>
                  <a:lnTo>
                    <a:pt x="0" y="146694"/>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08" name="Google Shape;408;g34bffe0e143_1_205"/>
            <p:cNvSpPr txBox="1"/>
            <p:nvPr/>
          </p:nvSpPr>
          <p:spPr>
            <a:xfrm>
              <a:off x="0" y="-28575"/>
              <a:ext cx="1060800" cy="1752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COLLECTE DES DONNÉES </a:t>
              </a:r>
              <a:endParaRPr b="0" i="0" sz="1400" u="none" cap="none" strike="noStrike">
                <a:solidFill>
                  <a:srgbClr val="000000"/>
                </a:solidFill>
                <a:latin typeface="Arial"/>
                <a:ea typeface="Arial"/>
                <a:cs typeface="Arial"/>
                <a:sym typeface="Arial"/>
              </a:endParaRPr>
            </a:p>
          </p:txBody>
        </p:sp>
      </p:grpSp>
      <p:grpSp>
        <p:nvGrpSpPr>
          <p:cNvPr id="409" name="Google Shape;409;g34bffe0e143_1_205"/>
          <p:cNvGrpSpPr/>
          <p:nvPr/>
        </p:nvGrpSpPr>
        <p:grpSpPr>
          <a:xfrm>
            <a:off x="3172234" y="2532076"/>
            <a:ext cx="2014085" cy="509151"/>
            <a:chOff x="0" y="-28575"/>
            <a:chExt cx="1060938" cy="268200"/>
          </a:xfrm>
        </p:grpSpPr>
        <p:sp>
          <p:nvSpPr>
            <p:cNvPr id="410" name="Google Shape;410;g34bffe0e143_1_205"/>
            <p:cNvSpPr/>
            <p:nvPr/>
          </p:nvSpPr>
          <p:spPr>
            <a:xfrm>
              <a:off x="0" y="0"/>
              <a:ext cx="1060938" cy="239565"/>
            </a:xfrm>
            <a:custGeom>
              <a:rect b="b" l="l" r="r" t="t"/>
              <a:pathLst>
                <a:path extrusionOk="0" h="239565" w="1060938">
                  <a:moveTo>
                    <a:pt x="0" y="0"/>
                  </a:moveTo>
                  <a:lnTo>
                    <a:pt x="1060938" y="0"/>
                  </a:lnTo>
                  <a:lnTo>
                    <a:pt x="1060938" y="239565"/>
                  </a:lnTo>
                  <a:lnTo>
                    <a:pt x="0" y="239565"/>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11" name="Google Shape;411;g34bffe0e143_1_205"/>
            <p:cNvSpPr txBox="1"/>
            <p:nvPr/>
          </p:nvSpPr>
          <p:spPr>
            <a:xfrm>
              <a:off x="0" y="-28575"/>
              <a:ext cx="1060800" cy="2682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CONTRÔLE, VÉRIFICATION ET NETTOYAGE DES DONNÉES</a:t>
              </a:r>
              <a:endParaRPr b="0" i="0" sz="1400" u="none" cap="none" strike="noStrike">
                <a:solidFill>
                  <a:srgbClr val="000000"/>
                </a:solidFill>
                <a:latin typeface="Arial"/>
                <a:ea typeface="Arial"/>
                <a:cs typeface="Arial"/>
                <a:sym typeface="Arial"/>
              </a:endParaRPr>
            </a:p>
          </p:txBody>
        </p:sp>
      </p:grpSp>
      <p:cxnSp>
        <p:nvCxnSpPr>
          <p:cNvPr id="412" name="Google Shape;412;g34bffe0e143_1_205"/>
          <p:cNvCxnSpPr/>
          <p:nvPr/>
        </p:nvCxnSpPr>
        <p:spPr>
          <a:xfrm>
            <a:off x="4413032" y="3297099"/>
            <a:ext cx="927600" cy="0"/>
          </a:xfrm>
          <a:prstGeom prst="straightConnector1">
            <a:avLst/>
          </a:prstGeom>
          <a:noFill/>
          <a:ln cap="flat" cmpd="sng" w="38100">
            <a:solidFill>
              <a:srgbClr val="CA4F1C"/>
            </a:solidFill>
            <a:prstDash val="dot"/>
            <a:round/>
            <a:headEnd len="sm" w="sm" type="none"/>
            <a:tailEnd len="med" w="med" type="stealth"/>
          </a:ln>
        </p:spPr>
      </p:cxnSp>
      <p:grpSp>
        <p:nvGrpSpPr>
          <p:cNvPr id="413" name="Google Shape;413;g34bffe0e143_1_205"/>
          <p:cNvGrpSpPr/>
          <p:nvPr/>
        </p:nvGrpSpPr>
        <p:grpSpPr>
          <a:xfrm>
            <a:off x="3172856" y="3024976"/>
            <a:ext cx="2014085" cy="434544"/>
            <a:chOff x="0" y="-28575"/>
            <a:chExt cx="1060938" cy="228900"/>
          </a:xfrm>
        </p:grpSpPr>
        <p:sp>
          <p:nvSpPr>
            <p:cNvPr id="414" name="Google Shape;414;g34bffe0e143_1_205"/>
            <p:cNvSpPr/>
            <p:nvPr/>
          </p:nvSpPr>
          <p:spPr>
            <a:xfrm>
              <a:off x="0" y="0"/>
              <a:ext cx="1060938" cy="200241"/>
            </a:xfrm>
            <a:custGeom>
              <a:rect b="b" l="l" r="r" t="t"/>
              <a:pathLst>
                <a:path extrusionOk="0" h="200241" w="1060938">
                  <a:moveTo>
                    <a:pt x="0" y="0"/>
                  </a:moveTo>
                  <a:lnTo>
                    <a:pt x="1060938" y="0"/>
                  </a:lnTo>
                  <a:lnTo>
                    <a:pt x="1060938" y="200241"/>
                  </a:lnTo>
                  <a:lnTo>
                    <a:pt x="0" y="200241"/>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15" name="Google Shape;415;g34bffe0e143_1_205"/>
            <p:cNvSpPr txBox="1"/>
            <p:nvPr/>
          </p:nvSpPr>
          <p:spPr>
            <a:xfrm>
              <a:off x="0" y="-28575"/>
              <a:ext cx="1060800" cy="2289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COMPILATION DES DONNÉES / MISE À JOUR DU TABLEAU DE BORD</a:t>
              </a:r>
              <a:endParaRPr b="0" i="0" sz="1400" u="none" cap="none" strike="noStrike">
                <a:solidFill>
                  <a:srgbClr val="000000"/>
                </a:solidFill>
                <a:latin typeface="Arial"/>
                <a:ea typeface="Arial"/>
                <a:cs typeface="Arial"/>
                <a:sym typeface="Arial"/>
              </a:endParaRPr>
            </a:p>
          </p:txBody>
        </p:sp>
      </p:grpSp>
      <p:grpSp>
        <p:nvGrpSpPr>
          <p:cNvPr id="416" name="Google Shape;416;g34bffe0e143_1_205"/>
          <p:cNvGrpSpPr/>
          <p:nvPr/>
        </p:nvGrpSpPr>
        <p:grpSpPr>
          <a:xfrm>
            <a:off x="3172856" y="3445498"/>
            <a:ext cx="2014085" cy="358293"/>
            <a:chOff x="0" y="-28575"/>
            <a:chExt cx="1060938" cy="188734"/>
          </a:xfrm>
        </p:grpSpPr>
        <p:sp>
          <p:nvSpPr>
            <p:cNvPr id="417" name="Google Shape;417;g34bffe0e143_1_205"/>
            <p:cNvSpPr/>
            <p:nvPr/>
          </p:nvSpPr>
          <p:spPr>
            <a:xfrm>
              <a:off x="0" y="0"/>
              <a:ext cx="1060938" cy="160159"/>
            </a:xfrm>
            <a:custGeom>
              <a:rect b="b" l="l" r="r" t="t"/>
              <a:pathLst>
                <a:path extrusionOk="0" h="160159" w="1060938">
                  <a:moveTo>
                    <a:pt x="0" y="0"/>
                  </a:moveTo>
                  <a:lnTo>
                    <a:pt x="1060938" y="0"/>
                  </a:lnTo>
                  <a:lnTo>
                    <a:pt x="1060938" y="160159"/>
                  </a:lnTo>
                  <a:lnTo>
                    <a:pt x="0" y="160159"/>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18" name="Google Shape;418;g34bffe0e143_1_205"/>
            <p:cNvSpPr txBox="1"/>
            <p:nvPr/>
          </p:nvSpPr>
          <p:spPr>
            <a:xfrm>
              <a:off x="0" y="-28575"/>
              <a:ext cx="1060800" cy="1887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RÉUNION PÉRIODIQUE DE SUIVI</a:t>
              </a:r>
              <a:endParaRPr b="0" i="0" sz="1400" u="none" cap="none" strike="noStrike">
                <a:solidFill>
                  <a:srgbClr val="000000"/>
                </a:solidFill>
                <a:latin typeface="Arial"/>
                <a:ea typeface="Arial"/>
                <a:cs typeface="Arial"/>
                <a:sym typeface="Arial"/>
              </a:endParaRPr>
            </a:p>
          </p:txBody>
        </p:sp>
      </p:grpSp>
      <p:grpSp>
        <p:nvGrpSpPr>
          <p:cNvPr id="419" name="Google Shape;419;g34bffe0e143_1_205"/>
          <p:cNvGrpSpPr/>
          <p:nvPr/>
        </p:nvGrpSpPr>
        <p:grpSpPr>
          <a:xfrm>
            <a:off x="5340615" y="1968536"/>
            <a:ext cx="727537" cy="642324"/>
            <a:chOff x="0" y="-19050"/>
            <a:chExt cx="812800" cy="717600"/>
          </a:xfrm>
        </p:grpSpPr>
        <p:sp>
          <p:nvSpPr>
            <p:cNvPr id="420" name="Google Shape;420;g34bffe0e143_1_205"/>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21" name="Google Shape;421;g34bffe0e143_1_205"/>
            <p:cNvSpPr txBox="1"/>
            <p:nvPr/>
          </p:nvSpPr>
          <p:spPr>
            <a:xfrm>
              <a:off x="114300" y="-19050"/>
              <a:ext cx="584100" cy="7176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BASE DE DONNÉES PROJET</a:t>
              </a:r>
              <a:endParaRPr b="0" i="0" sz="1400" u="none" cap="none" strike="noStrike">
                <a:solidFill>
                  <a:srgbClr val="000000"/>
                </a:solidFill>
                <a:latin typeface="Arial"/>
                <a:ea typeface="Arial"/>
                <a:cs typeface="Arial"/>
                <a:sym typeface="Arial"/>
              </a:endParaRPr>
            </a:p>
          </p:txBody>
        </p:sp>
      </p:grpSp>
      <p:grpSp>
        <p:nvGrpSpPr>
          <p:cNvPr id="422" name="Google Shape;422;g34bffe0e143_1_205"/>
          <p:cNvGrpSpPr/>
          <p:nvPr/>
        </p:nvGrpSpPr>
        <p:grpSpPr>
          <a:xfrm>
            <a:off x="925965" y="1506817"/>
            <a:ext cx="364598" cy="776136"/>
            <a:chOff x="0" y="-38100"/>
            <a:chExt cx="513736" cy="1093612"/>
          </a:xfrm>
        </p:grpSpPr>
        <p:sp>
          <p:nvSpPr>
            <p:cNvPr id="423" name="Google Shape;423;g34bffe0e143_1_205"/>
            <p:cNvSpPr/>
            <p:nvPr/>
          </p:nvSpPr>
          <p:spPr>
            <a:xfrm>
              <a:off x="0" y="0"/>
              <a:ext cx="513736" cy="1055512"/>
            </a:xfrm>
            <a:custGeom>
              <a:rect b="b" l="l" r="r" t="t"/>
              <a:pathLst>
                <a:path extrusionOk="0" h="1055512" w="513736">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24" name="Google Shape;424;g34bffe0e143_1_205"/>
            <p:cNvSpPr txBox="1"/>
            <p:nvPr/>
          </p:nvSpPr>
          <p:spPr>
            <a:xfrm>
              <a:off x="203200" y="-38100"/>
              <a:ext cx="107400" cy="992100"/>
            </a:xfrm>
            <a:prstGeom prst="rect">
              <a:avLst/>
            </a:prstGeom>
            <a:noFill/>
            <a:ln>
              <a:noFill/>
            </a:ln>
          </p:spPr>
          <p:txBody>
            <a:bodyPr anchorCtr="0" anchor="ctr" bIns="25400" lIns="25400" spcFirstLastPara="1" rIns="25400" wrap="square" tIns="25400">
              <a:noAutofit/>
            </a:bodyPr>
            <a:lstStyle/>
            <a:p>
              <a:pPr indent="0" lvl="0" marL="0" marR="0" rtl="0" algn="ctr">
                <a:lnSpc>
                  <a:spcPct val="1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425" name="Google Shape;425;g34bffe0e143_1_205"/>
          <p:cNvGrpSpPr/>
          <p:nvPr/>
        </p:nvGrpSpPr>
        <p:grpSpPr>
          <a:xfrm>
            <a:off x="123676" y="1382858"/>
            <a:ext cx="2014085" cy="735370"/>
            <a:chOff x="0" y="-57150"/>
            <a:chExt cx="1060938" cy="387363"/>
          </a:xfrm>
        </p:grpSpPr>
        <p:sp>
          <p:nvSpPr>
            <p:cNvPr id="426" name="Google Shape;426;g34bffe0e143_1_205"/>
            <p:cNvSpPr/>
            <p:nvPr/>
          </p:nvSpPr>
          <p:spPr>
            <a:xfrm>
              <a:off x="0" y="0"/>
              <a:ext cx="1060938" cy="330213"/>
            </a:xfrm>
            <a:custGeom>
              <a:rect b="b" l="l" r="r" t="t"/>
              <a:pathLst>
                <a:path extrusionOk="0" h="330213" w="1060938">
                  <a:moveTo>
                    <a:pt x="0" y="0"/>
                  </a:moveTo>
                  <a:lnTo>
                    <a:pt x="1060938" y="0"/>
                  </a:lnTo>
                  <a:lnTo>
                    <a:pt x="1060938" y="330213"/>
                  </a:lnTo>
                  <a:lnTo>
                    <a:pt x="0" y="330213"/>
                  </a:lnTo>
                  <a:close/>
                </a:path>
              </a:pathLst>
            </a:custGeom>
            <a:solidFill>
              <a:srgbClr val="CA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27" name="Google Shape;427;g34bffe0e143_1_205"/>
            <p:cNvSpPr txBox="1"/>
            <p:nvPr/>
          </p:nvSpPr>
          <p:spPr>
            <a:xfrm>
              <a:off x="0" y="-57150"/>
              <a:ext cx="1060800" cy="3873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1350"/>
                <a:buFont typeface="Arial"/>
                <a:buNone/>
              </a:pPr>
              <a:r>
                <a:rPr b="1" i="0" lang="fr-FR" sz="1350" u="none" cap="none" strike="noStrike">
                  <a:solidFill>
                    <a:srgbClr val="FFFFFF"/>
                  </a:solidFill>
                  <a:latin typeface="Open Sans"/>
                  <a:ea typeface="Open Sans"/>
                  <a:cs typeface="Open Sans"/>
                  <a:sym typeface="Open Sans"/>
                </a:rPr>
                <a:t>DÉMARRAGE</a:t>
              </a:r>
              <a:endParaRPr b="0" i="0" sz="1400" u="none" cap="none" strike="noStrike">
                <a:solidFill>
                  <a:srgbClr val="000000"/>
                </a:solidFill>
                <a:latin typeface="Arial"/>
                <a:ea typeface="Arial"/>
                <a:cs typeface="Arial"/>
                <a:sym typeface="Arial"/>
              </a:endParaRPr>
            </a:p>
          </p:txBody>
        </p:sp>
      </p:grpSp>
      <p:grpSp>
        <p:nvGrpSpPr>
          <p:cNvPr id="428" name="Google Shape;428;g34bffe0e143_1_205"/>
          <p:cNvGrpSpPr/>
          <p:nvPr/>
        </p:nvGrpSpPr>
        <p:grpSpPr>
          <a:xfrm>
            <a:off x="2314121" y="3706130"/>
            <a:ext cx="685759" cy="613539"/>
            <a:chOff x="0" y="-28575"/>
            <a:chExt cx="812800" cy="727200"/>
          </a:xfrm>
        </p:grpSpPr>
        <p:sp>
          <p:nvSpPr>
            <p:cNvPr id="429" name="Google Shape;429;g34bffe0e143_1_205"/>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30" name="Google Shape;430;g34bffe0e143_1_205"/>
            <p:cNvSpPr txBox="1"/>
            <p:nvPr/>
          </p:nvSpPr>
          <p:spPr>
            <a:xfrm>
              <a:off x="114300" y="-28575"/>
              <a:ext cx="584100" cy="7272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RACI</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PLAN S&amp;E</a:t>
              </a:r>
              <a:endParaRPr b="0" i="0" sz="1400" u="none" cap="none" strike="noStrike">
                <a:solidFill>
                  <a:srgbClr val="000000"/>
                </a:solidFill>
                <a:latin typeface="Arial"/>
                <a:ea typeface="Arial"/>
                <a:cs typeface="Arial"/>
                <a:sym typeface="Arial"/>
              </a:endParaRPr>
            </a:p>
          </p:txBody>
        </p:sp>
      </p:grpSp>
      <p:cxnSp>
        <p:nvCxnSpPr>
          <p:cNvPr id="431" name="Google Shape;431;g34bffe0e143_1_205"/>
          <p:cNvCxnSpPr/>
          <p:nvPr/>
        </p:nvCxnSpPr>
        <p:spPr>
          <a:xfrm>
            <a:off x="1372248" y="3188384"/>
            <a:ext cx="927600" cy="0"/>
          </a:xfrm>
          <a:prstGeom prst="straightConnector1">
            <a:avLst/>
          </a:prstGeom>
          <a:noFill/>
          <a:ln cap="flat" cmpd="sng" w="38100">
            <a:solidFill>
              <a:srgbClr val="CA4F1C"/>
            </a:solidFill>
            <a:prstDash val="dot"/>
            <a:round/>
            <a:headEnd len="sm" w="sm" type="none"/>
            <a:tailEnd len="med" w="med" type="stealth"/>
          </a:ln>
        </p:spPr>
      </p:cxnSp>
      <p:grpSp>
        <p:nvGrpSpPr>
          <p:cNvPr id="432" name="Google Shape;432;g34bffe0e143_1_205"/>
          <p:cNvGrpSpPr/>
          <p:nvPr/>
        </p:nvGrpSpPr>
        <p:grpSpPr>
          <a:xfrm>
            <a:off x="123677" y="2833440"/>
            <a:ext cx="2014085" cy="569520"/>
            <a:chOff x="0" y="-28575"/>
            <a:chExt cx="1060938" cy="300000"/>
          </a:xfrm>
        </p:grpSpPr>
        <p:sp>
          <p:nvSpPr>
            <p:cNvPr id="433" name="Google Shape;433;g34bffe0e143_1_205"/>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34" name="Google Shape;434;g34bffe0e143_1_205"/>
            <p:cNvSpPr txBox="1"/>
            <p:nvPr/>
          </p:nvSpPr>
          <p:spPr>
            <a:xfrm>
              <a:off x="0" y="-28575"/>
              <a:ext cx="1060800" cy="300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FINALISATION DU PLAN S&amp;E</a:t>
              </a:r>
              <a:endParaRPr b="0" i="0" sz="1400" u="none" cap="none" strike="noStrike">
                <a:solidFill>
                  <a:srgbClr val="000000"/>
                </a:solidFill>
                <a:latin typeface="Arial"/>
                <a:ea typeface="Arial"/>
                <a:cs typeface="Arial"/>
                <a:sym typeface="Arial"/>
              </a:endParaRPr>
            </a:p>
          </p:txBody>
        </p:sp>
      </p:grpSp>
      <p:grpSp>
        <p:nvGrpSpPr>
          <p:cNvPr id="435" name="Google Shape;435;g34bffe0e143_1_205"/>
          <p:cNvGrpSpPr/>
          <p:nvPr/>
        </p:nvGrpSpPr>
        <p:grpSpPr>
          <a:xfrm>
            <a:off x="2314120" y="2248718"/>
            <a:ext cx="685759" cy="605439"/>
            <a:chOff x="0" y="-19050"/>
            <a:chExt cx="812800" cy="717600"/>
          </a:xfrm>
        </p:grpSpPr>
        <p:sp>
          <p:nvSpPr>
            <p:cNvPr id="436" name="Google Shape;436;g34bffe0e143_1_205"/>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37" name="Google Shape;437;g34bffe0e143_1_205"/>
            <p:cNvSpPr txBox="1"/>
            <p:nvPr/>
          </p:nvSpPr>
          <p:spPr>
            <a:xfrm>
              <a:off x="114300" y="-19050"/>
              <a:ext cx="584100" cy="7176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450"/>
                <a:buFont typeface="Arial"/>
                <a:buNone/>
              </a:pPr>
              <a:r>
                <a:rPr b="1" i="0" lang="fr-FR" sz="450" u="none" cap="none" strike="noStrike">
                  <a:solidFill>
                    <a:srgbClr val="FFFFFF"/>
                  </a:solidFill>
                  <a:latin typeface="Open Sans"/>
                  <a:ea typeface="Open Sans"/>
                  <a:cs typeface="Open Sans"/>
                  <a:sym typeface="Open Sans"/>
                </a:rPr>
                <a:t>CANEVAS DE PLAN OPERATIONNEL</a:t>
              </a:r>
              <a:endParaRPr b="0" i="0" sz="1400" u="none" cap="none" strike="noStrike">
                <a:solidFill>
                  <a:srgbClr val="000000"/>
                </a:solidFill>
                <a:latin typeface="Arial"/>
                <a:ea typeface="Arial"/>
                <a:cs typeface="Arial"/>
                <a:sym typeface="Arial"/>
              </a:endParaRPr>
            </a:p>
          </p:txBody>
        </p:sp>
      </p:grpSp>
      <p:cxnSp>
        <p:nvCxnSpPr>
          <p:cNvPr id="438" name="Google Shape;438;g34bffe0e143_1_205"/>
          <p:cNvCxnSpPr/>
          <p:nvPr/>
        </p:nvCxnSpPr>
        <p:spPr>
          <a:xfrm>
            <a:off x="2647460" y="3294896"/>
            <a:ext cx="0" cy="409500"/>
          </a:xfrm>
          <a:prstGeom prst="straightConnector1">
            <a:avLst/>
          </a:prstGeom>
          <a:noFill/>
          <a:ln cap="flat" cmpd="sng" w="38100">
            <a:solidFill>
              <a:srgbClr val="CA4F1C"/>
            </a:solidFill>
            <a:prstDash val="dot"/>
            <a:round/>
            <a:headEnd len="sm" w="sm" type="none"/>
            <a:tailEnd len="med" w="med" type="stealth"/>
          </a:ln>
        </p:spPr>
      </p:cxnSp>
      <p:grpSp>
        <p:nvGrpSpPr>
          <p:cNvPr id="439" name="Google Shape;439;g34bffe0e143_1_205"/>
          <p:cNvGrpSpPr/>
          <p:nvPr/>
        </p:nvGrpSpPr>
        <p:grpSpPr>
          <a:xfrm>
            <a:off x="2314120" y="2872169"/>
            <a:ext cx="685759" cy="613539"/>
            <a:chOff x="0" y="-28575"/>
            <a:chExt cx="812800" cy="727200"/>
          </a:xfrm>
        </p:grpSpPr>
        <p:sp>
          <p:nvSpPr>
            <p:cNvPr id="440" name="Google Shape;440;g34bffe0e143_1_205"/>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41" name="Google Shape;441;g34bffe0e143_1_205"/>
            <p:cNvSpPr txBox="1"/>
            <p:nvPr/>
          </p:nvSpPr>
          <p:spPr>
            <a:xfrm>
              <a:off x="114300" y="-28575"/>
              <a:ext cx="584100" cy="7272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TRAME </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PLAN S&amp;E</a:t>
              </a:r>
              <a:endParaRPr b="0" i="0" sz="1400" u="none" cap="none" strike="noStrike">
                <a:solidFill>
                  <a:srgbClr val="000000"/>
                </a:solidFill>
                <a:latin typeface="Arial"/>
                <a:ea typeface="Arial"/>
                <a:cs typeface="Arial"/>
                <a:sym typeface="Arial"/>
              </a:endParaRPr>
            </a:p>
          </p:txBody>
        </p:sp>
      </p:grpSp>
      <p:cxnSp>
        <p:nvCxnSpPr>
          <p:cNvPr id="442" name="Google Shape;442;g34bffe0e143_1_205"/>
          <p:cNvCxnSpPr/>
          <p:nvPr/>
        </p:nvCxnSpPr>
        <p:spPr>
          <a:xfrm>
            <a:off x="7418781" y="2579810"/>
            <a:ext cx="927600" cy="0"/>
          </a:xfrm>
          <a:prstGeom prst="straightConnector1">
            <a:avLst/>
          </a:prstGeom>
          <a:noFill/>
          <a:ln cap="flat" cmpd="sng" w="38100">
            <a:solidFill>
              <a:srgbClr val="CA4F1C"/>
            </a:solidFill>
            <a:prstDash val="dot"/>
            <a:round/>
            <a:headEnd len="sm" w="sm" type="none"/>
            <a:tailEnd len="med" w="med" type="stealth"/>
          </a:ln>
        </p:spPr>
      </p:cxnSp>
      <p:grpSp>
        <p:nvGrpSpPr>
          <p:cNvPr id="443" name="Google Shape;443;g34bffe0e143_1_205"/>
          <p:cNvGrpSpPr/>
          <p:nvPr/>
        </p:nvGrpSpPr>
        <p:grpSpPr>
          <a:xfrm>
            <a:off x="6221757" y="2280864"/>
            <a:ext cx="2014085" cy="509151"/>
            <a:chOff x="0" y="-28575"/>
            <a:chExt cx="1060938" cy="268200"/>
          </a:xfrm>
        </p:grpSpPr>
        <p:sp>
          <p:nvSpPr>
            <p:cNvPr id="444" name="Google Shape;444;g34bffe0e143_1_205"/>
            <p:cNvSpPr/>
            <p:nvPr/>
          </p:nvSpPr>
          <p:spPr>
            <a:xfrm>
              <a:off x="0" y="0"/>
              <a:ext cx="1060938" cy="239565"/>
            </a:xfrm>
            <a:custGeom>
              <a:rect b="b" l="l" r="r" t="t"/>
              <a:pathLst>
                <a:path extrusionOk="0" h="239565" w="1060938">
                  <a:moveTo>
                    <a:pt x="0" y="0"/>
                  </a:moveTo>
                  <a:lnTo>
                    <a:pt x="1060938" y="0"/>
                  </a:lnTo>
                  <a:lnTo>
                    <a:pt x="1060938" y="239565"/>
                  </a:lnTo>
                  <a:lnTo>
                    <a:pt x="0" y="239565"/>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45" name="Google Shape;445;g34bffe0e143_1_205"/>
            <p:cNvSpPr txBox="1"/>
            <p:nvPr/>
          </p:nvSpPr>
          <p:spPr>
            <a:xfrm>
              <a:off x="0" y="-28575"/>
              <a:ext cx="1060800" cy="2682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ANALYSE DES DONNÉES </a:t>
              </a:r>
              <a:endParaRPr b="0" i="0" sz="1400" u="none" cap="none" strike="noStrike">
                <a:solidFill>
                  <a:srgbClr val="000000"/>
                </a:solidFill>
                <a:latin typeface="Arial"/>
                <a:ea typeface="Arial"/>
                <a:cs typeface="Arial"/>
                <a:sym typeface="Arial"/>
              </a:endParaRPr>
            </a:p>
          </p:txBody>
        </p:sp>
      </p:grpSp>
      <p:grpSp>
        <p:nvGrpSpPr>
          <p:cNvPr id="446" name="Google Shape;446;g34bffe0e143_1_205"/>
          <p:cNvGrpSpPr/>
          <p:nvPr/>
        </p:nvGrpSpPr>
        <p:grpSpPr>
          <a:xfrm>
            <a:off x="7080696" y="3126697"/>
            <a:ext cx="364598" cy="441989"/>
            <a:chOff x="0" y="-38100"/>
            <a:chExt cx="513736" cy="622783"/>
          </a:xfrm>
        </p:grpSpPr>
        <p:sp>
          <p:nvSpPr>
            <p:cNvPr id="447" name="Google Shape;447;g34bffe0e143_1_205"/>
            <p:cNvSpPr/>
            <p:nvPr/>
          </p:nvSpPr>
          <p:spPr>
            <a:xfrm>
              <a:off x="0" y="0"/>
              <a:ext cx="513736" cy="584683"/>
            </a:xfrm>
            <a:custGeom>
              <a:rect b="b" l="l" r="r" t="t"/>
              <a:pathLst>
                <a:path extrusionOk="0" h="584683" w="513736">
                  <a:moveTo>
                    <a:pt x="256868" y="584683"/>
                  </a:moveTo>
                  <a:lnTo>
                    <a:pt x="0" y="178283"/>
                  </a:lnTo>
                  <a:lnTo>
                    <a:pt x="203200" y="178283"/>
                  </a:lnTo>
                  <a:lnTo>
                    <a:pt x="203200" y="0"/>
                  </a:lnTo>
                  <a:lnTo>
                    <a:pt x="310536" y="0"/>
                  </a:lnTo>
                  <a:lnTo>
                    <a:pt x="310536" y="178283"/>
                  </a:lnTo>
                  <a:lnTo>
                    <a:pt x="513736" y="178283"/>
                  </a:lnTo>
                  <a:lnTo>
                    <a:pt x="256868" y="584683"/>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48" name="Google Shape;448;g34bffe0e143_1_205"/>
            <p:cNvSpPr txBox="1"/>
            <p:nvPr/>
          </p:nvSpPr>
          <p:spPr>
            <a:xfrm>
              <a:off x="203200" y="-38100"/>
              <a:ext cx="107400" cy="521100"/>
            </a:xfrm>
            <a:prstGeom prst="rect">
              <a:avLst/>
            </a:prstGeom>
            <a:noFill/>
            <a:ln>
              <a:noFill/>
            </a:ln>
          </p:spPr>
          <p:txBody>
            <a:bodyPr anchorCtr="0" anchor="ctr" bIns="25400" lIns="25400" spcFirstLastPara="1" rIns="25400" wrap="square" tIns="25400">
              <a:noAutofit/>
            </a:bodyPr>
            <a:lstStyle/>
            <a:p>
              <a:pPr indent="0" lvl="0" marL="0" marR="0" rtl="0" algn="ctr">
                <a:lnSpc>
                  <a:spcPct val="1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449" name="Google Shape;449;g34bffe0e143_1_205"/>
          <p:cNvGrpSpPr/>
          <p:nvPr/>
        </p:nvGrpSpPr>
        <p:grpSpPr>
          <a:xfrm>
            <a:off x="6252931" y="2799841"/>
            <a:ext cx="2014085" cy="561547"/>
            <a:chOff x="0" y="-28575"/>
            <a:chExt cx="1060938" cy="295800"/>
          </a:xfrm>
        </p:grpSpPr>
        <p:sp>
          <p:nvSpPr>
            <p:cNvPr id="450" name="Google Shape;450;g34bffe0e143_1_205"/>
            <p:cNvSpPr/>
            <p:nvPr/>
          </p:nvSpPr>
          <p:spPr>
            <a:xfrm>
              <a:off x="0" y="0"/>
              <a:ext cx="1060938" cy="267128"/>
            </a:xfrm>
            <a:custGeom>
              <a:rect b="b" l="l" r="r" t="t"/>
              <a:pathLst>
                <a:path extrusionOk="0" h="267128" w="1060938">
                  <a:moveTo>
                    <a:pt x="0" y="0"/>
                  </a:moveTo>
                  <a:lnTo>
                    <a:pt x="1060938" y="0"/>
                  </a:lnTo>
                  <a:lnTo>
                    <a:pt x="1060938" y="267128"/>
                  </a:lnTo>
                  <a:lnTo>
                    <a:pt x="0" y="267128"/>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51" name="Google Shape;451;g34bffe0e143_1_205"/>
            <p:cNvSpPr txBox="1"/>
            <p:nvPr/>
          </p:nvSpPr>
          <p:spPr>
            <a:xfrm>
              <a:off x="0" y="-28575"/>
              <a:ext cx="1060800" cy="295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UTILISATION DES DONNÉES ANALYSÉES POUR LA GESTION DU PROJET</a:t>
              </a:r>
              <a:endParaRPr b="0" i="0" sz="1400" u="none" cap="none" strike="noStrike">
                <a:solidFill>
                  <a:srgbClr val="000000"/>
                </a:solidFill>
                <a:latin typeface="Arial"/>
                <a:ea typeface="Arial"/>
                <a:cs typeface="Arial"/>
                <a:sym typeface="Arial"/>
              </a:endParaRPr>
            </a:p>
          </p:txBody>
        </p:sp>
      </p:grpSp>
      <p:grpSp>
        <p:nvGrpSpPr>
          <p:cNvPr id="452" name="Google Shape;452;g34bffe0e143_1_205"/>
          <p:cNvGrpSpPr/>
          <p:nvPr/>
        </p:nvGrpSpPr>
        <p:grpSpPr>
          <a:xfrm>
            <a:off x="6252931" y="3554161"/>
            <a:ext cx="2014085" cy="561547"/>
            <a:chOff x="0" y="-28575"/>
            <a:chExt cx="1060938" cy="295800"/>
          </a:xfrm>
        </p:grpSpPr>
        <p:sp>
          <p:nvSpPr>
            <p:cNvPr id="453" name="Google Shape;453;g34bffe0e143_1_205"/>
            <p:cNvSpPr/>
            <p:nvPr/>
          </p:nvSpPr>
          <p:spPr>
            <a:xfrm>
              <a:off x="0" y="0"/>
              <a:ext cx="1060938" cy="267128"/>
            </a:xfrm>
            <a:custGeom>
              <a:rect b="b" l="l" r="r" t="t"/>
              <a:pathLst>
                <a:path extrusionOk="0" h="267128" w="1060938">
                  <a:moveTo>
                    <a:pt x="0" y="0"/>
                  </a:moveTo>
                  <a:lnTo>
                    <a:pt x="1060938" y="0"/>
                  </a:lnTo>
                  <a:lnTo>
                    <a:pt x="1060938" y="267128"/>
                  </a:lnTo>
                  <a:lnTo>
                    <a:pt x="0" y="267128"/>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54" name="Google Shape;454;g34bffe0e143_1_205"/>
            <p:cNvSpPr txBox="1"/>
            <p:nvPr/>
          </p:nvSpPr>
          <p:spPr>
            <a:xfrm>
              <a:off x="0" y="-28575"/>
              <a:ext cx="1060800" cy="295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PILOTAGE ( SUIVI AVANCEMENT DES ACTIVITÉS, ATTEINTES INDICATEURS, CIBLES…)</a:t>
              </a:r>
              <a:endParaRPr b="0" i="0" sz="1400" u="none" cap="none" strike="noStrike">
                <a:solidFill>
                  <a:srgbClr val="000000"/>
                </a:solidFill>
                <a:latin typeface="Arial"/>
                <a:ea typeface="Arial"/>
                <a:cs typeface="Arial"/>
                <a:sym typeface="Arial"/>
              </a:endParaRPr>
            </a:p>
          </p:txBody>
        </p:sp>
      </p:grpSp>
      <p:grpSp>
        <p:nvGrpSpPr>
          <p:cNvPr id="455" name="Google Shape;455;g34bffe0e143_1_205"/>
          <p:cNvGrpSpPr/>
          <p:nvPr/>
        </p:nvGrpSpPr>
        <p:grpSpPr>
          <a:xfrm>
            <a:off x="6252931" y="4108911"/>
            <a:ext cx="2014085" cy="561547"/>
            <a:chOff x="0" y="-28575"/>
            <a:chExt cx="1060938" cy="295800"/>
          </a:xfrm>
        </p:grpSpPr>
        <p:sp>
          <p:nvSpPr>
            <p:cNvPr id="456" name="Google Shape;456;g34bffe0e143_1_205"/>
            <p:cNvSpPr/>
            <p:nvPr/>
          </p:nvSpPr>
          <p:spPr>
            <a:xfrm>
              <a:off x="0" y="0"/>
              <a:ext cx="1060938" cy="267128"/>
            </a:xfrm>
            <a:custGeom>
              <a:rect b="b" l="l" r="r" t="t"/>
              <a:pathLst>
                <a:path extrusionOk="0" h="267128" w="1060938">
                  <a:moveTo>
                    <a:pt x="0" y="0"/>
                  </a:moveTo>
                  <a:lnTo>
                    <a:pt x="1060938" y="0"/>
                  </a:lnTo>
                  <a:lnTo>
                    <a:pt x="1060938" y="267128"/>
                  </a:lnTo>
                  <a:lnTo>
                    <a:pt x="0" y="267128"/>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57" name="Google Shape;457;g34bffe0e143_1_205"/>
            <p:cNvSpPr txBox="1"/>
            <p:nvPr/>
          </p:nvSpPr>
          <p:spPr>
            <a:xfrm>
              <a:off x="0" y="-28575"/>
              <a:ext cx="1060800" cy="295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PRISE DE DÉCISIONS (RÉAJUSTEMENT, ACTUALISATION, ATTRIBUTION DE RESSOURCES…)</a:t>
              </a:r>
              <a:endParaRPr b="0" i="0" sz="1400" u="none" cap="none" strike="noStrike">
                <a:solidFill>
                  <a:srgbClr val="000000"/>
                </a:solidFill>
                <a:latin typeface="Arial"/>
                <a:ea typeface="Arial"/>
                <a:cs typeface="Arial"/>
                <a:sym typeface="Arial"/>
              </a:endParaRPr>
            </a:p>
          </p:txBody>
        </p:sp>
      </p:grpSp>
      <p:cxnSp>
        <p:nvCxnSpPr>
          <p:cNvPr id="458" name="Google Shape;458;g34bffe0e143_1_205"/>
          <p:cNvCxnSpPr/>
          <p:nvPr/>
        </p:nvCxnSpPr>
        <p:spPr>
          <a:xfrm>
            <a:off x="4443210" y="5639304"/>
            <a:ext cx="927600" cy="0"/>
          </a:xfrm>
          <a:prstGeom prst="straightConnector1">
            <a:avLst/>
          </a:prstGeom>
          <a:noFill/>
          <a:ln cap="flat" cmpd="sng" w="38100">
            <a:solidFill>
              <a:srgbClr val="CA4F1C"/>
            </a:solidFill>
            <a:prstDash val="dot"/>
            <a:round/>
            <a:headEnd len="sm" w="sm" type="none"/>
            <a:tailEnd len="med" w="med" type="stealth"/>
          </a:ln>
        </p:spPr>
      </p:cxnSp>
      <p:cxnSp>
        <p:nvCxnSpPr>
          <p:cNvPr id="459" name="Google Shape;459;g34bffe0e143_1_205"/>
          <p:cNvCxnSpPr/>
          <p:nvPr/>
        </p:nvCxnSpPr>
        <p:spPr>
          <a:xfrm>
            <a:off x="1372249" y="2573896"/>
            <a:ext cx="927600" cy="0"/>
          </a:xfrm>
          <a:prstGeom prst="straightConnector1">
            <a:avLst/>
          </a:prstGeom>
          <a:noFill/>
          <a:ln cap="flat" cmpd="sng" w="38100">
            <a:solidFill>
              <a:srgbClr val="CA4F1C"/>
            </a:solidFill>
            <a:prstDash val="dot"/>
            <a:round/>
            <a:headEnd len="sm" w="sm" type="none"/>
            <a:tailEnd len="med" w="med" type="stealth"/>
          </a:ln>
        </p:spPr>
      </p:cxnSp>
      <p:grpSp>
        <p:nvGrpSpPr>
          <p:cNvPr id="460" name="Google Shape;460;g34bffe0e143_1_205"/>
          <p:cNvGrpSpPr/>
          <p:nvPr/>
        </p:nvGrpSpPr>
        <p:grpSpPr>
          <a:xfrm>
            <a:off x="123677" y="2238421"/>
            <a:ext cx="2014085" cy="569520"/>
            <a:chOff x="0" y="-28575"/>
            <a:chExt cx="1060938" cy="300000"/>
          </a:xfrm>
        </p:grpSpPr>
        <p:sp>
          <p:nvSpPr>
            <p:cNvPr id="461" name="Google Shape;461;g34bffe0e143_1_205"/>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62" name="Google Shape;462;g34bffe0e143_1_205"/>
            <p:cNvSpPr txBox="1"/>
            <p:nvPr/>
          </p:nvSpPr>
          <p:spPr>
            <a:xfrm>
              <a:off x="0" y="-28575"/>
              <a:ext cx="1060800" cy="300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00"/>
                <a:buFont typeface="Arial"/>
                <a:buNone/>
              </a:pPr>
              <a:r>
                <a:rPr b="1" i="0" lang="fr-FR" sz="800" u="none" cap="none" strike="noStrike">
                  <a:solidFill>
                    <a:srgbClr val="2B2B72"/>
                  </a:solidFill>
                  <a:latin typeface="Open Sans"/>
                  <a:ea typeface="Open Sans"/>
                  <a:cs typeface="Open Sans"/>
                  <a:sym typeface="Open Sans"/>
                </a:rPr>
                <a:t>RÉUNION DE PLANIFICATION OPÉRATIONNELLE BUDGÉTISÉE DU PROJET ET PRÉSENTATION DU PLAN SE </a:t>
              </a:r>
              <a:endParaRPr b="0" i="0" sz="1400" u="none" cap="none" strike="noStrike">
                <a:solidFill>
                  <a:srgbClr val="000000"/>
                </a:solidFill>
                <a:latin typeface="Arial"/>
                <a:ea typeface="Arial"/>
                <a:cs typeface="Arial"/>
                <a:sym typeface="Arial"/>
              </a:endParaRPr>
            </a:p>
          </p:txBody>
        </p:sp>
      </p:grpSp>
      <p:cxnSp>
        <p:nvCxnSpPr>
          <p:cNvPr id="463" name="Google Shape;463;g34bffe0e143_1_205"/>
          <p:cNvCxnSpPr/>
          <p:nvPr/>
        </p:nvCxnSpPr>
        <p:spPr>
          <a:xfrm>
            <a:off x="1386538" y="5510628"/>
            <a:ext cx="927600" cy="0"/>
          </a:xfrm>
          <a:prstGeom prst="straightConnector1">
            <a:avLst/>
          </a:prstGeom>
          <a:noFill/>
          <a:ln cap="flat" cmpd="sng" w="38100">
            <a:solidFill>
              <a:srgbClr val="CA4F1C"/>
            </a:solidFill>
            <a:prstDash val="dot"/>
            <a:round/>
            <a:headEnd len="sm" w="sm" type="none"/>
            <a:tailEnd len="med" w="med" type="stealth"/>
          </a:ln>
        </p:spPr>
      </p:cxnSp>
      <p:grpSp>
        <p:nvGrpSpPr>
          <p:cNvPr id="464" name="Google Shape;464;g34bffe0e143_1_205"/>
          <p:cNvGrpSpPr/>
          <p:nvPr/>
        </p:nvGrpSpPr>
        <p:grpSpPr>
          <a:xfrm>
            <a:off x="2314121" y="5171579"/>
            <a:ext cx="685759" cy="613539"/>
            <a:chOff x="0" y="-28575"/>
            <a:chExt cx="812800" cy="727200"/>
          </a:xfrm>
        </p:grpSpPr>
        <p:sp>
          <p:nvSpPr>
            <p:cNvPr id="465" name="Google Shape;465;g34bffe0e143_1_205"/>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66" name="Google Shape;466;g34bffe0e143_1_205"/>
            <p:cNvSpPr txBox="1"/>
            <p:nvPr/>
          </p:nvSpPr>
          <p:spPr>
            <a:xfrm>
              <a:off x="114300" y="-28575"/>
              <a:ext cx="584100" cy="7272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TRAME DU TABLEAU DE BOARD</a:t>
              </a:r>
              <a:endParaRPr b="0" i="0" sz="1400" u="none" cap="none" strike="noStrike">
                <a:solidFill>
                  <a:srgbClr val="000000"/>
                </a:solidFill>
                <a:latin typeface="Arial"/>
                <a:ea typeface="Arial"/>
                <a:cs typeface="Arial"/>
                <a:sym typeface="Arial"/>
              </a:endParaRPr>
            </a:p>
          </p:txBody>
        </p:sp>
      </p:grpSp>
      <p:grpSp>
        <p:nvGrpSpPr>
          <p:cNvPr id="467" name="Google Shape;467;g34bffe0e143_1_205"/>
          <p:cNvGrpSpPr/>
          <p:nvPr/>
        </p:nvGrpSpPr>
        <p:grpSpPr>
          <a:xfrm>
            <a:off x="123677" y="3545985"/>
            <a:ext cx="2014085" cy="569520"/>
            <a:chOff x="0" y="-28575"/>
            <a:chExt cx="1060938" cy="300000"/>
          </a:xfrm>
        </p:grpSpPr>
        <p:sp>
          <p:nvSpPr>
            <p:cNvPr id="468" name="Google Shape;468;g34bffe0e143_1_205"/>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69" name="Google Shape;469;g34bffe0e143_1_205"/>
            <p:cNvSpPr txBox="1"/>
            <p:nvPr/>
          </p:nvSpPr>
          <p:spPr>
            <a:xfrm>
              <a:off x="0" y="-28575"/>
              <a:ext cx="1060800" cy="300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DÉFINITION DES RÔLES ET RESPONSABILITÉS DANS S&amp;E (RACI)</a:t>
              </a:r>
              <a:endParaRPr b="0" i="0" sz="1400" u="none" cap="none" strike="noStrike">
                <a:solidFill>
                  <a:srgbClr val="000000"/>
                </a:solidFill>
                <a:latin typeface="Arial"/>
                <a:ea typeface="Arial"/>
                <a:cs typeface="Arial"/>
                <a:sym typeface="Arial"/>
              </a:endParaRPr>
            </a:p>
          </p:txBody>
        </p:sp>
      </p:grpSp>
      <p:grpSp>
        <p:nvGrpSpPr>
          <p:cNvPr id="470" name="Google Shape;470;g34bffe0e143_1_205"/>
          <p:cNvGrpSpPr/>
          <p:nvPr/>
        </p:nvGrpSpPr>
        <p:grpSpPr>
          <a:xfrm>
            <a:off x="123677" y="4104969"/>
            <a:ext cx="2014085" cy="569520"/>
            <a:chOff x="0" y="-28575"/>
            <a:chExt cx="1060938" cy="300000"/>
          </a:xfrm>
        </p:grpSpPr>
        <p:sp>
          <p:nvSpPr>
            <p:cNvPr id="471" name="Google Shape;471;g34bffe0e143_1_205"/>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72" name="Google Shape;472;g34bffe0e143_1_205"/>
            <p:cNvSpPr txBox="1"/>
            <p:nvPr/>
          </p:nvSpPr>
          <p:spPr>
            <a:xfrm>
              <a:off x="0" y="-28575"/>
              <a:ext cx="1060800" cy="300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DÉFINITION DES OUTILS DE COLLECTES ET SOURCES DE VÉRIFICATION (SOV)</a:t>
              </a:r>
              <a:endParaRPr b="0" i="0" sz="1400" u="none" cap="none" strike="noStrike">
                <a:solidFill>
                  <a:srgbClr val="000000"/>
                </a:solidFill>
                <a:latin typeface="Arial"/>
                <a:ea typeface="Arial"/>
                <a:cs typeface="Arial"/>
                <a:sym typeface="Arial"/>
              </a:endParaRPr>
            </a:p>
          </p:txBody>
        </p:sp>
      </p:grpSp>
      <p:grpSp>
        <p:nvGrpSpPr>
          <p:cNvPr id="473" name="Google Shape;473;g34bffe0e143_1_205"/>
          <p:cNvGrpSpPr/>
          <p:nvPr/>
        </p:nvGrpSpPr>
        <p:grpSpPr>
          <a:xfrm>
            <a:off x="128546" y="5222403"/>
            <a:ext cx="2014085" cy="569520"/>
            <a:chOff x="0" y="-28575"/>
            <a:chExt cx="1060938" cy="300000"/>
          </a:xfrm>
        </p:grpSpPr>
        <p:sp>
          <p:nvSpPr>
            <p:cNvPr id="474" name="Google Shape;474;g34bffe0e143_1_205"/>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75" name="Google Shape;475;g34bffe0e143_1_205"/>
            <p:cNvSpPr txBox="1"/>
            <p:nvPr/>
          </p:nvSpPr>
          <p:spPr>
            <a:xfrm>
              <a:off x="0" y="-28575"/>
              <a:ext cx="1060800" cy="300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PARAMÉTRAGE TABLEAU DE BORD</a:t>
              </a:r>
              <a:endParaRPr b="0" i="0" sz="1400" u="none" cap="none" strike="noStrike">
                <a:solidFill>
                  <a:srgbClr val="000000"/>
                </a:solidFill>
                <a:latin typeface="Arial"/>
                <a:ea typeface="Arial"/>
                <a:cs typeface="Arial"/>
                <a:sym typeface="Arial"/>
              </a:endParaRPr>
            </a:p>
          </p:txBody>
        </p:sp>
      </p:grpSp>
      <p:grpSp>
        <p:nvGrpSpPr>
          <p:cNvPr id="476" name="Google Shape;476;g34bffe0e143_1_205"/>
          <p:cNvGrpSpPr/>
          <p:nvPr/>
        </p:nvGrpSpPr>
        <p:grpSpPr>
          <a:xfrm>
            <a:off x="128546" y="4662841"/>
            <a:ext cx="2014085" cy="569520"/>
            <a:chOff x="0" y="-28575"/>
            <a:chExt cx="1060938" cy="300000"/>
          </a:xfrm>
        </p:grpSpPr>
        <p:sp>
          <p:nvSpPr>
            <p:cNvPr id="477" name="Google Shape;477;g34bffe0e143_1_205"/>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78" name="Google Shape;478;g34bffe0e143_1_205"/>
            <p:cNvSpPr txBox="1"/>
            <p:nvPr/>
          </p:nvSpPr>
          <p:spPr>
            <a:xfrm>
              <a:off x="0" y="-28575"/>
              <a:ext cx="1060800" cy="300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PLAN DE RENFORCEMENT DES CAPACITÉS S&amp;E (ÉQUIPE INTERNE ET PARTENAIRES)</a:t>
              </a:r>
              <a:endParaRPr b="0" i="0" sz="1400" u="none" cap="none" strike="noStrike">
                <a:solidFill>
                  <a:srgbClr val="000000"/>
                </a:solidFill>
                <a:latin typeface="Arial"/>
                <a:ea typeface="Arial"/>
                <a:cs typeface="Arial"/>
                <a:sym typeface="Arial"/>
              </a:endParaRPr>
            </a:p>
          </p:txBody>
        </p:sp>
      </p:grpSp>
      <p:grpSp>
        <p:nvGrpSpPr>
          <p:cNvPr id="479" name="Google Shape;479;g34bffe0e143_1_205"/>
          <p:cNvGrpSpPr/>
          <p:nvPr/>
        </p:nvGrpSpPr>
        <p:grpSpPr>
          <a:xfrm>
            <a:off x="123676" y="5774557"/>
            <a:ext cx="2014085" cy="569520"/>
            <a:chOff x="0" y="-28575"/>
            <a:chExt cx="1060938" cy="300000"/>
          </a:xfrm>
        </p:grpSpPr>
        <p:sp>
          <p:nvSpPr>
            <p:cNvPr id="480" name="Google Shape;480;g34bffe0e143_1_205"/>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81" name="Google Shape;481;g34bffe0e143_1_205"/>
            <p:cNvSpPr txBox="1"/>
            <p:nvPr/>
          </p:nvSpPr>
          <p:spPr>
            <a:xfrm>
              <a:off x="0" y="-28575"/>
              <a:ext cx="1060800" cy="300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LANCEMENT DE L'ÉTUDE DE BASE / BASELINE</a:t>
              </a:r>
              <a:endParaRPr b="0" i="0" sz="1400" u="none" cap="none" strike="noStrike">
                <a:solidFill>
                  <a:srgbClr val="000000"/>
                </a:solidFill>
                <a:latin typeface="Arial"/>
                <a:ea typeface="Arial"/>
                <a:cs typeface="Arial"/>
                <a:sym typeface="Arial"/>
              </a:endParaRPr>
            </a:p>
          </p:txBody>
        </p:sp>
      </p:grpSp>
      <p:grpSp>
        <p:nvGrpSpPr>
          <p:cNvPr id="482" name="Google Shape;482;g34bffe0e143_1_205"/>
          <p:cNvGrpSpPr/>
          <p:nvPr/>
        </p:nvGrpSpPr>
        <p:grpSpPr>
          <a:xfrm>
            <a:off x="7077693" y="1507587"/>
            <a:ext cx="364598" cy="776136"/>
            <a:chOff x="0" y="-38100"/>
            <a:chExt cx="513736" cy="1093612"/>
          </a:xfrm>
        </p:grpSpPr>
        <p:sp>
          <p:nvSpPr>
            <p:cNvPr id="483" name="Google Shape;483;g34bffe0e143_1_205"/>
            <p:cNvSpPr/>
            <p:nvPr/>
          </p:nvSpPr>
          <p:spPr>
            <a:xfrm>
              <a:off x="0" y="0"/>
              <a:ext cx="513736" cy="1055512"/>
            </a:xfrm>
            <a:custGeom>
              <a:rect b="b" l="l" r="r" t="t"/>
              <a:pathLst>
                <a:path extrusionOk="0" h="1055512" w="513736">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84" name="Google Shape;484;g34bffe0e143_1_205"/>
            <p:cNvSpPr txBox="1"/>
            <p:nvPr/>
          </p:nvSpPr>
          <p:spPr>
            <a:xfrm>
              <a:off x="203200" y="-38100"/>
              <a:ext cx="107400" cy="992100"/>
            </a:xfrm>
            <a:prstGeom prst="rect">
              <a:avLst/>
            </a:prstGeom>
            <a:noFill/>
            <a:ln>
              <a:noFill/>
            </a:ln>
          </p:spPr>
          <p:txBody>
            <a:bodyPr anchorCtr="0" anchor="ctr" bIns="25400" lIns="25400" spcFirstLastPara="1" rIns="25400" wrap="square" tIns="25400">
              <a:noAutofit/>
            </a:bodyPr>
            <a:lstStyle/>
            <a:p>
              <a:pPr indent="0" lvl="0" marL="0" marR="0" rtl="0" algn="ctr">
                <a:lnSpc>
                  <a:spcPct val="1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485" name="Google Shape;485;g34bffe0e143_1_205"/>
          <p:cNvGrpSpPr/>
          <p:nvPr/>
        </p:nvGrpSpPr>
        <p:grpSpPr>
          <a:xfrm>
            <a:off x="6229968" y="1382858"/>
            <a:ext cx="2014085" cy="735370"/>
            <a:chOff x="0" y="-57150"/>
            <a:chExt cx="1060938" cy="387363"/>
          </a:xfrm>
        </p:grpSpPr>
        <p:sp>
          <p:nvSpPr>
            <p:cNvPr id="486" name="Google Shape;486;g34bffe0e143_1_205"/>
            <p:cNvSpPr/>
            <p:nvPr/>
          </p:nvSpPr>
          <p:spPr>
            <a:xfrm>
              <a:off x="0" y="0"/>
              <a:ext cx="1060938" cy="330213"/>
            </a:xfrm>
            <a:custGeom>
              <a:rect b="b" l="l" r="r" t="t"/>
              <a:pathLst>
                <a:path extrusionOk="0" h="330213" w="1060938">
                  <a:moveTo>
                    <a:pt x="0" y="0"/>
                  </a:moveTo>
                  <a:lnTo>
                    <a:pt x="1060938" y="0"/>
                  </a:lnTo>
                  <a:lnTo>
                    <a:pt x="1060938" y="330213"/>
                  </a:lnTo>
                  <a:lnTo>
                    <a:pt x="0" y="330213"/>
                  </a:lnTo>
                  <a:close/>
                </a:path>
              </a:pathLst>
            </a:custGeom>
            <a:solidFill>
              <a:srgbClr val="CA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87" name="Google Shape;487;g34bffe0e143_1_205"/>
            <p:cNvSpPr txBox="1"/>
            <p:nvPr/>
          </p:nvSpPr>
          <p:spPr>
            <a:xfrm>
              <a:off x="0" y="-57150"/>
              <a:ext cx="1060800" cy="3873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1350"/>
                <a:buFont typeface="Arial"/>
                <a:buNone/>
              </a:pPr>
              <a:r>
                <a:rPr b="1" i="0" lang="fr-FR" sz="1350" u="none" cap="none" strike="noStrike">
                  <a:solidFill>
                    <a:srgbClr val="FFFFFF"/>
                  </a:solidFill>
                  <a:latin typeface="Open Sans"/>
                  <a:ea typeface="Open Sans"/>
                  <a:cs typeface="Open Sans"/>
                  <a:sym typeface="Open Sans"/>
                </a:rPr>
                <a:t>GESTION</a:t>
              </a:r>
              <a:endParaRPr b="0" i="0" sz="1400" u="none" cap="none" strike="noStrike">
                <a:solidFill>
                  <a:srgbClr val="000000"/>
                </a:solidFill>
                <a:latin typeface="Arial"/>
                <a:ea typeface="Arial"/>
                <a:cs typeface="Arial"/>
                <a:sym typeface="Arial"/>
              </a:endParaRPr>
            </a:p>
          </p:txBody>
        </p:sp>
      </p:grpSp>
      <p:grpSp>
        <p:nvGrpSpPr>
          <p:cNvPr id="488" name="Google Shape;488;g34bffe0e143_1_205"/>
          <p:cNvGrpSpPr/>
          <p:nvPr/>
        </p:nvGrpSpPr>
        <p:grpSpPr>
          <a:xfrm>
            <a:off x="3185219" y="4304333"/>
            <a:ext cx="2014085" cy="561547"/>
            <a:chOff x="0" y="-28575"/>
            <a:chExt cx="1060938" cy="295800"/>
          </a:xfrm>
        </p:grpSpPr>
        <p:sp>
          <p:nvSpPr>
            <p:cNvPr id="489" name="Google Shape;489;g34bffe0e143_1_205"/>
            <p:cNvSpPr/>
            <p:nvPr/>
          </p:nvSpPr>
          <p:spPr>
            <a:xfrm>
              <a:off x="0" y="0"/>
              <a:ext cx="1060938" cy="267128"/>
            </a:xfrm>
            <a:custGeom>
              <a:rect b="b" l="l" r="r" t="t"/>
              <a:pathLst>
                <a:path extrusionOk="0" h="267128" w="1060938">
                  <a:moveTo>
                    <a:pt x="0" y="0"/>
                  </a:moveTo>
                  <a:lnTo>
                    <a:pt x="1060938" y="0"/>
                  </a:lnTo>
                  <a:lnTo>
                    <a:pt x="1060938" y="267128"/>
                  </a:lnTo>
                  <a:lnTo>
                    <a:pt x="0" y="267128"/>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90" name="Google Shape;490;g34bffe0e143_1_205"/>
            <p:cNvSpPr txBox="1"/>
            <p:nvPr/>
          </p:nvSpPr>
          <p:spPr>
            <a:xfrm>
              <a:off x="0" y="-28575"/>
              <a:ext cx="1060800" cy="295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RAPPORT DE PROGRESSION TRIMESTRIEL ET RAPPORT ANNUEL (T4)</a:t>
              </a:r>
              <a:endParaRPr b="0" i="0" sz="1400" u="none" cap="none" strike="noStrike">
                <a:solidFill>
                  <a:srgbClr val="000000"/>
                </a:solidFill>
                <a:latin typeface="Arial"/>
                <a:ea typeface="Arial"/>
                <a:cs typeface="Arial"/>
                <a:sym typeface="Arial"/>
              </a:endParaRPr>
            </a:p>
          </p:txBody>
        </p:sp>
      </p:grpSp>
      <p:grpSp>
        <p:nvGrpSpPr>
          <p:cNvPr id="491" name="Google Shape;491;g34bffe0e143_1_205"/>
          <p:cNvGrpSpPr/>
          <p:nvPr/>
        </p:nvGrpSpPr>
        <p:grpSpPr>
          <a:xfrm>
            <a:off x="3185219" y="4858262"/>
            <a:ext cx="2014085" cy="561547"/>
            <a:chOff x="0" y="-28575"/>
            <a:chExt cx="1060938" cy="295800"/>
          </a:xfrm>
        </p:grpSpPr>
        <p:sp>
          <p:nvSpPr>
            <p:cNvPr id="492" name="Google Shape;492;g34bffe0e143_1_205"/>
            <p:cNvSpPr/>
            <p:nvPr/>
          </p:nvSpPr>
          <p:spPr>
            <a:xfrm>
              <a:off x="0" y="0"/>
              <a:ext cx="1060938" cy="267128"/>
            </a:xfrm>
            <a:custGeom>
              <a:rect b="b" l="l" r="r" t="t"/>
              <a:pathLst>
                <a:path extrusionOk="0" h="267128" w="1060938">
                  <a:moveTo>
                    <a:pt x="0" y="0"/>
                  </a:moveTo>
                  <a:lnTo>
                    <a:pt x="1060938" y="0"/>
                  </a:lnTo>
                  <a:lnTo>
                    <a:pt x="1060938" y="267128"/>
                  </a:lnTo>
                  <a:lnTo>
                    <a:pt x="0" y="267128"/>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93" name="Google Shape;493;g34bffe0e143_1_205"/>
            <p:cNvSpPr txBox="1"/>
            <p:nvPr/>
          </p:nvSpPr>
          <p:spPr>
            <a:xfrm>
              <a:off x="0" y="-28575"/>
              <a:ext cx="1060800" cy="295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RAPPORTS EXTERNES (BAILLEURS, AUTORITÉS NATIONALES, CADRE DE CONCERTATION…)</a:t>
              </a:r>
              <a:endParaRPr b="0" i="0" sz="1400" u="none" cap="none" strike="noStrike">
                <a:solidFill>
                  <a:srgbClr val="000000"/>
                </a:solidFill>
                <a:latin typeface="Arial"/>
                <a:ea typeface="Arial"/>
                <a:cs typeface="Arial"/>
                <a:sym typeface="Arial"/>
              </a:endParaRPr>
            </a:p>
          </p:txBody>
        </p:sp>
      </p:grpSp>
      <p:grpSp>
        <p:nvGrpSpPr>
          <p:cNvPr id="494" name="Google Shape;494;g34bffe0e143_1_205"/>
          <p:cNvGrpSpPr/>
          <p:nvPr/>
        </p:nvGrpSpPr>
        <p:grpSpPr>
          <a:xfrm>
            <a:off x="3185219" y="5396074"/>
            <a:ext cx="2014085" cy="428849"/>
            <a:chOff x="0" y="-28575"/>
            <a:chExt cx="1060938" cy="225900"/>
          </a:xfrm>
        </p:grpSpPr>
        <p:sp>
          <p:nvSpPr>
            <p:cNvPr id="495" name="Google Shape;495;g34bffe0e143_1_205"/>
            <p:cNvSpPr/>
            <p:nvPr/>
          </p:nvSpPr>
          <p:spPr>
            <a:xfrm>
              <a:off x="0" y="0"/>
              <a:ext cx="1060938" cy="197315"/>
            </a:xfrm>
            <a:custGeom>
              <a:rect b="b" l="l" r="r" t="t"/>
              <a:pathLst>
                <a:path extrusionOk="0" h="197315" w="1060938">
                  <a:moveTo>
                    <a:pt x="0" y="0"/>
                  </a:moveTo>
                  <a:lnTo>
                    <a:pt x="1060938" y="0"/>
                  </a:lnTo>
                  <a:lnTo>
                    <a:pt x="1060938" y="197315"/>
                  </a:lnTo>
                  <a:lnTo>
                    <a:pt x="0" y="197315"/>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96" name="Google Shape;496;g34bffe0e143_1_205"/>
            <p:cNvSpPr txBox="1"/>
            <p:nvPr/>
          </p:nvSpPr>
          <p:spPr>
            <a:xfrm>
              <a:off x="0" y="-28575"/>
              <a:ext cx="1060800" cy="2259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EVALUATION INTERMÉDIAIRE </a:t>
              </a:r>
              <a:r>
                <a:rPr b="1" i="1" lang="fr-FR" sz="850" u="none" cap="none" strike="noStrike">
                  <a:solidFill>
                    <a:srgbClr val="2B2B72"/>
                  </a:solidFill>
                  <a:latin typeface="Open Sans"/>
                  <a:ea typeface="Open Sans"/>
                  <a:cs typeface="Open Sans"/>
                  <a:sym typeface="Open Sans"/>
                </a:rPr>
                <a:t>(PROJET D’AU MOINS 3 ANS)</a:t>
              </a:r>
              <a:endParaRPr b="0" i="0" sz="1400" u="none" cap="none" strike="noStrike">
                <a:solidFill>
                  <a:srgbClr val="000000"/>
                </a:solidFill>
                <a:latin typeface="Arial"/>
                <a:ea typeface="Arial"/>
                <a:cs typeface="Arial"/>
                <a:sym typeface="Arial"/>
              </a:endParaRPr>
            </a:p>
          </p:txBody>
        </p:sp>
      </p:grpSp>
      <p:grpSp>
        <p:nvGrpSpPr>
          <p:cNvPr id="497" name="Google Shape;497;g34bffe0e143_1_205"/>
          <p:cNvGrpSpPr/>
          <p:nvPr/>
        </p:nvGrpSpPr>
        <p:grpSpPr>
          <a:xfrm>
            <a:off x="6252931" y="4662841"/>
            <a:ext cx="2014085" cy="561547"/>
            <a:chOff x="0" y="-28575"/>
            <a:chExt cx="1060938" cy="295800"/>
          </a:xfrm>
        </p:grpSpPr>
        <p:sp>
          <p:nvSpPr>
            <p:cNvPr id="498" name="Google Shape;498;g34bffe0e143_1_205"/>
            <p:cNvSpPr/>
            <p:nvPr/>
          </p:nvSpPr>
          <p:spPr>
            <a:xfrm>
              <a:off x="0" y="0"/>
              <a:ext cx="1060938" cy="267128"/>
            </a:xfrm>
            <a:custGeom>
              <a:rect b="b" l="l" r="r" t="t"/>
              <a:pathLst>
                <a:path extrusionOk="0" h="267128" w="1060938">
                  <a:moveTo>
                    <a:pt x="0" y="0"/>
                  </a:moveTo>
                  <a:lnTo>
                    <a:pt x="1060938" y="0"/>
                  </a:lnTo>
                  <a:lnTo>
                    <a:pt x="1060938" y="267128"/>
                  </a:lnTo>
                  <a:lnTo>
                    <a:pt x="0" y="267128"/>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99" name="Google Shape;499;g34bffe0e143_1_205"/>
            <p:cNvSpPr txBox="1"/>
            <p:nvPr/>
          </p:nvSpPr>
          <p:spPr>
            <a:xfrm>
              <a:off x="0" y="-28575"/>
              <a:ext cx="1060800" cy="295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PARTAGE D’INFORMATION, APPROCHE PARTICIPATIVE AUPRÈS DES PARTIES PRENANTES</a:t>
              </a:r>
              <a:endParaRPr b="0" i="0" sz="1400" u="none" cap="none" strike="noStrike">
                <a:solidFill>
                  <a:srgbClr val="000000"/>
                </a:solidFill>
                <a:latin typeface="Arial"/>
                <a:ea typeface="Arial"/>
                <a:cs typeface="Arial"/>
                <a:sym typeface="Arial"/>
              </a:endParaRPr>
            </a:p>
          </p:txBody>
        </p:sp>
      </p:grpSp>
      <p:grpSp>
        <p:nvGrpSpPr>
          <p:cNvPr id="500" name="Google Shape;500;g34bffe0e143_1_205"/>
          <p:cNvGrpSpPr/>
          <p:nvPr/>
        </p:nvGrpSpPr>
        <p:grpSpPr>
          <a:xfrm>
            <a:off x="6252931" y="5230288"/>
            <a:ext cx="2014085" cy="561547"/>
            <a:chOff x="0" y="-28575"/>
            <a:chExt cx="1060938" cy="295800"/>
          </a:xfrm>
        </p:grpSpPr>
        <p:sp>
          <p:nvSpPr>
            <p:cNvPr id="501" name="Google Shape;501;g34bffe0e143_1_205"/>
            <p:cNvSpPr/>
            <p:nvPr/>
          </p:nvSpPr>
          <p:spPr>
            <a:xfrm>
              <a:off x="0" y="0"/>
              <a:ext cx="1060938" cy="267128"/>
            </a:xfrm>
            <a:custGeom>
              <a:rect b="b" l="l" r="r" t="t"/>
              <a:pathLst>
                <a:path extrusionOk="0" h="267128" w="1060938">
                  <a:moveTo>
                    <a:pt x="0" y="0"/>
                  </a:moveTo>
                  <a:lnTo>
                    <a:pt x="1060938" y="0"/>
                  </a:lnTo>
                  <a:lnTo>
                    <a:pt x="1060938" y="267128"/>
                  </a:lnTo>
                  <a:lnTo>
                    <a:pt x="0" y="267128"/>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02" name="Google Shape;502;g34bffe0e143_1_205"/>
            <p:cNvSpPr txBox="1"/>
            <p:nvPr/>
          </p:nvSpPr>
          <p:spPr>
            <a:xfrm>
              <a:off x="0" y="-28575"/>
              <a:ext cx="1060800" cy="295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PLAIDOYER ET CAPACITÉ D’INFLUENCE, COMMUNICATION EXTERNE</a:t>
              </a:r>
              <a:endParaRPr b="0" i="0" sz="1400" u="none" cap="none" strike="noStrike">
                <a:solidFill>
                  <a:srgbClr val="000000"/>
                </a:solidFill>
                <a:latin typeface="Arial"/>
                <a:ea typeface="Arial"/>
                <a:cs typeface="Arial"/>
                <a:sym typeface="Arial"/>
              </a:endParaRPr>
            </a:p>
          </p:txBody>
        </p:sp>
      </p:grpSp>
      <p:grpSp>
        <p:nvGrpSpPr>
          <p:cNvPr id="503" name="Google Shape;503;g34bffe0e143_1_205"/>
          <p:cNvGrpSpPr/>
          <p:nvPr/>
        </p:nvGrpSpPr>
        <p:grpSpPr>
          <a:xfrm>
            <a:off x="6252931" y="5846705"/>
            <a:ext cx="2014085" cy="509151"/>
            <a:chOff x="0" y="-28575"/>
            <a:chExt cx="1060938" cy="268200"/>
          </a:xfrm>
        </p:grpSpPr>
        <p:sp>
          <p:nvSpPr>
            <p:cNvPr id="504" name="Google Shape;504;g34bffe0e143_1_205"/>
            <p:cNvSpPr/>
            <p:nvPr/>
          </p:nvSpPr>
          <p:spPr>
            <a:xfrm>
              <a:off x="0" y="0"/>
              <a:ext cx="1060938" cy="239565"/>
            </a:xfrm>
            <a:custGeom>
              <a:rect b="b" l="l" r="r" t="t"/>
              <a:pathLst>
                <a:path extrusionOk="0" h="239565" w="1060938">
                  <a:moveTo>
                    <a:pt x="0" y="0"/>
                  </a:moveTo>
                  <a:lnTo>
                    <a:pt x="1060938" y="0"/>
                  </a:lnTo>
                  <a:lnTo>
                    <a:pt x="1060938" y="239565"/>
                  </a:lnTo>
                  <a:lnTo>
                    <a:pt x="0" y="239565"/>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05" name="Google Shape;505;g34bffe0e143_1_205"/>
            <p:cNvSpPr txBox="1"/>
            <p:nvPr/>
          </p:nvSpPr>
          <p:spPr>
            <a:xfrm>
              <a:off x="0" y="-28575"/>
              <a:ext cx="1060800" cy="2682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BILAN PARTICIPATIF ANNUEL</a:t>
              </a:r>
              <a:endParaRPr b="0" i="0" sz="1400" u="none" cap="none" strike="noStrike">
                <a:solidFill>
                  <a:srgbClr val="000000"/>
                </a:solidFill>
                <a:latin typeface="Arial"/>
                <a:ea typeface="Arial"/>
                <a:cs typeface="Arial"/>
                <a:sym typeface="Arial"/>
              </a:endParaRPr>
            </a:p>
          </p:txBody>
        </p:sp>
      </p:grpSp>
      <p:grpSp>
        <p:nvGrpSpPr>
          <p:cNvPr id="506" name="Google Shape;506;g34bffe0e143_1_205"/>
          <p:cNvGrpSpPr/>
          <p:nvPr/>
        </p:nvGrpSpPr>
        <p:grpSpPr>
          <a:xfrm>
            <a:off x="948439" y="2894492"/>
            <a:ext cx="364598" cy="644516"/>
            <a:chOff x="0" y="-38100"/>
            <a:chExt cx="513736" cy="908153"/>
          </a:xfrm>
        </p:grpSpPr>
        <p:sp>
          <p:nvSpPr>
            <p:cNvPr id="507" name="Google Shape;507;g34bffe0e143_1_205"/>
            <p:cNvSpPr/>
            <p:nvPr/>
          </p:nvSpPr>
          <p:spPr>
            <a:xfrm>
              <a:off x="0" y="0"/>
              <a:ext cx="513736" cy="870053"/>
            </a:xfrm>
            <a:custGeom>
              <a:rect b="b" l="l" r="r" t="t"/>
              <a:pathLst>
                <a:path extrusionOk="0" h="870053" w="513736">
                  <a:moveTo>
                    <a:pt x="256868" y="870053"/>
                  </a:moveTo>
                  <a:lnTo>
                    <a:pt x="0" y="463653"/>
                  </a:lnTo>
                  <a:lnTo>
                    <a:pt x="203200" y="463653"/>
                  </a:lnTo>
                  <a:lnTo>
                    <a:pt x="203200" y="0"/>
                  </a:lnTo>
                  <a:lnTo>
                    <a:pt x="310536" y="0"/>
                  </a:lnTo>
                  <a:lnTo>
                    <a:pt x="310536" y="463653"/>
                  </a:lnTo>
                  <a:lnTo>
                    <a:pt x="513736" y="463653"/>
                  </a:lnTo>
                  <a:lnTo>
                    <a:pt x="256868" y="870053"/>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08" name="Google Shape;508;g34bffe0e143_1_205"/>
            <p:cNvSpPr txBox="1"/>
            <p:nvPr/>
          </p:nvSpPr>
          <p:spPr>
            <a:xfrm>
              <a:off x="203200" y="-38100"/>
              <a:ext cx="107400" cy="806700"/>
            </a:xfrm>
            <a:prstGeom prst="rect">
              <a:avLst/>
            </a:prstGeom>
            <a:noFill/>
            <a:ln>
              <a:noFill/>
            </a:ln>
          </p:spPr>
          <p:txBody>
            <a:bodyPr anchorCtr="0" anchor="ctr" bIns="25400" lIns="25400" spcFirstLastPara="1" rIns="25400" wrap="square" tIns="25400">
              <a:noAutofit/>
            </a:bodyPr>
            <a:lstStyle/>
            <a:p>
              <a:pPr indent="0" lvl="0" marL="0" marR="0" rtl="0" algn="ctr">
                <a:lnSpc>
                  <a:spcPct val="1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509" name="Google Shape;509;g34bffe0e143_1_205"/>
          <p:cNvGrpSpPr/>
          <p:nvPr/>
        </p:nvGrpSpPr>
        <p:grpSpPr>
          <a:xfrm>
            <a:off x="3996996" y="3864449"/>
            <a:ext cx="364598" cy="499551"/>
            <a:chOff x="0" y="-38100"/>
            <a:chExt cx="513736" cy="703890"/>
          </a:xfrm>
        </p:grpSpPr>
        <p:sp>
          <p:nvSpPr>
            <p:cNvPr id="510" name="Google Shape;510;g34bffe0e143_1_205"/>
            <p:cNvSpPr/>
            <p:nvPr/>
          </p:nvSpPr>
          <p:spPr>
            <a:xfrm>
              <a:off x="0" y="0"/>
              <a:ext cx="513736" cy="665790"/>
            </a:xfrm>
            <a:custGeom>
              <a:rect b="b" l="l" r="r" t="t"/>
              <a:pathLst>
                <a:path extrusionOk="0" h="665790" w="513736">
                  <a:moveTo>
                    <a:pt x="256868" y="665790"/>
                  </a:moveTo>
                  <a:lnTo>
                    <a:pt x="0" y="259390"/>
                  </a:lnTo>
                  <a:lnTo>
                    <a:pt x="203200" y="259390"/>
                  </a:lnTo>
                  <a:lnTo>
                    <a:pt x="203200" y="0"/>
                  </a:lnTo>
                  <a:lnTo>
                    <a:pt x="310536" y="0"/>
                  </a:lnTo>
                  <a:lnTo>
                    <a:pt x="310536" y="259390"/>
                  </a:lnTo>
                  <a:lnTo>
                    <a:pt x="513736" y="259390"/>
                  </a:lnTo>
                  <a:lnTo>
                    <a:pt x="256868" y="665790"/>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11" name="Google Shape;511;g34bffe0e143_1_205"/>
            <p:cNvSpPr txBox="1"/>
            <p:nvPr/>
          </p:nvSpPr>
          <p:spPr>
            <a:xfrm>
              <a:off x="203200" y="-38100"/>
              <a:ext cx="107400" cy="602400"/>
            </a:xfrm>
            <a:prstGeom prst="rect">
              <a:avLst/>
            </a:prstGeom>
            <a:noFill/>
            <a:ln>
              <a:noFill/>
            </a:ln>
          </p:spPr>
          <p:txBody>
            <a:bodyPr anchorCtr="0" anchor="ctr" bIns="25400" lIns="25400" spcFirstLastPara="1" rIns="25400" wrap="square" tIns="25400">
              <a:noAutofit/>
            </a:bodyPr>
            <a:lstStyle/>
            <a:p>
              <a:pPr indent="0" lvl="0" marL="0" marR="0" rtl="0" algn="ctr">
                <a:lnSpc>
                  <a:spcPct val="1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cxnSp>
        <p:nvCxnSpPr>
          <p:cNvPr id="512" name="Google Shape;512;g34bffe0e143_1_205"/>
          <p:cNvCxnSpPr/>
          <p:nvPr/>
        </p:nvCxnSpPr>
        <p:spPr>
          <a:xfrm>
            <a:off x="4433921" y="4035993"/>
            <a:ext cx="927600" cy="0"/>
          </a:xfrm>
          <a:prstGeom prst="straightConnector1">
            <a:avLst/>
          </a:prstGeom>
          <a:noFill/>
          <a:ln cap="flat" cmpd="sng" w="38100">
            <a:solidFill>
              <a:srgbClr val="CA4F1C"/>
            </a:solidFill>
            <a:prstDash val="dot"/>
            <a:round/>
            <a:headEnd len="sm" w="sm" type="none"/>
            <a:tailEnd len="med" w="med" type="stealth"/>
          </a:ln>
        </p:spPr>
      </p:cxnSp>
      <p:grpSp>
        <p:nvGrpSpPr>
          <p:cNvPr id="513" name="Google Shape;513;g34bffe0e143_1_205"/>
          <p:cNvGrpSpPr/>
          <p:nvPr/>
        </p:nvGrpSpPr>
        <p:grpSpPr>
          <a:xfrm>
            <a:off x="3185219" y="3792413"/>
            <a:ext cx="2014085" cy="413728"/>
            <a:chOff x="0" y="-28575"/>
            <a:chExt cx="1060938" cy="217935"/>
          </a:xfrm>
        </p:grpSpPr>
        <p:sp>
          <p:nvSpPr>
            <p:cNvPr id="514" name="Google Shape;514;g34bffe0e143_1_205"/>
            <p:cNvSpPr/>
            <p:nvPr/>
          </p:nvSpPr>
          <p:spPr>
            <a:xfrm>
              <a:off x="0" y="0"/>
              <a:ext cx="1060938" cy="189360"/>
            </a:xfrm>
            <a:custGeom>
              <a:rect b="b" l="l" r="r" t="t"/>
              <a:pathLst>
                <a:path extrusionOk="0" h="189360" w="1060938">
                  <a:moveTo>
                    <a:pt x="0" y="0"/>
                  </a:moveTo>
                  <a:lnTo>
                    <a:pt x="1060938" y="0"/>
                  </a:lnTo>
                  <a:lnTo>
                    <a:pt x="1060938" y="189360"/>
                  </a:lnTo>
                  <a:lnTo>
                    <a:pt x="0" y="189360"/>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15" name="Google Shape;515;g34bffe0e143_1_205"/>
            <p:cNvSpPr txBox="1"/>
            <p:nvPr/>
          </p:nvSpPr>
          <p:spPr>
            <a:xfrm>
              <a:off x="0" y="-28575"/>
              <a:ext cx="1060800" cy="217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UTILISATION DES DONNÉES POUR L’ÉLABORATION DES RAPPORTS</a:t>
              </a:r>
              <a:endParaRPr b="0" i="0" sz="1400" u="none" cap="none" strike="noStrike">
                <a:solidFill>
                  <a:srgbClr val="000000"/>
                </a:solidFill>
                <a:latin typeface="Arial"/>
                <a:ea typeface="Arial"/>
                <a:cs typeface="Arial"/>
                <a:sym typeface="Arial"/>
              </a:endParaRPr>
            </a:p>
          </p:txBody>
        </p:sp>
      </p:grpSp>
      <p:grpSp>
        <p:nvGrpSpPr>
          <p:cNvPr id="516" name="Google Shape;516;g34bffe0e143_1_205"/>
          <p:cNvGrpSpPr/>
          <p:nvPr/>
        </p:nvGrpSpPr>
        <p:grpSpPr>
          <a:xfrm>
            <a:off x="3185219" y="5846705"/>
            <a:ext cx="2014085" cy="561547"/>
            <a:chOff x="0" y="-28575"/>
            <a:chExt cx="1060938" cy="295800"/>
          </a:xfrm>
        </p:grpSpPr>
        <p:sp>
          <p:nvSpPr>
            <p:cNvPr id="517" name="Google Shape;517;g34bffe0e143_1_205"/>
            <p:cNvSpPr/>
            <p:nvPr/>
          </p:nvSpPr>
          <p:spPr>
            <a:xfrm>
              <a:off x="0" y="0"/>
              <a:ext cx="1060938" cy="267128"/>
            </a:xfrm>
            <a:custGeom>
              <a:rect b="b" l="l" r="r" t="t"/>
              <a:pathLst>
                <a:path extrusionOk="0" h="267128" w="1060938">
                  <a:moveTo>
                    <a:pt x="0" y="0"/>
                  </a:moveTo>
                  <a:lnTo>
                    <a:pt x="1060938" y="0"/>
                  </a:lnTo>
                  <a:lnTo>
                    <a:pt x="1060938" y="267128"/>
                  </a:lnTo>
                  <a:lnTo>
                    <a:pt x="0" y="267128"/>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18" name="Google Shape;518;g34bffe0e143_1_205"/>
            <p:cNvSpPr txBox="1"/>
            <p:nvPr/>
          </p:nvSpPr>
          <p:spPr>
            <a:xfrm>
              <a:off x="0" y="-28575"/>
              <a:ext cx="1060800" cy="295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850" u="none" cap="none" strike="noStrike">
                  <a:solidFill>
                    <a:srgbClr val="2B2B72"/>
                  </a:solidFill>
                  <a:latin typeface="Open Sans"/>
                  <a:ea typeface="Open Sans"/>
                  <a:cs typeface="Open Sans"/>
                  <a:sym typeface="Open Sans"/>
                </a:rPr>
                <a:t>PARTAGE D’INFORMATION ET RESTITUTION AUX PARTIES PRENANTES</a:t>
              </a:r>
              <a:endParaRPr b="0" i="0" sz="1400" u="none" cap="none" strike="noStrike">
                <a:solidFill>
                  <a:srgbClr val="000000"/>
                </a:solidFill>
                <a:latin typeface="Arial"/>
                <a:ea typeface="Arial"/>
                <a:cs typeface="Arial"/>
                <a:sym typeface="Arial"/>
              </a:endParaRPr>
            </a:p>
          </p:txBody>
        </p:sp>
      </p:grpSp>
      <p:grpSp>
        <p:nvGrpSpPr>
          <p:cNvPr id="519" name="Google Shape;519;g34bffe0e143_1_205"/>
          <p:cNvGrpSpPr/>
          <p:nvPr/>
        </p:nvGrpSpPr>
        <p:grpSpPr>
          <a:xfrm>
            <a:off x="5361504" y="2976138"/>
            <a:ext cx="685759" cy="613539"/>
            <a:chOff x="0" y="-28575"/>
            <a:chExt cx="812800" cy="727200"/>
          </a:xfrm>
        </p:grpSpPr>
        <p:sp>
          <p:nvSpPr>
            <p:cNvPr id="520" name="Google Shape;520;g34bffe0e143_1_205"/>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21" name="Google Shape;521;g34bffe0e143_1_205"/>
            <p:cNvSpPr txBox="1"/>
            <p:nvPr/>
          </p:nvSpPr>
          <p:spPr>
            <a:xfrm>
              <a:off x="114300" y="-28575"/>
              <a:ext cx="584100" cy="7272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TRAME DU TABLEAU DE BOARD</a:t>
              </a:r>
              <a:endParaRPr b="0" i="0" sz="1400" u="none" cap="none" strike="noStrike">
                <a:solidFill>
                  <a:srgbClr val="000000"/>
                </a:solidFill>
                <a:latin typeface="Arial"/>
                <a:ea typeface="Arial"/>
                <a:cs typeface="Arial"/>
                <a:sym typeface="Arial"/>
              </a:endParaRPr>
            </a:p>
          </p:txBody>
        </p:sp>
      </p:grpSp>
      <p:grpSp>
        <p:nvGrpSpPr>
          <p:cNvPr id="522" name="Google Shape;522;g34bffe0e143_1_205"/>
          <p:cNvGrpSpPr/>
          <p:nvPr/>
        </p:nvGrpSpPr>
        <p:grpSpPr>
          <a:xfrm>
            <a:off x="8367253" y="2258849"/>
            <a:ext cx="685759" cy="613539"/>
            <a:chOff x="0" y="-28575"/>
            <a:chExt cx="812800" cy="727200"/>
          </a:xfrm>
        </p:grpSpPr>
        <p:sp>
          <p:nvSpPr>
            <p:cNvPr id="523" name="Google Shape;523;g34bffe0e143_1_205"/>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24" name="Google Shape;524;g34bffe0e143_1_205"/>
            <p:cNvSpPr txBox="1"/>
            <p:nvPr/>
          </p:nvSpPr>
          <p:spPr>
            <a:xfrm>
              <a:off x="114300" y="-28575"/>
              <a:ext cx="584100" cy="7272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500"/>
                <a:buFont typeface="Arial"/>
                <a:buNone/>
              </a:pPr>
              <a:r>
                <a:rPr b="1" i="0" lang="fr-FR" sz="500" u="none" cap="none" strike="noStrike">
                  <a:solidFill>
                    <a:srgbClr val="FFFFFF"/>
                  </a:solidFill>
                  <a:latin typeface="Open Sans"/>
                  <a:ea typeface="Open Sans"/>
                  <a:cs typeface="Open Sans"/>
                  <a:sym typeface="Open Sans"/>
                </a:rPr>
                <a:t>TRAME DU TABLEAU DE BOARD</a:t>
              </a:r>
              <a:endParaRPr b="0" i="0" sz="1400" u="none" cap="none" strike="noStrike">
                <a:solidFill>
                  <a:srgbClr val="000000"/>
                </a:solidFill>
                <a:latin typeface="Arial"/>
                <a:ea typeface="Arial"/>
                <a:cs typeface="Arial"/>
                <a:sym typeface="Arial"/>
              </a:endParaRPr>
            </a:p>
          </p:txBody>
        </p:sp>
      </p:grpSp>
      <p:sp>
        <p:nvSpPr>
          <p:cNvPr id="525" name="Google Shape;525;g34bffe0e143_1_205"/>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LA PHASE DE MISE EN ŒUVRE</a:t>
            </a:r>
            <a:endParaRPr b="1" i="0" sz="6300" u="none" cap="none" strike="noStrike">
              <a:solidFill>
                <a:schemeClr val="lt1"/>
              </a:solidFill>
              <a:latin typeface="Bebas Neue"/>
              <a:ea typeface="Bebas Neue"/>
              <a:cs typeface="Bebas Neue"/>
              <a:sym typeface="Bebas Neue"/>
            </a:endParaRPr>
          </a:p>
        </p:txBody>
      </p:sp>
      <p:sp>
        <p:nvSpPr>
          <p:cNvPr id="526" name="Google Shape;526;g34bffe0e143_1_205"/>
          <p:cNvSpPr/>
          <p:nvPr/>
        </p:nvSpPr>
        <p:spPr>
          <a:xfrm>
            <a:off x="6180150" y="2216375"/>
            <a:ext cx="2075100" cy="12693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g34bffe0e143_1_19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533" name="Google Shape;533;g34bffe0e143_1_192"/>
          <p:cNvSpPr txBox="1"/>
          <p:nvPr/>
        </p:nvSpPr>
        <p:spPr>
          <a:xfrm>
            <a:off x="843150" y="113669"/>
            <a:ext cx="7457700" cy="1262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7000" u="none" cap="none" strike="noStrike">
                <a:solidFill>
                  <a:schemeClr val="dk2"/>
                </a:solidFill>
                <a:latin typeface="Bebas Neue"/>
                <a:ea typeface="Bebas Neue"/>
                <a:cs typeface="Bebas Neue"/>
                <a:sym typeface="Bebas Neue"/>
              </a:rPr>
              <a:t>CYCLE DE LA DONNÉE</a:t>
            </a:r>
            <a:endParaRPr b="1" i="0" sz="8200" u="none" cap="none" strike="noStrike">
              <a:solidFill>
                <a:schemeClr val="dk2"/>
              </a:solidFill>
              <a:latin typeface="Bebas Neue"/>
              <a:ea typeface="Bebas Neue"/>
              <a:cs typeface="Bebas Neue"/>
              <a:sym typeface="Bebas Neue"/>
            </a:endParaRPr>
          </a:p>
        </p:txBody>
      </p:sp>
      <p:pic>
        <p:nvPicPr>
          <p:cNvPr id="534" name="Google Shape;534;g34bffe0e143_1_192" title="2_3_data_mngt_cycle_FR.png"/>
          <p:cNvPicPr preferRelativeResize="0"/>
          <p:nvPr/>
        </p:nvPicPr>
        <p:blipFill rotWithShape="1">
          <a:blip r:embed="rId3">
            <a:alphaModFix/>
          </a:blip>
          <a:srcRect b="0" l="0" r="0" t="0"/>
          <a:stretch/>
        </p:blipFill>
        <p:spPr>
          <a:xfrm>
            <a:off x="908916" y="1211675"/>
            <a:ext cx="7486607" cy="5329825"/>
          </a:xfrm>
          <a:prstGeom prst="rect">
            <a:avLst/>
          </a:prstGeom>
          <a:noFill/>
          <a:ln>
            <a:noFill/>
          </a:ln>
        </p:spPr>
      </p:pic>
      <p:sp>
        <p:nvSpPr>
          <p:cNvPr id="535" name="Google Shape;535;g34bffe0e143_1_192"/>
          <p:cNvSpPr txBox="1"/>
          <p:nvPr/>
        </p:nvSpPr>
        <p:spPr>
          <a:xfrm>
            <a:off x="6847775" y="6443000"/>
            <a:ext cx="116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1" lang="fr-FR" sz="1000" u="none" cap="none" strike="noStrike">
                <a:solidFill>
                  <a:schemeClr val="dk1"/>
                </a:solidFill>
                <a:latin typeface="Arial"/>
                <a:ea typeface="Arial"/>
                <a:cs typeface="Arial"/>
                <a:sym typeface="Arial"/>
              </a:rPr>
              <a:t>source CartONG</a:t>
            </a:r>
            <a:endParaRPr b="0" i="1" sz="1000" u="none" cap="none" strike="noStrike">
              <a:solidFill>
                <a:schemeClr val="dk1"/>
              </a:solidFill>
              <a:latin typeface="Arial"/>
              <a:ea typeface="Arial"/>
              <a:cs typeface="Arial"/>
              <a:sym typeface="Arial"/>
            </a:endParaRPr>
          </a:p>
        </p:txBody>
      </p:sp>
      <p:sp>
        <p:nvSpPr>
          <p:cNvPr id="536" name="Google Shape;536;g34bffe0e143_1_192"/>
          <p:cNvSpPr/>
          <p:nvPr/>
        </p:nvSpPr>
        <p:spPr>
          <a:xfrm>
            <a:off x="785875" y="2414525"/>
            <a:ext cx="2628000" cy="40860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543" name="Google Shape;543;p6"/>
          <p:cNvSpPr/>
          <p:nvPr/>
        </p:nvSpPr>
        <p:spPr>
          <a:xfrm>
            <a:off x="1047000" y="1623375"/>
            <a:ext cx="7639800" cy="13851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rgbClr val="000000"/>
              </a:buClr>
              <a:buSzPts val="2000"/>
              <a:buFont typeface="Arial"/>
              <a:buNone/>
            </a:pPr>
            <a:r>
              <a:rPr b="0" i="0" lang="fr-FR" sz="2000" u="none" cap="none" strike="noStrike">
                <a:solidFill>
                  <a:srgbClr val="000000"/>
                </a:solidFill>
                <a:latin typeface="Poppins Medium"/>
                <a:ea typeface="Poppins Medium"/>
                <a:cs typeface="Poppins Medium"/>
                <a:sym typeface="Poppins Medium"/>
              </a:rPr>
              <a:t>•</a:t>
            </a:r>
            <a:r>
              <a:rPr b="0" i="0" lang="fr-FR" sz="2000" u="none" cap="none" strike="noStrike">
                <a:solidFill>
                  <a:srgbClr val="262626"/>
                </a:solidFill>
                <a:latin typeface="Poppins Medium"/>
                <a:ea typeface="Poppins Medium"/>
                <a:cs typeface="Poppins Medium"/>
                <a:sym typeface="Poppins Medium"/>
              </a:rPr>
              <a:t>On entend par </a:t>
            </a:r>
            <a:r>
              <a:rPr b="0" i="0" lang="fr-FR" sz="2000" u="none" cap="none" strike="noStrike">
                <a:solidFill>
                  <a:schemeClr val="dk2"/>
                </a:solidFill>
                <a:latin typeface="Poppins Medium"/>
                <a:ea typeface="Poppins Medium"/>
                <a:cs typeface="Poppins Medium"/>
                <a:sym typeface="Poppins Medium"/>
              </a:rPr>
              <a:t>analyse des données</a:t>
            </a:r>
            <a:r>
              <a:rPr b="0" i="0" lang="fr-FR" sz="2000" u="none" cap="none" strike="noStrike">
                <a:solidFill>
                  <a:srgbClr val="262626"/>
                </a:solidFill>
                <a:latin typeface="Poppins Medium"/>
                <a:ea typeface="Poppins Medium"/>
                <a:cs typeface="Poppins Medium"/>
                <a:sym typeface="Poppins Medium"/>
              </a:rPr>
              <a:t> la mise en œuvre de techniques appliquées aux données permettant de </a:t>
            </a:r>
            <a:r>
              <a:rPr b="0" i="0" lang="fr-FR" sz="2000" u="none" cap="none" strike="noStrike">
                <a:solidFill>
                  <a:schemeClr val="dk2"/>
                </a:solidFill>
                <a:latin typeface="Poppins Medium"/>
                <a:ea typeface="Poppins Medium"/>
                <a:cs typeface="Poppins Medium"/>
                <a:sym typeface="Poppins Medium"/>
              </a:rPr>
              <a:t>révéler des informations utiles et de soutenir la prise de décisions.</a:t>
            </a:r>
            <a:endParaRPr b="0" i="0" sz="2000" u="none" cap="none" strike="noStrike">
              <a:solidFill>
                <a:schemeClr val="dk2"/>
              </a:solidFill>
              <a:latin typeface="Poppins Medium"/>
              <a:ea typeface="Poppins Medium"/>
              <a:cs typeface="Poppins Medium"/>
              <a:sym typeface="Poppins Medium"/>
            </a:endParaRPr>
          </a:p>
          <a:p>
            <a:pPr indent="0" lvl="0" marL="0" marR="0" rtl="0" algn="just">
              <a:lnSpc>
                <a:spcPct val="90000"/>
              </a:lnSpc>
              <a:spcBef>
                <a:spcPts val="1000"/>
              </a:spcBef>
              <a:spcAft>
                <a:spcPts val="0"/>
              </a:spcAft>
              <a:buClr>
                <a:srgbClr val="000000"/>
              </a:buClr>
              <a:buSzPts val="2000"/>
              <a:buFont typeface="Arial"/>
              <a:buNone/>
            </a:pPr>
            <a:r>
              <a:t/>
            </a:r>
            <a:endParaRPr b="0" i="0" sz="2000" u="none" cap="none" strike="noStrike">
              <a:solidFill>
                <a:schemeClr val="dk2"/>
              </a:solidFill>
              <a:latin typeface="Poppins Medium"/>
              <a:ea typeface="Poppins Medium"/>
              <a:cs typeface="Poppins Medium"/>
              <a:sym typeface="Poppins Medium"/>
            </a:endParaRPr>
          </a:p>
          <a:p>
            <a:pPr indent="0" lvl="0" marL="0" marR="0" rtl="0" algn="just">
              <a:lnSpc>
                <a:spcPct val="90000"/>
              </a:lnSpc>
              <a:spcBef>
                <a:spcPts val="1000"/>
              </a:spcBef>
              <a:spcAft>
                <a:spcPts val="0"/>
              </a:spcAft>
              <a:buClr>
                <a:srgbClr val="000000"/>
              </a:buClr>
              <a:buSzPts val="2000"/>
              <a:buFont typeface="Arial"/>
              <a:buNone/>
            </a:pPr>
            <a:r>
              <a:rPr b="0" i="0" lang="fr-FR" sz="2000" u="none" cap="none" strike="noStrike">
                <a:solidFill>
                  <a:srgbClr val="000000"/>
                </a:solidFill>
                <a:latin typeface="Poppins Medium"/>
                <a:ea typeface="Poppins Medium"/>
                <a:cs typeface="Poppins Medium"/>
                <a:sym typeface="Poppins Medium"/>
              </a:rPr>
              <a:t>•</a:t>
            </a:r>
            <a:r>
              <a:rPr b="0" i="0" lang="fr-FR" sz="2000" u="none" cap="none" strike="noStrike">
                <a:solidFill>
                  <a:srgbClr val="262626"/>
                </a:solidFill>
                <a:latin typeface="Poppins Medium"/>
                <a:ea typeface="Poppins Medium"/>
                <a:cs typeface="Poppins Medium"/>
                <a:sym typeface="Poppins Medium"/>
              </a:rPr>
              <a:t>Après la collecte de données, chaque élément de donnée distinct peut être rassemblé dans un « jeu de données » et, grâce à des techniques d’analyse de données, fournir des informations utiles.</a:t>
            </a:r>
            <a:endParaRPr b="0" i="0" sz="2000" u="none" cap="none" strike="noStrike">
              <a:solidFill>
                <a:srgbClr val="262626"/>
              </a:solidFill>
              <a:latin typeface="Poppins Medium"/>
              <a:ea typeface="Poppins Medium"/>
              <a:cs typeface="Poppins Medium"/>
              <a:sym typeface="Poppins Medium"/>
            </a:endParaRPr>
          </a:p>
          <a:p>
            <a:pPr indent="0" lvl="0" marL="0" marR="0" rtl="0" algn="just">
              <a:lnSpc>
                <a:spcPct val="90000"/>
              </a:lnSpc>
              <a:spcBef>
                <a:spcPts val="1000"/>
              </a:spcBef>
              <a:spcAft>
                <a:spcPts val="0"/>
              </a:spcAft>
              <a:buClr>
                <a:srgbClr val="000000"/>
              </a:buClr>
              <a:buSzPts val="2000"/>
              <a:buFont typeface="Arial"/>
              <a:buNone/>
            </a:pPr>
            <a:r>
              <a:t/>
            </a:r>
            <a:endParaRPr b="0" i="0" sz="2000" u="none" cap="none" strike="noStrike">
              <a:solidFill>
                <a:srgbClr val="262626"/>
              </a:solidFill>
              <a:latin typeface="Poppins Medium"/>
              <a:ea typeface="Poppins Medium"/>
              <a:cs typeface="Poppins Medium"/>
              <a:sym typeface="Poppins Medium"/>
            </a:endParaRPr>
          </a:p>
          <a:p>
            <a:pPr indent="0" lvl="0" marL="0" marR="0" rtl="0" algn="just">
              <a:lnSpc>
                <a:spcPct val="90000"/>
              </a:lnSpc>
              <a:spcBef>
                <a:spcPts val="1000"/>
              </a:spcBef>
              <a:spcAft>
                <a:spcPts val="0"/>
              </a:spcAft>
              <a:buClr>
                <a:srgbClr val="000000"/>
              </a:buClr>
              <a:buSzPts val="2000"/>
              <a:buFont typeface="Arial"/>
              <a:buNone/>
            </a:pPr>
            <a:r>
              <a:rPr b="0" i="0" lang="fr-FR" sz="2000" u="none" cap="none" strike="noStrike">
                <a:solidFill>
                  <a:schemeClr val="dk2"/>
                </a:solidFill>
                <a:latin typeface="Poppins Medium"/>
                <a:ea typeface="Poppins Medium"/>
                <a:cs typeface="Poppins Medium"/>
                <a:sym typeface="Poppins Medium"/>
              </a:rPr>
              <a:t>•L’information qui est découverte par l’analyse des données peut alors être utilisée pour faciliter la prise de décision</a:t>
            </a:r>
            <a:endParaRPr b="0" i="0" sz="2000" u="none" cap="none" strike="noStrike">
              <a:solidFill>
                <a:schemeClr val="dk2"/>
              </a:solidFill>
              <a:latin typeface="Poppins Medium"/>
              <a:ea typeface="Poppins Medium"/>
              <a:cs typeface="Poppins Medium"/>
              <a:sym typeface="Poppins Medium"/>
            </a:endParaRPr>
          </a:p>
          <a:p>
            <a:pPr indent="0" lvl="0" marL="0" marR="0" rtl="0" algn="l">
              <a:lnSpc>
                <a:spcPct val="100000"/>
              </a:lnSpc>
              <a:spcBef>
                <a:spcPts val="1000"/>
              </a:spcBef>
              <a:spcAft>
                <a:spcPts val="0"/>
              </a:spcAft>
              <a:buClr>
                <a:srgbClr val="000000"/>
              </a:buClr>
              <a:buSzPts val="2100"/>
              <a:buFont typeface="Arial"/>
              <a:buNone/>
            </a:pPr>
            <a:r>
              <a:t/>
            </a:r>
            <a:endParaRPr b="0" i="0" sz="2000" u="none" cap="none" strike="noStrike">
              <a:solidFill>
                <a:schemeClr val="dk2"/>
              </a:solidFill>
              <a:latin typeface="Poppins Medium"/>
              <a:ea typeface="Poppins Medium"/>
              <a:cs typeface="Poppins Medium"/>
              <a:sym typeface="Poppins Medium"/>
            </a:endParaRPr>
          </a:p>
          <a:p>
            <a:pPr indent="0" lvl="0" marL="0" marR="0" rtl="0" algn="l">
              <a:lnSpc>
                <a:spcPct val="100000"/>
              </a:lnSpc>
              <a:spcBef>
                <a:spcPts val="1000"/>
              </a:spcBef>
              <a:spcAft>
                <a:spcPts val="0"/>
              </a:spcAft>
              <a:buClr>
                <a:srgbClr val="000000"/>
              </a:buClr>
              <a:buSzPts val="2100"/>
              <a:buFont typeface="Arial"/>
              <a:buNone/>
            </a:pPr>
            <a:r>
              <a:t/>
            </a:r>
            <a:endParaRPr b="0" i="1" sz="2000" u="none" cap="none" strike="noStrike">
              <a:solidFill>
                <a:schemeClr val="dk2"/>
              </a:solidFill>
              <a:latin typeface="Poppins Medium"/>
              <a:ea typeface="Poppins Medium"/>
              <a:cs typeface="Poppins Medium"/>
              <a:sym typeface="Poppins Medium"/>
            </a:endParaRPr>
          </a:p>
          <a:p>
            <a:pPr indent="0" lvl="0" marL="0" marR="0" rtl="0" algn="l">
              <a:lnSpc>
                <a:spcPct val="100000"/>
              </a:lnSpc>
              <a:spcBef>
                <a:spcPts val="1000"/>
              </a:spcBef>
              <a:spcAft>
                <a:spcPts val="0"/>
              </a:spcAft>
              <a:buClr>
                <a:srgbClr val="000000"/>
              </a:buClr>
              <a:buSzPts val="1600"/>
              <a:buFont typeface="Arial"/>
              <a:buNone/>
            </a:pPr>
            <a:r>
              <a:rPr b="0" i="0" lang="fr-FR" sz="2000" u="none" cap="none" strike="noStrike">
                <a:solidFill>
                  <a:schemeClr val="lt1"/>
                </a:solidFill>
                <a:latin typeface="Poppins Medium"/>
                <a:ea typeface="Poppins Medium"/>
                <a:cs typeface="Poppins Medium"/>
                <a:sym typeface="Poppins Medium"/>
              </a:rPr>
              <a:t>Contact :  @secours-catholique.org</a:t>
            </a:r>
            <a:endParaRPr b="0" i="0" sz="2000" u="none" cap="none" strike="noStrike">
              <a:solidFill>
                <a:srgbClr val="000000"/>
              </a:solidFill>
              <a:latin typeface="Poppins Medium"/>
              <a:ea typeface="Poppins Medium"/>
              <a:cs typeface="Poppins Medium"/>
              <a:sym typeface="Poppins Medium"/>
            </a:endParaRPr>
          </a:p>
          <a:p>
            <a:pPr indent="0" lvl="0" marL="0" marR="0" rtl="0" algn="l">
              <a:lnSpc>
                <a:spcPct val="100000"/>
              </a:lnSpc>
              <a:spcBef>
                <a:spcPts val="1000"/>
              </a:spcBef>
              <a:spcAft>
                <a:spcPts val="1000"/>
              </a:spcAft>
              <a:buClr>
                <a:srgbClr val="000000"/>
              </a:buClr>
              <a:buSzPts val="1400"/>
              <a:buFont typeface="Arial"/>
              <a:buNone/>
            </a:pPr>
            <a:br>
              <a:rPr b="0" i="0" lang="fr-FR" sz="2000" u="none" cap="none" strike="noStrike">
                <a:solidFill>
                  <a:schemeClr val="lt1"/>
                </a:solidFill>
                <a:latin typeface="Poppins Medium"/>
                <a:ea typeface="Poppins Medium"/>
                <a:cs typeface="Poppins Medium"/>
                <a:sym typeface="Poppins Medium"/>
              </a:rPr>
            </a:br>
            <a:endParaRPr b="0" i="0" sz="2000" u="none" cap="none" strike="noStrike">
              <a:solidFill>
                <a:schemeClr val="lt1"/>
              </a:solidFill>
              <a:latin typeface="Poppins Medium"/>
              <a:ea typeface="Poppins Medium"/>
              <a:cs typeface="Poppins Medium"/>
              <a:sym typeface="Poppins Medium"/>
            </a:endParaRPr>
          </a:p>
        </p:txBody>
      </p:sp>
      <p:cxnSp>
        <p:nvCxnSpPr>
          <p:cNvPr id="544" name="Google Shape;544;p6"/>
          <p:cNvCxnSpPr/>
          <p:nvPr/>
        </p:nvCxnSpPr>
        <p:spPr>
          <a:xfrm flipH="1">
            <a:off x="690024" y="1554183"/>
            <a:ext cx="4200" cy="4735200"/>
          </a:xfrm>
          <a:prstGeom prst="straightConnector1">
            <a:avLst/>
          </a:prstGeom>
          <a:noFill/>
          <a:ln cap="flat" cmpd="sng" w="76200">
            <a:solidFill>
              <a:srgbClr val="E84E0F"/>
            </a:solidFill>
            <a:prstDash val="solid"/>
            <a:round/>
            <a:headEnd len="sm" w="sm" type="none"/>
            <a:tailEnd len="sm" w="sm" type="none"/>
          </a:ln>
        </p:spPr>
      </p:cxnSp>
      <p:sp>
        <p:nvSpPr>
          <p:cNvPr id="545" name="Google Shape;545;p6"/>
          <p:cNvSpPr txBox="1"/>
          <p:nvPr/>
        </p:nvSpPr>
        <p:spPr>
          <a:xfrm>
            <a:off x="0" y="315100"/>
            <a:ext cx="9144000" cy="8313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fr-FR" sz="4200" u="none" cap="none" strike="noStrike">
                <a:solidFill>
                  <a:schemeClr val="lt1"/>
                </a:solidFill>
                <a:latin typeface="Bebas Neue"/>
                <a:ea typeface="Bebas Neue"/>
                <a:cs typeface="Bebas Neue"/>
                <a:sym typeface="Bebas Neue"/>
              </a:rPr>
              <a:t>ANALYSE DE LA DONNÉE</a:t>
            </a:r>
            <a:endParaRPr b="1" i="0" sz="4200" u="none" cap="none" strike="noStrike">
              <a:solidFill>
                <a:schemeClr val="lt1"/>
              </a:solidFill>
              <a:latin typeface="Bebas Neue"/>
              <a:ea typeface="Bebas Neue"/>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26" name="Google Shape;126;p4"/>
          <p:cNvSpPr txBox="1"/>
          <p:nvPr/>
        </p:nvSpPr>
        <p:spPr>
          <a:xfrm>
            <a:off x="889725" y="315094"/>
            <a:ext cx="7457700" cy="1262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7000" u="none" cap="none" strike="noStrike">
                <a:solidFill>
                  <a:srgbClr val="E84E0F"/>
                </a:solidFill>
                <a:latin typeface="Bebas Neue"/>
                <a:ea typeface="Bebas Neue"/>
                <a:cs typeface="Bebas Neue"/>
                <a:sym typeface="Bebas Neue"/>
              </a:rPr>
              <a:t>AGENDA</a:t>
            </a:r>
            <a:endParaRPr b="1" i="0" sz="8200" u="none" cap="none" strike="noStrike">
              <a:solidFill>
                <a:srgbClr val="E84E0F"/>
              </a:solidFill>
              <a:latin typeface="Bebas Neue"/>
              <a:ea typeface="Bebas Neue"/>
              <a:cs typeface="Bebas Neue"/>
              <a:sym typeface="Bebas Neue"/>
            </a:endParaRPr>
          </a:p>
        </p:txBody>
      </p:sp>
      <p:sp>
        <p:nvSpPr>
          <p:cNvPr id="127" name="Google Shape;127;p4"/>
          <p:cNvSpPr/>
          <p:nvPr/>
        </p:nvSpPr>
        <p:spPr>
          <a:xfrm>
            <a:off x="2353775" y="3039700"/>
            <a:ext cx="59937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900"/>
              <a:buFont typeface="Arial"/>
              <a:buNone/>
            </a:pPr>
            <a:r>
              <a:rPr b="1" i="0" lang="fr-FR" sz="1900" u="none" cap="none" strike="noStrike">
                <a:solidFill>
                  <a:schemeClr val="accent1"/>
                </a:solidFill>
                <a:latin typeface="Arial"/>
                <a:ea typeface="Arial"/>
                <a:cs typeface="Arial"/>
                <a:sym typeface="Arial"/>
              </a:rPr>
              <a:t>I - Collecte de donnée (suite) / zoom sur les questionnaires</a:t>
            </a:r>
            <a:endParaRPr b="1" i="0" sz="1900" u="none" cap="none" strike="noStrike">
              <a:solidFill>
                <a:schemeClr val="accent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900"/>
              <a:buFont typeface="Arial"/>
              <a:buNone/>
            </a:pPr>
            <a:r>
              <a:rPr b="1" i="0" lang="fr-FR" sz="1900" u="none" cap="none" strike="noStrike">
                <a:solidFill>
                  <a:schemeClr val="accent1"/>
                </a:solidFill>
                <a:latin typeface="Arial"/>
                <a:ea typeface="Arial"/>
                <a:cs typeface="Arial"/>
                <a:sym typeface="Arial"/>
              </a:rPr>
              <a:t>II- Contrôle de la donnée</a:t>
            </a:r>
            <a:endParaRPr b="1" i="0" sz="1900" u="none" cap="none" strike="noStrike">
              <a:solidFill>
                <a:schemeClr val="accent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900"/>
              <a:buFont typeface="Arial"/>
              <a:buNone/>
            </a:pPr>
            <a:r>
              <a:rPr b="1" i="0" lang="fr-FR" sz="1900" u="none" cap="none" strike="noStrike">
                <a:solidFill>
                  <a:schemeClr val="accent1"/>
                </a:solidFill>
                <a:latin typeface="Arial"/>
                <a:ea typeface="Arial"/>
                <a:cs typeface="Arial"/>
                <a:sym typeface="Arial"/>
              </a:rPr>
              <a:t>III- Analyse et usage</a:t>
            </a:r>
            <a:endParaRPr b="1" i="0" sz="1900" u="none" cap="none" strike="noStrike">
              <a:solidFill>
                <a:schemeClr val="accent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900"/>
              <a:buFont typeface="Arial"/>
              <a:buNone/>
            </a:pPr>
            <a:r>
              <a:rPr b="1" i="0" lang="fr-FR" sz="1900" u="none" cap="none" strike="noStrike">
                <a:solidFill>
                  <a:schemeClr val="accent1"/>
                </a:solidFill>
                <a:latin typeface="Arial"/>
                <a:ea typeface="Arial"/>
                <a:cs typeface="Arial"/>
                <a:sym typeface="Arial"/>
              </a:rPr>
              <a:t>IV- Chemin de l’information</a:t>
            </a:r>
            <a:endParaRPr b="1" i="0" sz="1900" u="none" cap="none" strike="noStrike">
              <a:solidFill>
                <a:schemeClr val="accent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900"/>
              <a:buFont typeface="Arial"/>
              <a:buNone/>
            </a:pPr>
            <a:r>
              <a:t/>
            </a:r>
            <a:endParaRPr b="1" i="0" sz="1900" u="none" cap="none" strike="noStrike">
              <a:solidFill>
                <a:schemeClr val="accent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200"/>
              <a:buFont typeface="Arial"/>
              <a:buNone/>
            </a:pPr>
            <a:r>
              <a:t/>
            </a:r>
            <a:endParaRPr b="0" i="0" sz="12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1"/>
              </a:solidFill>
              <a:latin typeface="Arial"/>
              <a:ea typeface="Arial"/>
              <a:cs typeface="Arial"/>
              <a:sym typeface="Arial"/>
            </a:endParaRPr>
          </a:p>
        </p:txBody>
      </p:sp>
      <p:sp>
        <p:nvSpPr>
          <p:cNvPr descr="Flèche : courbe légère avec un remplissage uni" id="128" name="Google Shape;128;p4"/>
          <p:cNvSpPr/>
          <p:nvPr/>
        </p:nvSpPr>
        <p:spPr>
          <a:xfrm>
            <a:off x="1202642" y="3048000"/>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Flèche : courbe légère avec un remplissage uni" id="129" name="Google Shape;129;p4"/>
          <p:cNvSpPr/>
          <p:nvPr/>
        </p:nvSpPr>
        <p:spPr>
          <a:xfrm>
            <a:off x="1189842" y="3815097"/>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Flèche : courbe légère avec un remplissage uni" id="130" name="Google Shape;130;p4"/>
          <p:cNvSpPr/>
          <p:nvPr/>
        </p:nvSpPr>
        <p:spPr>
          <a:xfrm>
            <a:off x="1189842" y="4379574"/>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Flèche : courbe légère avec un remplissage uni" id="131" name="Google Shape;131;p4"/>
          <p:cNvSpPr/>
          <p:nvPr/>
        </p:nvSpPr>
        <p:spPr>
          <a:xfrm>
            <a:off x="1202642" y="4877274"/>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g34a5890c6bd_0_8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552" name="Google Shape;552;g34a5890c6bd_0_86"/>
          <p:cNvSpPr/>
          <p:nvPr/>
        </p:nvSpPr>
        <p:spPr>
          <a:xfrm>
            <a:off x="1047000" y="1623375"/>
            <a:ext cx="7639800" cy="1385100"/>
          </a:xfrm>
          <a:prstGeom prst="rect">
            <a:avLst/>
          </a:prstGeom>
          <a:noFill/>
          <a:ln>
            <a:noFill/>
          </a:ln>
        </p:spPr>
        <p:txBody>
          <a:bodyPr anchorCtr="0" anchor="t" bIns="45700" lIns="91425" spcFirstLastPara="1" rIns="91425" wrap="square" tIns="45700">
            <a:noAutofit/>
          </a:bodyPr>
          <a:lstStyle/>
          <a:p>
            <a:pPr indent="-355600" lvl="0" marL="457200" marR="0" rtl="0" algn="just">
              <a:lnSpc>
                <a:spcPct val="90000"/>
              </a:lnSpc>
              <a:spcBef>
                <a:spcPts val="0"/>
              </a:spcBef>
              <a:spcAft>
                <a:spcPts val="0"/>
              </a:spcAft>
              <a:buClr>
                <a:schemeClr val="dk2"/>
              </a:buClr>
              <a:buSzPts val="2000"/>
              <a:buFont typeface="Poppins"/>
              <a:buChar char="-"/>
            </a:pPr>
            <a:r>
              <a:rPr b="0" i="0" lang="fr-FR" sz="2000" u="sng" cap="none" strike="noStrike">
                <a:solidFill>
                  <a:schemeClr val="dk2"/>
                </a:solidFill>
                <a:latin typeface="Poppins"/>
                <a:ea typeface="Poppins"/>
                <a:cs typeface="Poppins"/>
                <a:sym typeface="Poppins"/>
              </a:rPr>
              <a:t>Le tableau de bord onglet 2</a:t>
            </a:r>
            <a:r>
              <a:rPr b="0" i="0" lang="fr-FR" sz="2000" u="none" cap="none" strike="noStrike">
                <a:solidFill>
                  <a:srgbClr val="000000"/>
                </a:solidFill>
                <a:latin typeface="Poppins"/>
                <a:ea typeface="Poppins"/>
                <a:cs typeface="Poppins"/>
                <a:sym typeface="Poppins"/>
              </a:rPr>
              <a:t>. Bilan et analyse permet de dégager certains croisement de données et de les visualiser.</a:t>
            </a:r>
            <a:endParaRPr b="0" i="0" sz="2000" u="none" cap="none" strike="noStrike">
              <a:solidFill>
                <a:srgbClr val="000000"/>
              </a:solidFill>
              <a:latin typeface="Poppins"/>
              <a:ea typeface="Poppins"/>
              <a:cs typeface="Poppins"/>
              <a:sym typeface="Poppins"/>
            </a:endParaRPr>
          </a:p>
          <a:p>
            <a:pPr indent="-355600" lvl="0" marL="457200" marR="0" rtl="0" algn="just">
              <a:lnSpc>
                <a:spcPct val="90000"/>
              </a:lnSpc>
              <a:spcBef>
                <a:spcPts val="1000"/>
              </a:spcBef>
              <a:spcAft>
                <a:spcPts val="0"/>
              </a:spcAft>
              <a:buClr>
                <a:schemeClr val="dk2"/>
              </a:buClr>
              <a:buSzPts val="2000"/>
              <a:buFont typeface="Poppins"/>
              <a:buChar char="-"/>
            </a:pPr>
            <a:r>
              <a:rPr b="0" i="0" lang="fr-FR" sz="2000" u="none" cap="none" strike="noStrike">
                <a:solidFill>
                  <a:srgbClr val="000000"/>
                </a:solidFill>
                <a:latin typeface="Poppins"/>
                <a:ea typeface="Poppins"/>
                <a:cs typeface="Poppins"/>
                <a:sym typeface="Poppins"/>
              </a:rPr>
              <a:t>D’autres analyses peuvent être nécessaires.</a:t>
            </a:r>
            <a:endParaRPr b="0" i="0" sz="2000" u="none" cap="none" strike="noStrike">
              <a:solidFill>
                <a:srgbClr val="000000"/>
              </a:solidFill>
              <a:latin typeface="Poppins"/>
              <a:ea typeface="Poppins"/>
              <a:cs typeface="Poppins"/>
              <a:sym typeface="Poppins"/>
            </a:endParaRPr>
          </a:p>
          <a:p>
            <a:pPr indent="0" lvl="0" marL="457200" marR="0" rtl="0" algn="just">
              <a:lnSpc>
                <a:spcPct val="90000"/>
              </a:lnSpc>
              <a:spcBef>
                <a:spcPts val="1000"/>
              </a:spcBef>
              <a:spcAft>
                <a:spcPts val="0"/>
              </a:spcAft>
              <a:buClr>
                <a:srgbClr val="000000"/>
              </a:buClr>
              <a:buSzPts val="2000"/>
              <a:buFont typeface="Arial"/>
              <a:buNone/>
            </a:pPr>
            <a:r>
              <a:t/>
            </a:r>
            <a:endParaRPr b="0" i="0" sz="2000" u="none" cap="none" strike="noStrike">
              <a:solidFill>
                <a:srgbClr val="000000"/>
              </a:solidFill>
              <a:latin typeface="Poppins"/>
              <a:ea typeface="Poppins"/>
              <a:cs typeface="Poppins"/>
              <a:sym typeface="Poppins"/>
            </a:endParaRPr>
          </a:p>
          <a:p>
            <a:pPr indent="-355600" lvl="0" marL="457200" marR="0" rtl="0" algn="just">
              <a:lnSpc>
                <a:spcPct val="90000"/>
              </a:lnSpc>
              <a:spcBef>
                <a:spcPts val="1000"/>
              </a:spcBef>
              <a:spcAft>
                <a:spcPts val="0"/>
              </a:spcAft>
              <a:buClr>
                <a:schemeClr val="dk2"/>
              </a:buClr>
              <a:buSzPts val="2000"/>
              <a:buFont typeface="Poppins"/>
              <a:buChar char="-"/>
            </a:pPr>
            <a:r>
              <a:rPr b="0" i="0" lang="fr-FR" sz="2000" u="none" cap="none" strike="noStrike">
                <a:solidFill>
                  <a:srgbClr val="000000"/>
                </a:solidFill>
                <a:latin typeface="Poppins"/>
                <a:ea typeface="Poppins"/>
                <a:cs typeface="Poppins"/>
                <a:sym typeface="Poppins"/>
              </a:rPr>
              <a:t>Une donnée sans analyse peut signifier tout et n’importe quoi, il est donc important de les </a:t>
            </a:r>
            <a:r>
              <a:rPr b="0" i="0" lang="fr-FR" sz="2000" u="sng" cap="none" strike="noStrike">
                <a:solidFill>
                  <a:schemeClr val="dk2"/>
                </a:solidFill>
                <a:latin typeface="Poppins"/>
                <a:ea typeface="Poppins"/>
                <a:cs typeface="Poppins"/>
                <a:sym typeface="Poppins"/>
              </a:rPr>
              <a:t>mettre en dialogue. </a:t>
            </a:r>
            <a:r>
              <a:rPr b="0" i="0" lang="fr-FR" sz="2000" u="none" cap="none" strike="noStrike">
                <a:solidFill>
                  <a:srgbClr val="000000"/>
                </a:solidFill>
                <a:latin typeface="Poppins"/>
                <a:ea typeface="Poppins"/>
                <a:cs typeface="Poppins"/>
                <a:sym typeface="Poppins"/>
              </a:rPr>
              <a:t>Il s’agit de mettre en perspectives certaines informations, de les </a:t>
            </a:r>
            <a:r>
              <a:rPr b="0" i="0" lang="fr-FR" sz="2000" u="sng" cap="none" strike="noStrike">
                <a:solidFill>
                  <a:schemeClr val="dk2"/>
                </a:solidFill>
                <a:latin typeface="Poppins"/>
                <a:ea typeface="Poppins"/>
                <a:cs typeface="Poppins"/>
                <a:sym typeface="Poppins"/>
              </a:rPr>
              <a:t>croiser et de les argumenter avec des informations qualitatives</a:t>
            </a:r>
            <a:r>
              <a:rPr b="0" i="0" lang="fr-FR" sz="2000" u="none" cap="none" strike="noStrike">
                <a:solidFill>
                  <a:srgbClr val="000000"/>
                </a:solidFill>
                <a:latin typeface="Poppins"/>
                <a:ea typeface="Poppins"/>
                <a:cs typeface="Poppins"/>
                <a:sym typeface="Poppins"/>
              </a:rPr>
              <a:t> afin de les rendre pertinentes et cohérentes. </a:t>
            </a:r>
            <a:endParaRPr b="0" i="0" sz="2000" u="none" cap="none" strike="noStrike">
              <a:solidFill>
                <a:srgbClr val="000000"/>
              </a:solidFill>
              <a:latin typeface="Poppins"/>
              <a:ea typeface="Poppins"/>
              <a:cs typeface="Poppins"/>
              <a:sym typeface="Poppins"/>
            </a:endParaRPr>
          </a:p>
          <a:p>
            <a:pPr indent="-355600" lvl="0" marL="457200" marR="0" rtl="0" algn="just">
              <a:lnSpc>
                <a:spcPct val="90000"/>
              </a:lnSpc>
              <a:spcBef>
                <a:spcPts val="1000"/>
              </a:spcBef>
              <a:spcAft>
                <a:spcPts val="0"/>
              </a:spcAft>
              <a:buClr>
                <a:schemeClr val="dk2"/>
              </a:buClr>
              <a:buSzPts val="2000"/>
              <a:buFont typeface="Poppins"/>
              <a:buChar char="-"/>
            </a:pPr>
            <a:r>
              <a:rPr b="0" i="0" lang="fr-FR" sz="2000" u="none" cap="none" strike="noStrike">
                <a:solidFill>
                  <a:srgbClr val="000000"/>
                </a:solidFill>
                <a:latin typeface="Poppins"/>
                <a:ea typeface="Poppins"/>
                <a:cs typeface="Poppins"/>
                <a:sym typeface="Poppins"/>
              </a:rPr>
              <a:t>La mise en dialogue doit se faire dans </a:t>
            </a:r>
            <a:r>
              <a:rPr b="0" i="0" lang="fr-FR" sz="2000" u="sng" cap="none" strike="noStrike">
                <a:solidFill>
                  <a:schemeClr val="dk2"/>
                </a:solidFill>
                <a:latin typeface="Poppins"/>
                <a:ea typeface="Poppins"/>
                <a:cs typeface="Poppins"/>
                <a:sym typeface="Poppins"/>
              </a:rPr>
              <a:t>une démarche participative</a:t>
            </a:r>
            <a:r>
              <a:rPr b="0" i="0" lang="fr-FR" sz="2000" u="none" cap="none" strike="noStrike">
                <a:solidFill>
                  <a:srgbClr val="000000"/>
                </a:solidFill>
                <a:latin typeface="Poppins"/>
                <a:ea typeface="Poppins"/>
                <a:cs typeface="Poppins"/>
                <a:sym typeface="Poppins"/>
              </a:rPr>
              <a:t> auprès des différentes parties prenantes.</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1000"/>
              </a:spcBef>
              <a:spcAft>
                <a:spcPts val="0"/>
              </a:spcAft>
              <a:buClr>
                <a:srgbClr val="000000"/>
              </a:buClr>
              <a:buSzPts val="2100"/>
              <a:buFont typeface="Arial"/>
              <a:buNone/>
            </a:pPr>
            <a:r>
              <a:t/>
            </a:r>
            <a:endParaRPr b="0" i="0" sz="2000" u="none" cap="none" strike="noStrike">
              <a:solidFill>
                <a:schemeClr val="dk2"/>
              </a:solidFill>
              <a:latin typeface="Poppins"/>
              <a:ea typeface="Poppins"/>
              <a:cs typeface="Poppins"/>
              <a:sym typeface="Poppins"/>
            </a:endParaRPr>
          </a:p>
          <a:p>
            <a:pPr indent="0" lvl="0" marL="0" marR="0" rtl="0" algn="l">
              <a:lnSpc>
                <a:spcPct val="100000"/>
              </a:lnSpc>
              <a:spcBef>
                <a:spcPts val="1000"/>
              </a:spcBef>
              <a:spcAft>
                <a:spcPts val="0"/>
              </a:spcAft>
              <a:buClr>
                <a:srgbClr val="000000"/>
              </a:buClr>
              <a:buSzPts val="2100"/>
              <a:buFont typeface="Arial"/>
              <a:buNone/>
            </a:pPr>
            <a:r>
              <a:t/>
            </a:r>
            <a:endParaRPr b="0" i="1" sz="2000" u="none" cap="none" strike="noStrike">
              <a:solidFill>
                <a:schemeClr val="dk2"/>
              </a:solidFill>
              <a:latin typeface="Poppins"/>
              <a:ea typeface="Poppins"/>
              <a:cs typeface="Poppins"/>
              <a:sym typeface="Poppins"/>
            </a:endParaRPr>
          </a:p>
          <a:p>
            <a:pPr indent="0" lvl="0" marL="0" marR="0" rtl="0" algn="l">
              <a:lnSpc>
                <a:spcPct val="100000"/>
              </a:lnSpc>
              <a:spcBef>
                <a:spcPts val="1000"/>
              </a:spcBef>
              <a:spcAft>
                <a:spcPts val="0"/>
              </a:spcAft>
              <a:buClr>
                <a:srgbClr val="000000"/>
              </a:buClr>
              <a:buSzPts val="1600"/>
              <a:buFont typeface="Arial"/>
              <a:buNone/>
            </a:pPr>
            <a:r>
              <a:rPr b="0" i="0" lang="fr-FR" sz="2000" u="none" cap="none" strike="noStrike">
                <a:solidFill>
                  <a:schemeClr val="lt1"/>
                </a:solidFill>
                <a:latin typeface="Poppins"/>
                <a:ea typeface="Poppins"/>
                <a:cs typeface="Poppins"/>
                <a:sym typeface="Poppins"/>
              </a:rPr>
              <a:t>Contact :  @secours-catholique.org</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1000"/>
              </a:spcBef>
              <a:spcAft>
                <a:spcPts val="1000"/>
              </a:spcAft>
              <a:buClr>
                <a:srgbClr val="000000"/>
              </a:buClr>
              <a:buSzPts val="1400"/>
              <a:buFont typeface="Arial"/>
              <a:buNone/>
            </a:pPr>
            <a:br>
              <a:rPr b="0" i="0" lang="fr-FR" sz="2000" u="none" cap="none" strike="noStrike">
                <a:solidFill>
                  <a:schemeClr val="lt1"/>
                </a:solidFill>
                <a:latin typeface="Poppins"/>
                <a:ea typeface="Poppins"/>
                <a:cs typeface="Poppins"/>
                <a:sym typeface="Poppins"/>
              </a:rPr>
            </a:br>
            <a:endParaRPr b="0" i="0" sz="2000" u="none" cap="none" strike="noStrike">
              <a:solidFill>
                <a:schemeClr val="lt1"/>
              </a:solidFill>
              <a:latin typeface="Poppins"/>
              <a:ea typeface="Poppins"/>
              <a:cs typeface="Poppins"/>
              <a:sym typeface="Poppins"/>
            </a:endParaRPr>
          </a:p>
        </p:txBody>
      </p:sp>
      <p:cxnSp>
        <p:nvCxnSpPr>
          <p:cNvPr id="553" name="Google Shape;553;g34a5890c6bd_0_86"/>
          <p:cNvCxnSpPr/>
          <p:nvPr/>
        </p:nvCxnSpPr>
        <p:spPr>
          <a:xfrm flipH="1">
            <a:off x="690024" y="1554183"/>
            <a:ext cx="4200" cy="4735200"/>
          </a:xfrm>
          <a:prstGeom prst="straightConnector1">
            <a:avLst/>
          </a:prstGeom>
          <a:noFill/>
          <a:ln cap="flat" cmpd="sng" w="76200">
            <a:solidFill>
              <a:srgbClr val="E84E0F"/>
            </a:solidFill>
            <a:prstDash val="solid"/>
            <a:round/>
            <a:headEnd len="sm" w="sm" type="none"/>
            <a:tailEnd len="sm" w="sm" type="none"/>
          </a:ln>
        </p:spPr>
      </p:cxnSp>
      <p:sp>
        <p:nvSpPr>
          <p:cNvPr id="554" name="Google Shape;554;g34a5890c6bd_0_86"/>
          <p:cNvSpPr txBox="1"/>
          <p:nvPr/>
        </p:nvSpPr>
        <p:spPr>
          <a:xfrm>
            <a:off x="0" y="315100"/>
            <a:ext cx="9144000" cy="8313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fr-FR" sz="4200" u="none" cap="none" strike="noStrike">
                <a:solidFill>
                  <a:schemeClr val="lt1"/>
                </a:solidFill>
                <a:latin typeface="Bebas Neue"/>
                <a:ea typeface="Bebas Neue"/>
                <a:cs typeface="Bebas Neue"/>
                <a:sym typeface="Bebas Neue"/>
              </a:rPr>
              <a:t>ANALYSE DE LA DONNÉE - Comment faire?</a:t>
            </a:r>
            <a:endParaRPr b="1" i="0" sz="4200" u="none" cap="none" strike="noStrike">
              <a:solidFill>
                <a:schemeClr val="lt1"/>
              </a:solidFill>
              <a:latin typeface="Bebas Neue"/>
              <a:ea typeface="Bebas Neue"/>
              <a:cs typeface="Bebas Neue"/>
              <a:sym typeface="Bebas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g34a5890c6bd_0_9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561" name="Google Shape;561;g34a5890c6bd_0_94"/>
          <p:cNvSpPr/>
          <p:nvPr/>
        </p:nvSpPr>
        <p:spPr>
          <a:xfrm>
            <a:off x="1047000" y="1201325"/>
            <a:ext cx="7639800" cy="618600"/>
          </a:xfrm>
          <a:prstGeom prst="rect">
            <a:avLst/>
          </a:prstGeom>
          <a:noFill/>
          <a:ln>
            <a:noFill/>
          </a:ln>
        </p:spPr>
        <p:txBody>
          <a:bodyPr anchorCtr="0" anchor="t" bIns="45700" lIns="91425" spcFirstLastPara="1" rIns="91425" wrap="square" tIns="45700">
            <a:noAutofit/>
          </a:bodyPr>
          <a:lstStyle/>
          <a:p>
            <a:pPr indent="-349250" lvl="0" marL="457200" marR="0" rtl="0" algn="just">
              <a:lnSpc>
                <a:spcPct val="90000"/>
              </a:lnSpc>
              <a:spcBef>
                <a:spcPts val="1000"/>
              </a:spcBef>
              <a:spcAft>
                <a:spcPts val="0"/>
              </a:spcAft>
              <a:buClr>
                <a:schemeClr val="dk2"/>
              </a:buClr>
              <a:buSzPts val="1900"/>
              <a:buFont typeface="Poppins"/>
              <a:buChar char="-"/>
            </a:pPr>
            <a:r>
              <a:rPr b="1" i="0" lang="fr-FR" sz="1900" u="none" cap="none" strike="noStrike">
                <a:solidFill>
                  <a:schemeClr val="dk2"/>
                </a:solidFill>
                <a:latin typeface="Poppins"/>
                <a:ea typeface="Poppins"/>
                <a:cs typeface="Poppins"/>
                <a:sym typeface="Poppins"/>
              </a:rPr>
              <a:t>Suivi des bénéficiaires/personnes touchées</a:t>
            </a:r>
            <a:endParaRPr b="1" i="0" sz="1900" u="none" cap="none" strike="noStrike">
              <a:solidFill>
                <a:schemeClr val="dk2"/>
              </a:solidFill>
              <a:latin typeface="Poppins"/>
              <a:ea typeface="Poppins"/>
              <a:cs typeface="Poppins"/>
              <a:sym typeface="Poppins"/>
            </a:endParaRPr>
          </a:p>
          <a:p>
            <a:pPr indent="0" lvl="0" marL="0" marR="0" rtl="0" algn="just">
              <a:lnSpc>
                <a:spcPct val="90000"/>
              </a:lnSpc>
              <a:spcBef>
                <a:spcPts val="1000"/>
              </a:spcBef>
              <a:spcAft>
                <a:spcPts val="0"/>
              </a:spcAft>
              <a:buClr>
                <a:srgbClr val="000000"/>
              </a:buClr>
              <a:buSzPts val="1300"/>
              <a:buFont typeface="Arial"/>
              <a:buNone/>
            </a:pPr>
            <a:r>
              <a:rPr b="0" i="0" lang="fr-FR" sz="1300" u="none" cap="none" strike="noStrike">
                <a:solidFill>
                  <a:srgbClr val="262626"/>
                </a:solidFill>
                <a:latin typeface="Poppins"/>
                <a:ea typeface="Poppins"/>
                <a:cs typeface="Poppins"/>
                <a:sym typeface="Poppins"/>
              </a:rPr>
              <a:t>A mis parcours de votre projet, voici les données concernant le profil genre des enfants touchées par le projet. Qu’observez-vous? Comment analysez-vous cette information, comment l’interpréter? Quelles types de décisions devront être prises pour la suite du projet?</a:t>
            </a:r>
            <a:endParaRPr b="0" i="0" sz="1300" u="none" cap="none" strike="noStrike">
              <a:solidFill>
                <a:srgbClr val="262626"/>
              </a:solidFill>
              <a:latin typeface="Poppins"/>
              <a:ea typeface="Poppins"/>
              <a:cs typeface="Poppins"/>
              <a:sym typeface="Poppins"/>
            </a:endParaRPr>
          </a:p>
          <a:p>
            <a:pPr indent="0" lvl="0" marL="0" marR="0" rtl="0" algn="just">
              <a:lnSpc>
                <a:spcPct val="90000"/>
              </a:lnSpc>
              <a:spcBef>
                <a:spcPts val="1000"/>
              </a:spcBef>
              <a:spcAft>
                <a:spcPts val="0"/>
              </a:spcAft>
              <a:buClr>
                <a:srgbClr val="000000"/>
              </a:buClr>
              <a:buSzPts val="1900"/>
              <a:buFont typeface="Arial"/>
              <a:buNone/>
            </a:pPr>
            <a:r>
              <a:t/>
            </a:r>
            <a:endParaRPr b="1" i="0" sz="1900" u="none" cap="none" strike="noStrike">
              <a:solidFill>
                <a:schemeClr val="dk2"/>
              </a:solidFill>
              <a:latin typeface="Poppins"/>
              <a:ea typeface="Poppins"/>
              <a:cs typeface="Poppins"/>
              <a:sym typeface="Poppins"/>
            </a:endParaRPr>
          </a:p>
          <a:p>
            <a:pPr indent="0" lvl="0" marL="0" marR="0" rtl="0" algn="just">
              <a:lnSpc>
                <a:spcPct val="90000"/>
              </a:lnSpc>
              <a:spcBef>
                <a:spcPts val="1000"/>
              </a:spcBef>
              <a:spcAft>
                <a:spcPts val="0"/>
              </a:spcAft>
              <a:buClr>
                <a:srgbClr val="000000"/>
              </a:buClr>
              <a:buSzPts val="1900"/>
              <a:buFont typeface="Arial"/>
              <a:buNone/>
            </a:pPr>
            <a:r>
              <a:t/>
            </a:r>
            <a:endParaRPr b="1" i="0" sz="1900" u="none" cap="none" strike="noStrike">
              <a:solidFill>
                <a:schemeClr val="dk2"/>
              </a:solidFill>
              <a:latin typeface="Poppins"/>
              <a:ea typeface="Poppins"/>
              <a:cs typeface="Poppins"/>
              <a:sym typeface="Poppins"/>
            </a:endParaRPr>
          </a:p>
          <a:p>
            <a:pPr indent="0" lvl="0" marL="0" marR="0" rtl="0" algn="l">
              <a:lnSpc>
                <a:spcPct val="100000"/>
              </a:lnSpc>
              <a:spcBef>
                <a:spcPts val="1000"/>
              </a:spcBef>
              <a:spcAft>
                <a:spcPts val="0"/>
              </a:spcAft>
              <a:buClr>
                <a:srgbClr val="000000"/>
              </a:buClr>
              <a:buSzPts val="2100"/>
              <a:buFont typeface="Arial"/>
              <a:buNone/>
            </a:pPr>
            <a:r>
              <a:t/>
            </a:r>
            <a:endParaRPr b="0" i="0" sz="1900" u="none" cap="none" strike="noStrike">
              <a:solidFill>
                <a:schemeClr val="dk2"/>
              </a:solidFill>
              <a:latin typeface="Poppins"/>
              <a:ea typeface="Poppins"/>
              <a:cs typeface="Poppins"/>
              <a:sym typeface="Poppins"/>
            </a:endParaRPr>
          </a:p>
          <a:p>
            <a:pPr indent="0" lvl="0" marL="0" marR="0" rtl="0" algn="l">
              <a:lnSpc>
                <a:spcPct val="100000"/>
              </a:lnSpc>
              <a:spcBef>
                <a:spcPts val="1000"/>
              </a:spcBef>
              <a:spcAft>
                <a:spcPts val="0"/>
              </a:spcAft>
              <a:buClr>
                <a:srgbClr val="000000"/>
              </a:buClr>
              <a:buSzPts val="2100"/>
              <a:buFont typeface="Arial"/>
              <a:buNone/>
            </a:pPr>
            <a:r>
              <a:t/>
            </a:r>
            <a:endParaRPr b="0" i="1" sz="1900" u="none" cap="none" strike="noStrike">
              <a:solidFill>
                <a:schemeClr val="dk2"/>
              </a:solidFill>
              <a:latin typeface="Poppins"/>
              <a:ea typeface="Poppins"/>
              <a:cs typeface="Poppins"/>
              <a:sym typeface="Poppins"/>
            </a:endParaRPr>
          </a:p>
          <a:p>
            <a:pPr indent="0" lvl="0" marL="0" marR="0" rtl="0" algn="l">
              <a:lnSpc>
                <a:spcPct val="100000"/>
              </a:lnSpc>
              <a:spcBef>
                <a:spcPts val="1000"/>
              </a:spcBef>
              <a:spcAft>
                <a:spcPts val="0"/>
              </a:spcAft>
              <a:buClr>
                <a:srgbClr val="000000"/>
              </a:buClr>
              <a:buSzPts val="1600"/>
              <a:buFont typeface="Arial"/>
              <a:buNone/>
            </a:pPr>
            <a:r>
              <a:t/>
            </a:r>
            <a:endParaRPr b="0" i="0" sz="1900" u="none" cap="none" strike="noStrike">
              <a:solidFill>
                <a:schemeClr val="dk2"/>
              </a:solidFill>
              <a:latin typeface="Poppins"/>
              <a:ea typeface="Poppins"/>
              <a:cs typeface="Poppins"/>
              <a:sym typeface="Poppins"/>
            </a:endParaRPr>
          </a:p>
          <a:p>
            <a:pPr indent="0" lvl="0" marL="0" marR="0" rtl="0" algn="l">
              <a:lnSpc>
                <a:spcPct val="100000"/>
              </a:lnSpc>
              <a:spcBef>
                <a:spcPts val="1000"/>
              </a:spcBef>
              <a:spcAft>
                <a:spcPts val="1000"/>
              </a:spcAft>
              <a:buClr>
                <a:srgbClr val="000000"/>
              </a:buClr>
              <a:buSzPts val="1400"/>
              <a:buFont typeface="Arial"/>
              <a:buNone/>
            </a:pPr>
            <a:br>
              <a:rPr b="0" i="0" lang="fr-FR" sz="1900" u="none" cap="none" strike="noStrike">
                <a:solidFill>
                  <a:schemeClr val="dk2"/>
                </a:solidFill>
                <a:latin typeface="Poppins"/>
                <a:ea typeface="Poppins"/>
                <a:cs typeface="Poppins"/>
                <a:sym typeface="Poppins"/>
              </a:rPr>
            </a:br>
            <a:endParaRPr b="0" i="0" sz="1900" u="none" cap="none" strike="noStrike">
              <a:solidFill>
                <a:schemeClr val="dk2"/>
              </a:solidFill>
              <a:latin typeface="Poppins"/>
              <a:ea typeface="Poppins"/>
              <a:cs typeface="Poppins"/>
              <a:sym typeface="Poppins"/>
            </a:endParaRPr>
          </a:p>
        </p:txBody>
      </p:sp>
      <p:cxnSp>
        <p:nvCxnSpPr>
          <p:cNvPr id="562" name="Google Shape;562;g34a5890c6bd_0_94"/>
          <p:cNvCxnSpPr/>
          <p:nvPr/>
        </p:nvCxnSpPr>
        <p:spPr>
          <a:xfrm flipH="1">
            <a:off x="690024" y="1554183"/>
            <a:ext cx="4200" cy="4735200"/>
          </a:xfrm>
          <a:prstGeom prst="straightConnector1">
            <a:avLst/>
          </a:prstGeom>
          <a:noFill/>
          <a:ln cap="flat" cmpd="sng" w="76200">
            <a:solidFill>
              <a:srgbClr val="E84E0F"/>
            </a:solidFill>
            <a:prstDash val="solid"/>
            <a:round/>
            <a:headEnd len="sm" w="sm" type="none"/>
            <a:tailEnd len="sm" w="sm" type="none"/>
          </a:ln>
        </p:spPr>
      </p:cxnSp>
      <p:sp>
        <p:nvSpPr>
          <p:cNvPr id="563" name="Google Shape;563;g34a5890c6bd_0_94"/>
          <p:cNvSpPr txBox="1"/>
          <p:nvPr/>
        </p:nvSpPr>
        <p:spPr>
          <a:xfrm>
            <a:off x="0" y="315100"/>
            <a:ext cx="9144000" cy="8313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fr-FR" sz="4200" u="none" cap="none" strike="noStrike">
                <a:solidFill>
                  <a:schemeClr val="lt1"/>
                </a:solidFill>
                <a:latin typeface="Bebas Neue"/>
                <a:ea typeface="Bebas Neue"/>
                <a:cs typeface="Bebas Neue"/>
                <a:sym typeface="Bebas Neue"/>
              </a:rPr>
              <a:t>ANALYSE DE LA DONNÉE - Exemple</a:t>
            </a:r>
            <a:endParaRPr b="1" i="0" sz="4200" u="none" cap="none" strike="noStrike">
              <a:solidFill>
                <a:schemeClr val="lt1"/>
              </a:solidFill>
              <a:latin typeface="Bebas Neue"/>
              <a:ea typeface="Bebas Neue"/>
              <a:cs typeface="Bebas Neue"/>
              <a:sym typeface="Bebas Neue"/>
            </a:endParaRPr>
          </a:p>
        </p:txBody>
      </p:sp>
      <p:pic>
        <p:nvPicPr>
          <p:cNvPr id="564" name="Google Shape;564;g34a5890c6bd_0_94" title="Points obtenus"/>
          <p:cNvPicPr preferRelativeResize="0"/>
          <p:nvPr/>
        </p:nvPicPr>
        <p:blipFill rotWithShape="1">
          <a:blip r:embed="rId3">
            <a:alphaModFix/>
          </a:blip>
          <a:srcRect b="0" l="0" r="0" t="0"/>
          <a:stretch/>
        </p:blipFill>
        <p:spPr>
          <a:xfrm>
            <a:off x="2078912" y="2917038"/>
            <a:ext cx="5235528" cy="324166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g345f6121e9d_0_3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571" name="Google Shape;571;g345f6121e9d_0_32"/>
          <p:cNvSpPr/>
          <p:nvPr/>
        </p:nvSpPr>
        <p:spPr>
          <a:xfrm>
            <a:off x="1134000" y="1931200"/>
            <a:ext cx="6087900" cy="50712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0" i="0" lang="fr-FR" sz="1800" u="none" cap="none" strike="noStrike">
                <a:solidFill>
                  <a:schemeClr val="dk1"/>
                </a:solidFill>
                <a:latin typeface="Poppins"/>
                <a:ea typeface="Poppins"/>
                <a:cs typeface="Poppins"/>
                <a:sym typeface="Poppins"/>
              </a:rPr>
              <a:t>Sur </a:t>
            </a:r>
            <a:r>
              <a:rPr b="1" i="0" lang="fr-FR" sz="1800" u="none" cap="none" strike="noStrike">
                <a:solidFill>
                  <a:schemeClr val="dk1"/>
                </a:solidFill>
                <a:latin typeface="Poppins"/>
                <a:ea typeface="Poppins"/>
                <a:cs typeface="Poppins"/>
                <a:sym typeface="Poppins"/>
              </a:rPr>
              <a:t>l’onglet 2 du tableau de bord de l’étude de cas</a:t>
            </a:r>
            <a:r>
              <a:rPr b="0" i="0" lang="fr-FR" sz="1800" u="none" cap="none" strike="noStrike">
                <a:solidFill>
                  <a:schemeClr val="dk1"/>
                </a:solidFill>
                <a:latin typeface="Poppins"/>
                <a:ea typeface="Poppins"/>
                <a:cs typeface="Poppins"/>
                <a:sym typeface="Poppins"/>
              </a:rPr>
              <a:t>, analyser les différentes informations.</a:t>
            </a:r>
            <a:endParaRPr b="0" i="0" sz="18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2400"/>
              <a:buFont typeface="Arial"/>
              <a:buNone/>
            </a:pPr>
            <a:r>
              <a:t/>
            </a:r>
            <a:endParaRPr b="0" i="0" sz="18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2400"/>
              <a:buFont typeface="Arial"/>
              <a:buNone/>
            </a:pPr>
            <a:r>
              <a:rPr b="0" i="0" lang="fr-FR" sz="1800" u="sng" cap="none" strike="noStrike">
                <a:solidFill>
                  <a:schemeClr val="dk1"/>
                </a:solidFill>
                <a:latin typeface="Poppins"/>
                <a:ea typeface="Poppins"/>
                <a:cs typeface="Poppins"/>
                <a:sym typeface="Poppins"/>
              </a:rPr>
              <a:t>Remplissez les box “indications narratives”</a:t>
            </a:r>
            <a:r>
              <a:rPr b="0" i="0" lang="fr-FR" sz="1800" u="none" cap="none" strike="noStrike">
                <a:solidFill>
                  <a:schemeClr val="dk1"/>
                </a:solidFill>
                <a:latin typeface="Poppins"/>
                <a:ea typeface="Poppins"/>
                <a:cs typeface="Poppins"/>
                <a:sym typeface="Poppins"/>
              </a:rPr>
              <a:t> d’information, de possibles explications, de questions et de possible prise de décisions.</a:t>
            </a:r>
            <a:endParaRPr b="0" i="0" sz="18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2400"/>
              <a:buFont typeface="Arial"/>
              <a:buNone/>
            </a:pPr>
            <a:r>
              <a:rPr lang="fr-FR" sz="1800" u="sng">
                <a:solidFill>
                  <a:schemeClr val="dk1"/>
                </a:solidFill>
                <a:latin typeface="Poppins"/>
                <a:ea typeface="Poppins"/>
                <a:cs typeface="Poppins"/>
                <a:sym typeface="Poppins"/>
              </a:rPr>
              <a:t>Proposer un bilan à date</a:t>
            </a:r>
            <a:r>
              <a:rPr b="0" i="0" lang="fr-FR" sz="1800" u="sng" cap="none" strike="noStrike">
                <a:solidFill>
                  <a:schemeClr val="dk1"/>
                </a:solidFill>
                <a:latin typeface="Poppins"/>
                <a:ea typeface="Poppins"/>
                <a:cs typeface="Poppins"/>
                <a:sym typeface="Poppins"/>
              </a:rPr>
              <a:t> du projet</a:t>
            </a:r>
            <a:r>
              <a:rPr b="0" i="0" lang="fr-FR" sz="1800" u="none" cap="none" strike="noStrike">
                <a:solidFill>
                  <a:schemeClr val="dk1"/>
                </a:solidFill>
                <a:latin typeface="Poppins"/>
                <a:ea typeface="Poppins"/>
                <a:cs typeface="Poppins"/>
                <a:sym typeface="Poppins"/>
              </a:rPr>
              <a:t> en fonction des informations visualisées et analysées.</a:t>
            </a:r>
            <a:endParaRPr b="0" i="0" sz="18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2400"/>
              <a:buFont typeface="Arial"/>
              <a:buNone/>
            </a:pPr>
            <a:r>
              <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2400"/>
              <a:buFont typeface="Arial"/>
              <a:buNone/>
            </a:pPr>
            <a:r>
              <a:rPr lang="fr-FR" sz="1800">
                <a:solidFill>
                  <a:schemeClr val="dk1"/>
                </a:solidFill>
                <a:latin typeface="Poppins"/>
                <a:ea typeface="Poppins"/>
                <a:cs typeface="Poppins"/>
                <a:sym typeface="Poppins"/>
              </a:rPr>
              <a:t>Vous pouvez également </a:t>
            </a:r>
            <a:r>
              <a:rPr lang="fr-FR" sz="1800" u="sng">
                <a:solidFill>
                  <a:schemeClr val="dk1"/>
                </a:solidFill>
                <a:latin typeface="Poppins"/>
                <a:ea typeface="Poppins"/>
                <a:cs typeface="Poppins"/>
                <a:sym typeface="Poppins"/>
              </a:rPr>
              <a:t>identifier des problématiques sur le format du tableau de bord :</a:t>
            </a:r>
            <a:r>
              <a:rPr lang="fr-FR" sz="1800">
                <a:solidFill>
                  <a:schemeClr val="dk1"/>
                </a:solidFill>
                <a:latin typeface="Poppins"/>
                <a:ea typeface="Poppins"/>
                <a:cs typeface="Poppins"/>
                <a:sym typeface="Poppins"/>
              </a:rPr>
              <a:t> les informations qu’il aurait fallu avoir, visualiser….</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2400"/>
              <a:buFont typeface="Arial"/>
              <a:buNone/>
            </a:pPr>
            <a:r>
              <a:t/>
            </a:r>
            <a:endParaRPr b="0" i="0" sz="18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2400"/>
              <a:buFont typeface="Arial"/>
              <a:buNone/>
            </a:pPr>
            <a:r>
              <a:rPr b="0" i="0" lang="fr-FR" sz="1800" u="none" cap="none" strike="noStrike">
                <a:solidFill>
                  <a:schemeClr val="dk2"/>
                </a:solidFill>
                <a:latin typeface="Poppins"/>
                <a:ea typeface="Poppins"/>
                <a:cs typeface="Poppins"/>
                <a:sym typeface="Poppins"/>
              </a:rPr>
              <a:t>Restituez votre bilan en plénière (5 minutes par groupe)</a:t>
            </a:r>
            <a:endParaRPr b="0" i="0" sz="1600" u="none" cap="none" strike="noStrike">
              <a:solidFill>
                <a:schemeClr val="dk2"/>
              </a:solidFill>
              <a:latin typeface="Poppins"/>
              <a:ea typeface="Poppins"/>
              <a:cs typeface="Poppins"/>
              <a:sym typeface="Poppins"/>
            </a:endParaRPr>
          </a:p>
        </p:txBody>
      </p:sp>
      <p:sp>
        <p:nvSpPr>
          <p:cNvPr id="572" name="Google Shape;572;g345f6121e9d_0_32"/>
          <p:cNvSpPr txBox="1"/>
          <p:nvPr/>
        </p:nvSpPr>
        <p:spPr>
          <a:xfrm>
            <a:off x="-75" y="315100"/>
            <a:ext cx="9144000" cy="1000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300" u="none" cap="none" strike="noStrike">
                <a:solidFill>
                  <a:schemeClr val="dk1"/>
                </a:solidFill>
                <a:latin typeface="Bebas Neue"/>
                <a:ea typeface="Bebas Neue"/>
                <a:cs typeface="Bebas Neue"/>
                <a:sym typeface="Bebas Neue"/>
              </a:rPr>
              <a:t>EXERCICE - ETUDE DE CAS</a:t>
            </a:r>
            <a:endParaRPr b="1" i="0" sz="6500" u="none" cap="none" strike="noStrike">
              <a:solidFill>
                <a:schemeClr val="dk1"/>
              </a:solidFill>
              <a:latin typeface="Bebas Neue"/>
              <a:ea typeface="Bebas Neue"/>
              <a:cs typeface="Bebas Neue"/>
              <a:sym typeface="Bebas Neue"/>
            </a:endParaRPr>
          </a:p>
        </p:txBody>
      </p:sp>
      <p:cxnSp>
        <p:nvCxnSpPr>
          <p:cNvPr id="573" name="Google Shape;573;g345f6121e9d_0_32"/>
          <p:cNvCxnSpPr/>
          <p:nvPr/>
        </p:nvCxnSpPr>
        <p:spPr>
          <a:xfrm>
            <a:off x="809324" y="1408708"/>
            <a:ext cx="0" cy="3962400"/>
          </a:xfrm>
          <a:prstGeom prst="straightConnector1">
            <a:avLst/>
          </a:prstGeom>
          <a:noFill/>
          <a:ln cap="flat" cmpd="sng" w="76200">
            <a:solidFill>
              <a:srgbClr val="E84E0F"/>
            </a:solidFill>
            <a:prstDash val="solid"/>
            <a:round/>
            <a:headEnd len="sm" w="sm" type="none"/>
            <a:tailEnd len="sm" w="sm" type="none"/>
          </a:ln>
        </p:spPr>
      </p:cxnSp>
      <p:pic>
        <p:nvPicPr>
          <p:cNvPr descr="Une image contenant noir, obscurité&#10;&#10;Description générée automatiquement" id="574" name="Google Shape;574;g345f6121e9d_0_32"/>
          <p:cNvPicPr preferRelativeResize="0"/>
          <p:nvPr/>
        </p:nvPicPr>
        <p:blipFill rotWithShape="1">
          <a:blip r:embed="rId3">
            <a:alphaModFix/>
          </a:blip>
          <a:srcRect b="0" l="0" r="0" t="0"/>
          <a:stretch/>
        </p:blipFill>
        <p:spPr>
          <a:xfrm>
            <a:off x="5708018" y="5842706"/>
            <a:ext cx="697283" cy="697283"/>
          </a:xfrm>
          <a:prstGeom prst="rect">
            <a:avLst/>
          </a:prstGeom>
          <a:noFill/>
          <a:ln>
            <a:noFill/>
          </a:ln>
        </p:spPr>
      </p:pic>
      <p:sp>
        <p:nvSpPr>
          <p:cNvPr id="575" name="Google Shape;575;g345f6121e9d_0_32"/>
          <p:cNvSpPr txBox="1"/>
          <p:nvPr/>
        </p:nvSpPr>
        <p:spPr>
          <a:xfrm>
            <a:off x="3033320" y="6059681"/>
            <a:ext cx="244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Arial"/>
              <a:buNone/>
            </a:pPr>
            <a:r>
              <a:rPr b="1" i="0" lang="fr-FR" sz="2000" u="none" cap="none" strike="noStrike">
                <a:solidFill>
                  <a:srgbClr val="002060"/>
                </a:solidFill>
                <a:latin typeface="Arial Narrow"/>
                <a:ea typeface="Arial Narrow"/>
                <a:cs typeface="Arial Narrow"/>
                <a:sym typeface="Arial Narrow"/>
              </a:rPr>
              <a:t>Vous avez 15 mins.</a:t>
            </a:r>
            <a:endParaRPr b="1" i="0" sz="1800" u="none" cap="none" strike="noStrike">
              <a:solidFill>
                <a:srgbClr val="000000"/>
              </a:solidFill>
              <a:latin typeface="Arial"/>
              <a:ea typeface="Arial"/>
              <a:cs typeface="Arial"/>
              <a:sym typeface="Arial"/>
            </a:endParaRPr>
          </a:p>
        </p:txBody>
      </p:sp>
      <p:sp>
        <p:nvSpPr>
          <p:cNvPr id="576" name="Google Shape;576;g345f6121e9d_0_32"/>
          <p:cNvSpPr txBox="1"/>
          <p:nvPr/>
        </p:nvSpPr>
        <p:spPr>
          <a:xfrm>
            <a:off x="1983699" y="1315600"/>
            <a:ext cx="36801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2800" u="none" cap="none" strike="noStrike">
                <a:solidFill>
                  <a:srgbClr val="E84E0F"/>
                </a:solidFill>
                <a:latin typeface="Bebas Neue"/>
                <a:ea typeface="Bebas Neue"/>
                <a:cs typeface="Bebas Neue"/>
                <a:sym typeface="Bebas Neue"/>
              </a:rPr>
              <a:t>Deux groupes de travail</a:t>
            </a:r>
            <a:endParaRPr b="0" i="0" sz="2800" u="none" cap="none" strike="noStrike">
              <a:solidFill>
                <a:srgbClr val="E84E0F"/>
              </a:solidFill>
              <a:latin typeface="Bebas Neue"/>
              <a:ea typeface="Bebas Neue"/>
              <a:cs typeface="Bebas Neue"/>
              <a:sym typeface="Bebas Neue"/>
            </a:endParaRPr>
          </a:p>
        </p:txBody>
      </p:sp>
      <p:pic>
        <p:nvPicPr>
          <p:cNvPr descr="Une image contenant noir, obscurité&#10;&#10;Description générée automatiquement" id="577" name="Google Shape;577;g345f6121e9d_0_32"/>
          <p:cNvPicPr preferRelativeResize="0"/>
          <p:nvPr/>
        </p:nvPicPr>
        <p:blipFill rotWithShape="1">
          <a:blip r:embed="rId4">
            <a:alphaModFix/>
          </a:blip>
          <a:srcRect b="0" l="0" r="0" t="0"/>
          <a:stretch/>
        </p:blipFill>
        <p:spPr>
          <a:xfrm>
            <a:off x="7077007" y="1408699"/>
            <a:ext cx="1527135" cy="152713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584" name="Google Shape;584;p21"/>
          <p:cNvSpPr/>
          <p:nvPr/>
        </p:nvSpPr>
        <p:spPr>
          <a:xfrm>
            <a:off x="505330" y="1569936"/>
            <a:ext cx="7866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200"/>
              <a:buFont typeface="Arial"/>
              <a:buNone/>
            </a:pPr>
            <a:r>
              <a:rPr b="1" i="0" lang="fr-FR" sz="9200" u="none" cap="none" strike="noStrike">
                <a:solidFill>
                  <a:srgbClr val="E84E0F"/>
                </a:solidFill>
                <a:latin typeface="Arial"/>
                <a:ea typeface="Arial"/>
                <a:cs typeface="Arial"/>
                <a:sym typeface="Arial"/>
              </a:rPr>
              <a:t>?</a:t>
            </a:r>
            <a:r>
              <a:rPr b="1" i="0" lang="fr-FR" sz="1800" u="none" cap="none" strike="noStrike">
                <a:solidFill>
                  <a:srgbClr val="E84E0F"/>
                </a:solidFill>
                <a:latin typeface="Arial"/>
                <a:ea typeface="Arial"/>
                <a:cs typeface="Arial"/>
                <a:sym typeface="Arial"/>
              </a:rPr>
              <a:t> </a:t>
            </a:r>
            <a:endParaRPr b="1" i="0" sz="1800" u="none" cap="none" strike="noStrike">
              <a:solidFill>
                <a:srgbClr val="E84E0F"/>
              </a:solidFill>
              <a:latin typeface="Arial"/>
              <a:ea typeface="Arial"/>
              <a:cs typeface="Arial"/>
              <a:sym typeface="Arial"/>
            </a:endParaRPr>
          </a:p>
        </p:txBody>
      </p:sp>
      <p:sp>
        <p:nvSpPr>
          <p:cNvPr id="585" name="Google Shape;585;p21"/>
          <p:cNvSpPr/>
          <p:nvPr/>
        </p:nvSpPr>
        <p:spPr>
          <a:xfrm>
            <a:off x="1381925" y="1924409"/>
            <a:ext cx="6872400" cy="238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b="0" i="0" lang="fr-FR" sz="2100" u="none" cap="none" strike="noStrike">
                <a:solidFill>
                  <a:srgbClr val="E84E0F"/>
                </a:solidFill>
                <a:latin typeface="Poppins SemiBold"/>
                <a:ea typeface="Poppins SemiBold"/>
                <a:cs typeface="Poppins SemiBold"/>
                <a:sym typeface="Poppins SemiBold"/>
              </a:rPr>
              <a:t>Selon-vous comment pouvez-vous utiliser l’information que vous avez recueillis dans le SE (illustrée dans le tableau de bord).</a:t>
            </a:r>
            <a:endParaRPr b="0" i="0" sz="2100" u="none" cap="none" strike="noStrike">
              <a:solidFill>
                <a:srgbClr val="E84E0F"/>
              </a:solidFill>
              <a:latin typeface="Poppins SemiBold"/>
              <a:ea typeface="Poppins SemiBold"/>
              <a:cs typeface="Poppins SemiBold"/>
              <a:sym typeface="Poppins SemiBold"/>
            </a:endParaRPr>
          </a:p>
          <a:p>
            <a:pPr indent="0" lvl="0" marL="0" marR="0" rtl="0" algn="l">
              <a:lnSpc>
                <a:spcPct val="100000"/>
              </a:lnSpc>
              <a:spcBef>
                <a:spcPts val="0"/>
              </a:spcBef>
              <a:spcAft>
                <a:spcPts val="0"/>
              </a:spcAft>
              <a:buClr>
                <a:srgbClr val="000000"/>
              </a:buClr>
              <a:buSzPts val="2100"/>
              <a:buFont typeface="Arial"/>
              <a:buNone/>
            </a:pPr>
            <a:r>
              <a:rPr b="0" i="0" lang="fr-FR" sz="2100" u="none" cap="none" strike="noStrike">
                <a:solidFill>
                  <a:srgbClr val="E84E0F"/>
                </a:solidFill>
                <a:latin typeface="Poppins SemiBold"/>
                <a:ea typeface="Poppins SemiBold"/>
                <a:cs typeface="Poppins SemiBold"/>
                <a:sym typeface="Poppins SemiBold"/>
              </a:rPr>
              <a:t>En tant que chef de projet, comment ces informations peuvent vous aider dans la gestion du projet?</a:t>
            </a:r>
            <a:endParaRPr b="0" i="0" sz="2100" u="none" cap="none" strike="noStrike">
              <a:solidFill>
                <a:srgbClr val="E84E0F"/>
              </a:solidFill>
              <a:latin typeface="Poppins SemiBold"/>
              <a:ea typeface="Poppins SemiBold"/>
              <a:cs typeface="Poppins SemiBold"/>
              <a:sym typeface="Poppins SemiBold"/>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E84E0F"/>
              </a:solidFill>
              <a:latin typeface="Poppins SemiBold"/>
              <a:ea typeface="Poppins SemiBold"/>
              <a:cs typeface="Poppins SemiBold"/>
              <a:sym typeface="Poppins SemiBold"/>
            </a:endParaRPr>
          </a:p>
          <a:p>
            <a:pPr indent="0" lvl="0" marL="0" marR="0" rtl="0" algn="l">
              <a:lnSpc>
                <a:spcPct val="100000"/>
              </a:lnSpc>
              <a:spcBef>
                <a:spcPts val="0"/>
              </a:spcBef>
              <a:spcAft>
                <a:spcPts val="0"/>
              </a:spcAft>
              <a:buClr>
                <a:srgbClr val="000000"/>
              </a:buClr>
              <a:buSzPts val="2100"/>
              <a:buFont typeface="Arial"/>
              <a:buNone/>
            </a:pPr>
            <a:r>
              <a:rPr b="0" i="0" lang="fr-FR" sz="2100" u="none" cap="none" strike="noStrike">
                <a:solidFill>
                  <a:srgbClr val="E84E0F"/>
                </a:solidFill>
                <a:latin typeface="Poppins SemiBold"/>
                <a:ea typeface="Poppins SemiBold"/>
                <a:cs typeface="Poppins SemiBold"/>
                <a:sym typeface="Poppins SemiBold"/>
              </a:rPr>
              <a:t>Qu’allez-vous faire de ces informations?</a:t>
            </a:r>
            <a:endParaRPr b="0" i="0" sz="2100" u="none" cap="none" strike="noStrike">
              <a:solidFill>
                <a:srgbClr val="E84E0F"/>
              </a:solidFill>
              <a:latin typeface="Poppins SemiBold"/>
              <a:ea typeface="Poppins SemiBold"/>
              <a:cs typeface="Poppins SemiBold"/>
              <a:sym typeface="Poppins SemiBold"/>
            </a:endParaRPr>
          </a:p>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rgbClr val="FFFFFF"/>
                </a:solidFill>
                <a:latin typeface="Poppins SemiBold"/>
                <a:ea typeface="Poppins SemiBold"/>
                <a:cs typeface="Poppins SemiBold"/>
                <a:sym typeface="Poppins SemiBold"/>
              </a:rPr>
              <a:t>Contact :  @secours-catholique.org</a:t>
            </a:r>
            <a:endParaRPr b="0" i="0" sz="1600" u="none" cap="none" strike="noStrike">
              <a:solidFill>
                <a:srgbClr val="000000"/>
              </a:solidFill>
              <a:latin typeface="Poppins SemiBold"/>
              <a:ea typeface="Poppins SemiBold"/>
              <a:cs typeface="Poppins SemiBold"/>
              <a:sym typeface="Poppins SemiBold"/>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rgbClr val="FFFFFF"/>
                </a:solidFill>
                <a:latin typeface="Poppins SemiBold"/>
                <a:ea typeface="Poppins SemiBold"/>
                <a:cs typeface="Poppins SemiBold"/>
                <a:sym typeface="Poppins SemiBold"/>
              </a:rPr>
            </a:br>
            <a:endParaRPr b="0" i="0" sz="1400" u="none" cap="none" strike="noStrike">
              <a:solidFill>
                <a:srgbClr val="FFFFFF"/>
              </a:solidFill>
              <a:latin typeface="Poppins SemiBold"/>
              <a:ea typeface="Poppins SemiBold"/>
              <a:cs typeface="Poppins SemiBold"/>
              <a:sym typeface="Poppins SemiBold"/>
            </a:endParaRPr>
          </a:p>
        </p:txBody>
      </p:sp>
      <p:sp>
        <p:nvSpPr>
          <p:cNvPr id="586" name="Google Shape;586;p21"/>
          <p:cNvSpPr txBox="1"/>
          <p:nvPr/>
        </p:nvSpPr>
        <p:spPr>
          <a:xfrm>
            <a:off x="0" y="315100"/>
            <a:ext cx="9144000" cy="9234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fr-FR" sz="4800" u="none" cap="none" strike="noStrike">
                <a:solidFill>
                  <a:schemeClr val="lt1"/>
                </a:solidFill>
                <a:latin typeface="Bebas Neue"/>
                <a:ea typeface="Bebas Neue"/>
                <a:cs typeface="Bebas Neue"/>
                <a:sym typeface="Bebas Neue"/>
              </a:rPr>
              <a:t>USAGES - Temps D'ÉCHANGE</a:t>
            </a:r>
            <a:endParaRPr b="1" i="0" sz="6000" u="none" cap="none" strike="noStrike">
              <a:solidFill>
                <a:schemeClr val="lt1"/>
              </a:solidFill>
              <a:latin typeface="Bebas Neue"/>
              <a:ea typeface="Bebas Neue"/>
              <a:cs typeface="Bebas Neue"/>
              <a:sym typeface="Bebas Neue"/>
            </a:endParaRPr>
          </a:p>
        </p:txBody>
      </p:sp>
      <p:pic>
        <p:nvPicPr>
          <p:cNvPr descr="Une image contenant noir, obscurité&#10;&#10;Description générée automatiquement" id="587" name="Google Shape;587;p21"/>
          <p:cNvPicPr preferRelativeResize="0"/>
          <p:nvPr/>
        </p:nvPicPr>
        <p:blipFill rotWithShape="1">
          <a:blip r:embed="rId3">
            <a:alphaModFix/>
          </a:blip>
          <a:srcRect b="0" l="0" r="0" t="0"/>
          <a:stretch/>
        </p:blipFill>
        <p:spPr>
          <a:xfrm>
            <a:off x="6262448" y="4829222"/>
            <a:ext cx="1527135" cy="152713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g349fdfc5d64_0_46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594" name="Google Shape;594;g349fdfc5d64_0_468"/>
          <p:cNvSpPr txBox="1"/>
          <p:nvPr/>
        </p:nvSpPr>
        <p:spPr>
          <a:xfrm>
            <a:off x="-75" y="315100"/>
            <a:ext cx="9144000" cy="1000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300" u="none" cap="none" strike="noStrike">
                <a:solidFill>
                  <a:schemeClr val="dk1"/>
                </a:solidFill>
                <a:latin typeface="Bebas Neue"/>
                <a:ea typeface="Bebas Neue"/>
                <a:cs typeface="Bebas Neue"/>
                <a:sym typeface="Bebas Neue"/>
              </a:rPr>
              <a:t>USAGES</a:t>
            </a:r>
            <a:endParaRPr b="1" i="0" sz="6500" u="none" cap="none" strike="noStrike">
              <a:solidFill>
                <a:schemeClr val="dk1"/>
              </a:solidFill>
              <a:latin typeface="Bebas Neue"/>
              <a:ea typeface="Bebas Neue"/>
              <a:cs typeface="Bebas Neue"/>
              <a:sym typeface="Bebas Neue"/>
            </a:endParaRPr>
          </a:p>
        </p:txBody>
      </p:sp>
      <p:sp>
        <p:nvSpPr>
          <p:cNvPr id="595" name="Google Shape;595;g349fdfc5d64_0_468"/>
          <p:cNvSpPr/>
          <p:nvPr/>
        </p:nvSpPr>
        <p:spPr>
          <a:xfrm>
            <a:off x="266500" y="1900629"/>
            <a:ext cx="2619900" cy="859800"/>
          </a:xfrm>
          <a:prstGeom prst="rect">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300" u="none" cap="none" strike="noStrike">
                <a:solidFill>
                  <a:srgbClr val="FFFFFF"/>
                </a:solidFill>
                <a:latin typeface="Arial"/>
                <a:ea typeface="Arial"/>
                <a:cs typeface="Arial"/>
                <a:sym typeface="Arial"/>
              </a:rPr>
              <a:t>Pilotage ( suivi avancement des activités, atteintes indicateurs, cibles…)</a:t>
            </a:r>
            <a:endParaRPr b="0" i="0" sz="1300" u="none" cap="none" strike="noStrike">
              <a:solidFill>
                <a:srgbClr val="FFFFFF"/>
              </a:solidFill>
              <a:latin typeface="Arial"/>
              <a:ea typeface="Arial"/>
              <a:cs typeface="Arial"/>
              <a:sym typeface="Arial"/>
            </a:endParaRPr>
          </a:p>
        </p:txBody>
      </p:sp>
      <p:sp>
        <p:nvSpPr>
          <p:cNvPr id="596" name="Google Shape;596;g349fdfc5d64_0_468"/>
          <p:cNvSpPr/>
          <p:nvPr/>
        </p:nvSpPr>
        <p:spPr>
          <a:xfrm>
            <a:off x="266500" y="5780195"/>
            <a:ext cx="2619900" cy="494700"/>
          </a:xfrm>
          <a:prstGeom prst="rect">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300" u="none" cap="none" strike="noStrike">
                <a:solidFill>
                  <a:srgbClr val="FFFFFF"/>
                </a:solidFill>
                <a:latin typeface="Arial"/>
                <a:ea typeface="Arial"/>
                <a:cs typeface="Arial"/>
                <a:sym typeface="Arial"/>
              </a:rPr>
              <a:t>Plaidoyer et capacité d’influence, communication externe</a:t>
            </a:r>
            <a:endParaRPr b="0" i="0" sz="1300" u="none" cap="none" strike="noStrike">
              <a:solidFill>
                <a:srgbClr val="FFFFFF"/>
              </a:solidFill>
              <a:latin typeface="Arial"/>
              <a:ea typeface="Arial"/>
              <a:cs typeface="Arial"/>
              <a:sym typeface="Arial"/>
            </a:endParaRPr>
          </a:p>
        </p:txBody>
      </p:sp>
      <p:sp>
        <p:nvSpPr>
          <p:cNvPr id="597" name="Google Shape;597;g349fdfc5d64_0_468"/>
          <p:cNvSpPr/>
          <p:nvPr/>
        </p:nvSpPr>
        <p:spPr>
          <a:xfrm>
            <a:off x="266500" y="2845237"/>
            <a:ext cx="2619900" cy="859800"/>
          </a:xfrm>
          <a:prstGeom prst="rect">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300" u="none" cap="none" strike="noStrike">
                <a:solidFill>
                  <a:srgbClr val="FFFFFF"/>
                </a:solidFill>
                <a:latin typeface="Arial"/>
                <a:ea typeface="Arial"/>
                <a:cs typeface="Arial"/>
                <a:sym typeface="Arial"/>
              </a:rPr>
              <a:t>Prise de décisions (réajustement, actualisation, attribution de ressources…)</a:t>
            </a:r>
            <a:endParaRPr b="0" i="0" sz="1300" u="none" cap="none" strike="noStrike">
              <a:solidFill>
                <a:srgbClr val="FFFFFF"/>
              </a:solidFill>
              <a:latin typeface="Arial"/>
              <a:ea typeface="Arial"/>
              <a:cs typeface="Arial"/>
              <a:sym typeface="Arial"/>
            </a:endParaRPr>
          </a:p>
        </p:txBody>
      </p:sp>
      <p:sp>
        <p:nvSpPr>
          <p:cNvPr id="598" name="Google Shape;598;g349fdfc5d64_0_468"/>
          <p:cNvSpPr/>
          <p:nvPr/>
        </p:nvSpPr>
        <p:spPr>
          <a:xfrm>
            <a:off x="266500" y="4788218"/>
            <a:ext cx="2619900" cy="494700"/>
          </a:xfrm>
          <a:prstGeom prst="rect">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300" u="none" cap="none" strike="noStrike">
                <a:solidFill>
                  <a:srgbClr val="FFFFFF"/>
                </a:solidFill>
                <a:latin typeface="Arial"/>
                <a:ea typeface="Arial"/>
                <a:cs typeface="Arial"/>
                <a:sym typeface="Arial"/>
              </a:rPr>
              <a:t>Bilan participatif annuel</a:t>
            </a:r>
            <a:endParaRPr b="0" i="0" sz="1300" u="none" cap="none" strike="noStrike">
              <a:solidFill>
                <a:srgbClr val="FFFFFF"/>
              </a:solidFill>
              <a:latin typeface="Arial"/>
              <a:ea typeface="Arial"/>
              <a:cs typeface="Arial"/>
              <a:sym typeface="Arial"/>
            </a:endParaRPr>
          </a:p>
        </p:txBody>
      </p:sp>
      <p:sp>
        <p:nvSpPr>
          <p:cNvPr id="599" name="Google Shape;599;g349fdfc5d64_0_468"/>
          <p:cNvSpPr/>
          <p:nvPr/>
        </p:nvSpPr>
        <p:spPr>
          <a:xfrm>
            <a:off x="266500" y="4018446"/>
            <a:ext cx="2619900" cy="706500"/>
          </a:xfrm>
          <a:prstGeom prst="rect">
            <a:avLst/>
          </a:prstGeom>
          <a:solidFill>
            <a:srgbClr val="B7B7B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300" u="none" cap="none" strike="noStrike">
                <a:solidFill>
                  <a:srgbClr val="FFFFFF"/>
                </a:solidFill>
                <a:latin typeface="Arial"/>
                <a:ea typeface="Arial"/>
                <a:cs typeface="Arial"/>
                <a:sym typeface="Arial"/>
              </a:rPr>
              <a:t>Partage d’information, approche participative auprès des parties prenantes</a:t>
            </a:r>
            <a:endParaRPr b="0" i="0" sz="1300" u="none" cap="none" strike="noStrike">
              <a:solidFill>
                <a:srgbClr val="FFFFFF"/>
              </a:solidFill>
              <a:latin typeface="Arial"/>
              <a:ea typeface="Arial"/>
              <a:cs typeface="Arial"/>
              <a:sym typeface="Arial"/>
            </a:endParaRPr>
          </a:p>
        </p:txBody>
      </p:sp>
      <p:sp>
        <p:nvSpPr>
          <p:cNvPr id="600" name="Google Shape;600;g349fdfc5d64_0_468"/>
          <p:cNvSpPr/>
          <p:nvPr/>
        </p:nvSpPr>
        <p:spPr>
          <a:xfrm>
            <a:off x="266500" y="1010800"/>
            <a:ext cx="2619900" cy="1086000"/>
          </a:xfrm>
          <a:prstGeom prst="downArrowCallout">
            <a:avLst>
              <a:gd fmla="val 25000" name="adj1"/>
              <a:gd fmla="val 25000" name="adj2"/>
              <a:gd fmla="val 25000" name="adj3"/>
              <a:gd fmla="val 64977" name="adj4"/>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fr-FR" sz="1300" u="none" cap="none" strike="noStrike">
                <a:solidFill>
                  <a:srgbClr val="000000"/>
                </a:solidFill>
                <a:latin typeface="Arial"/>
                <a:ea typeface="Arial"/>
                <a:cs typeface="Arial"/>
                <a:sym typeface="Arial"/>
              </a:rPr>
              <a:t>Utilisation des données analysées pour la gestion du projet</a:t>
            </a:r>
            <a:endParaRPr b="1" i="0" sz="1300" u="none" cap="none" strike="noStrike">
              <a:solidFill>
                <a:srgbClr val="000000"/>
              </a:solidFill>
              <a:latin typeface="Arial"/>
              <a:ea typeface="Arial"/>
              <a:cs typeface="Arial"/>
              <a:sym typeface="Arial"/>
            </a:endParaRPr>
          </a:p>
        </p:txBody>
      </p:sp>
      <p:sp>
        <p:nvSpPr>
          <p:cNvPr descr="Flèche : courbe légère avec un remplissage uni" id="601" name="Google Shape;601;g349fdfc5d64_0_468"/>
          <p:cNvSpPr/>
          <p:nvPr/>
        </p:nvSpPr>
        <p:spPr>
          <a:xfrm>
            <a:off x="2886392" y="2171725"/>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Flèche : courbe légère avec un remplissage uni" id="602" name="Google Shape;602;g349fdfc5d64_0_468"/>
          <p:cNvSpPr/>
          <p:nvPr/>
        </p:nvSpPr>
        <p:spPr>
          <a:xfrm>
            <a:off x="2886392" y="3046538"/>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Flèche : courbe légère avec un remplissage uni" id="603" name="Google Shape;603;g349fdfc5d64_0_468"/>
          <p:cNvSpPr/>
          <p:nvPr/>
        </p:nvSpPr>
        <p:spPr>
          <a:xfrm>
            <a:off x="2886392" y="4143938"/>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Flèche : courbe légère avec un remplissage uni" id="604" name="Google Shape;604;g349fdfc5d64_0_468"/>
          <p:cNvSpPr/>
          <p:nvPr/>
        </p:nvSpPr>
        <p:spPr>
          <a:xfrm>
            <a:off x="2886392" y="4935300"/>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Flèche : courbe légère avec un remplissage uni" id="605" name="Google Shape;605;g349fdfc5d64_0_468"/>
          <p:cNvSpPr/>
          <p:nvPr/>
        </p:nvSpPr>
        <p:spPr>
          <a:xfrm>
            <a:off x="2886392" y="5798950"/>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g349fdfc5d64_0_468"/>
          <p:cNvSpPr/>
          <p:nvPr/>
        </p:nvSpPr>
        <p:spPr>
          <a:xfrm>
            <a:off x="3960700" y="1361575"/>
            <a:ext cx="4882200" cy="21423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269999" lvl="0" marL="269999" marR="0" rtl="0" algn="l">
              <a:lnSpc>
                <a:spcPct val="100000"/>
              </a:lnSpc>
              <a:spcBef>
                <a:spcPts val="0"/>
              </a:spcBef>
              <a:spcAft>
                <a:spcPts val="0"/>
              </a:spcAft>
              <a:buClr>
                <a:schemeClr val="dk1"/>
              </a:buClr>
              <a:buSzPts val="1400"/>
              <a:buFont typeface="Arial"/>
              <a:buChar char="-"/>
            </a:pPr>
            <a:r>
              <a:rPr b="0" i="0" lang="fr-FR" sz="1400" u="none" cap="none" strike="noStrike">
                <a:solidFill>
                  <a:schemeClr val="dk1"/>
                </a:solidFill>
                <a:latin typeface="Arial"/>
                <a:ea typeface="Arial"/>
                <a:cs typeface="Arial"/>
                <a:sym typeface="Arial"/>
              </a:rPr>
              <a:t>Utiliser les informations concernant la gestion du plan d’action et le suivi de l’avancement des activités. Quelles prises de décisions pour les activités qui souffrent d’important retard? </a:t>
            </a:r>
            <a:endParaRPr b="0" i="0" sz="1400" u="none" cap="none" strike="noStrike">
              <a:solidFill>
                <a:schemeClr val="dk1"/>
              </a:solidFill>
              <a:latin typeface="Arial"/>
              <a:ea typeface="Arial"/>
              <a:cs typeface="Arial"/>
              <a:sym typeface="Arial"/>
            </a:endParaRPr>
          </a:p>
          <a:p>
            <a:pPr indent="-269999" lvl="0" marL="269999" marR="0" rtl="0" algn="l">
              <a:lnSpc>
                <a:spcPct val="100000"/>
              </a:lnSpc>
              <a:spcBef>
                <a:spcPts val="0"/>
              </a:spcBef>
              <a:spcAft>
                <a:spcPts val="0"/>
              </a:spcAft>
              <a:buClr>
                <a:schemeClr val="dk1"/>
              </a:buClr>
              <a:buSzPts val="1400"/>
              <a:buFont typeface="Arial"/>
              <a:buChar char="-"/>
            </a:pPr>
            <a:r>
              <a:rPr b="0" i="0" lang="fr-FR" sz="1400" u="none" cap="none" strike="noStrike">
                <a:solidFill>
                  <a:schemeClr val="dk1"/>
                </a:solidFill>
                <a:latin typeface="Arial"/>
                <a:ea typeface="Arial"/>
                <a:cs typeface="Arial"/>
                <a:sym typeface="Arial"/>
              </a:rPr>
              <a:t>Prendre des décisions concernant la consommation du budget</a:t>
            </a:r>
            <a:endParaRPr b="0" i="0" sz="1400" u="none" cap="none" strike="noStrike">
              <a:solidFill>
                <a:schemeClr val="dk1"/>
              </a:solidFill>
              <a:latin typeface="Arial"/>
              <a:ea typeface="Arial"/>
              <a:cs typeface="Arial"/>
              <a:sym typeface="Arial"/>
            </a:endParaRPr>
          </a:p>
          <a:p>
            <a:pPr indent="-269999" lvl="0" marL="269999" marR="0" rtl="0" algn="l">
              <a:lnSpc>
                <a:spcPct val="100000"/>
              </a:lnSpc>
              <a:spcBef>
                <a:spcPts val="0"/>
              </a:spcBef>
              <a:spcAft>
                <a:spcPts val="0"/>
              </a:spcAft>
              <a:buClr>
                <a:schemeClr val="dk1"/>
              </a:buClr>
              <a:buSzPts val="1400"/>
              <a:buFont typeface="Arial"/>
              <a:buChar char="-"/>
            </a:pPr>
            <a:r>
              <a:rPr b="0" i="0" lang="fr-FR" sz="1400" u="none" cap="none" strike="noStrike">
                <a:solidFill>
                  <a:schemeClr val="dk1"/>
                </a:solidFill>
                <a:latin typeface="Arial"/>
                <a:ea typeface="Arial"/>
                <a:cs typeface="Arial"/>
                <a:sym typeface="Arial"/>
              </a:rPr>
              <a:t>Vérifier la pertinence des indicateurs</a:t>
            </a:r>
            <a:endParaRPr b="0" i="0" sz="1400" u="none" cap="none" strike="noStrike">
              <a:solidFill>
                <a:schemeClr val="dk1"/>
              </a:solidFill>
              <a:latin typeface="Arial"/>
              <a:ea typeface="Arial"/>
              <a:cs typeface="Arial"/>
              <a:sym typeface="Arial"/>
            </a:endParaRPr>
          </a:p>
          <a:p>
            <a:pPr indent="-269999" lvl="0" marL="269999" marR="0" rtl="0" algn="l">
              <a:lnSpc>
                <a:spcPct val="100000"/>
              </a:lnSpc>
              <a:spcBef>
                <a:spcPts val="0"/>
              </a:spcBef>
              <a:spcAft>
                <a:spcPts val="0"/>
              </a:spcAft>
              <a:buClr>
                <a:schemeClr val="dk1"/>
              </a:buClr>
              <a:buSzPts val="1400"/>
              <a:buFont typeface="Arial"/>
              <a:buChar char="-"/>
            </a:pPr>
            <a:r>
              <a:rPr b="0" i="0" lang="fr-FR" sz="1400" u="none" cap="none" strike="noStrike">
                <a:solidFill>
                  <a:schemeClr val="dk1"/>
                </a:solidFill>
                <a:latin typeface="Arial"/>
                <a:ea typeface="Arial"/>
                <a:cs typeface="Arial"/>
                <a:sym typeface="Arial"/>
              </a:rPr>
              <a:t>Réorienter les activités en cas de besoin</a:t>
            </a:r>
            <a:endParaRPr b="0" i="0" sz="1400" u="none" cap="none" strike="noStrike">
              <a:solidFill>
                <a:schemeClr val="dk1"/>
              </a:solidFill>
              <a:latin typeface="Arial"/>
              <a:ea typeface="Arial"/>
              <a:cs typeface="Arial"/>
              <a:sym typeface="Arial"/>
            </a:endParaRPr>
          </a:p>
        </p:txBody>
      </p:sp>
      <p:sp>
        <p:nvSpPr>
          <p:cNvPr id="607" name="Google Shape;607;g349fdfc5d64_0_468"/>
          <p:cNvSpPr txBox="1"/>
          <p:nvPr/>
        </p:nvSpPr>
        <p:spPr>
          <a:xfrm>
            <a:off x="3960700" y="3805425"/>
            <a:ext cx="4882200" cy="14775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269999" lvl="0" marL="269999" marR="0" rtl="0" algn="l">
              <a:lnSpc>
                <a:spcPct val="100000"/>
              </a:lnSpc>
              <a:spcBef>
                <a:spcPts val="0"/>
              </a:spcBef>
              <a:spcAft>
                <a:spcPts val="0"/>
              </a:spcAft>
              <a:buClr>
                <a:schemeClr val="dk1"/>
              </a:buClr>
              <a:buSzPts val="1400"/>
              <a:buFont typeface="Arial"/>
              <a:buChar char="-"/>
            </a:pPr>
            <a:r>
              <a:rPr b="0" i="0" lang="fr-FR" sz="1400" u="none" cap="none" strike="noStrike">
                <a:solidFill>
                  <a:schemeClr val="dk1"/>
                </a:solidFill>
                <a:latin typeface="Arial"/>
                <a:ea typeface="Arial"/>
                <a:cs typeface="Arial"/>
                <a:sym typeface="Arial"/>
              </a:rPr>
              <a:t>Communiquer les informations aux partenaires et mettre en dialogue les informations (expliquer les retards, les avancements, les résultats…)</a:t>
            </a:r>
            <a:endParaRPr b="0" i="0" sz="1400" u="none" cap="none" strike="noStrike">
              <a:solidFill>
                <a:schemeClr val="dk1"/>
              </a:solidFill>
              <a:latin typeface="Arial"/>
              <a:ea typeface="Arial"/>
              <a:cs typeface="Arial"/>
              <a:sym typeface="Arial"/>
            </a:endParaRPr>
          </a:p>
          <a:p>
            <a:pPr indent="-269999" lvl="0" marL="269999" marR="0" rtl="0" algn="l">
              <a:lnSpc>
                <a:spcPct val="100000"/>
              </a:lnSpc>
              <a:spcBef>
                <a:spcPts val="0"/>
              </a:spcBef>
              <a:spcAft>
                <a:spcPts val="0"/>
              </a:spcAft>
              <a:buClr>
                <a:schemeClr val="dk1"/>
              </a:buClr>
              <a:buSzPts val="1400"/>
              <a:buFont typeface="Arial"/>
              <a:buChar char="-"/>
            </a:pPr>
            <a:r>
              <a:rPr b="0" i="0" lang="fr-FR" sz="1400" u="none" cap="none" strike="noStrike">
                <a:solidFill>
                  <a:schemeClr val="dk1"/>
                </a:solidFill>
                <a:latin typeface="Arial"/>
                <a:ea typeface="Arial"/>
                <a:cs typeface="Arial"/>
                <a:sym typeface="Arial"/>
              </a:rPr>
              <a:t>Assurer la redevabilité envers les partenaires et être transparent</a:t>
            </a:r>
            <a:endParaRPr b="0" i="0" sz="1400" u="none" cap="none" strike="noStrike">
              <a:solidFill>
                <a:schemeClr val="dk1"/>
              </a:solidFill>
              <a:latin typeface="Arial"/>
              <a:ea typeface="Arial"/>
              <a:cs typeface="Arial"/>
              <a:sym typeface="Arial"/>
            </a:endParaRPr>
          </a:p>
          <a:p>
            <a:pPr indent="-269999" lvl="0" marL="269999" marR="0" rtl="0" algn="l">
              <a:lnSpc>
                <a:spcPct val="100000"/>
              </a:lnSpc>
              <a:spcBef>
                <a:spcPts val="0"/>
              </a:spcBef>
              <a:spcAft>
                <a:spcPts val="0"/>
              </a:spcAft>
              <a:buClr>
                <a:schemeClr val="dk1"/>
              </a:buClr>
              <a:buSzPts val="1400"/>
              <a:buFont typeface="Arial"/>
              <a:buChar char="-"/>
            </a:pPr>
            <a:r>
              <a:rPr b="0" i="0" lang="fr-FR" sz="1400" u="none" cap="none" strike="noStrike">
                <a:solidFill>
                  <a:schemeClr val="dk1"/>
                </a:solidFill>
                <a:latin typeface="Arial"/>
                <a:ea typeface="Arial"/>
                <a:cs typeface="Arial"/>
                <a:sym typeface="Arial"/>
              </a:rPr>
              <a:t>Contribuer à une gestion horizontale et collective</a:t>
            </a:r>
            <a:endParaRPr b="0" i="0" sz="1400" u="none" cap="none" strike="noStrike">
              <a:solidFill>
                <a:schemeClr val="dk1"/>
              </a:solidFill>
              <a:latin typeface="Arial"/>
              <a:ea typeface="Arial"/>
              <a:cs typeface="Arial"/>
              <a:sym typeface="Arial"/>
            </a:endParaRPr>
          </a:p>
        </p:txBody>
      </p:sp>
      <p:sp>
        <p:nvSpPr>
          <p:cNvPr id="608" name="Google Shape;608;g349fdfc5d64_0_468"/>
          <p:cNvSpPr txBox="1"/>
          <p:nvPr/>
        </p:nvSpPr>
        <p:spPr>
          <a:xfrm>
            <a:off x="3960700" y="5450050"/>
            <a:ext cx="4882200" cy="10467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269999" lvl="0" marL="269999" marR="0" rtl="0" algn="l">
              <a:lnSpc>
                <a:spcPct val="100000"/>
              </a:lnSpc>
              <a:spcBef>
                <a:spcPts val="0"/>
              </a:spcBef>
              <a:spcAft>
                <a:spcPts val="0"/>
              </a:spcAft>
              <a:buClr>
                <a:schemeClr val="dk1"/>
              </a:buClr>
              <a:buSzPts val="1400"/>
              <a:buFont typeface="Arial"/>
              <a:buChar char="-"/>
            </a:pPr>
            <a:r>
              <a:rPr b="0" i="0" lang="fr-FR" sz="1400" u="none" cap="none" strike="noStrike">
                <a:solidFill>
                  <a:schemeClr val="dk1"/>
                </a:solidFill>
                <a:latin typeface="Arial"/>
                <a:ea typeface="Arial"/>
                <a:cs typeface="Arial"/>
                <a:sym typeface="Arial"/>
              </a:rPr>
              <a:t>Utiliser les données pour informer, influencer et faire du plaidoyer : vos données et statistiques sur les personnes touchées/concernées (taux de scolarisation, résultats atteints…</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13" name="Shape 613"/>
        <p:cNvGrpSpPr/>
        <p:nvPr/>
      </p:nvGrpSpPr>
      <p:grpSpPr>
        <a:xfrm>
          <a:off x="0" y="0"/>
          <a:ext cx="0" cy="0"/>
          <a:chOff x="0" y="0"/>
          <a:chExt cx="0" cy="0"/>
        </a:xfrm>
      </p:grpSpPr>
      <p:sp>
        <p:nvSpPr>
          <p:cNvPr id="614" name="Google Shape;614;g349fdfc5d64_0_48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615" name="Google Shape;615;g349fdfc5d64_0_487"/>
          <p:cNvSpPr txBox="1"/>
          <p:nvPr/>
        </p:nvSpPr>
        <p:spPr>
          <a:xfrm>
            <a:off x="47325" y="861250"/>
            <a:ext cx="9096600" cy="1231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6800" u="none" cap="none" strike="noStrike">
                <a:solidFill>
                  <a:schemeClr val="lt1"/>
                </a:solidFill>
                <a:latin typeface="Bebas Neue"/>
                <a:ea typeface="Bebas Neue"/>
                <a:cs typeface="Bebas Neue"/>
                <a:sym typeface="Bebas Neue"/>
              </a:rPr>
              <a:t>III - CHEMIN DE L’INFORMATION</a:t>
            </a:r>
            <a:endParaRPr b="1" i="0" sz="6800" u="none" cap="none" strike="noStrike">
              <a:solidFill>
                <a:schemeClr val="lt1"/>
              </a:solidFill>
              <a:latin typeface="Bebas Neue"/>
              <a:ea typeface="Bebas Neue"/>
              <a:cs typeface="Bebas Neue"/>
              <a:sym typeface="Bebas Neue"/>
            </a:endParaRPr>
          </a:p>
        </p:txBody>
      </p:sp>
      <p:grpSp>
        <p:nvGrpSpPr>
          <p:cNvPr id="616" name="Google Shape;616;g349fdfc5d64_0_487"/>
          <p:cNvGrpSpPr/>
          <p:nvPr/>
        </p:nvGrpSpPr>
        <p:grpSpPr>
          <a:xfrm>
            <a:off x="3624045" y="4947747"/>
            <a:ext cx="1895970" cy="1773731"/>
            <a:chOff x="3137400" y="1009650"/>
            <a:chExt cx="2869204" cy="2708400"/>
          </a:xfrm>
        </p:grpSpPr>
        <p:sp>
          <p:nvSpPr>
            <p:cNvPr id="617" name="Google Shape;617;g349fdfc5d64_0_487"/>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618" name="Google Shape;618;g349fdfc5d64_0_487"/>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g34b28132ac3_0_24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625" name="Google Shape;625;g34b28132ac3_0_248"/>
          <p:cNvSpPr/>
          <p:nvPr/>
        </p:nvSpPr>
        <p:spPr>
          <a:xfrm>
            <a:off x="1161300" y="1554175"/>
            <a:ext cx="7639800" cy="19806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rgbClr val="000000"/>
              </a:buClr>
              <a:buSzPts val="2000"/>
              <a:buFont typeface="Arial"/>
              <a:buNone/>
            </a:pPr>
            <a:r>
              <a:rPr b="0" i="0" lang="fr-FR" sz="2000" u="none" cap="none" strike="noStrike">
                <a:solidFill>
                  <a:srgbClr val="262626"/>
                </a:solidFill>
                <a:latin typeface="Poppins"/>
                <a:ea typeface="Poppins"/>
                <a:cs typeface="Poppins"/>
                <a:sym typeface="Poppins"/>
              </a:rPr>
              <a:t>L’intérêt d’un dispositif de suivi-évaluation et de la gestion de la donnée est de </a:t>
            </a:r>
            <a:r>
              <a:rPr b="0" i="0" lang="fr-FR" sz="2000" u="sng" cap="none" strike="noStrike">
                <a:solidFill>
                  <a:schemeClr val="dk2"/>
                </a:solidFill>
                <a:latin typeface="Poppins"/>
                <a:ea typeface="Poppins"/>
                <a:cs typeface="Poppins"/>
                <a:sym typeface="Poppins"/>
              </a:rPr>
              <a:t>faire circuler l’information.</a:t>
            </a:r>
            <a:endParaRPr b="0" i="0" sz="2000" u="sng" cap="none" strike="noStrike">
              <a:solidFill>
                <a:schemeClr val="dk2"/>
              </a:solidFill>
              <a:latin typeface="Poppins"/>
              <a:ea typeface="Poppins"/>
              <a:cs typeface="Poppins"/>
              <a:sym typeface="Poppins"/>
            </a:endParaRPr>
          </a:p>
          <a:p>
            <a:pPr indent="0" lvl="0" marL="0" marR="0" rtl="0" algn="just">
              <a:lnSpc>
                <a:spcPct val="90000"/>
              </a:lnSpc>
              <a:spcBef>
                <a:spcPts val="1000"/>
              </a:spcBef>
              <a:spcAft>
                <a:spcPts val="0"/>
              </a:spcAft>
              <a:buClr>
                <a:srgbClr val="000000"/>
              </a:buClr>
              <a:buSzPts val="2000"/>
              <a:buFont typeface="Arial"/>
              <a:buNone/>
            </a:pPr>
            <a:r>
              <a:t/>
            </a:r>
            <a:endParaRPr b="0" i="0" sz="2000" u="none" cap="none" strike="noStrike">
              <a:solidFill>
                <a:srgbClr val="262626"/>
              </a:solidFill>
              <a:latin typeface="Poppins"/>
              <a:ea typeface="Poppins"/>
              <a:cs typeface="Poppins"/>
              <a:sym typeface="Poppins"/>
            </a:endParaRPr>
          </a:p>
          <a:p>
            <a:pPr indent="0" lvl="0" marL="0" marR="0" rtl="0" algn="just">
              <a:lnSpc>
                <a:spcPct val="90000"/>
              </a:lnSpc>
              <a:spcBef>
                <a:spcPts val="1000"/>
              </a:spcBef>
              <a:spcAft>
                <a:spcPts val="0"/>
              </a:spcAft>
              <a:buClr>
                <a:srgbClr val="000000"/>
              </a:buClr>
              <a:buSzPts val="2000"/>
              <a:buFont typeface="Arial"/>
              <a:buNone/>
            </a:pPr>
            <a:r>
              <a:rPr b="0" i="0" lang="fr-FR" sz="2000" u="none" cap="none" strike="noStrike">
                <a:solidFill>
                  <a:srgbClr val="262626"/>
                </a:solidFill>
                <a:latin typeface="Poppins"/>
                <a:ea typeface="Poppins"/>
                <a:cs typeface="Poppins"/>
                <a:sym typeface="Poppins"/>
              </a:rPr>
              <a:t>Il est donc primordial de bien définir le circuit de la donnée et de l’information dans le plan de SE (document word).</a:t>
            </a:r>
            <a:endParaRPr b="0" i="0" sz="2000" u="none" cap="none" strike="noStrike">
              <a:solidFill>
                <a:srgbClr val="262626"/>
              </a:solidFill>
              <a:latin typeface="Poppins"/>
              <a:ea typeface="Poppins"/>
              <a:cs typeface="Poppins"/>
              <a:sym typeface="Poppins"/>
            </a:endParaRPr>
          </a:p>
          <a:p>
            <a:pPr indent="0" lvl="0" marL="0" marR="0" rtl="0" algn="just">
              <a:lnSpc>
                <a:spcPct val="90000"/>
              </a:lnSpc>
              <a:spcBef>
                <a:spcPts val="1000"/>
              </a:spcBef>
              <a:spcAft>
                <a:spcPts val="0"/>
              </a:spcAft>
              <a:buClr>
                <a:srgbClr val="000000"/>
              </a:buClr>
              <a:buSzPts val="2000"/>
              <a:buFont typeface="Arial"/>
              <a:buNone/>
            </a:pPr>
            <a:r>
              <a:t/>
            </a:r>
            <a:endParaRPr b="0" i="0" sz="2000" u="none" cap="none" strike="noStrike">
              <a:solidFill>
                <a:srgbClr val="262626"/>
              </a:solidFill>
              <a:latin typeface="Poppins"/>
              <a:ea typeface="Poppins"/>
              <a:cs typeface="Poppins"/>
              <a:sym typeface="Poppins"/>
            </a:endParaRPr>
          </a:p>
          <a:p>
            <a:pPr indent="0" lvl="0" marL="0" marR="0" rtl="0" algn="l">
              <a:lnSpc>
                <a:spcPct val="100000"/>
              </a:lnSpc>
              <a:spcBef>
                <a:spcPts val="1000"/>
              </a:spcBef>
              <a:spcAft>
                <a:spcPts val="0"/>
              </a:spcAft>
              <a:buClr>
                <a:srgbClr val="000000"/>
              </a:buClr>
              <a:buSzPts val="1600"/>
              <a:buFont typeface="Arial"/>
              <a:buNone/>
            </a:pPr>
            <a:r>
              <a:rPr b="0" i="0" lang="fr-FR" sz="2000" u="none" cap="none" strike="noStrike">
                <a:solidFill>
                  <a:schemeClr val="lt1"/>
                </a:solidFill>
                <a:latin typeface="Poppins"/>
                <a:ea typeface="Poppins"/>
                <a:cs typeface="Poppins"/>
                <a:sym typeface="Poppins"/>
              </a:rPr>
              <a:t>Contact :  @secours-catholique.org</a:t>
            </a:r>
            <a:endParaRPr b="0" i="0" sz="2000" u="none" cap="none" strike="noStrike">
              <a:solidFill>
                <a:srgbClr val="000000"/>
              </a:solidFill>
              <a:latin typeface="Poppins"/>
              <a:ea typeface="Poppins"/>
              <a:cs typeface="Poppins"/>
              <a:sym typeface="Poppins"/>
            </a:endParaRPr>
          </a:p>
          <a:p>
            <a:pPr indent="0" lvl="0" marL="0" marR="0" rtl="0" algn="l">
              <a:lnSpc>
                <a:spcPct val="100000"/>
              </a:lnSpc>
              <a:spcBef>
                <a:spcPts val="1000"/>
              </a:spcBef>
              <a:spcAft>
                <a:spcPts val="0"/>
              </a:spcAft>
              <a:buClr>
                <a:srgbClr val="000000"/>
              </a:buClr>
              <a:buSzPts val="1400"/>
              <a:buFont typeface="Arial"/>
              <a:buNone/>
            </a:pPr>
            <a:br>
              <a:rPr b="0" i="0" lang="fr-FR" sz="2000" u="none" cap="none" strike="noStrike">
                <a:solidFill>
                  <a:schemeClr val="lt1"/>
                </a:solidFill>
                <a:latin typeface="Poppins"/>
                <a:ea typeface="Poppins"/>
                <a:cs typeface="Poppins"/>
                <a:sym typeface="Poppins"/>
              </a:rPr>
            </a:br>
            <a:r>
              <a:rPr b="0" i="0" lang="fr-FR" sz="1300" u="none" cap="none" strike="noStrike">
                <a:solidFill>
                  <a:srgbClr val="000000"/>
                </a:solidFill>
                <a:latin typeface="Arial"/>
                <a:ea typeface="Arial"/>
                <a:cs typeface="Arial"/>
                <a:sym typeface="Arial"/>
              </a:rPr>
              <a:t>Qui participe à l’analyse?</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1000"/>
              </a:spcAft>
              <a:buClr>
                <a:srgbClr val="000000"/>
              </a:buClr>
              <a:buSzPts val="1400"/>
              <a:buFont typeface="Arial"/>
              <a:buNone/>
            </a:pPr>
            <a:r>
              <a:t/>
            </a:r>
            <a:endParaRPr b="0" i="0" sz="2000" u="none" cap="none" strike="noStrike">
              <a:solidFill>
                <a:schemeClr val="lt1"/>
              </a:solidFill>
              <a:latin typeface="Poppins"/>
              <a:ea typeface="Poppins"/>
              <a:cs typeface="Poppins"/>
              <a:sym typeface="Poppins"/>
            </a:endParaRPr>
          </a:p>
        </p:txBody>
      </p:sp>
      <p:cxnSp>
        <p:nvCxnSpPr>
          <p:cNvPr id="626" name="Google Shape;626;g34b28132ac3_0_248"/>
          <p:cNvCxnSpPr/>
          <p:nvPr/>
        </p:nvCxnSpPr>
        <p:spPr>
          <a:xfrm flipH="1">
            <a:off x="690024" y="1554183"/>
            <a:ext cx="4200" cy="4735200"/>
          </a:xfrm>
          <a:prstGeom prst="straightConnector1">
            <a:avLst/>
          </a:prstGeom>
          <a:noFill/>
          <a:ln cap="flat" cmpd="sng" w="76200">
            <a:solidFill>
              <a:srgbClr val="E84E0F"/>
            </a:solidFill>
            <a:prstDash val="solid"/>
            <a:round/>
            <a:headEnd len="sm" w="sm" type="none"/>
            <a:tailEnd len="sm" w="sm" type="none"/>
          </a:ln>
        </p:spPr>
      </p:cxnSp>
      <p:sp>
        <p:nvSpPr>
          <p:cNvPr id="627" name="Google Shape;627;g34b28132ac3_0_248"/>
          <p:cNvSpPr txBox="1"/>
          <p:nvPr/>
        </p:nvSpPr>
        <p:spPr>
          <a:xfrm>
            <a:off x="0" y="315100"/>
            <a:ext cx="9144000" cy="8313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fr-FR" sz="4200" u="none" cap="none" strike="noStrike">
                <a:solidFill>
                  <a:schemeClr val="lt1"/>
                </a:solidFill>
                <a:latin typeface="Bebas Neue"/>
                <a:ea typeface="Bebas Neue"/>
                <a:cs typeface="Bebas Neue"/>
                <a:sym typeface="Bebas Neue"/>
              </a:rPr>
              <a:t>CHEMIN DE LA DONNÉE ET DE L’INFORMATION</a:t>
            </a:r>
            <a:endParaRPr b="1" i="0" sz="4200" u="none" cap="none" strike="noStrike">
              <a:solidFill>
                <a:schemeClr val="lt1"/>
              </a:solidFill>
              <a:latin typeface="Bebas Neue"/>
              <a:ea typeface="Bebas Neue"/>
              <a:cs typeface="Bebas Neue"/>
              <a:sym typeface="Bebas Neue"/>
            </a:endParaRPr>
          </a:p>
        </p:txBody>
      </p:sp>
      <p:sp>
        <p:nvSpPr>
          <p:cNvPr id="628" name="Google Shape;628;g34b28132ac3_0_248"/>
          <p:cNvSpPr/>
          <p:nvPr/>
        </p:nvSpPr>
        <p:spPr>
          <a:xfrm>
            <a:off x="1161300" y="4217750"/>
            <a:ext cx="1362000" cy="1083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Qui détient l’information?</a:t>
            </a:r>
            <a:endParaRPr b="0" i="0" sz="1400" u="none" cap="none" strike="noStrike">
              <a:solidFill>
                <a:srgbClr val="000000"/>
              </a:solidFill>
              <a:latin typeface="Arial"/>
              <a:ea typeface="Arial"/>
              <a:cs typeface="Arial"/>
              <a:sym typeface="Arial"/>
            </a:endParaRPr>
          </a:p>
        </p:txBody>
      </p:sp>
      <p:sp>
        <p:nvSpPr>
          <p:cNvPr id="629" name="Google Shape;629;g34b28132ac3_0_248"/>
          <p:cNvSpPr/>
          <p:nvPr/>
        </p:nvSpPr>
        <p:spPr>
          <a:xfrm>
            <a:off x="2387975" y="4217750"/>
            <a:ext cx="1362000" cy="1083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A qui la donne-t-il?</a:t>
            </a:r>
            <a:endParaRPr b="0" i="0" sz="1400" u="none" cap="none" strike="noStrike">
              <a:solidFill>
                <a:srgbClr val="000000"/>
              </a:solidFill>
              <a:latin typeface="Arial"/>
              <a:ea typeface="Arial"/>
              <a:cs typeface="Arial"/>
              <a:sym typeface="Arial"/>
            </a:endParaRPr>
          </a:p>
        </p:txBody>
      </p:sp>
      <p:sp>
        <p:nvSpPr>
          <p:cNvPr id="630" name="Google Shape;630;g34b28132ac3_0_248"/>
          <p:cNvSpPr/>
          <p:nvPr/>
        </p:nvSpPr>
        <p:spPr>
          <a:xfrm>
            <a:off x="3470750" y="4217750"/>
            <a:ext cx="1362000" cy="1083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fr-FR" sz="1300" u="none" cap="none" strike="noStrike">
                <a:solidFill>
                  <a:srgbClr val="000000"/>
                </a:solidFill>
                <a:latin typeface="Arial"/>
                <a:ea typeface="Arial"/>
                <a:cs typeface="Arial"/>
                <a:sym typeface="Arial"/>
              </a:rPr>
              <a:t>Qui enregistre la donnée </a:t>
            </a:r>
            <a:r>
              <a:rPr b="0" i="1" lang="fr-FR" sz="900" u="none" cap="none" strike="noStrike">
                <a:solidFill>
                  <a:srgbClr val="000000"/>
                </a:solidFill>
                <a:latin typeface="Arial"/>
                <a:ea typeface="Arial"/>
                <a:cs typeface="Arial"/>
                <a:sym typeface="Arial"/>
              </a:rPr>
              <a:t>(BDD/Tableau de bord)</a:t>
            </a:r>
            <a:r>
              <a:rPr b="0" i="0" lang="fr-FR" sz="1300" u="none" cap="none" strike="noStrike">
                <a:solidFill>
                  <a:srgbClr val="000000"/>
                </a:solidFill>
                <a:latin typeface="Arial"/>
                <a:ea typeface="Arial"/>
                <a:cs typeface="Arial"/>
                <a:sym typeface="Arial"/>
              </a:rPr>
              <a:t>?</a:t>
            </a:r>
            <a:endParaRPr b="0" i="0" sz="1300" u="none" cap="none" strike="noStrike">
              <a:solidFill>
                <a:srgbClr val="000000"/>
              </a:solidFill>
              <a:latin typeface="Arial"/>
              <a:ea typeface="Arial"/>
              <a:cs typeface="Arial"/>
              <a:sym typeface="Arial"/>
            </a:endParaRPr>
          </a:p>
        </p:txBody>
      </p:sp>
      <p:sp>
        <p:nvSpPr>
          <p:cNvPr id="631" name="Google Shape;631;g34b28132ac3_0_248"/>
          <p:cNvSpPr/>
          <p:nvPr/>
        </p:nvSpPr>
        <p:spPr>
          <a:xfrm>
            <a:off x="4572000" y="4217750"/>
            <a:ext cx="1362000" cy="1083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fr-FR" sz="1300" u="none" cap="none" strike="noStrike">
                <a:solidFill>
                  <a:srgbClr val="000000"/>
                </a:solidFill>
                <a:latin typeface="Arial"/>
                <a:ea typeface="Arial"/>
                <a:cs typeface="Arial"/>
                <a:sym typeface="Arial"/>
              </a:rPr>
              <a:t>Qui participe à l’analyse?</a:t>
            </a:r>
            <a:endParaRPr b="0" i="0" sz="1300" u="none" cap="none" strike="noStrike">
              <a:solidFill>
                <a:srgbClr val="000000"/>
              </a:solidFill>
              <a:latin typeface="Arial"/>
              <a:ea typeface="Arial"/>
              <a:cs typeface="Arial"/>
              <a:sym typeface="Arial"/>
            </a:endParaRPr>
          </a:p>
        </p:txBody>
      </p:sp>
      <p:sp>
        <p:nvSpPr>
          <p:cNvPr id="632" name="Google Shape;632;g34b28132ac3_0_248"/>
          <p:cNvSpPr/>
          <p:nvPr/>
        </p:nvSpPr>
        <p:spPr>
          <a:xfrm>
            <a:off x="5731525" y="4217750"/>
            <a:ext cx="1362000" cy="1083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fr-FR" sz="1100" u="none" cap="none" strike="noStrike">
                <a:solidFill>
                  <a:srgbClr val="000000"/>
                </a:solidFill>
                <a:latin typeface="Arial"/>
                <a:ea typeface="Arial"/>
                <a:cs typeface="Arial"/>
                <a:sym typeface="Arial"/>
              </a:rPr>
              <a:t>A qui transmettons nous l’information?</a:t>
            </a:r>
            <a:endParaRPr b="0" i="0" sz="1100" u="none" cap="none" strike="noStrike">
              <a:solidFill>
                <a:srgbClr val="000000"/>
              </a:solidFill>
              <a:latin typeface="Arial"/>
              <a:ea typeface="Arial"/>
              <a:cs typeface="Arial"/>
              <a:sym typeface="Arial"/>
            </a:endParaRPr>
          </a:p>
        </p:txBody>
      </p:sp>
      <p:sp>
        <p:nvSpPr>
          <p:cNvPr id="633" name="Google Shape;633;g34b28132ac3_0_248"/>
          <p:cNvSpPr/>
          <p:nvPr/>
        </p:nvSpPr>
        <p:spPr>
          <a:xfrm>
            <a:off x="6891050" y="4217750"/>
            <a:ext cx="1424100" cy="1083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A qui restituons- nous l’information?</a:t>
            </a:r>
            <a:endParaRPr b="0" i="0" sz="1200" u="none" cap="none" strike="noStrike">
              <a:solidFill>
                <a:srgbClr val="000000"/>
              </a:solidFill>
              <a:latin typeface="Arial"/>
              <a:ea typeface="Arial"/>
              <a:cs typeface="Arial"/>
              <a:sym typeface="Arial"/>
            </a:endParaRPr>
          </a:p>
        </p:txBody>
      </p:sp>
      <p:pic>
        <p:nvPicPr>
          <p:cNvPr id="634" name="Google Shape;634;g34b28132ac3_0_248" title="attention.png"/>
          <p:cNvPicPr preferRelativeResize="0"/>
          <p:nvPr/>
        </p:nvPicPr>
        <p:blipFill rotWithShape="1">
          <a:blip r:embed="rId3">
            <a:alphaModFix/>
          </a:blip>
          <a:srcRect b="0" l="0" r="0" t="0"/>
          <a:stretch/>
        </p:blipFill>
        <p:spPr>
          <a:xfrm>
            <a:off x="7204350" y="3429000"/>
            <a:ext cx="831300" cy="831300"/>
          </a:xfrm>
          <a:prstGeom prst="rect">
            <a:avLst/>
          </a:prstGeom>
          <a:noFill/>
          <a:ln>
            <a:noFill/>
          </a:ln>
        </p:spPr>
      </p:pic>
      <p:sp>
        <p:nvSpPr>
          <p:cNvPr id="635" name="Google Shape;635;g34b28132ac3_0_248"/>
          <p:cNvSpPr txBox="1"/>
          <p:nvPr/>
        </p:nvSpPr>
        <p:spPr>
          <a:xfrm>
            <a:off x="6907950" y="5349450"/>
            <a:ext cx="1424100" cy="95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fr-FR" sz="1200" u="none" cap="none" strike="noStrike">
                <a:solidFill>
                  <a:schemeClr val="dk2"/>
                </a:solidFill>
                <a:latin typeface="Arial"/>
                <a:ea typeface="Arial"/>
                <a:cs typeface="Arial"/>
                <a:sym typeface="Arial"/>
              </a:rPr>
              <a:t>Cette étape est souvent oubliée, elle est pourtant essentielle au principe de redevabilité.</a:t>
            </a:r>
            <a:endParaRPr b="0" i="0" sz="1200" u="none" cap="none" strike="noStrike">
              <a:solidFill>
                <a:schemeClr val="dk2"/>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g34b28132ac3_0_974"/>
          <p:cNvSpPr/>
          <p:nvPr/>
        </p:nvSpPr>
        <p:spPr>
          <a:xfrm>
            <a:off x="640600" y="1292300"/>
            <a:ext cx="1352100" cy="763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Mensuel - au plus tard le XX de chaque mois </a:t>
            </a:r>
            <a:endParaRPr b="0" i="0" sz="1000" u="none" cap="none" strike="noStrike">
              <a:solidFill>
                <a:srgbClr val="000000"/>
              </a:solidFill>
              <a:latin typeface="Arial"/>
              <a:ea typeface="Arial"/>
              <a:cs typeface="Arial"/>
              <a:sym typeface="Arial"/>
            </a:endParaRPr>
          </a:p>
        </p:txBody>
      </p:sp>
      <p:sp>
        <p:nvSpPr>
          <p:cNvPr id="641" name="Google Shape;641;g34b28132ac3_0_974"/>
          <p:cNvSpPr/>
          <p:nvPr/>
        </p:nvSpPr>
        <p:spPr>
          <a:xfrm>
            <a:off x="-18900" y="1392567"/>
            <a:ext cx="643800" cy="356100"/>
          </a:xfrm>
          <a:prstGeom prst="roundRect">
            <a:avLst>
              <a:gd fmla="val 16667" name="adj"/>
            </a:avLst>
          </a:prstGeom>
          <a:solidFill>
            <a:srgbClr val="F7A4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fr-FR" sz="900" u="none" cap="none" strike="noStrike">
                <a:solidFill>
                  <a:srgbClr val="000000"/>
                </a:solidFill>
                <a:latin typeface="Arial"/>
                <a:ea typeface="Arial"/>
                <a:cs typeface="Arial"/>
                <a:sym typeface="Arial"/>
              </a:rPr>
              <a:t>Quand?</a:t>
            </a:r>
            <a:endParaRPr b="0" i="0" sz="900" u="none" cap="none" strike="noStrike">
              <a:solidFill>
                <a:srgbClr val="000000"/>
              </a:solidFill>
              <a:latin typeface="Arial"/>
              <a:ea typeface="Arial"/>
              <a:cs typeface="Arial"/>
              <a:sym typeface="Arial"/>
            </a:endParaRPr>
          </a:p>
        </p:txBody>
      </p:sp>
      <p:sp>
        <p:nvSpPr>
          <p:cNvPr id="642" name="Google Shape;642;g34b28132ac3_0_974"/>
          <p:cNvSpPr/>
          <p:nvPr/>
        </p:nvSpPr>
        <p:spPr>
          <a:xfrm>
            <a:off x="613150" y="2146767"/>
            <a:ext cx="1407000" cy="303600"/>
          </a:xfrm>
          <a:prstGeom prst="rightArrow">
            <a:avLst>
              <a:gd fmla="val 50000" name="adj1"/>
              <a:gd fmla="val 50000" name="adj2"/>
            </a:avLst>
          </a:prstGeom>
          <a:solidFill>
            <a:srgbClr val="2627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g34b28132ac3_0_974"/>
          <p:cNvSpPr/>
          <p:nvPr/>
        </p:nvSpPr>
        <p:spPr>
          <a:xfrm>
            <a:off x="5040925" y="2541233"/>
            <a:ext cx="1303200" cy="2109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Partage du tableau de bord – </a:t>
            </a:r>
            <a:r>
              <a:rPr b="0" i="0" lang="fr-FR" sz="1000" u="none" cap="none" strike="noStrike">
                <a:solidFill>
                  <a:schemeClr val="accent1"/>
                </a:solidFill>
                <a:latin typeface="Arial"/>
                <a:ea typeface="Arial"/>
                <a:cs typeface="Arial"/>
                <a:sym typeface="Arial"/>
              </a:rPr>
              <a:t>Direction</a:t>
            </a:r>
            <a:r>
              <a:rPr b="0" i="0" lang="fr-FR" sz="1000" u="none" cap="none" strike="noStrike">
                <a:solidFill>
                  <a:srgbClr val="000000"/>
                </a:solidFill>
                <a:latin typeface="Arial"/>
                <a:ea typeface="Arial"/>
                <a:cs typeface="Arial"/>
                <a:sym typeface="Arial"/>
              </a:rPr>
              <a:t> </a:t>
            </a:r>
            <a:r>
              <a:rPr b="0" i="0" lang="fr-FR" sz="1000" u="none" cap="none" strike="noStrike">
                <a:solidFill>
                  <a:schemeClr val="accent1"/>
                </a:solidFill>
                <a:latin typeface="Arial"/>
                <a:ea typeface="Arial"/>
                <a:cs typeface="Arial"/>
                <a:sym typeface="Arial"/>
              </a:rPr>
              <a:t>Pays</a:t>
            </a:r>
            <a:endParaRPr b="0" i="0" sz="1000" u="none" cap="none" strike="noStrike">
              <a:solidFill>
                <a:schemeClr val="accent1"/>
              </a:solidFill>
              <a:latin typeface="Arial"/>
              <a:ea typeface="Arial"/>
              <a:cs typeface="Arial"/>
              <a:sym typeface="Arial"/>
            </a:endParaRPr>
          </a:p>
        </p:txBody>
      </p:sp>
      <p:sp>
        <p:nvSpPr>
          <p:cNvPr id="644" name="Google Shape;644;g34b28132ac3_0_974"/>
          <p:cNvSpPr/>
          <p:nvPr/>
        </p:nvSpPr>
        <p:spPr>
          <a:xfrm>
            <a:off x="-18900" y="2747500"/>
            <a:ext cx="643800" cy="356100"/>
          </a:xfrm>
          <a:prstGeom prst="roundRect">
            <a:avLst>
              <a:gd fmla="val 16667" name="adj"/>
            </a:avLst>
          </a:prstGeom>
          <a:solidFill>
            <a:srgbClr val="F7A4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fr-FR" sz="900" u="none" cap="none" strike="noStrike">
                <a:solidFill>
                  <a:srgbClr val="000000"/>
                </a:solidFill>
                <a:latin typeface="Arial"/>
                <a:ea typeface="Arial"/>
                <a:cs typeface="Arial"/>
                <a:sym typeface="Arial"/>
              </a:rPr>
              <a:t>Quoi?</a:t>
            </a:r>
            <a:endParaRPr b="0" i="0" sz="900" u="none" cap="none" strike="noStrike">
              <a:solidFill>
                <a:srgbClr val="000000"/>
              </a:solidFill>
              <a:latin typeface="Arial"/>
              <a:ea typeface="Arial"/>
              <a:cs typeface="Arial"/>
              <a:sym typeface="Arial"/>
            </a:endParaRPr>
          </a:p>
        </p:txBody>
      </p:sp>
      <p:sp>
        <p:nvSpPr>
          <p:cNvPr id="645" name="Google Shape;645;g34b28132ac3_0_974"/>
          <p:cNvSpPr/>
          <p:nvPr/>
        </p:nvSpPr>
        <p:spPr>
          <a:xfrm>
            <a:off x="-18900" y="4805800"/>
            <a:ext cx="643800" cy="356100"/>
          </a:xfrm>
          <a:prstGeom prst="roundRect">
            <a:avLst>
              <a:gd fmla="val 16667" name="adj"/>
            </a:avLst>
          </a:prstGeom>
          <a:solidFill>
            <a:srgbClr val="F7A4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fr-FR" sz="900" u="none" cap="none" strike="noStrike">
                <a:solidFill>
                  <a:srgbClr val="000000"/>
                </a:solidFill>
                <a:latin typeface="Arial"/>
                <a:ea typeface="Arial"/>
                <a:cs typeface="Arial"/>
                <a:sym typeface="Arial"/>
              </a:rPr>
              <a:t>Qui?</a:t>
            </a:r>
            <a:endParaRPr b="0" i="0" sz="900" u="none" cap="none" strike="noStrike">
              <a:solidFill>
                <a:srgbClr val="000000"/>
              </a:solidFill>
              <a:latin typeface="Arial"/>
              <a:ea typeface="Arial"/>
              <a:cs typeface="Arial"/>
              <a:sym typeface="Arial"/>
            </a:endParaRPr>
          </a:p>
        </p:txBody>
      </p:sp>
      <p:sp>
        <p:nvSpPr>
          <p:cNvPr id="646" name="Google Shape;646;g34b28132ac3_0_974"/>
          <p:cNvSpPr/>
          <p:nvPr/>
        </p:nvSpPr>
        <p:spPr>
          <a:xfrm>
            <a:off x="613150" y="2541200"/>
            <a:ext cx="1407000" cy="2109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Actualisation du tableau de bord : onglet 3 (plan d’action), onglet 4 </a:t>
            </a:r>
            <a:r>
              <a:rPr b="0" i="0" lang="fr-FR" sz="1000" u="none" cap="none" strike="noStrike">
                <a:solidFill>
                  <a:schemeClr val="dk1"/>
                </a:solidFill>
                <a:latin typeface="Arial"/>
                <a:ea typeface="Arial"/>
                <a:cs typeface="Arial"/>
                <a:sym typeface="Arial"/>
              </a:rPr>
              <a:t>(suivi des indicateurs) </a:t>
            </a:r>
            <a:endParaRPr b="0" i="0" sz="1000" u="none" cap="none" strike="noStrike">
              <a:solidFill>
                <a:srgbClr val="000000"/>
              </a:solidFill>
              <a:latin typeface="Arial"/>
              <a:ea typeface="Arial"/>
              <a:cs typeface="Arial"/>
              <a:sym typeface="Arial"/>
            </a:endParaRPr>
          </a:p>
        </p:txBody>
      </p:sp>
      <p:sp>
        <p:nvSpPr>
          <p:cNvPr id="647" name="Google Shape;647;g34b28132ac3_0_974"/>
          <p:cNvSpPr/>
          <p:nvPr/>
        </p:nvSpPr>
        <p:spPr>
          <a:xfrm>
            <a:off x="613150" y="4747300"/>
            <a:ext cx="1407000" cy="1044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Le chargé de projet (en collaboration avec chargé SERA?)</a:t>
            </a:r>
            <a:endParaRPr b="0" i="0" sz="1000" u="none" cap="none" strike="noStrike">
              <a:solidFill>
                <a:srgbClr val="000000"/>
              </a:solidFill>
              <a:latin typeface="Arial"/>
              <a:ea typeface="Arial"/>
              <a:cs typeface="Arial"/>
              <a:sym typeface="Arial"/>
            </a:endParaRPr>
          </a:p>
        </p:txBody>
      </p:sp>
      <p:sp>
        <p:nvSpPr>
          <p:cNvPr id="648" name="Google Shape;648;g34b28132ac3_0_974"/>
          <p:cNvSpPr/>
          <p:nvPr/>
        </p:nvSpPr>
        <p:spPr>
          <a:xfrm>
            <a:off x="2089075" y="1292300"/>
            <a:ext cx="1407000" cy="763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Mensuel - au plus tard le XX de chaque mois </a:t>
            </a:r>
            <a:endParaRPr b="0" i="0" sz="1000" u="none" cap="none" strike="noStrike">
              <a:solidFill>
                <a:srgbClr val="000000"/>
              </a:solidFill>
              <a:latin typeface="Arial"/>
              <a:ea typeface="Arial"/>
              <a:cs typeface="Arial"/>
              <a:sym typeface="Arial"/>
            </a:endParaRPr>
          </a:p>
        </p:txBody>
      </p:sp>
      <p:sp>
        <p:nvSpPr>
          <p:cNvPr id="649" name="Google Shape;649;g34b28132ac3_0_974"/>
          <p:cNvSpPr/>
          <p:nvPr/>
        </p:nvSpPr>
        <p:spPr>
          <a:xfrm>
            <a:off x="2089075" y="2541167"/>
            <a:ext cx="1407000" cy="2109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Mise en dialogue et analyse des données - réunion de suivi de projet mensuelle.</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Compléter les box « analyse » de l’onglet 2 (bilan et analyse)</a:t>
            </a:r>
            <a:endParaRPr b="0" i="0" sz="1000" u="none" cap="none" strike="noStrike">
              <a:solidFill>
                <a:srgbClr val="000000"/>
              </a:solidFill>
              <a:latin typeface="Arial"/>
              <a:ea typeface="Arial"/>
              <a:cs typeface="Arial"/>
              <a:sym typeface="Arial"/>
            </a:endParaRPr>
          </a:p>
        </p:txBody>
      </p:sp>
      <p:sp>
        <p:nvSpPr>
          <p:cNvPr id="650" name="Google Shape;650;g34b28132ac3_0_974"/>
          <p:cNvSpPr/>
          <p:nvPr/>
        </p:nvSpPr>
        <p:spPr>
          <a:xfrm>
            <a:off x="2089075" y="4747300"/>
            <a:ext cx="1476000" cy="1568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900" u="none" cap="none" strike="noStrike">
                <a:solidFill>
                  <a:srgbClr val="000000"/>
                </a:solidFill>
                <a:latin typeface="Arial"/>
                <a:ea typeface="Arial"/>
                <a:cs typeface="Arial"/>
                <a:sym typeface="Arial"/>
              </a:rPr>
              <a:t>Les membres de l’équipe projet, équipes support et les partenaires opérationnels impliqués, équipe régionale (participants optionnels /Projet </a:t>
            </a:r>
            <a:endParaRPr b="0" i="0" sz="900" u="none" cap="none" strike="noStrike">
              <a:solidFill>
                <a:srgbClr val="000000"/>
              </a:solidFill>
              <a:latin typeface="Arial"/>
              <a:ea typeface="Arial"/>
              <a:cs typeface="Arial"/>
              <a:sym typeface="Arial"/>
            </a:endParaRPr>
          </a:p>
        </p:txBody>
      </p:sp>
      <p:sp>
        <p:nvSpPr>
          <p:cNvPr id="651" name="Google Shape;651;g34b28132ac3_0_974"/>
          <p:cNvSpPr/>
          <p:nvPr/>
        </p:nvSpPr>
        <p:spPr>
          <a:xfrm>
            <a:off x="2089075" y="2146733"/>
            <a:ext cx="1407000" cy="303600"/>
          </a:xfrm>
          <a:prstGeom prst="rightArrow">
            <a:avLst>
              <a:gd fmla="val 50000" name="adj1"/>
              <a:gd fmla="val 50000" name="adj2"/>
            </a:avLst>
          </a:prstGeom>
          <a:solidFill>
            <a:srgbClr val="2627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g34b28132ac3_0_974"/>
          <p:cNvSpPr/>
          <p:nvPr/>
        </p:nvSpPr>
        <p:spPr>
          <a:xfrm>
            <a:off x="3592450" y="1292300"/>
            <a:ext cx="1407000" cy="715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Trimestriel - au plus tard le XX de chaque trimestre </a:t>
            </a:r>
            <a:endParaRPr b="0" i="0" sz="1000" u="none" cap="none" strike="noStrike">
              <a:solidFill>
                <a:srgbClr val="000000"/>
              </a:solidFill>
              <a:latin typeface="Arial"/>
              <a:ea typeface="Arial"/>
              <a:cs typeface="Arial"/>
              <a:sym typeface="Arial"/>
            </a:endParaRPr>
          </a:p>
        </p:txBody>
      </p:sp>
      <p:sp>
        <p:nvSpPr>
          <p:cNvPr id="653" name="Google Shape;653;g34b28132ac3_0_974"/>
          <p:cNvSpPr/>
          <p:nvPr/>
        </p:nvSpPr>
        <p:spPr>
          <a:xfrm>
            <a:off x="3564999" y="2122767"/>
            <a:ext cx="1407000" cy="303600"/>
          </a:xfrm>
          <a:prstGeom prst="rightArrow">
            <a:avLst>
              <a:gd fmla="val 50000" name="adj1"/>
              <a:gd fmla="val 50000" name="adj2"/>
            </a:avLst>
          </a:prstGeom>
          <a:solidFill>
            <a:srgbClr val="2627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g34b28132ac3_0_974"/>
          <p:cNvSpPr/>
          <p:nvPr/>
        </p:nvSpPr>
        <p:spPr>
          <a:xfrm>
            <a:off x="3565000" y="2541233"/>
            <a:ext cx="1407000" cy="2109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Mise en dialogue/réconciliation onglet 5, suivi budgétaire, et données comptables, compléter la colonne commentaires</a:t>
            </a:r>
            <a:endParaRPr b="0" i="0" sz="1000" u="none" cap="none" strike="noStrike">
              <a:solidFill>
                <a:srgbClr val="000000"/>
              </a:solidFill>
              <a:latin typeface="Arial"/>
              <a:ea typeface="Arial"/>
              <a:cs typeface="Arial"/>
              <a:sym typeface="Arial"/>
            </a:endParaRPr>
          </a:p>
        </p:txBody>
      </p:sp>
      <p:sp>
        <p:nvSpPr>
          <p:cNvPr id="655" name="Google Shape;655;g34b28132ac3_0_974"/>
          <p:cNvSpPr/>
          <p:nvPr/>
        </p:nvSpPr>
        <p:spPr>
          <a:xfrm>
            <a:off x="3592450" y="4765700"/>
            <a:ext cx="1407000" cy="1568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Le chargé de projet et le responsable administratif</a:t>
            </a:r>
            <a:endParaRPr b="0" i="0" sz="1000" u="none" cap="none" strike="noStrike">
              <a:solidFill>
                <a:srgbClr val="000000"/>
              </a:solidFill>
              <a:latin typeface="Arial"/>
              <a:ea typeface="Arial"/>
              <a:cs typeface="Arial"/>
              <a:sym typeface="Arial"/>
            </a:endParaRPr>
          </a:p>
        </p:txBody>
      </p:sp>
      <p:sp>
        <p:nvSpPr>
          <p:cNvPr id="656" name="Google Shape;656;g34b28132ac3_0_974"/>
          <p:cNvSpPr/>
          <p:nvPr/>
        </p:nvSpPr>
        <p:spPr>
          <a:xfrm>
            <a:off x="5095825" y="4952567"/>
            <a:ext cx="1214100" cy="1382100"/>
          </a:xfrm>
          <a:prstGeom prst="rect">
            <a:avLst/>
          </a:prstGeom>
          <a:solidFill>
            <a:srgbClr val="FFFFFF"/>
          </a:solidFill>
          <a:ln cap="flat" cmpd="sng" w="12700">
            <a:solidFill>
              <a:srgbClr val="42719B"/>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fr-FR" sz="900" u="none" cap="none" strike="noStrike">
                <a:solidFill>
                  <a:srgbClr val="000000"/>
                </a:solidFill>
                <a:latin typeface="Arial"/>
                <a:ea typeface="Arial"/>
                <a:cs typeface="Arial"/>
                <a:sym typeface="Arial"/>
              </a:rPr>
              <a:t>de</a:t>
            </a:r>
            <a:r>
              <a:rPr b="0" i="0" lang="fr-FR" sz="900" u="none" cap="none" strike="noStrike">
                <a:solidFill>
                  <a:srgbClr val="000000"/>
                </a:solidFill>
                <a:latin typeface="Arial"/>
                <a:ea typeface="Arial"/>
                <a:cs typeface="Arial"/>
                <a:sym typeface="Arial"/>
              </a:rPr>
              <a:t> : Chefs de projet</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fr-FR" sz="900" u="none" cap="none" strike="noStrike">
                <a:solidFill>
                  <a:srgbClr val="000000"/>
                </a:solidFill>
                <a:latin typeface="Arial"/>
                <a:ea typeface="Arial"/>
                <a:cs typeface="Arial"/>
                <a:sym typeface="Arial"/>
              </a:rPr>
              <a:t>à</a:t>
            </a:r>
            <a:r>
              <a:rPr b="0" i="0" lang="fr-FR" sz="900" u="none" cap="none" strike="noStrike">
                <a:solidFill>
                  <a:srgbClr val="000000"/>
                </a:solidFill>
                <a:latin typeface="Arial"/>
                <a:ea typeface="Arial"/>
                <a:cs typeface="Arial"/>
                <a:sym typeface="Arial"/>
              </a:rPr>
              <a:t> : Directeur pays</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Calibri"/>
              <a:buNone/>
            </a:pPr>
            <a:r>
              <a:rPr b="1" i="0" lang="fr-FR" sz="900" u="none" cap="none" strike="noStrike">
                <a:solidFill>
                  <a:srgbClr val="000000"/>
                </a:solidFill>
                <a:latin typeface="Calibri"/>
                <a:ea typeface="Calibri"/>
                <a:cs typeface="Calibri"/>
                <a:sym typeface="Calibri"/>
              </a:rPr>
              <a:t>cc</a:t>
            </a:r>
            <a:r>
              <a:rPr b="0" i="0" lang="fr-FR" sz="900" u="none" cap="none" strike="noStrike">
                <a:solidFill>
                  <a:srgbClr val="000000"/>
                </a:solidFill>
                <a:latin typeface="Calibri"/>
                <a:ea typeface="Calibri"/>
                <a:cs typeface="Calibri"/>
                <a:sym typeface="Calibri"/>
              </a:rPr>
              <a:t> : Responsable administratif, responsable logistique? partenaires?xxxx</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g34b28132ac3_0_974"/>
          <p:cNvSpPr/>
          <p:nvPr/>
        </p:nvSpPr>
        <p:spPr>
          <a:xfrm>
            <a:off x="6426475" y="1292300"/>
            <a:ext cx="1248300" cy="763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Trimestriel- au plus tard le XX de chaque trimestre</a:t>
            </a:r>
            <a:endParaRPr b="0" i="0" sz="1000" u="none" cap="none" strike="noStrike">
              <a:solidFill>
                <a:srgbClr val="000000"/>
              </a:solidFill>
              <a:latin typeface="Arial"/>
              <a:ea typeface="Arial"/>
              <a:cs typeface="Arial"/>
              <a:sym typeface="Arial"/>
            </a:endParaRPr>
          </a:p>
        </p:txBody>
      </p:sp>
      <p:sp>
        <p:nvSpPr>
          <p:cNvPr id="658" name="Google Shape;658;g34b28132ac3_0_974"/>
          <p:cNvSpPr/>
          <p:nvPr/>
        </p:nvSpPr>
        <p:spPr>
          <a:xfrm>
            <a:off x="5095825" y="1266967"/>
            <a:ext cx="1248300" cy="763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Mensuel - au plus tard le XX de chaque mois </a:t>
            </a:r>
            <a:endParaRPr b="0" i="0" sz="1000" u="none" cap="none" strike="noStrike">
              <a:solidFill>
                <a:srgbClr val="000000"/>
              </a:solidFill>
              <a:latin typeface="Arial"/>
              <a:ea typeface="Arial"/>
              <a:cs typeface="Arial"/>
              <a:sym typeface="Arial"/>
            </a:endParaRPr>
          </a:p>
        </p:txBody>
      </p:sp>
      <p:sp>
        <p:nvSpPr>
          <p:cNvPr id="659" name="Google Shape;659;g34b28132ac3_0_974"/>
          <p:cNvSpPr/>
          <p:nvPr/>
        </p:nvSpPr>
        <p:spPr>
          <a:xfrm>
            <a:off x="6399025" y="2542567"/>
            <a:ext cx="1303200" cy="2109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Partage du tableau de bord (en complément du rapport trimestriel) à la DRO</a:t>
            </a:r>
            <a:endParaRPr b="0" i="0" sz="1000" u="none" cap="none" strike="noStrike">
              <a:solidFill>
                <a:srgbClr val="000000"/>
              </a:solidFill>
              <a:latin typeface="Arial"/>
              <a:ea typeface="Arial"/>
              <a:cs typeface="Arial"/>
              <a:sym typeface="Arial"/>
            </a:endParaRPr>
          </a:p>
        </p:txBody>
      </p:sp>
      <p:sp>
        <p:nvSpPr>
          <p:cNvPr id="660" name="Google Shape;660;g34b28132ac3_0_974"/>
          <p:cNvSpPr/>
          <p:nvPr/>
        </p:nvSpPr>
        <p:spPr>
          <a:xfrm>
            <a:off x="6426475" y="4952567"/>
            <a:ext cx="1214100" cy="1363500"/>
          </a:xfrm>
          <a:prstGeom prst="rect">
            <a:avLst/>
          </a:prstGeom>
          <a:solidFill>
            <a:srgbClr val="FFFFFF"/>
          </a:solidFill>
          <a:ln cap="flat" cmpd="sng" w="12700">
            <a:solidFill>
              <a:srgbClr val="42719B"/>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fr-FR" sz="900" u="none" cap="none" strike="noStrike">
                <a:solidFill>
                  <a:srgbClr val="000000"/>
                </a:solidFill>
                <a:latin typeface="Arial"/>
                <a:ea typeface="Arial"/>
                <a:cs typeface="Arial"/>
                <a:sym typeface="Arial"/>
              </a:rPr>
              <a:t>de</a:t>
            </a:r>
            <a:r>
              <a:rPr b="0" i="0" lang="fr-FR" sz="900" u="none" cap="none" strike="noStrike">
                <a:solidFill>
                  <a:srgbClr val="000000"/>
                </a:solidFill>
                <a:latin typeface="Arial"/>
                <a:ea typeface="Arial"/>
                <a:cs typeface="Arial"/>
                <a:sym typeface="Arial"/>
              </a:rPr>
              <a:t> : </a:t>
            </a:r>
            <a:r>
              <a:rPr b="0" i="0" lang="fr-FR" sz="900" u="none" cap="none" strike="noStrike">
                <a:solidFill>
                  <a:schemeClr val="accent1"/>
                </a:solidFill>
                <a:latin typeface="Arial"/>
                <a:ea typeface="Arial"/>
                <a:cs typeface="Arial"/>
                <a:sym typeface="Arial"/>
              </a:rPr>
              <a:t>DP</a:t>
            </a:r>
            <a:r>
              <a:rPr b="0" i="0" lang="fr-FR" sz="900" u="none" cap="none" strike="noStrike">
                <a:solidFill>
                  <a:srgbClr val="000000"/>
                </a:solidFill>
                <a:latin typeface="Arial"/>
                <a:ea typeface="Arial"/>
                <a:cs typeface="Arial"/>
                <a:sym typeface="Arial"/>
              </a:rPr>
              <a:t> </a:t>
            </a:r>
            <a:endParaRPr b="0" i="0" sz="900" u="none" cap="none" strike="noStrike">
              <a:solidFill>
                <a:schemeClr val="dk1"/>
              </a:solidFill>
              <a:highlight>
                <a:srgbClr val="FFFF00"/>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fr-FR" sz="900" u="none" cap="none" strike="noStrike">
                <a:solidFill>
                  <a:srgbClr val="000000"/>
                </a:solidFill>
                <a:latin typeface="Arial"/>
                <a:ea typeface="Arial"/>
                <a:cs typeface="Arial"/>
                <a:sym typeface="Arial"/>
              </a:rPr>
              <a:t>à</a:t>
            </a:r>
            <a:r>
              <a:rPr b="0" i="0" lang="fr-FR" sz="900" u="none" cap="none" strike="noStrike">
                <a:solidFill>
                  <a:srgbClr val="000000"/>
                </a:solidFill>
                <a:latin typeface="Arial"/>
                <a:ea typeface="Arial"/>
                <a:cs typeface="Arial"/>
                <a:sym typeface="Arial"/>
              </a:rPr>
              <a:t> : Coordinateur régional</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Calibri"/>
              <a:buNone/>
            </a:pPr>
            <a:r>
              <a:rPr b="1" i="0" lang="fr-FR" sz="900" u="none" cap="none" strike="noStrike">
                <a:solidFill>
                  <a:srgbClr val="000000"/>
                </a:solidFill>
                <a:latin typeface="Calibri"/>
                <a:ea typeface="Calibri"/>
                <a:cs typeface="Calibri"/>
                <a:sym typeface="Calibri"/>
              </a:rPr>
              <a:t>cc</a:t>
            </a:r>
            <a:r>
              <a:rPr b="0" i="0" lang="fr-FR" sz="900" u="none" cap="none" strike="noStrike">
                <a:solidFill>
                  <a:srgbClr val="000000"/>
                </a:solidFill>
                <a:latin typeface="Calibri"/>
                <a:ea typeface="Calibri"/>
                <a:cs typeface="Calibri"/>
                <a:sym typeface="Calibri"/>
              </a:rPr>
              <a:t> : coordinateur administratif régional</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Arial"/>
              <a:ea typeface="Arial"/>
              <a:cs typeface="Arial"/>
              <a:sym typeface="Arial"/>
            </a:endParaRPr>
          </a:p>
        </p:txBody>
      </p:sp>
      <p:sp>
        <p:nvSpPr>
          <p:cNvPr id="661" name="Google Shape;661;g34b28132ac3_0_974"/>
          <p:cNvSpPr/>
          <p:nvPr/>
        </p:nvSpPr>
        <p:spPr>
          <a:xfrm>
            <a:off x="5040925" y="2122767"/>
            <a:ext cx="1303200" cy="303600"/>
          </a:xfrm>
          <a:prstGeom prst="rightArrow">
            <a:avLst>
              <a:gd fmla="val 50000" name="adj1"/>
              <a:gd fmla="val 50000" name="adj2"/>
            </a:avLst>
          </a:prstGeom>
          <a:solidFill>
            <a:srgbClr val="2627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g34b28132ac3_0_974"/>
          <p:cNvSpPr/>
          <p:nvPr/>
        </p:nvSpPr>
        <p:spPr>
          <a:xfrm>
            <a:off x="6399025" y="2147433"/>
            <a:ext cx="1303200" cy="303600"/>
          </a:xfrm>
          <a:prstGeom prst="rightArrow">
            <a:avLst>
              <a:gd fmla="val 50000" name="adj1"/>
              <a:gd fmla="val 50000" name="adj2"/>
            </a:avLst>
          </a:prstGeom>
          <a:solidFill>
            <a:srgbClr val="2627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g34b28132ac3_0_974"/>
          <p:cNvSpPr/>
          <p:nvPr/>
        </p:nvSpPr>
        <p:spPr>
          <a:xfrm>
            <a:off x="7757125" y="1292300"/>
            <a:ext cx="1248300" cy="763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Trimestriel- au plus tard le XX de chaque trimestre</a:t>
            </a:r>
            <a:endParaRPr b="0" i="0" sz="1000" u="none" cap="none" strike="noStrike">
              <a:solidFill>
                <a:srgbClr val="000000"/>
              </a:solidFill>
              <a:latin typeface="Arial"/>
              <a:ea typeface="Arial"/>
              <a:cs typeface="Arial"/>
              <a:sym typeface="Arial"/>
            </a:endParaRPr>
          </a:p>
        </p:txBody>
      </p:sp>
      <p:sp>
        <p:nvSpPr>
          <p:cNvPr id="664" name="Google Shape;664;g34b28132ac3_0_974"/>
          <p:cNvSpPr/>
          <p:nvPr/>
        </p:nvSpPr>
        <p:spPr>
          <a:xfrm>
            <a:off x="7729675" y="2542567"/>
            <a:ext cx="1303200" cy="2109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Partage des retours, commentaires, questions, analyse, besoins, de la direction internationale vers l’équipe projet</a:t>
            </a:r>
            <a:endParaRPr b="0" i="0" sz="1000" u="none" cap="none" strike="noStrike">
              <a:solidFill>
                <a:srgbClr val="000000"/>
              </a:solidFill>
              <a:latin typeface="Arial"/>
              <a:ea typeface="Arial"/>
              <a:cs typeface="Arial"/>
              <a:sym typeface="Arial"/>
            </a:endParaRPr>
          </a:p>
        </p:txBody>
      </p:sp>
      <p:sp>
        <p:nvSpPr>
          <p:cNvPr id="665" name="Google Shape;665;g34b28132ac3_0_974"/>
          <p:cNvSpPr/>
          <p:nvPr/>
        </p:nvSpPr>
        <p:spPr>
          <a:xfrm>
            <a:off x="7757125" y="4952567"/>
            <a:ext cx="1303200" cy="1214400"/>
          </a:xfrm>
          <a:prstGeom prst="rect">
            <a:avLst/>
          </a:prstGeom>
          <a:solidFill>
            <a:srgbClr val="FFFFFF"/>
          </a:solidFill>
          <a:ln cap="flat" cmpd="sng" w="12700">
            <a:solidFill>
              <a:srgbClr val="42719B"/>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fr-FR" sz="900" u="none" cap="none" strike="noStrike">
                <a:solidFill>
                  <a:srgbClr val="000000"/>
                </a:solidFill>
                <a:latin typeface="Arial"/>
                <a:ea typeface="Arial"/>
                <a:cs typeface="Arial"/>
                <a:sym typeface="Arial"/>
              </a:rPr>
              <a:t>de</a:t>
            </a:r>
            <a:r>
              <a:rPr b="0" i="0" lang="fr-FR" sz="900" u="none" cap="none" strike="noStrike">
                <a:solidFill>
                  <a:srgbClr val="000000"/>
                </a:solidFill>
                <a:latin typeface="Arial"/>
                <a:ea typeface="Arial"/>
                <a:cs typeface="Arial"/>
                <a:sym typeface="Arial"/>
              </a:rPr>
              <a:t> : Coordinateur régional</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fr-FR" sz="900" u="none" cap="none" strike="noStrike">
                <a:solidFill>
                  <a:srgbClr val="000000"/>
                </a:solidFill>
                <a:latin typeface="Arial"/>
                <a:ea typeface="Arial"/>
                <a:cs typeface="Arial"/>
                <a:sym typeface="Arial"/>
              </a:rPr>
              <a:t>à</a:t>
            </a:r>
            <a:r>
              <a:rPr b="0" i="0" lang="fr-FR" sz="900" u="none" cap="none" strike="noStrike">
                <a:solidFill>
                  <a:srgbClr val="000000"/>
                </a:solidFill>
                <a:latin typeface="Arial"/>
                <a:ea typeface="Arial"/>
                <a:cs typeface="Arial"/>
                <a:sym typeface="Arial"/>
              </a:rPr>
              <a:t> : Chef de projet</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Calibri"/>
              <a:buNone/>
            </a:pPr>
            <a:r>
              <a:rPr b="1" i="0" lang="fr-FR" sz="900" u="none" cap="none" strike="noStrike">
                <a:solidFill>
                  <a:srgbClr val="000000"/>
                </a:solidFill>
                <a:latin typeface="Calibri"/>
                <a:ea typeface="Calibri"/>
                <a:cs typeface="Calibri"/>
                <a:sym typeface="Calibri"/>
              </a:rPr>
              <a:t>cc</a:t>
            </a:r>
            <a:r>
              <a:rPr b="0" i="0" lang="fr-FR" sz="900" u="none" cap="none" strike="noStrike">
                <a:solidFill>
                  <a:srgbClr val="000000"/>
                </a:solidFill>
                <a:latin typeface="Calibri"/>
                <a:ea typeface="Calibri"/>
                <a:cs typeface="Calibri"/>
                <a:sym typeface="Calibri"/>
              </a:rPr>
              <a:t> : Directeur mission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Arial"/>
              <a:ea typeface="Arial"/>
              <a:cs typeface="Arial"/>
              <a:sym typeface="Arial"/>
            </a:endParaRPr>
          </a:p>
        </p:txBody>
      </p:sp>
      <p:sp>
        <p:nvSpPr>
          <p:cNvPr id="666" name="Google Shape;666;g34b28132ac3_0_974"/>
          <p:cNvSpPr/>
          <p:nvPr/>
        </p:nvSpPr>
        <p:spPr>
          <a:xfrm>
            <a:off x="7702225" y="2147433"/>
            <a:ext cx="1303200" cy="303600"/>
          </a:xfrm>
          <a:prstGeom prst="rightArrow">
            <a:avLst>
              <a:gd fmla="val 50000" name="adj1"/>
              <a:gd fmla="val 50000" name="adj2"/>
            </a:avLst>
          </a:prstGeom>
          <a:solidFill>
            <a:srgbClr val="2627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g34b28132ac3_0_974"/>
          <p:cNvSpPr txBox="1"/>
          <p:nvPr/>
        </p:nvSpPr>
        <p:spPr>
          <a:xfrm>
            <a:off x="0" y="10300"/>
            <a:ext cx="9144000" cy="8313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fr-FR" sz="4200" u="none" cap="none" strike="noStrike">
                <a:solidFill>
                  <a:schemeClr val="lt1"/>
                </a:solidFill>
                <a:latin typeface="Bebas Neue"/>
                <a:ea typeface="Bebas Neue"/>
                <a:cs typeface="Bebas Neue"/>
                <a:sym typeface="Bebas Neue"/>
              </a:rPr>
              <a:t>CHEMIN DE LA DONNÉE ET DE L’INFORMATION</a:t>
            </a:r>
            <a:endParaRPr b="1" i="0" sz="4200" u="none" cap="none" strike="noStrike">
              <a:solidFill>
                <a:schemeClr val="lt1"/>
              </a:solidFill>
              <a:latin typeface="Bebas Neue"/>
              <a:ea typeface="Bebas Neue"/>
              <a:cs typeface="Bebas Neue"/>
              <a:sym typeface="Bebas Neue"/>
            </a:endParaRPr>
          </a:p>
        </p:txBody>
      </p:sp>
      <p:sp>
        <p:nvSpPr>
          <p:cNvPr id="668" name="Google Shape;668;g34b28132ac3_0_974"/>
          <p:cNvSpPr txBox="1"/>
          <p:nvPr/>
        </p:nvSpPr>
        <p:spPr>
          <a:xfrm>
            <a:off x="-18900" y="774375"/>
            <a:ext cx="5524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fr-FR" sz="2000" u="none" cap="none" strike="noStrike">
                <a:solidFill>
                  <a:schemeClr val="dk2"/>
                </a:solidFill>
                <a:latin typeface="Arial"/>
                <a:ea typeface="Arial"/>
                <a:cs typeface="Arial"/>
                <a:sym typeface="Arial"/>
              </a:rPr>
              <a:t>Exemple - Tableau de bord</a:t>
            </a:r>
            <a:endParaRPr b="0" i="0" sz="2000" u="none" cap="none" strike="noStrike">
              <a:solidFill>
                <a:schemeClr val="dk2"/>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g34b28132ac3_0_1005"/>
          <p:cNvSpPr/>
          <p:nvPr/>
        </p:nvSpPr>
        <p:spPr>
          <a:xfrm>
            <a:off x="-18900" y="1392567"/>
            <a:ext cx="643800" cy="356100"/>
          </a:xfrm>
          <a:prstGeom prst="roundRect">
            <a:avLst>
              <a:gd fmla="val 16667" name="adj"/>
            </a:avLst>
          </a:prstGeom>
          <a:solidFill>
            <a:srgbClr val="F7A4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fr-FR" sz="900" u="none" cap="none" strike="noStrike">
                <a:solidFill>
                  <a:srgbClr val="000000"/>
                </a:solidFill>
                <a:latin typeface="Arial"/>
                <a:ea typeface="Arial"/>
                <a:cs typeface="Arial"/>
                <a:sym typeface="Arial"/>
              </a:rPr>
              <a:t>Quand?</a:t>
            </a:r>
            <a:endParaRPr b="0" i="0" sz="900" u="none" cap="none" strike="noStrike">
              <a:solidFill>
                <a:srgbClr val="000000"/>
              </a:solidFill>
              <a:latin typeface="Arial"/>
              <a:ea typeface="Arial"/>
              <a:cs typeface="Arial"/>
              <a:sym typeface="Arial"/>
            </a:endParaRPr>
          </a:p>
        </p:txBody>
      </p:sp>
      <p:sp>
        <p:nvSpPr>
          <p:cNvPr id="674" name="Google Shape;674;g34b28132ac3_0_1005"/>
          <p:cNvSpPr/>
          <p:nvPr/>
        </p:nvSpPr>
        <p:spPr>
          <a:xfrm>
            <a:off x="-18900" y="2747500"/>
            <a:ext cx="643800" cy="356100"/>
          </a:xfrm>
          <a:prstGeom prst="roundRect">
            <a:avLst>
              <a:gd fmla="val 16667" name="adj"/>
            </a:avLst>
          </a:prstGeom>
          <a:solidFill>
            <a:srgbClr val="F7A4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fr-FR" sz="900" u="none" cap="none" strike="noStrike">
                <a:solidFill>
                  <a:srgbClr val="000000"/>
                </a:solidFill>
                <a:latin typeface="Arial"/>
                <a:ea typeface="Arial"/>
                <a:cs typeface="Arial"/>
                <a:sym typeface="Arial"/>
              </a:rPr>
              <a:t>Quoi?</a:t>
            </a:r>
            <a:endParaRPr b="0" i="0" sz="900" u="none" cap="none" strike="noStrike">
              <a:solidFill>
                <a:srgbClr val="000000"/>
              </a:solidFill>
              <a:latin typeface="Arial"/>
              <a:ea typeface="Arial"/>
              <a:cs typeface="Arial"/>
              <a:sym typeface="Arial"/>
            </a:endParaRPr>
          </a:p>
        </p:txBody>
      </p:sp>
      <p:sp>
        <p:nvSpPr>
          <p:cNvPr id="675" name="Google Shape;675;g34b28132ac3_0_1005"/>
          <p:cNvSpPr/>
          <p:nvPr/>
        </p:nvSpPr>
        <p:spPr>
          <a:xfrm>
            <a:off x="-18900" y="4805800"/>
            <a:ext cx="643800" cy="356100"/>
          </a:xfrm>
          <a:prstGeom prst="roundRect">
            <a:avLst>
              <a:gd fmla="val 16667" name="adj"/>
            </a:avLst>
          </a:prstGeom>
          <a:solidFill>
            <a:srgbClr val="F7A4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fr-FR" sz="900" u="none" cap="none" strike="noStrike">
                <a:solidFill>
                  <a:srgbClr val="000000"/>
                </a:solidFill>
                <a:latin typeface="Arial"/>
                <a:ea typeface="Arial"/>
                <a:cs typeface="Arial"/>
                <a:sym typeface="Arial"/>
              </a:rPr>
              <a:t>Qui?</a:t>
            </a:r>
            <a:endParaRPr b="0" i="0" sz="900" u="none" cap="none" strike="noStrike">
              <a:solidFill>
                <a:srgbClr val="000000"/>
              </a:solidFill>
              <a:latin typeface="Arial"/>
              <a:ea typeface="Arial"/>
              <a:cs typeface="Arial"/>
              <a:sym typeface="Arial"/>
            </a:endParaRPr>
          </a:p>
        </p:txBody>
      </p:sp>
      <p:sp>
        <p:nvSpPr>
          <p:cNvPr id="676" name="Google Shape;676;g34b28132ac3_0_1005"/>
          <p:cNvSpPr/>
          <p:nvPr/>
        </p:nvSpPr>
        <p:spPr>
          <a:xfrm>
            <a:off x="640600" y="1292300"/>
            <a:ext cx="1352100" cy="763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Trimestriel - au plus tard le XX </a:t>
            </a:r>
            <a:endParaRPr b="0" i="0" sz="1000" u="none" cap="none" strike="noStrike">
              <a:solidFill>
                <a:srgbClr val="000000"/>
              </a:solidFill>
              <a:latin typeface="Arial"/>
              <a:ea typeface="Arial"/>
              <a:cs typeface="Arial"/>
              <a:sym typeface="Arial"/>
            </a:endParaRPr>
          </a:p>
        </p:txBody>
      </p:sp>
      <p:sp>
        <p:nvSpPr>
          <p:cNvPr id="677" name="Google Shape;677;g34b28132ac3_0_1005"/>
          <p:cNvSpPr/>
          <p:nvPr/>
        </p:nvSpPr>
        <p:spPr>
          <a:xfrm>
            <a:off x="613150" y="2146767"/>
            <a:ext cx="1407000" cy="303600"/>
          </a:xfrm>
          <a:prstGeom prst="rightArrow">
            <a:avLst>
              <a:gd fmla="val 50000" name="adj1"/>
              <a:gd fmla="val 50000" name="adj2"/>
            </a:avLst>
          </a:prstGeom>
          <a:solidFill>
            <a:srgbClr val="2627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g34b28132ac3_0_1005"/>
          <p:cNvSpPr/>
          <p:nvPr/>
        </p:nvSpPr>
        <p:spPr>
          <a:xfrm>
            <a:off x="613150" y="2439600"/>
            <a:ext cx="1407000" cy="2109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Compléter le rapport de progression trimestriel (rapport cumulatif T1/T2/T3/T4)</a:t>
            </a:r>
            <a:endParaRPr b="0" i="0" sz="1000" u="none" cap="none" strike="noStrike">
              <a:solidFill>
                <a:srgbClr val="000000"/>
              </a:solidFill>
              <a:latin typeface="Arial"/>
              <a:ea typeface="Arial"/>
              <a:cs typeface="Arial"/>
              <a:sym typeface="Arial"/>
            </a:endParaRPr>
          </a:p>
        </p:txBody>
      </p:sp>
      <p:sp>
        <p:nvSpPr>
          <p:cNvPr id="679" name="Google Shape;679;g34b28132ac3_0_1005"/>
          <p:cNvSpPr/>
          <p:nvPr/>
        </p:nvSpPr>
        <p:spPr>
          <a:xfrm>
            <a:off x="613150" y="4645700"/>
            <a:ext cx="1407000" cy="686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Le chargé de projet </a:t>
            </a:r>
            <a:endParaRPr b="0" i="0" sz="1000" u="none" cap="none" strike="noStrike">
              <a:solidFill>
                <a:srgbClr val="000000"/>
              </a:solidFill>
              <a:latin typeface="Arial"/>
              <a:ea typeface="Arial"/>
              <a:cs typeface="Arial"/>
              <a:sym typeface="Arial"/>
            </a:endParaRPr>
          </a:p>
        </p:txBody>
      </p:sp>
      <p:sp>
        <p:nvSpPr>
          <p:cNvPr id="680" name="Google Shape;680;g34b28132ac3_0_1005"/>
          <p:cNvSpPr/>
          <p:nvPr/>
        </p:nvSpPr>
        <p:spPr>
          <a:xfrm>
            <a:off x="709600" y="5327400"/>
            <a:ext cx="1214100" cy="1382100"/>
          </a:xfrm>
          <a:prstGeom prst="rect">
            <a:avLst/>
          </a:prstGeom>
          <a:solidFill>
            <a:srgbClr val="FFFFFF"/>
          </a:solidFill>
          <a:ln cap="flat" cmpd="sng" w="12700">
            <a:solidFill>
              <a:srgbClr val="42719B"/>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fr-FR" sz="900" u="none" cap="none" strike="noStrike">
                <a:solidFill>
                  <a:srgbClr val="000000"/>
                </a:solidFill>
                <a:latin typeface="Arial"/>
                <a:ea typeface="Arial"/>
                <a:cs typeface="Arial"/>
                <a:sym typeface="Arial"/>
              </a:rPr>
              <a:t>de</a:t>
            </a:r>
            <a:r>
              <a:rPr b="0" i="0" lang="fr-FR" sz="900" u="none" cap="none" strike="noStrike">
                <a:solidFill>
                  <a:srgbClr val="000000"/>
                </a:solidFill>
                <a:latin typeface="Arial"/>
                <a:ea typeface="Arial"/>
                <a:cs typeface="Arial"/>
                <a:sym typeface="Arial"/>
              </a:rPr>
              <a:t> : Chefs de projet</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fr-FR" sz="900" u="none" cap="none" strike="noStrike">
                <a:solidFill>
                  <a:srgbClr val="000000"/>
                </a:solidFill>
                <a:latin typeface="Arial"/>
                <a:ea typeface="Arial"/>
                <a:cs typeface="Arial"/>
                <a:sym typeface="Arial"/>
              </a:rPr>
              <a:t>à</a:t>
            </a:r>
            <a:r>
              <a:rPr b="0" i="0" lang="fr-FR" sz="900" u="none" cap="none" strike="noStrike">
                <a:solidFill>
                  <a:srgbClr val="000000"/>
                </a:solidFill>
                <a:latin typeface="Arial"/>
                <a:ea typeface="Arial"/>
                <a:cs typeface="Arial"/>
                <a:sym typeface="Arial"/>
              </a:rPr>
              <a:t> : </a:t>
            </a:r>
            <a:r>
              <a:rPr b="0" i="0" lang="fr-FR" sz="900" u="none" cap="none" strike="noStrike">
                <a:solidFill>
                  <a:schemeClr val="dk1"/>
                </a:solidFill>
                <a:latin typeface="Arial"/>
                <a:ea typeface="Arial"/>
                <a:cs typeface="Arial"/>
                <a:sym typeface="Arial"/>
              </a:rPr>
              <a:t>DP</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Calibri"/>
              <a:buNone/>
            </a:pPr>
            <a:r>
              <a:rPr b="1" i="0" lang="fr-FR" sz="900" u="none" cap="none" strike="noStrike">
                <a:solidFill>
                  <a:srgbClr val="000000"/>
                </a:solidFill>
                <a:latin typeface="Calibri"/>
                <a:ea typeface="Calibri"/>
                <a:cs typeface="Calibri"/>
                <a:sym typeface="Calibri"/>
              </a:rPr>
              <a:t>cc</a:t>
            </a:r>
            <a:r>
              <a:rPr b="0" i="0" lang="fr-FR" sz="900" u="none" cap="none" strike="noStrike">
                <a:solidFill>
                  <a:srgbClr val="000000"/>
                </a:solidFill>
                <a:latin typeface="Calibri"/>
                <a:ea typeface="Calibri"/>
                <a:cs typeface="Calibri"/>
                <a:sym typeface="Calibri"/>
              </a:rPr>
              <a:t> :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g34b28132ac3_0_1005"/>
          <p:cNvSpPr/>
          <p:nvPr/>
        </p:nvSpPr>
        <p:spPr>
          <a:xfrm>
            <a:off x="3633050" y="1292300"/>
            <a:ext cx="1352100" cy="763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Trimestriel - au plus tard le XX </a:t>
            </a:r>
            <a:endParaRPr b="0" i="0" sz="1000" u="none" cap="none" strike="noStrike">
              <a:solidFill>
                <a:srgbClr val="000000"/>
              </a:solidFill>
              <a:latin typeface="Arial"/>
              <a:ea typeface="Arial"/>
              <a:cs typeface="Arial"/>
              <a:sym typeface="Arial"/>
            </a:endParaRPr>
          </a:p>
        </p:txBody>
      </p:sp>
      <p:sp>
        <p:nvSpPr>
          <p:cNvPr id="682" name="Google Shape;682;g34b28132ac3_0_1005"/>
          <p:cNvSpPr/>
          <p:nvPr/>
        </p:nvSpPr>
        <p:spPr>
          <a:xfrm>
            <a:off x="3605600" y="2146767"/>
            <a:ext cx="1407000" cy="303600"/>
          </a:xfrm>
          <a:prstGeom prst="rightArrow">
            <a:avLst>
              <a:gd fmla="val 50000" name="adj1"/>
              <a:gd fmla="val 50000" name="adj2"/>
            </a:avLst>
          </a:prstGeom>
          <a:solidFill>
            <a:srgbClr val="2627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g34b28132ac3_0_1005"/>
          <p:cNvSpPr/>
          <p:nvPr/>
        </p:nvSpPr>
        <p:spPr>
          <a:xfrm>
            <a:off x="3605600" y="2439600"/>
            <a:ext cx="1407000" cy="2109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Revue du rapport trimestriel par le coordinateur régional</a:t>
            </a:r>
            <a:endParaRPr b="0" i="0" sz="1000" u="none" cap="none" strike="noStrike">
              <a:solidFill>
                <a:srgbClr val="000000"/>
              </a:solidFill>
              <a:latin typeface="Arial"/>
              <a:ea typeface="Arial"/>
              <a:cs typeface="Arial"/>
              <a:sym typeface="Arial"/>
            </a:endParaRPr>
          </a:p>
        </p:txBody>
      </p:sp>
      <p:sp>
        <p:nvSpPr>
          <p:cNvPr id="684" name="Google Shape;684;g34b28132ac3_0_1005"/>
          <p:cNvSpPr/>
          <p:nvPr/>
        </p:nvSpPr>
        <p:spPr>
          <a:xfrm>
            <a:off x="3605600" y="4645700"/>
            <a:ext cx="1407000" cy="686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Le coordinateur régional</a:t>
            </a:r>
            <a:endParaRPr b="0" i="0" sz="1000" u="none" cap="none" strike="noStrike">
              <a:solidFill>
                <a:srgbClr val="000000"/>
              </a:solidFill>
              <a:latin typeface="Arial"/>
              <a:ea typeface="Arial"/>
              <a:cs typeface="Arial"/>
              <a:sym typeface="Arial"/>
            </a:endParaRPr>
          </a:p>
        </p:txBody>
      </p:sp>
      <p:sp>
        <p:nvSpPr>
          <p:cNvPr id="685" name="Google Shape;685;g34b28132ac3_0_1005"/>
          <p:cNvSpPr/>
          <p:nvPr/>
        </p:nvSpPr>
        <p:spPr>
          <a:xfrm>
            <a:off x="5150850" y="1292300"/>
            <a:ext cx="1352100" cy="763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Trimestriel - au plus tard le XX </a:t>
            </a:r>
            <a:endParaRPr b="0" i="0" sz="1000" u="none" cap="none" strike="noStrike">
              <a:solidFill>
                <a:srgbClr val="000000"/>
              </a:solidFill>
              <a:latin typeface="Arial"/>
              <a:ea typeface="Arial"/>
              <a:cs typeface="Arial"/>
              <a:sym typeface="Arial"/>
            </a:endParaRPr>
          </a:p>
        </p:txBody>
      </p:sp>
      <p:sp>
        <p:nvSpPr>
          <p:cNvPr id="686" name="Google Shape;686;g34b28132ac3_0_1005"/>
          <p:cNvSpPr/>
          <p:nvPr/>
        </p:nvSpPr>
        <p:spPr>
          <a:xfrm>
            <a:off x="5123400" y="2146767"/>
            <a:ext cx="1407000" cy="303600"/>
          </a:xfrm>
          <a:prstGeom prst="rightArrow">
            <a:avLst>
              <a:gd fmla="val 50000" name="adj1"/>
              <a:gd fmla="val 50000" name="adj2"/>
            </a:avLst>
          </a:prstGeom>
          <a:solidFill>
            <a:srgbClr val="2627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g34b28132ac3_0_1005"/>
          <p:cNvSpPr/>
          <p:nvPr/>
        </p:nvSpPr>
        <p:spPr>
          <a:xfrm>
            <a:off x="5123400" y="2439600"/>
            <a:ext cx="1407000" cy="2109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fr-FR" sz="1000" u="none" cap="none" strike="noStrike">
                <a:solidFill>
                  <a:schemeClr val="dk1"/>
                </a:solidFill>
                <a:latin typeface="Arial"/>
                <a:ea typeface="Arial"/>
                <a:cs typeface="Arial"/>
                <a:sym typeface="Arial"/>
              </a:rPr>
              <a:t>Partage des retours, commentaires, questions, analyse, besoins, de la direction internationale vers l’équipe projet</a:t>
            </a:r>
            <a:endParaRPr b="0" i="0" sz="1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688" name="Google Shape;688;g34b28132ac3_0_1005"/>
          <p:cNvSpPr/>
          <p:nvPr/>
        </p:nvSpPr>
        <p:spPr>
          <a:xfrm>
            <a:off x="5123400" y="4645700"/>
            <a:ext cx="1407000" cy="686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Le coordinateur régional</a:t>
            </a:r>
            <a:endParaRPr b="0" i="0" sz="1000" u="none" cap="none" strike="noStrike">
              <a:solidFill>
                <a:srgbClr val="000000"/>
              </a:solidFill>
              <a:latin typeface="Arial"/>
              <a:ea typeface="Arial"/>
              <a:cs typeface="Arial"/>
              <a:sym typeface="Arial"/>
            </a:endParaRPr>
          </a:p>
        </p:txBody>
      </p:sp>
      <p:sp>
        <p:nvSpPr>
          <p:cNvPr id="689" name="Google Shape;689;g34b28132ac3_0_1005"/>
          <p:cNvSpPr/>
          <p:nvPr/>
        </p:nvSpPr>
        <p:spPr>
          <a:xfrm>
            <a:off x="5175300" y="5429000"/>
            <a:ext cx="1303200" cy="1214400"/>
          </a:xfrm>
          <a:prstGeom prst="rect">
            <a:avLst/>
          </a:prstGeom>
          <a:solidFill>
            <a:srgbClr val="FFFFFF"/>
          </a:solidFill>
          <a:ln cap="flat" cmpd="sng" w="12700">
            <a:solidFill>
              <a:srgbClr val="42719B"/>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fr-FR" sz="900" u="none" cap="none" strike="noStrike">
                <a:solidFill>
                  <a:srgbClr val="000000"/>
                </a:solidFill>
                <a:latin typeface="Arial"/>
                <a:ea typeface="Arial"/>
                <a:cs typeface="Arial"/>
                <a:sym typeface="Arial"/>
              </a:rPr>
              <a:t>de</a:t>
            </a:r>
            <a:r>
              <a:rPr b="0" i="0" lang="fr-FR" sz="900" u="none" cap="none" strike="noStrike">
                <a:solidFill>
                  <a:srgbClr val="000000"/>
                </a:solidFill>
                <a:latin typeface="Arial"/>
                <a:ea typeface="Arial"/>
                <a:cs typeface="Arial"/>
                <a:sym typeface="Arial"/>
              </a:rPr>
              <a:t> : Coordinateur régional</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fr-FR" sz="900" u="none" cap="none" strike="noStrike">
                <a:solidFill>
                  <a:srgbClr val="000000"/>
                </a:solidFill>
                <a:latin typeface="Arial"/>
                <a:ea typeface="Arial"/>
                <a:cs typeface="Arial"/>
                <a:sym typeface="Arial"/>
              </a:rPr>
              <a:t>à</a:t>
            </a:r>
            <a:r>
              <a:rPr b="0" i="0" lang="fr-FR" sz="900" u="none" cap="none" strike="noStrike">
                <a:solidFill>
                  <a:srgbClr val="000000"/>
                </a:solidFill>
                <a:latin typeface="Arial"/>
                <a:ea typeface="Arial"/>
                <a:cs typeface="Arial"/>
                <a:sym typeface="Arial"/>
              </a:rPr>
              <a:t> : Chef de projet</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Calibri"/>
              <a:buNone/>
            </a:pPr>
            <a:r>
              <a:rPr b="1" i="0" lang="fr-FR" sz="900" u="none" cap="none" strike="noStrike">
                <a:solidFill>
                  <a:srgbClr val="000000"/>
                </a:solidFill>
                <a:latin typeface="Calibri"/>
                <a:ea typeface="Calibri"/>
                <a:cs typeface="Calibri"/>
                <a:sym typeface="Calibri"/>
              </a:rPr>
              <a:t>cc</a:t>
            </a:r>
            <a:r>
              <a:rPr b="0" i="0" lang="fr-FR" sz="900" u="none" cap="none" strike="noStrike">
                <a:solidFill>
                  <a:srgbClr val="000000"/>
                </a:solidFill>
                <a:latin typeface="Calibri"/>
                <a:ea typeface="Calibri"/>
                <a:cs typeface="Calibri"/>
                <a:sym typeface="Calibri"/>
              </a:rPr>
              <a:t> : Directeur mission + XXXXXX</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Arial"/>
              <a:ea typeface="Arial"/>
              <a:cs typeface="Arial"/>
              <a:sym typeface="Arial"/>
            </a:endParaRPr>
          </a:p>
        </p:txBody>
      </p:sp>
      <p:sp>
        <p:nvSpPr>
          <p:cNvPr id="690" name="Google Shape;690;g34b28132ac3_0_1005"/>
          <p:cNvSpPr/>
          <p:nvPr/>
        </p:nvSpPr>
        <p:spPr>
          <a:xfrm>
            <a:off x="2150550" y="1292300"/>
            <a:ext cx="1352100" cy="763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Trimestriel - au plus tard le XX </a:t>
            </a:r>
            <a:endParaRPr b="0" i="0" sz="1000" u="none" cap="none" strike="noStrike">
              <a:solidFill>
                <a:srgbClr val="000000"/>
              </a:solidFill>
              <a:latin typeface="Arial"/>
              <a:ea typeface="Arial"/>
              <a:cs typeface="Arial"/>
              <a:sym typeface="Arial"/>
            </a:endParaRPr>
          </a:p>
        </p:txBody>
      </p:sp>
      <p:sp>
        <p:nvSpPr>
          <p:cNvPr id="691" name="Google Shape;691;g34b28132ac3_0_1005"/>
          <p:cNvSpPr/>
          <p:nvPr/>
        </p:nvSpPr>
        <p:spPr>
          <a:xfrm>
            <a:off x="2123100" y="2146767"/>
            <a:ext cx="1407000" cy="303600"/>
          </a:xfrm>
          <a:prstGeom prst="rightArrow">
            <a:avLst>
              <a:gd fmla="val 50000" name="adj1"/>
              <a:gd fmla="val 50000" name="adj2"/>
            </a:avLst>
          </a:prstGeom>
          <a:solidFill>
            <a:srgbClr val="2627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g34b28132ac3_0_1005"/>
          <p:cNvSpPr/>
          <p:nvPr/>
        </p:nvSpPr>
        <p:spPr>
          <a:xfrm>
            <a:off x="2123100" y="2439600"/>
            <a:ext cx="1407000" cy="2109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Revue et compilation des rapports de progression trimestriels </a:t>
            </a:r>
            <a:endParaRPr b="0" i="0" sz="1000" u="none" cap="none" strike="noStrike">
              <a:solidFill>
                <a:srgbClr val="000000"/>
              </a:solidFill>
              <a:latin typeface="Arial"/>
              <a:ea typeface="Arial"/>
              <a:cs typeface="Arial"/>
              <a:sym typeface="Arial"/>
            </a:endParaRPr>
          </a:p>
        </p:txBody>
      </p:sp>
      <p:sp>
        <p:nvSpPr>
          <p:cNvPr id="693" name="Google Shape;693;g34b28132ac3_0_1005"/>
          <p:cNvSpPr/>
          <p:nvPr/>
        </p:nvSpPr>
        <p:spPr>
          <a:xfrm>
            <a:off x="2123100" y="4645700"/>
            <a:ext cx="1407000" cy="686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Arial"/>
                <a:ea typeface="Arial"/>
                <a:cs typeface="Arial"/>
                <a:sym typeface="Arial"/>
              </a:rPr>
              <a:t>DP</a:t>
            </a:r>
            <a:endParaRPr b="0" i="0" sz="1000" u="none" cap="none" strike="noStrike">
              <a:solidFill>
                <a:srgbClr val="000000"/>
              </a:solidFill>
              <a:latin typeface="Arial"/>
              <a:ea typeface="Arial"/>
              <a:cs typeface="Arial"/>
              <a:sym typeface="Arial"/>
            </a:endParaRPr>
          </a:p>
        </p:txBody>
      </p:sp>
      <p:sp>
        <p:nvSpPr>
          <p:cNvPr id="694" name="Google Shape;694;g34b28132ac3_0_1005"/>
          <p:cNvSpPr/>
          <p:nvPr/>
        </p:nvSpPr>
        <p:spPr>
          <a:xfrm>
            <a:off x="2219550" y="5327400"/>
            <a:ext cx="1214100" cy="1382100"/>
          </a:xfrm>
          <a:prstGeom prst="rect">
            <a:avLst/>
          </a:prstGeom>
          <a:solidFill>
            <a:srgbClr val="FFFFFF"/>
          </a:solidFill>
          <a:ln cap="flat" cmpd="sng" w="12700">
            <a:solidFill>
              <a:srgbClr val="42719B"/>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fr-FR" sz="900" u="none" cap="none" strike="noStrike">
                <a:solidFill>
                  <a:srgbClr val="000000"/>
                </a:solidFill>
                <a:latin typeface="Arial"/>
                <a:ea typeface="Arial"/>
                <a:cs typeface="Arial"/>
                <a:sym typeface="Arial"/>
              </a:rPr>
              <a:t>de</a:t>
            </a:r>
            <a:r>
              <a:rPr b="0" i="0" lang="fr-FR" sz="900" u="none" cap="none" strike="noStrike">
                <a:solidFill>
                  <a:srgbClr val="000000"/>
                </a:solidFill>
                <a:latin typeface="Arial"/>
                <a:ea typeface="Arial"/>
                <a:cs typeface="Arial"/>
                <a:sym typeface="Arial"/>
              </a:rPr>
              <a:t> : DP</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fr-FR" sz="900" u="none" cap="none" strike="noStrike">
                <a:solidFill>
                  <a:srgbClr val="000000"/>
                </a:solidFill>
                <a:latin typeface="Arial"/>
                <a:ea typeface="Arial"/>
                <a:cs typeface="Arial"/>
                <a:sym typeface="Arial"/>
              </a:rPr>
              <a:t>à</a:t>
            </a:r>
            <a:r>
              <a:rPr b="0" i="0" lang="fr-FR" sz="900" u="none" cap="none" strike="noStrike">
                <a:solidFill>
                  <a:srgbClr val="000000"/>
                </a:solidFill>
                <a:latin typeface="Arial"/>
                <a:ea typeface="Arial"/>
                <a:cs typeface="Arial"/>
                <a:sym typeface="Arial"/>
              </a:rPr>
              <a:t> : </a:t>
            </a:r>
            <a:r>
              <a:rPr b="0" i="0" lang="fr-FR" sz="900" u="none" cap="none" strike="noStrike">
                <a:solidFill>
                  <a:schemeClr val="dk1"/>
                </a:solidFill>
                <a:latin typeface="Arial"/>
                <a:ea typeface="Arial"/>
                <a:cs typeface="Arial"/>
                <a:sym typeface="Arial"/>
              </a:rPr>
              <a:t>Coordinateur régionale et DRO</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Calibri"/>
              <a:buNone/>
            </a:pPr>
            <a:r>
              <a:rPr b="1" i="0" lang="fr-FR" sz="900" u="none" cap="none" strike="noStrike">
                <a:solidFill>
                  <a:srgbClr val="000000"/>
                </a:solidFill>
                <a:latin typeface="Calibri"/>
                <a:ea typeface="Calibri"/>
                <a:cs typeface="Calibri"/>
                <a:sym typeface="Calibri"/>
              </a:rPr>
              <a:t>cc</a:t>
            </a:r>
            <a:r>
              <a:rPr b="0" i="0" lang="fr-FR" sz="900" u="none" cap="none" strike="noStrike">
                <a:solidFill>
                  <a:srgbClr val="000000"/>
                </a:solidFill>
                <a:latin typeface="Calibri"/>
                <a:ea typeface="Calibri"/>
                <a:cs typeface="Calibri"/>
                <a:sym typeface="Calibri"/>
              </a:rPr>
              <a:t> :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g34b28132ac3_0_1005"/>
          <p:cNvSpPr txBox="1"/>
          <p:nvPr/>
        </p:nvSpPr>
        <p:spPr>
          <a:xfrm>
            <a:off x="0" y="0"/>
            <a:ext cx="9144000" cy="8313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fr-FR" sz="4200" u="none" cap="none" strike="noStrike">
                <a:solidFill>
                  <a:schemeClr val="lt1"/>
                </a:solidFill>
                <a:latin typeface="Bebas Neue"/>
                <a:ea typeface="Bebas Neue"/>
                <a:cs typeface="Bebas Neue"/>
                <a:sym typeface="Bebas Neue"/>
              </a:rPr>
              <a:t>CHEMIN DE LA DONNÉE ET DE L’INFORMATION</a:t>
            </a:r>
            <a:endParaRPr b="1" i="0" sz="4200" u="none" cap="none" strike="noStrike">
              <a:solidFill>
                <a:schemeClr val="lt1"/>
              </a:solidFill>
              <a:latin typeface="Bebas Neue"/>
              <a:ea typeface="Bebas Neue"/>
              <a:cs typeface="Bebas Neue"/>
              <a:sym typeface="Bebas Neue"/>
            </a:endParaRPr>
          </a:p>
        </p:txBody>
      </p:sp>
      <p:sp>
        <p:nvSpPr>
          <p:cNvPr id="696" name="Google Shape;696;g34b28132ac3_0_1005"/>
          <p:cNvSpPr txBox="1"/>
          <p:nvPr/>
        </p:nvSpPr>
        <p:spPr>
          <a:xfrm>
            <a:off x="0" y="723500"/>
            <a:ext cx="5524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fr-FR" sz="2000" u="none" cap="none" strike="noStrike">
                <a:solidFill>
                  <a:schemeClr val="dk2"/>
                </a:solidFill>
                <a:latin typeface="Arial"/>
                <a:ea typeface="Arial"/>
                <a:cs typeface="Arial"/>
                <a:sym typeface="Arial"/>
              </a:rPr>
              <a:t>Exemple - Tableau de bord</a:t>
            </a:r>
            <a:endParaRPr b="0" i="0" sz="2000" u="none" cap="none" strike="noStrike">
              <a:solidFill>
                <a:schemeClr val="dk2"/>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g34b28132ac3_0_108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703" name="Google Shape;703;g34b28132ac3_0_1084"/>
          <p:cNvSpPr/>
          <p:nvPr/>
        </p:nvSpPr>
        <p:spPr>
          <a:xfrm>
            <a:off x="1134000" y="2263950"/>
            <a:ext cx="5271300" cy="25485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0" i="0" lang="fr-FR" sz="1800" u="none" cap="none" strike="noStrike">
                <a:solidFill>
                  <a:schemeClr val="dk1"/>
                </a:solidFill>
                <a:latin typeface="Poppins"/>
                <a:ea typeface="Poppins"/>
                <a:cs typeface="Poppins"/>
                <a:sym typeface="Poppins"/>
              </a:rPr>
              <a:t>Dans le plan SE (document word), section 4.2 gestion de l’information; schématiser le chemin de la donnée et de l’information de votre propre projet, en précisant les parties prenantes impliquées. </a:t>
            </a:r>
            <a:endParaRPr b="0" i="0" sz="18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2400"/>
              <a:buFont typeface="Arial"/>
              <a:buNone/>
            </a:pPr>
            <a:r>
              <a:t/>
            </a:r>
            <a:endParaRPr b="0" i="0" sz="18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2400"/>
              <a:buFont typeface="Arial"/>
              <a:buNone/>
            </a:pPr>
            <a:r>
              <a:t/>
            </a:r>
            <a:endParaRPr b="0" i="0" sz="1800" u="none" cap="none" strike="noStrike">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2400"/>
              <a:buFont typeface="Arial"/>
              <a:buNone/>
            </a:pPr>
            <a:r>
              <a:t/>
            </a:r>
            <a:endParaRPr b="0" i="0" sz="1800" u="none" cap="none" strike="noStrike">
              <a:solidFill>
                <a:schemeClr val="dk1"/>
              </a:solidFill>
              <a:latin typeface="Poppins"/>
              <a:ea typeface="Poppins"/>
              <a:cs typeface="Poppins"/>
              <a:sym typeface="Poppins"/>
            </a:endParaRPr>
          </a:p>
        </p:txBody>
      </p:sp>
      <p:sp>
        <p:nvSpPr>
          <p:cNvPr id="704" name="Google Shape;704;g34b28132ac3_0_1084"/>
          <p:cNvSpPr txBox="1"/>
          <p:nvPr/>
        </p:nvSpPr>
        <p:spPr>
          <a:xfrm>
            <a:off x="-75" y="315100"/>
            <a:ext cx="9144000" cy="1000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300" u="none" cap="none" strike="noStrike">
                <a:solidFill>
                  <a:schemeClr val="dk1"/>
                </a:solidFill>
                <a:latin typeface="Bebas Neue"/>
                <a:ea typeface="Bebas Neue"/>
                <a:cs typeface="Bebas Neue"/>
                <a:sym typeface="Bebas Neue"/>
              </a:rPr>
              <a:t>EXERCICE</a:t>
            </a:r>
            <a:endParaRPr b="1" i="0" sz="6500" u="none" cap="none" strike="noStrike">
              <a:solidFill>
                <a:schemeClr val="dk1"/>
              </a:solidFill>
              <a:latin typeface="Bebas Neue"/>
              <a:ea typeface="Bebas Neue"/>
              <a:cs typeface="Bebas Neue"/>
              <a:sym typeface="Bebas Neue"/>
            </a:endParaRPr>
          </a:p>
        </p:txBody>
      </p:sp>
      <p:cxnSp>
        <p:nvCxnSpPr>
          <p:cNvPr id="705" name="Google Shape;705;g34b28132ac3_0_1084"/>
          <p:cNvCxnSpPr/>
          <p:nvPr/>
        </p:nvCxnSpPr>
        <p:spPr>
          <a:xfrm>
            <a:off x="809324" y="1408708"/>
            <a:ext cx="0" cy="3962400"/>
          </a:xfrm>
          <a:prstGeom prst="straightConnector1">
            <a:avLst/>
          </a:prstGeom>
          <a:noFill/>
          <a:ln cap="flat" cmpd="sng" w="76200">
            <a:solidFill>
              <a:srgbClr val="E84E0F"/>
            </a:solidFill>
            <a:prstDash val="solid"/>
            <a:round/>
            <a:headEnd len="sm" w="sm" type="none"/>
            <a:tailEnd len="sm" w="sm" type="none"/>
          </a:ln>
        </p:spPr>
      </p:cxnSp>
      <p:pic>
        <p:nvPicPr>
          <p:cNvPr descr="Une image contenant noir, obscurité&#10;&#10;Description générée automatiquement" id="706" name="Google Shape;706;g34b28132ac3_0_1084"/>
          <p:cNvPicPr preferRelativeResize="0"/>
          <p:nvPr/>
        </p:nvPicPr>
        <p:blipFill rotWithShape="1">
          <a:blip r:embed="rId3">
            <a:alphaModFix/>
          </a:blip>
          <a:srcRect b="0" l="0" r="0" t="0"/>
          <a:stretch/>
        </p:blipFill>
        <p:spPr>
          <a:xfrm>
            <a:off x="6838175" y="1408700"/>
            <a:ext cx="1578476" cy="1578476"/>
          </a:xfrm>
          <a:prstGeom prst="rect">
            <a:avLst/>
          </a:prstGeom>
          <a:noFill/>
          <a:ln>
            <a:noFill/>
          </a:ln>
        </p:spPr>
      </p:pic>
      <p:pic>
        <p:nvPicPr>
          <p:cNvPr descr="Une image contenant noir, obscurité&#10;&#10;Description générée automatiquement" id="707" name="Google Shape;707;g34b28132ac3_0_1084"/>
          <p:cNvPicPr preferRelativeResize="0"/>
          <p:nvPr/>
        </p:nvPicPr>
        <p:blipFill rotWithShape="1">
          <a:blip r:embed="rId4">
            <a:alphaModFix/>
          </a:blip>
          <a:srcRect b="0" l="0" r="0" t="0"/>
          <a:stretch/>
        </p:blipFill>
        <p:spPr>
          <a:xfrm>
            <a:off x="5708018" y="5842706"/>
            <a:ext cx="697283" cy="697283"/>
          </a:xfrm>
          <a:prstGeom prst="rect">
            <a:avLst/>
          </a:prstGeom>
          <a:noFill/>
          <a:ln>
            <a:noFill/>
          </a:ln>
        </p:spPr>
      </p:pic>
      <p:sp>
        <p:nvSpPr>
          <p:cNvPr id="708" name="Google Shape;708;g34b28132ac3_0_1084"/>
          <p:cNvSpPr txBox="1"/>
          <p:nvPr/>
        </p:nvSpPr>
        <p:spPr>
          <a:xfrm>
            <a:off x="3033320" y="6059681"/>
            <a:ext cx="244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Arial"/>
              <a:buNone/>
            </a:pPr>
            <a:r>
              <a:rPr b="1" i="0" lang="fr-FR" sz="2000" u="none" cap="none" strike="noStrike">
                <a:solidFill>
                  <a:srgbClr val="002060"/>
                </a:solidFill>
                <a:latin typeface="Arial Narrow"/>
                <a:ea typeface="Arial Narrow"/>
                <a:cs typeface="Arial Narrow"/>
                <a:sym typeface="Arial Narrow"/>
              </a:rPr>
              <a:t>Vous avez 10 mins.</a:t>
            </a:r>
            <a:endParaRPr b="1" i="0" sz="1800" u="none" cap="none" strike="noStrike">
              <a:solidFill>
                <a:srgbClr val="000000"/>
              </a:solidFill>
              <a:latin typeface="Arial"/>
              <a:ea typeface="Arial"/>
              <a:cs typeface="Arial"/>
              <a:sym typeface="Arial"/>
            </a:endParaRPr>
          </a:p>
        </p:txBody>
      </p:sp>
      <p:sp>
        <p:nvSpPr>
          <p:cNvPr id="709" name="Google Shape;709;g34b28132ac3_0_1084"/>
          <p:cNvSpPr txBox="1"/>
          <p:nvPr/>
        </p:nvSpPr>
        <p:spPr>
          <a:xfrm>
            <a:off x="2218003" y="1408688"/>
            <a:ext cx="26550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2800" u="none" cap="none" strike="noStrike">
                <a:solidFill>
                  <a:srgbClr val="E84E0F"/>
                </a:solidFill>
                <a:latin typeface="Bebas Neue"/>
                <a:ea typeface="Bebas Neue"/>
                <a:cs typeface="Bebas Neue"/>
                <a:sym typeface="Bebas Neue"/>
              </a:rPr>
              <a:t>INDIVIDUELLEMENT</a:t>
            </a:r>
            <a:endParaRPr b="0" i="0" sz="2800" u="none" cap="none" strike="noStrike">
              <a:solidFill>
                <a:srgbClr val="E84E0F"/>
              </a:solidFill>
              <a:latin typeface="Bebas Neue"/>
              <a:ea typeface="Bebas Neue"/>
              <a:cs typeface="Bebas Neue"/>
              <a:sym typeface="Bebas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4bffe0e143_1_9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138" name="Google Shape;138;g34bffe0e143_1_92"/>
          <p:cNvSpPr/>
          <p:nvPr/>
        </p:nvSpPr>
        <p:spPr>
          <a:xfrm>
            <a:off x="628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139" name="Google Shape;139;g34bffe0e143_1_92"/>
          <p:cNvSpPr/>
          <p:nvPr/>
        </p:nvSpPr>
        <p:spPr>
          <a:xfrm>
            <a:off x="3181610" y="1489856"/>
            <a:ext cx="5686800" cy="30948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rgbClr val="000000"/>
              </a:buClr>
              <a:buSzPts val="1600"/>
              <a:buFont typeface="Arial"/>
              <a:buNone/>
            </a:pPr>
            <a:r>
              <a:t/>
            </a:r>
            <a:endParaRPr b="0" i="0" sz="1600" u="none" cap="none" strike="noStrike">
              <a:solidFill>
                <a:srgbClr val="002060"/>
              </a:solidFill>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2000"/>
              <a:buFont typeface="Arial"/>
              <a:buNone/>
            </a:pPr>
            <a:r>
              <a:t/>
            </a:r>
            <a:endParaRPr b="1" i="0" sz="2000" u="none" cap="none" strike="noStrike">
              <a:solidFill>
                <a:srgbClr val="00206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sp>
        <p:nvSpPr>
          <p:cNvPr id="140" name="Google Shape;140;g34bffe0e143_1_92"/>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Objectifs PÉDAGOGIQUES – Session 5</a:t>
            </a:r>
            <a:endParaRPr b="1" i="0" sz="6300" u="none" cap="none" strike="noStrike">
              <a:solidFill>
                <a:schemeClr val="lt1"/>
              </a:solidFill>
              <a:latin typeface="Bebas Neue"/>
              <a:ea typeface="Bebas Neue"/>
              <a:cs typeface="Bebas Neue"/>
              <a:sym typeface="Bebas Neue"/>
            </a:endParaRPr>
          </a:p>
        </p:txBody>
      </p:sp>
      <p:sp>
        <p:nvSpPr>
          <p:cNvPr id="141" name="Google Shape;141;g34bffe0e143_1_92"/>
          <p:cNvSpPr/>
          <p:nvPr/>
        </p:nvSpPr>
        <p:spPr>
          <a:xfrm>
            <a:off x="541314" y="1676159"/>
            <a:ext cx="8239500" cy="43488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rgbClr val="000000"/>
              </a:buClr>
              <a:buSzPts val="2400"/>
              <a:buFont typeface="Arial"/>
              <a:buNone/>
            </a:pPr>
            <a:r>
              <a:rPr b="1" i="0" lang="fr-FR" sz="2400" u="none" cap="none" strike="noStrike">
                <a:solidFill>
                  <a:srgbClr val="002060"/>
                </a:solidFill>
                <a:latin typeface="Arial Narrow"/>
                <a:ea typeface="Arial Narrow"/>
                <a:cs typeface="Arial Narrow"/>
                <a:sym typeface="Arial Narrow"/>
              </a:rPr>
              <a:t>À l’issue de ce module, les participants devront être en mesure de :</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000000"/>
              </a:buClr>
              <a:buSzPts val="2400"/>
              <a:buFont typeface="Arial"/>
              <a:buNone/>
            </a:pPr>
            <a:r>
              <a:t/>
            </a:r>
            <a:endParaRPr b="1" i="0" sz="2400" u="none" cap="none" strike="noStrike">
              <a:solidFill>
                <a:srgbClr val="002060"/>
              </a:solidFill>
              <a:latin typeface="Arial Narrow"/>
              <a:ea typeface="Arial Narrow"/>
              <a:cs typeface="Arial Narrow"/>
              <a:sym typeface="Arial Narrow"/>
            </a:endParaRPr>
          </a:p>
          <a:p>
            <a:pPr indent="-298450" lvl="0" marL="457200" marR="0" rtl="0" algn="l">
              <a:lnSpc>
                <a:spcPct val="115833"/>
              </a:lnSpc>
              <a:spcBef>
                <a:spcPts val="0"/>
              </a:spcBef>
              <a:spcAft>
                <a:spcPts val="0"/>
              </a:spcAft>
              <a:buClr>
                <a:srgbClr val="000000"/>
              </a:buClr>
              <a:buSzPts val="1100"/>
              <a:buFont typeface="Arial Narrow"/>
              <a:buChar char="•"/>
            </a:pPr>
            <a:r>
              <a:rPr b="1" i="0" lang="fr-FR" sz="2400" u="none" cap="none" strike="noStrike">
                <a:solidFill>
                  <a:srgbClr val="002060"/>
                </a:solidFill>
                <a:latin typeface="Arial Narrow"/>
                <a:ea typeface="Arial Narrow"/>
                <a:cs typeface="Arial Narrow"/>
                <a:sym typeface="Arial Narrow"/>
              </a:rPr>
              <a:t>Préparer un questionnaire de qualité : conseils</a:t>
            </a:r>
            <a:endParaRPr b="1" i="0" sz="2400" u="none" cap="none" strike="noStrike">
              <a:solidFill>
                <a:srgbClr val="002060"/>
              </a:solidFill>
              <a:latin typeface="Arial Narrow"/>
              <a:ea typeface="Arial Narrow"/>
              <a:cs typeface="Arial Narrow"/>
              <a:sym typeface="Arial Narrow"/>
            </a:endParaRPr>
          </a:p>
          <a:p>
            <a:pPr indent="-298450" lvl="0" marL="457200" marR="0" rtl="0" algn="l">
              <a:lnSpc>
                <a:spcPct val="115833"/>
              </a:lnSpc>
              <a:spcBef>
                <a:spcPts val="0"/>
              </a:spcBef>
              <a:spcAft>
                <a:spcPts val="0"/>
              </a:spcAft>
              <a:buClr>
                <a:srgbClr val="000000"/>
              </a:buClr>
              <a:buSzPts val="1100"/>
              <a:buFont typeface="Arial Narrow"/>
              <a:buChar char="•"/>
            </a:pPr>
            <a:r>
              <a:rPr b="1" i="0" lang="fr-FR" sz="2400" u="none" cap="none" strike="noStrike">
                <a:solidFill>
                  <a:srgbClr val="002060"/>
                </a:solidFill>
                <a:latin typeface="Arial Narrow"/>
                <a:ea typeface="Arial Narrow"/>
                <a:cs typeface="Arial Narrow"/>
                <a:sym typeface="Arial Narrow"/>
              </a:rPr>
              <a:t>Mise en œuvre du S&amp;E - collecte de données / utilisation du tableau de bord </a:t>
            </a:r>
            <a:endParaRPr b="1" i="0" sz="2400" u="none" cap="none" strike="noStrike">
              <a:solidFill>
                <a:srgbClr val="002060"/>
              </a:solidFill>
              <a:latin typeface="Arial Narrow"/>
              <a:ea typeface="Arial Narrow"/>
              <a:cs typeface="Arial Narrow"/>
              <a:sym typeface="Arial Narrow"/>
            </a:endParaRPr>
          </a:p>
          <a:p>
            <a:pPr indent="-298450" lvl="0" marL="457200" marR="0" rtl="0" algn="l">
              <a:lnSpc>
                <a:spcPct val="115833"/>
              </a:lnSpc>
              <a:spcBef>
                <a:spcPts val="0"/>
              </a:spcBef>
              <a:spcAft>
                <a:spcPts val="0"/>
              </a:spcAft>
              <a:buClr>
                <a:srgbClr val="000000"/>
              </a:buClr>
              <a:buSzPts val="1100"/>
              <a:buFont typeface="Arial Narrow"/>
              <a:buChar char="•"/>
            </a:pPr>
            <a:r>
              <a:rPr b="1" i="0" lang="fr-FR" sz="2400" u="none" cap="none" strike="noStrike">
                <a:solidFill>
                  <a:srgbClr val="002060"/>
                </a:solidFill>
                <a:latin typeface="Arial Narrow"/>
                <a:ea typeface="Arial Narrow"/>
                <a:cs typeface="Arial Narrow"/>
                <a:sym typeface="Arial Narrow"/>
              </a:rPr>
              <a:t>Utiliser les données du tableau pour l’analyse et la mise en dialogue, les prises de décisions</a:t>
            </a:r>
            <a:endParaRPr b="1" i="0" sz="2400" u="none" cap="none" strike="noStrike">
              <a:solidFill>
                <a:srgbClr val="002060"/>
              </a:solidFill>
              <a:latin typeface="Arial Narrow"/>
              <a:ea typeface="Arial Narrow"/>
              <a:cs typeface="Arial Narrow"/>
              <a:sym typeface="Arial Narrow"/>
            </a:endParaRPr>
          </a:p>
          <a:p>
            <a:pPr indent="-298450" lvl="0" marL="457200" marR="0" rtl="0" algn="l">
              <a:lnSpc>
                <a:spcPct val="115833"/>
              </a:lnSpc>
              <a:spcBef>
                <a:spcPts val="0"/>
              </a:spcBef>
              <a:spcAft>
                <a:spcPts val="0"/>
              </a:spcAft>
              <a:buClr>
                <a:srgbClr val="000000"/>
              </a:buClr>
              <a:buSzPts val="1100"/>
              <a:buFont typeface="Arial Narrow"/>
              <a:buChar char="•"/>
            </a:pPr>
            <a:r>
              <a:rPr b="1" i="0" lang="fr-FR" sz="2400" u="none" cap="none" strike="noStrike">
                <a:solidFill>
                  <a:srgbClr val="002060"/>
                </a:solidFill>
                <a:latin typeface="Arial Narrow"/>
                <a:ea typeface="Arial Narrow"/>
                <a:cs typeface="Arial Narrow"/>
                <a:sym typeface="Arial Narrow"/>
              </a:rPr>
              <a:t>Utiliser les données du tableau de bord pour le reporting et l’analyse.   </a:t>
            </a:r>
            <a:endParaRPr b="1" i="0" sz="2400" u="none" cap="none" strike="noStrike">
              <a:solidFill>
                <a:srgbClr val="002060"/>
              </a:solidFill>
              <a:latin typeface="Arial Narrow"/>
              <a:ea typeface="Arial Narrow"/>
              <a:cs typeface="Arial Narrow"/>
              <a:sym typeface="Arial Narrow"/>
            </a:endParaRPr>
          </a:p>
          <a:p>
            <a:pPr indent="-298450" lvl="0" marL="457200" marR="0" rtl="0" algn="l">
              <a:lnSpc>
                <a:spcPct val="115833"/>
              </a:lnSpc>
              <a:spcBef>
                <a:spcPts val="0"/>
              </a:spcBef>
              <a:spcAft>
                <a:spcPts val="0"/>
              </a:spcAft>
              <a:buClr>
                <a:srgbClr val="000000"/>
              </a:buClr>
              <a:buSzPts val="1100"/>
              <a:buFont typeface="Arial Narrow"/>
              <a:buChar char="•"/>
            </a:pPr>
            <a:r>
              <a:rPr b="1" i="0" lang="fr-FR" sz="2400" u="none" cap="none" strike="noStrike">
                <a:solidFill>
                  <a:srgbClr val="002060"/>
                </a:solidFill>
                <a:latin typeface="Arial Narrow"/>
                <a:ea typeface="Arial Narrow"/>
                <a:cs typeface="Arial Narrow"/>
                <a:sym typeface="Arial Narrow"/>
              </a:rPr>
              <a:t>Identifier et mettre en œuvre le chemin de l’information - du tableau de bord. </a:t>
            </a:r>
            <a:endParaRPr b="1" i="0" sz="2400" u="none" cap="none" strike="noStrike">
              <a:solidFill>
                <a:srgbClr val="002060"/>
              </a:solidFill>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2000"/>
              <a:buFont typeface="Arial"/>
              <a:buNone/>
            </a:pPr>
            <a:r>
              <a:t/>
            </a:r>
            <a:endParaRPr b="1" i="0" sz="2000" u="none" cap="none" strike="noStrike">
              <a:solidFill>
                <a:srgbClr val="002060"/>
              </a:solidFill>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1600"/>
              <a:buFont typeface="Arial"/>
              <a:buNone/>
            </a:pPr>
            <a:r>
              <a:t/>
            </a:r>
            <a:endParaRPr b="0" i="0" sz="1600" u="none" cap="none" strike="noStrike">
              <a:solidFill>
                <a:srgbClr val="002060"/>
              </a:solidFill>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2000"/>
              <a:buFont typeface="Arial"/>
              <a:buNone/>
            </a:pPr>
            <a:r>
              <a:t/>
            </a:r>
            <a:endParaRPr b="1" i="0" sz="2000" u="none" cap="none" strike="noStrike">
              <a:solidFill>
                <a:srgbClr val="00206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g349fdfc5d64_0_49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716" name="Google Shape;716;g349fdfc5d64_0_496"/>
          <p:cNvSpPr/>
          <p:nvPr/>
        </p:nvSpPr>
        <p:spPr>
          <a:xfrm>
            <a:off x="628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717" name="Google Shape;717;g349fdfc5d64_0_496"/>
          <p:cNvSpPr txBox="1"/>
          <p:nvPr/>
        </p:nvSpPr>
        <p:spPr>
          <a:xfrm>
            <a:off x="553896" y="1272276"/>
            <a:ext cx="70662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dk2"/>
                </a:solidFill>
                <a:latin typeface="Arial"/>
                <a:ea typeface="Arial"/>
                <a:cs typeface="Arial"/>
                <a:sym typeface="Arial"/>
              </a:rPr>
              <a:t>MESSAGES CLÉS</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br>
              <a:rPr b="0" i="0" lang="fr-FR" sz="1800" u="none" cap="none" strike="noStrike">
                <a:solidFill>
                  <a:schemeClr val="dk2"/>
                </a:solidFill>
                <a:latin typeface="Arial"/>
                <a:ea typeface="Arial"/>
                <a:cs typeface="Arial"/>
                <a:sym typeface="Arial"/>
              </a:rPr>
            </a:br>
            <a:endParaRPr b="0" i="0" sz="1800" u="none" cap="none" strike="noStrike">
              <a:solidFill>
                <a:schemeClr val="dk2"/>
              </a:solidFill>
              <a:latin typeface="Arial"/>
              <a:ea typeface="Arial"/>
              <a:cs typeface="Arial"/>
              <a:sym typeface="Arial"/>
            </a:endParaRPr>
          </a:p>
        </p:txBody>
      </p:sp>
      <p:sp>
        <p:nvSpPr>
          <p:cNvPr id="718" name="Google Shape;718;g349fdfc5d64_0_496"/>
          <p:cNvSpPr/>
          <p:nvPr/>
        </p:nvSpPr>
        <p:spPr>
          <a:xfrm>
            <a:off x="457500" y="2344225"/>
            <a:ext cx="2256300" cy="3779400"/>
          </a:xfrm>
          <a:prstGeom prst="rect">
            <a:avLst/>
          </a:prstGeom>
          <a:solidFill>
            <a:schemeClr val="dk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19" name="Google Shape;719;g349fdfc5d64_0_496"/>
          <p:cNvSpPr txBox="1"/>
          <p:nvPr/>
        </p:nvSpPr>
        <p:spPr>
          <a:xfrm>
            <a:off x="457500" y="243103"/>
            <a:ext cx="82290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fr-FR" sz="6000" u="none" cap="none" strike="noStrike">
                <a:solidFill>
                  <a:schemeClr val="dk2"/>
                </a:solidFill>
                <a:latin typeface="Bebas Neue"/>
                <a:ea typeface="Bebas Neue"/>
                <a:cs typeface="Bebas Neue"/>
                <a:sym typeface="Bebas Neue"/>
              </a:rPr>
              <a:t>À RETENIR </a:t>
            </a:r>
            <a:endParaRPr b="0" i="0" sz="6000" u="none" cap="none" strike="noStrike">
              <a:solidFill>
                <a:schemeClr val="dk2"/>
              </a:solidFill>
              <a:latin typeface="Bebas Neue"/>
              <a:ea typeface="Bebas Neue"/>
              <a:cs typeface="Bebas Neue"/>
              <a:sym typeface="Bebas Neue"/>
            </a:endParaRPr>
          </a:p>
        </p:txBody>
      </p:sp>
      <p:pic>
        <p:nvPicPr>
          <p:cNvPr id="720" name="Google Shape;720;g349fdfc5d64_0_496" title="cle (1).png"/>
          <p:cNvPicPr preferRelativeResize="0"/>
          <p:nvPr/>
        </p:nvPicPr>
        <p:blipFill rotWithShape="1">
          <a:blip r:embed="rId3">
            <a:alphaModFix/>
          </a:blip>
          <a:srcRect b="0" l="0" r="0" t="0"/>
          <a:stretch/>
        </p:blipFill>
        <p:spPr>
          <a:xfrm>
            <a:off x="735725" y="3198525"/>
            <a:ext cx="1671050" cy="1671050"/>
          </a:xfrm>
          <a:prstGeom prst="rect">
            <a:avLst/>
          </a:prstGeom>
          <a:noFill/>
          <a:ln>
            <a:noFill/>
          </a:ln>
        </p:spPr>
      </p:pic>
      <p:sp>
        <p:nvSpPr>
          <p:cNvPr id="721" name="Google Shape;721;g349fdfc5d64_0_496"/>
          <p:cNvSpPr/>
          <p:nvPr/>
        </p:nvSpPr>
        <p:spPr>
          <a:xfrm>
            <a:off x="3054900" y="1589650"/>
            <a:ext cx="5631900" cy="21852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1" i="0" lang="fr-FR" sz="1800" u="none" cap="none" strike="noStrike">
                <a:solidFill>
                  <a:srgbClr val="E84E0F"/>
                </a:solidFill>
                <a:latin typeface="Raleway"/>
                <a:ea typeface="Raleway"/>
                <a:cs typeface="Raleway"/>
                <a:sym typeface="Raleway"/>
              </a:rPr>
              <a:t>Collecte de donnée : </a:t>
            </a:r>
            <a:endParaRPr b="1" i="0" sz="1800" u="none" cap="none" strike="noStrike">
              <a:solidFill>
                <a:srgbClr val="E84E0F"/>
              </a:solidFill>
              <a:latin typeface="Raleway"/>
              <a:ea typeface="Raleway"/>
              <a:cs typeface="Raleway"/>
              <a:sym typeface="Raleway"/>
            </a:endParaRPr>
          </a:p>
          <a:p>
            <a:pPr indent="-342900" lvl="0" marL="457200" marR="0" rtl="0" algn="just">
              <a:lnSpc>
                <a:spcPct val="100000"/>
              </a:lnSpc>
              <a:spcBef>
                <a:spcPts val="0"/>
              </a:spcBef>
              <a:spcAft>
                <a:spcPts val="0"/>
              </a:spcAft>
              <a:buClr>
                <a:srgbClr val="666666"/>
              </a:buClr>
              <a:buSzPts val="1800"/>
              <a:buFont typeface="Raleway"/>
              <a:buChar char="-"/>
            </a:pPr>
            <a:r>
              <a:rPr b="0" i="0" lang="fr-FR" sz="1800" u="none" cap="none" strike="noStrike">
                <a:solidFill>
                  <a:srgbClr val="666666"/>
                </a:solidFill>
                <a:latin typeface="Raleway"/>
                <a:ea typeface="Raleway"/>
                <a:cs typeface="Raleway"/>
                <a:sym typeface="Raleway"/>
              </a:rPr>
              <a:t>Bien construire son questionnaire et l'adapter en fonction des publics. Limiter les questions aux informations essentielles.</a:t>
            </a:r>
            <a:endParaRPr b="0" i="0" sz="1800" u="none" cap="none" strike="noStrike">
              <a:solidFill>
                <a:srgbClr val="666666"/>
              </a:solidFill>
              <a:latin typeface="Raleway"/>
              <a:ea typeface="Raleway"/>
              <a:cs typeface="Raleway"/>
              <a:sym typeface="Raleway"/>
            </a:endParaRPr>
          </a:p>
          <a:p>
            <a:pPr indent="-342900" lvl="0" marL="457200" marR="0" rtl="0" algn="just">
              <a:lnSpc>
                <a:spcPct val="100000"/>
              </a:lnSpc>
              <a:spcBef>
                <a:spcPts val="0"/>
              </a:spcBef>
              <a:spcAft>
                <a:spcPts val="0"/>
              </a:spcAft>
              <a:buClr>
                <a:srgbClr val="666666"/>
              </a:buClr>
              <a:buSzPts val="1800"/>
              <a:buFont typeface="Raleway"/>
              <a:buChar char="-"/>
            </a:pPr>
            <a:r>
              <a:rPr b="0" i="0" lang="fr-FR" sz="1800" u="none" cap="none" strike="noStrike">
                <a:solidFill>
                  <a:srgbClr val="666666"/>
                </a:solidFill>
                <a:latin typeface="Raleway"/>
                <a:ea typeface="Raleway"/>
                <a:cs typeface="Raleway"/>
                <a:sym typeface="Raleway"/>
              </a:rPr>
              <a:t>Une étape importante de contrôle de la qualité de la donnée et de nettoyage pour assurer la fiabilité de l’analyse.</a:t>
            </a:r>
            <a:endParaRPr b="0" i="0" sz="1800" u="none" cap="none" strike="noStrike">
              <a:solidFill>
                <a:srgbClr val="666666"/>
              </a:solidFill>
              <a:latin typeface="Raleway"/>
              <a:ea typeface="Raleway"/>
              <a:cs typeface="Raleway"/>
              <a:sym typeface="Raleway"/>
            </a:endParaRPr>
          </a:p>
          <a:p>
            <a:pPr indent="-342900" lvl="0" marL="457200" marR="0" rtl="0" algn="just">
              <a:lnSpc>
                <a:spcPct val="100000"/>
              </a:lnSpc>
              <a:spcBef>
                <a:spcPts val="0"/>
              </a:spcBef>
              <a:spcAft>
                <a:spcPts val="0"/>
              </a:spcAft>
              <a:buClr>
                <a:srgbClr val="666666"/>
              </a:buClr>
              <a:buSzPts val="1800"/>
              <a:buFont typeface="Raleway"/>
              <a:buChar char="-"/>
            </a:pPr>
            <a:r>
              <a:rPr b="0" i="0" lang="fr-FR" sz="1800" u="none" cap="none" strike="noStrike">
                <a:solidFill>
                  <a:srgbClr val="666666"/>
                </a:solidFill>
                <a:latin typeface="Raleway"/>
                <a:ea typeface="Raleway"/>
                <a:cs typeface="Raleway"/>
                <a:sym typeface="Raleway"/>
              </a:rPr>
              <a:t>Le principe directeur est de</a:t>
            </a:r>
            <a:r>
              <a:rPr b="0" i="0" lang="fr-FR" sz="2000" u="none" cap="none" strike="noStrike">
                <a:solidFill>
                  <a:srgbClr val="000000"/>
                </a:solidFill>
                <a:latin typeface="Arial"/>
                <a:ea typeface="Arial"/>
                <a:cs typeface="Arial"/>
                <a:sym typeface="Arial"/>
              </a:rPr>
              <a:t> </a:t>
            </a:r>
            <a:r>
              <a:rPr b="0" i="0" lang="fr-FR" sz="2000" u="none" cap="none" strike="noStrike">
                <a:solidFill>
                  <a:srgbClr val="E84525"/>
                </a:solidFill>
                <a:latin typeface="Arial"/>
                <a:ea typeface="Arial"/>
                <a:cs typeface="Arial"/>
                <a:sym typeface="Arial"/>
              </a:rPr>
              <a:t>ne pas nuire </a:t>
            </a:r>
            <a:r>
              <a:rPr b="0" i="0" lang="fr-FR" sz="1800" u="none" cap="none" strike="noStrike">
                <a:solidFill>
                  <a:srgbClr val="666666"/>
                </a:solidFill>
                <a:latin typeface="Raleway"/>
                <a:ea typeface="Raleway"/>
                <a:cs typeface="Raleway"/>
                <a:sym typeface="Raleway"/>
              </a:rPr>
              <a:t>lorsqu'on collecte et utilise de données</a:t>
            </a:r>
            <a:endParaRPr b="0" i="0" sz="1800" u="none" cap="none" strike="noStrike">
              <a:solidFill>
                <a:srgbClr val="666666"/>
              </a:solidFill>
              <a:latin typeface="Raleway"/>
              <a:ea typeface="Raleway"/>
              <a:cs typeface="Raleway"/>
              <a:sym typeface="Raleway"/>
            </a:endParaRPr>
          </a:p>
          <a:p>
            <a:pPr indent="0" lvl="0" marL="0" marR="0" rtl="0" algn="l">
              <a:lnSpc>
                <a:spcPct val="100000"/>
              </a:lnSpc>
              <a:spcBef>
                <a:spcPts val="407"/>
              </a:spcBef>
              <a:spcAft>
                <a:spcPts val="0"/>
              </a:spcAft>
              <a:buClr>
                <a:srgbClr val="000000"/>
              </a:buClr>
              <a:buSzPts val="1800"/>
              <a:buFont typeface="Arial"/>
              <a:buNone/>
            </a:pPr>
            <a:r>
              <a:t/>
            </a:r>
            <a:endParaRPr b="0" i="1" sz="1800" u="none" cap="none" strike="noStrike">
              <a:solidFill>
                <a:srgbClr val="E84E0F"/>
              </a:solidFill>
              <a:latin typeface="Raleway"/>
              <a:ea typeface="Raleway"/>
              <a:cs typeface="Raleway"/>
              <a:sym typeface="Raleway"/>
            </a:endParaRPr>
          </a:p>
        </p:txBody>
      </p:sp>
      <p:sp>
        <p:nvSpPr>
          <p:cNvPr id="722" name="Google Shape;722;g349fdfc5d64_0_496"/>
          <p:cNvSpPr/>
          <p:nvPr/>
        </p:nvSpPr>
        <p:spPr>
          <a:xfrm>
            <a:off x="3054900" y="4248500"/>
            <a:ext cx="5631900" cy="21852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1" i="0" lang="fr-FR" sz="1800" u="none" cap="none" strike="noStrike">
                <a:solidFill>
                  <a:srgbClr val="E84E0F"/>
                </a:solidFill>
                <a:latin typeface="Raleway"/>
                <a:ea typeface="Raleway"/>
                <a:cs typeface="Raleway"/>
                <a:sym typeface="Raleway"/>
              </a:rPr>
              <a:t>Collecte de donnée : </a:t>
            </a:r>
            <a:endParaRPr b="1" i="0" sz="1800" u="none" cap="none" strike="noStrike">
              <a:solidFill>
                <a:srgbClr val="E84E0F"/>
              </a:solidFill>
              <a:latin typeface="Raleway"/>
              <a:ea typeface="Raleway"/>
              <a:cs typeface="Raleway"/>
              <a:sym typeface="Raleway"/>
            </a:endParaRPr>
          </a:p>
          <a:p>
            <a:pPr indent="-342900" lvl="0" marL="457200" marR="0" rtl="0" algn="just">
              <a:lnSpc>
                <a:spcPct val="100000"/>
              </a:lnSpc>
              <a:spcBef>
                <a:spcPts val="0"/>
              </a:spcBef>
              <a:spcAft>
                <a:spcPts val="0"/>
              </a:spcAft>
              <a:buClr>
                <a:srgbClr val="666666"/>
              </a:buClr>
              <a:buSzPts val="1800"/>
              <a:buFont typeface="Raleway"/>
              <a:buChar char="-"/>
            </a:pPr>
            <a:r>
              <a:rPr b="0" i="0" lang="fr-FR" sz="1800" u="none" cap="none" strike="noStrike">
                <a:solidFill>
                  <a:srgbClr val="666666"/>
                </a:solidFill>
                <a:latin typeface="Raleway"/>
                <a:ea typeface="Raleway"/>
                <a:cs typeface="Raleway"/>
                <a:sym typeface="Raleway"/>
              </a:rPr>
              <a:t>Toute donnée doit être analysée pour devenir une information pertinente, utilisable et partageable.</a:t>
            </a:r>
            <a:endParaRPr b="0" i="0" sz="1800" u="none" cap="none" strike="noStrike">
              <a:solidFill>
                <a:srgbClr val="666666"/>
              </a:solidFill>
              <a:latin typeface="Raleway"/>
              <a:ea typeface="Raleway"/>
              <a:cs typeface="Raleway"/>
              <a:sym typeface="Raleway"/>
            </a:endParaRPr>
          </a:p>
          <a:p>
            <a:pPr indent="-342900" lvl="0" marL="457200" marR="0" rtl="0" algn="just">
              <a:lnSpc>
                <a:spcPct val="100000"/>
              </a:lnSpc>
              <a:spcBef>
                <a:spcPts val="0"/>
              </a:spcBef>
              <a:spcAft>
                <a:spcPts val="0"/>
              </a:spcAft>
              <a:buClr>
                <a:srgbClr val="666666"/>
              </a:buClr>
              <a:buSzPts val="1800"/>
              <a:buFont typeface="Raleway"/>
              <a:buChar char="-"/>
            </a:pPr>
            <a:r>
              <a:rPr b="0" i="0" lang="fr-FR" sz="1800" u="none" cap="none" strike="noStrike">
                <a:solidFill>
                  <a:srgbClr val="666666"/>
                </a:solidFill>
                <a:latin typeface="Raleway"/>
                <a:ea typeface="Raleway"/>
                <a:cs typeface="Raleway"/>
                <a:sym typeface="Raleway"/>
              </a:rPr>
              <a:t>Une analyse collective et participative</a:t>
            </a:r>
            <a:endParaRPr b="0" i="0" sz="1800" u="none" cap="none" strike="noStrike">
              <a:solidFill>
                <a:srgbClr val="666666"/>
              </a:solidFill>
              <a:latin typeface="Raleway"/>
              <a:ea typeface="Raleway"/>
              <a:cs typeface="Raleway"/>
              <a:sym typeface="Raleway"/>
            </a:endParaRPr>
          </a:p>
          <a:p>
            <a:pPr indent="-342900" lvl="0" marL="457200" marR="0" rtl="0" algn="just">
              <a:lnSpc>
                <a:spcPct val="100000"/>
              </a:lnSpc>
              <a:spcBef>
                <a:spcPts val="0"/>
              </a:spcBef>
              <a:spcAft>
                <a:spcPts val="0"/>
              </a:spcAft>
              <a:buClr>
                <a:srgbClr val="666666"/>
              </a:buClr>
              <a:buSzPts val="1800"/>
              <a:buFont typeface="Raleway"/>
              <a:buChar char="-"/>
            </a:pPr>
            <a:r>
              <a:rPr b="0" i="0" lang="fr-FR" sz="1800" u="none" cap="none" strike="noStrike">
                <a:solidFill>
                  <a:srgbClr val="666666"/>
                </a:solidFill>
                <a:latin typeface="Raleway"/>
                <a:ea typeface="Raleway"/>
                <a:cs typeface="Raleway"/>
                <a:sym typeface="Raleway"/>
              </a:rPr>
              <a:t>Un usage de la donnée au bénéfice de l’efficience du pilotage du projet, et des principes de redevabilité. </a:t>
            </a:r>
            <a:endParaRPr b="0" i="0" sz="1800" u="none" cap="none" strike="noStrike">
              <a:solidFill>
                <a:srgbClr val="666666"/>
              </a:solidFill>
              <a:latin typeface="Raleway"/>
              <a:ea typeface="Raleway"/>
              <a:cs typeface="Raleway"/>
              <a:sym typeface="Raleway"/>
            </a:endParaRPr>
          </a:p>
          <a:p>
            <a:pPr indent="0" lvl="0" marL="0" marR="0" rtl="0" algn="l">
              <a:lnSpc>
                <a:spcPct val="100000"/>
              </a:lnSpc>
              <a:spcBef>
                <a:spcPts val="407"/>
              </a:spcBef>
              <a:spcAft>
                <a:spcPts val="0"/>
              </a:spcAft>
              <a:buClr>
                <a:srgbClr val="000000"/>
              </a:buClr>
              <a:buSzPts val="1800"/>
              <a:buFont typeface="Arial"/>
              <a:buNone/>
            </a:pPr>
            <a:r>
              <a:t/>
            </a:r>
            <a:endParaRPr b="0" i="1" sz="1800" u="none" cap="none" strike="noStrike">
              <a:solidFill>
                <a:srgbClr val="E84E0F"/>
              </a:solidFill>
              <a:latin typeface="Raleway"/>
              <a:ea typeface="Raleway"/>
              <a:cs typeface="Raleway"/>
              <a:sym typeface="Ralewa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g34b28132ac3_0_10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729" name="Google Shape;729;g34b28132ac3_0_103"/>
          <p:cNvSpPr/>
          <p:nvPr/>
        </p:nvSpPr>
        <p:spPr>
          <a:xfrm>
            <a:off x="628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730" name="Google Shape;730;g34b28132ac3_0_103"/>
          <p:cNvSpPr/>
          <p:nvPr/>
        </p:nvSpPr>
        <p:spPr>
          <a:xfrm>
            <a:off x="3020725" y="1944550"/>
            <a:ext cx="5631900" cy="13332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1" i="0" lang="fr-FR" sz="1800" u="none" cap="none" strike="noStrike">
                <a:solidFill>
                  <a:schemeClr val="dk2"/>
                </a:solidFill>
                <a:latin typeface="Raleway"/>
                <a:ea typeface="Raleway"/>
                <a:cs typeface="Raleway"/>
                <a:sym typeface="Raleway"/>
              </a:rPr>
              <a:t>Phase de transition et de clôture : </a:t>
            </a:r>
            <a:endParaRPr b="1" i="0" sz="1800" u="none" cap="none" strike="noStrike">
              <a:solidFill>
                <a:schemeClr val="dk2"/>
              </a:solidFill>
              <a:latin typeface="Raleway"/>
              <a:ea typeface="Raleway"/>
              <a:cs typeface="Raleway"/>
              <a:sym typeface="Raleway"/>
            </a:endParaRPr>
          </a:p>
          <a:p>
            <a:pPr indent="-342900" lvl="0" marL="457200" marR="0" rtl="0" algn="just">
              <a:lnSpc>
                <a:spcPct val="100000"/>
              </a:lnSpc>
              <a:spcBef>
                <a:spcPts val="0"/>
              </a:spcBef>
              <a:spcAft>
                <a:spcPts val="0"/>
              </a:spcAft>
              <a:buClr>
                <a:srgbClr val="666666"/>
              </a:buClr>
              <a:buSzPts val="1800"/>
              <a:buFont typeface="Raleway"/>
              <a:buChar char="-"/>
            </a:pPr>
            <a:r>
              <a:rPr b="0" i="0" lang="fr-FR" sz="1800" u="none" cap="none" strike="noStrike">
                <a:solidFill>
                  <a:srgbClr val="666666"/>
                </a:solidFill>
                <a:latin typeface="Raleway"/>
                <a:ea typeface="Raleway"/>
                <a:cs typeface="Raleway"/>
                <a:sym typeface="Raleway"/>
              </a:rPr>
              <a:t>Processus et étapes du SE pour la clôture du projet</a:t>
            </a:r>
            <a:endParaRPr b="0" i="0" sz="1800" u="none" cap="none" strike="noStrike">
              <a:solidFill>
                <a:srgbClr val="666666"/>
              </a:solidFill>
              <a:latin typeface="Raleway"/>
              <a:ea typeface="Raleway"/>
              <a:cs typeface="Raleway"/>
              <a:sym typeface="Raleway"/>
            </a:endParaRPr>
          </a:p>
          <a:p>
            <a:pPr indent="-342900" lvl="0" marL="457200" marR="0" rtl="0" algn="just">
              <a:lnSpc>
                <a:spcPct val="100000"/>
              </a:lnSpc>
              <a:spcBef>
                <a:spcPts val="0"/>
              </a:spcBef>
              <a:spcAft>
                <a:spcPts val="0"/>
              </a:spcAft>
              <a:buClr>
                <a:srgbClr val="666666"/>
              </a:buClr>
              <a:buSzPts val="1800"/>
              <a:buFont typeface="Raleway"/>
              <a:buChar char="-"/>
            </a:pPr>
            <a:r>
              <a:rPr b="0" i="0" lang="fr-FR" sz="1800" u="none" cap="none" strike="noStrike">
                <a:solidFill>
                  <a:srgbClr val="666666"/>
                </a:solidFill>
                <a:latin typeface="Raleway"/>
                <a:ea typeface="Raleway"/>
                <a:cs typeface="Raleway"/>
                <a:sym typeface="Raleway"/>
              </a:rPr>
              <a:t>Comment préparer une évaluation finale</a:t>
            </a:r>
            <a:endParaRPr b="0" i="0" sz="1800" u="none" cap="none" strike="noStrike">
              <a:solidFill>
                <a:srgbClr val="666666"/>
              </a:solidFill>
              <a:latin typeface="Raleway"/>
              <a:ea typeface="Raleway"/>
              <a:cs typeface="Raleway"/>
              <a:sym typeface="Raleway"/>
            </a:endParaRPr>
          </a:p>
          <a:p>
            <a:pPr indent="0" lvl="0" marL="0" marR="0" rtl="0" algn="l">
              <a:lnSpc>
                <a:spcPct val="100000"/>
              </a:lnSpc>
              <a:spcBef>
                <a:spcPts val="407"/>
              </a:spcBef>
              <a:spcAft>
                <a:spcPts val="0"/>
              </a:spcAft>
              <a:buClr>
                <a:srgbClr val="000000"/>
              </a:buClr>
              <a:buSzPts val="1800"/>
              <a:buFont typeface="Arial"/>
              <a:buNone/>
            </a:pPr>
            <a:r>
              <a:t/>
            </a:r>
            <a:endParaRPr b="0" i="1" sz="1800" u="none" cap="none" strike="noStrike">
              <a:solidFill>
                <a:schemeClr val="dk2"/>
              </a:solidFill>
              <a:latin typeface="Raleway"/>
              <a:ea typeface="Raleway"/>
              <a:cs typeface="Raleway"/>
              <a:sym typeface="Raleway"/>
            </a:endParaRPr>
          </a:p>
        </p:txBody>
      </p:sp>
      <p:sp>
        <p:nvSpPr>
          <p:cNvPr id="731" name="Google Shape;731;g34b28132ac3_0_103"/>
          <p:cNvSpPr/>
          <p:nvPr/>
        </p:nvSpPr>
        <p:spPr>
          <a:xfrm>
            <a:off x="457500" y="1944550"/>
            <a:ext cx="2227500" cy="4179000"/>
          </a:xfrm>
          <a:prstGeom prst="rect">
            <a:avLst/>
          </a:prstGeom>
          <a:solidFill>
            <a:schemeClr val="dk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32" name="Google Shape;732;g34b28132ac3_0_103"/>
          <p:cNvSpPr/>
          <p:nvPr/>
        </p:nvSpPr>
        <p:spPr>
          <a:xfrm>
            <a:off x="3003625" y="3542994"/>
            <a:ext cx="5666100" cy="110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dk2"/>
                </a:solidFill>
                <a:latin typeface="Raleway"/>
                <a:ea typeface="Raleway"/>
                <a:cs typeface="Raleway"/>
                <a:sym typeface="Raleway"/>
              </a:rPr>
              <a:t>Clôture de la formation :</a:t>
            </a:r>
            <a:endParaRPr b="1" i="0" sz="1800" u="none" cap="none" strike="noStrike">
              <a:solidFill>
                <a:schemeClr val="dk2"/>
              </a:solidFill>
              <a:latin typeface="Raleway"/>
              <a:ea typeface="Raleway"/>
              <a:cs typeface="Raleway"/>
              <a:sym typeface="Raleway"/>
            </a:endParaRPr>
          </a:p>
          <a:p>
            <a:pPr indent="-342900" lvl="0" marL="457200" marR="0" rtl="0" algn="just">
              <a:lnSpc>
                <a:spcPct val="100000"/>
              </a:lnSpc>
              <a:spcBef>
                <a:spcPts val="0"/>
              </a:spcBef>
              <a:spcAft>
                <a:spcPts val="0"/>
              </a:spcAft>
              <a:buClr>
                <a:srgbClr val="666666"/>
              </a:buClr>
              <a:buSzPts val="1800"/>
              <a:buFont typeface="Raleway"/>
              <a:buChar char="-"/>
            </a:pPr>
            <a:r>
              <a:rPr b="0" i="0" lang="fr-FR" sz="1800" u="none" cap="none" strike="noStrike">
                <a:solidFill>
                  <a:srgbClr val="666666"/>
                </a:solidFill>
                <a:latin typeface="Raleway"/>
                <a:ea typeface="Raleway"/>
                <a:cs typeface="Raleway"/>
                <a:sym typeface="Raleway"/>
              </a:rPr>
              <a:t>Evaluations</a:t>
            </a:r>
            <a:endParaRPr b="0" i="0" sz="1800" u="none" cap="none" strike="noStrike">
              <a:solidFill>
                <a:srgbClr val="666666"/>
              </a:solidFill>
              <a:latin typeface="Raleway"/>
              <a:ea typeface="Raleway"/>
              <a:cs typeface="Raleway"/>
              <a:sym typeface="Raleway"/>
            </a:endParaRPr>
          </a:p>
          <a:p>
            <a:pPr indent="0" lvl="0" marL="0" marR="0" rtl="0" algn="l">
              <a:lnSpc>
                <a:spcPct val="100000"/>
              </a:lnSpc>
              <a:spcBef>
                <a:spcPts val="407"/>
              </a:spcBef>
              <a:spcAft>
                <a:spcPts val="0"/>
              </a:spcAft>
              <a:buClr>
                <a:srgbClr val="000000"/>
              </a:buClr>
              <a:buSzPts val="1800"/>
              <a:buFont typeface="Arial"/>
              <a:buNone/>
            </a:pPr>
            <a:r>
              <a:t/>
            </a:r>
            <a:endParaRPr b="0" i="1" sz="1800" u="none" cap="none" strike="noStrike">
              <a:solidFill>
                <a:schemeClr val="dk2"/>
              </a:solidFill>
              <a:latin typeface="Raleway"/>
              <a:ea typeface="Raleway"/>
              <a:cs typeface="Raleway"/>
              <a:sym typeface="Raleway"/>
            </a:endParaRPr>
          </a:p>
        </p:txBody>
      </p:sp>
      <p:sp>
        <p:nvSpPr>
          <p:cNvPr id="733" name="Google Shape;733;g34b28132ac3_0_103"/>
          <p:cNvSpPr txBox="1"/>
          <p:nvPr/>
        </p:nvSpPr>
        <p:spPr>
          <a:xfrm>
            <a:off x="457500" y="243103"/>
            <a:ext cx="82290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fr-FR" sz="6000" u="none" cap="none" strike="noStrike">
                <a:solidFill>
                  <a:schemeClr val="dk2"/>
                </a:solidFill>
                <a:latin typeface="Bebas Neue"/>
                <a:ea typeface="Bebas Neue"/>
                <a:cs typeface="Bebas Neue"/>
                <a:sym typeface="Bebas Neue"/>
              </a:rPr>
              <a:t>Prochain module</a:t>
            </a:r>
            <a:endParaRPr b="0" i="0" sz="6000" u="none" cap="none" strike="noStrike">
              <a:solidFill>
                <a:schemeClr val="dk2"/>
              </a:solidFill>
              <a:latin typeface="Bebas Neue"/>
              <a:ea typeface="Bebas Neue"/>
              <a:cs typeface="Bebas Neue"/>
              <a:sym typeface="Bebas Neue"/>
            </a:endParaRPr>
          </a:p>
        </p:txBody>
      </p:sp>
      <p:pic>
        <p:nvPicPr>
          <p:cNvPr id="734" name="Google Shape;734;g34b28132ac3_0_103" title="escalier-en-haut.png"/>
          <p:cNvPicPr preferRelativeResize="0"/>
          <p:nvPr/>
        </p:nvPicPr>
        <p:blipFill rotWithShape="1">
          <a:blip r:embed="rId3">
            <a:alphaModFix/>
          </a:blip>
          <a:srcRect b="0" l="0" r="0" t="0"/>
          <a:stretch/>
        </p:blipFill>
        <p:spPr>
          <a:xfrm>
            <a:off x="709525" y="3172325"/>
            <a:ext cx="1723450" cy="17234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39" name="Shape 739"/>
        <p:cNvGrpSpPr/>
        <p:nvPr/>
      </p:nvGrpSpPr>
      <p:grpSpPr>
        <a:xfrm>
          <a:off x="0" y="0"/>
          <a:ext cx="0" cy="0"/>
          <a:chOff x="0" y="0"/>
          <a:chExt cx="0" cy="0"/>
        </a:xfrm>
      </p:grpSpPr>
      <p:sp>
        <p:nvSpPr>
          <p:cNvPr id="740" name="Google Shape;740;g34b28132ac3_0_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741" name="Google Shape;741;g34b28132ac3_0_1"/>
          <p:cNvSpPr txBox="1"/>
          <p:nvPr/>
        </p:nvSpPr>
        <p:spPr>
          <a:xfrm>
            <a:off x="23750" y="360375"/>
            <a:ext cx="9096600" cy="1231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6800" u="none" cap="none" strike="noStrike">
                <a:solidFill>
                  <a:srgbClr val="E84E0F"/>
                </a:solidFill>
                <a:latin typeface="Bebas Neue"/>
                <a:ea typeface="Bebas Neue"/>
                <a:cs typeface="Bebas Neue"/>
                <a:sym typeface="Bebas Neue"/>
              </a:rPr>
              <a:t>CONSIGNES TRAVAIL INDIVIDUEL</a:t>
            </a:r>
            <a:endParaRPr b="1" i="0" sz="6800" u="none" cap="none" strike="noStrike">
              <a:solidFill>
                <a:srgbClr val="E84E0F"/>
              </a:solidFill>
              <a:latin typeface="Bebas Neue"/>
              <a:ea typeface="Bebas Neue"/>
              <a:cs typeface="Bebas Neue"/>
              <a:sym typeface="Bebas Neue"/>
            </a:endParaRPr>
          </a:p>
        </p:txBody>
      </p:sp>
      <p:grpSp>
        <p:nvGrpSpPr>
          <p:cNvPr id="742" name="Google Shape;742;g34b28132ac3_0_1"/>
          <p:cNvGrpSpPr/>
          <p:nvPr/>
        </p:nvGrpSpPr>
        <p:grpSpPr>
          <a:xfrm>
            <a:off x="3624045" y="4947747"/>
            <a:ext cx="1895970" cy="1773731"/>
            <a:chOff x="3137400" y="1009650"/>
            <a:chExt cx="2869204" cy="2708400"/>
          </a:xfrm>
        </p:grpSpPr>
        <p:sp>
          <p:nvSpPr>
            <p:cNvPr id="743" name="Google Shape;743;g34b28132ac3_0_1"/>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744" name="Google Shape;744;g34b28132ac3_0_1"/>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pic>
        <p:nvPicPr>
          <p:cNvPr id="745" name="Google Shape;745;g34b28132ac3_0_1" title="outil-de-reparation.png"/>
          <p:cNvPicPr preferRelativeResize="0"/>
          <p:nvPr/>
        </p:nvPicPr>
        <p:blipFill rotWithShape="1">
          <a:blip r:embed="rId4">
            <a:alphaModFix/>
          </a:blip>
          <a:srcRect b="0" l="0" r="0" t="0"/>
          <a:stretch/>
        </p:blipFill>
        <p:spPr>
          <a:xfrm>
            <a:off x="3154463" y="1913750"/>
            <a:ext cx="2835150" cy="28351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g34b28132ac3_0_1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752" name="Google Shape;752;g34b28132ac3_0_11"/>
          <p:cNvSpPr/>
          <p:nvPr/>
        </p:nvSpPr>
        <p:spPr>
          <a:xfrm>
            <a:off x="628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753" name="Google Shape;753;g34b28132ac3_0_11"/>
          <p:cNvSpPr/>
          <p:nvPr/>
        </p:nvSpPr>
        <p:spPr>
          <a:xfrm>
            <a:off x="1686725" y="2012388"/>
            <a:ext cx="6872400" cy="2833200"/>
          </a:xfrm>
          <a:prstGeom prst="rect">
            <a:avLst/>
          </a:prstGeom>
          <a:noFill/>
          <a:ln>
            <a:noFill/>
          </a:ln>
        </p:spPr>
        <p:txBody>
          <a:bodyPr anchorCtr="0" anchor="t" bIns="45700" lIns="91425" spcFirstLastPara="1" rIns="91425" wrap="square" tIns="45700">
            <a:noAutofit/>
          </a:bodyPr>
          <a:lstStyle/>
          <a:p>
            <a:pPr indent="-361950" lvl="0" marL="457200" marR="0" rtl="0" algn="just">
              <a:lnSpc>
                <a:spcPct val="100000"/>
              </a:lnSpc>
              <a:spcBef>
                <a:spcPts val="1000"/>
              </a:spcBef>
              <a:spcAft>
                <a:spcPts val="0"/>
              </a:spcAft>
              <a:buClr>
                <a:schemeClr val="dk2"/>
              </a:buClr>
              <a:buSzPts val="2100"/>
              <a:buFont typeface="Baloo 2"/>
              <a:buChar char="-"/>
            </a:pPr>
            <a:r>
              <a:rPr b="0" i="0" lang="fr-FR" sz="2100" u="none" cap="none" strike="noStrike">
                <a:solidFill>
                  <a:schemeClr val="dk2"/>
                </a:solidFill>
                <a:latin typeface="Baloo 2"/>
                <a:ea typeface="Baloo 2"/>
                <a:cs typeface="Baloo 2"/>
                <a:sym typeface="Baloo 2"/>
              </a:rPr>
              <a:t>Poursuivre le travail de paramétrage du tableau de bord, notamment de l’onglet 2 - bilan et analyse</a:t>
            </a:r>
            <a:endParaRPr b="0" i="0" sz="2100" u="none" cap="none" strike="noStrike">
              <a:solidFill>
                <a:schemeClr val="dk2"/>
              </a:solidFill>
              <a:latin typeface="Baloo 2"/>
              <a:ea typeface="Baloo 2"/>
              <a:cs typeface="Baloo 2"/>
              <a:sym typeface="Baloo 2"/>
            </a:endParaRPr>
          </a:p>
          <a:p>
            <a:pPr indent="-361950" lvl="0" marL="457200" marR="0" rtl="0" algn="just">
              <a:lnSpc>
                <a:spcPct val="100000"/>
              </a:lnSpc>
              <a:spcBef>
                <a:spcPts val="1000"/>
              </a:spcBef>
              <a:spcAft>
                <a:spcPts val="0"/>
              </a:spcAft>
              <a:buClr>
                <a:schemeClr val="dk2"/>
              </a:buClr>
              <a:buSzPts val="2100"/>
              <a:buFont typeface="Baloo 2"/>
              <a:buChar char="-"/>
            </a:pPr>
            <a:r>
              <a:rPr b="0" i="0" lang="fr-FR" sz="2100" u="none" cap="none" strike="noStrike">
                <a:solidFill>
                  <a:schemeClr val="dk2"/>
                </a:solidFill>
                <a:latin typeface="Baloo 2"/>
                <a:ea typeface="Baloo 2"/>
                <a:cs typeface="Baloo 2"/>
                <a:sym typeface="Baloo 2"/>
              </a:rPr>
              <a:t>Initier le remplissage des données dans les onglets 3 (plan d’action ) et onglet 4.2 (suivi des indicateurs).</a:t>
            </a:r>
            <a:endParaRPr b="0" i="0" sz="2100" u="none" cap="none" strike="noStrike">
              <a:solidFill>
                <a:schemeClr val="dk2"/>
              </a:solidFill>
              <a:latin typeface="Baloo 2"/>
              <a:ea typeface="Baloo 2"/>
              <a:cs typeface="Baloo 2"/>
              <a:sym typeface="Baloo 2"/>
            </a:endParaRPr>
          </a:p>
          <a:p>
            <a:pPr indent="-361950" lvl="0" marL="457200" marR="0" rtl="0" algn="just">
              <a:lnSpc>
                <a:spcPct val="100000"/>
              </a:lnSpc>
              <a:spcBef>
                <a:spcPts val="1000"/>
              </a:spcBef>
              <a:spcAft>
                <a:spcPts val="0"/>
              </a:spcAft>
              <a:buClr>
                <a:schemeClr val="dk2"/>
              </a:buClr>
              <a:buSzPts val="2100"/>
              <a:buFont typeface="Baloo 2"/>
              <a:buChar char="-"/>
            </a:pPr>
            <a:r>
              <a:rPr b="0" i="0" lang="fr-FR" sz="2100" u="none" cap="none" strike="noStrike">
                <a:solidFill>
                  <a:schemeClr val="dk2"/>
                </a:solidFill>
                <a:latin typeface="Baloo 2"/>
                <a:ea typeface="Baloo 2"/>
                <a:cs typeface="Baloo 2"/>
                <a:sym typeface="Baloo 2"/>
              </a:rPr>
              <a:t>Visualiser les premières analyses possibles</a:t>
            </a:r>
            <a:endParaRPr b="0" i="0" sz="2100" u="none" cap="none" strike="noStrike">
              <a:solidFill>
                <a:schemeClr val="dk2"/>
              </a:solidFill>
              <a:latin typeface="Baloo 2"/>
              <a:ea typeface="Baloo 2"/>
              <a:cs typeface="Baloo 2"/>
              <a:sym typeface="Baloo 2"/>
            </a:endParaRPr>
          </a:p>
          <a:p>
            <a:pPr indent="0" lvl="0" marL="0" marR="0" rtl="0" algn="just">
              <a:lnSpc>
                <a:spcPct val="100000"/>
              </a:lnSpc>
              <a:spcBef>
                <a:spcPts val="100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754" name="Google Shape;754;g34b28132ac3_0_11"/>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TRAVAIL INDIVIDUEL</a:t>
            </a:r>
            <a:endParaRPr b="1" i="0" sz="6300" u="none" cap="none" strike="noStrike">
              <a:solidFill>
                <a:schemeClr val="lt1"/>
              </a:solidFill>
              <a:latin typeface="Bebas Neue"/>
              <a:ea typeface="Bebas Neue"/>
              <a:cs typeface="Bebas Neue"/>
              <a:sym typeface="Bebas Neue"/>
            </a:endParaRPr>
          </a:p>
        </p:txBody>
      </p:sp>
      <p:pic>
        <p:nvPicPr>
          <p:cNvPr id="755" name="Google Shape;755;g34b28132ac3_0_11" title="outil-de-reparation.png"/>
          <p:cNvPicPr preferRelativeResize="0"/>
          <p:nvPr/>
        </p:nvPicPr>
        <p:blipFill rotWithShape="1">
          <a:blip r:embed="rId3">
            <a:alphaModFix/>
          </a:blip>
          <a:srcRect b="0" l="0" r="0" t="0"/>
          <a:stretch/>
        </p:blipFill>
        <p:spPr>
          <a:xfrm>
            <a:off x="66100" y="2187663"/>
            <a:ext cx="1707612" cy="170761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60" name="Shape 760"/>
        <p:cNvGrpSpPr/>
        <p:nvPr/>
      </p:nvGrpSpPr>
      <p:grpSpPr>
        <a:xfrm>
          <a:off x="0" y="0"/>
          <a:ext cx="0" cy="0"/>
          <a:chOff x="0" y="0"/>
          <a:chExt cx="0" cy="0"/>
        </a:xfrm>
      </p:grpSpPr>
      <p:sp>
        <p:nvSpPr>
          <p:cNvPr id="761" name="Google Shape;761;g349fdfc5d64_0_53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762" name="Google Shape;762;g349fdfc5d64_0_531"/>
          <p:cNvSpPr txBox="1"/>
          <p:nvPr/>
        </p:nvSpPr>
        <p:spPr>
          <a:xfrm>
            <a:off x="47325" y="861250"/>
            <a:ext cx="9096600" cy="227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6800" u="none" cap="none" strike="noStrike">
                <a:solidFill>
                  <a:srgbClr val="E84E0F"/>
                </a:solidFill>
                <a:latin typeface="Bebas Neue"/>
                <a:ea typeface="Bebas Neue"/>
                <a:cs typeface="Bebas Neue"/>
                <a:sym typeface="Bebas Neue"/>
              </a:rPr>
              <a:t>FIN SESSION 5</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rPr b="1" i="0" lang="fr-FR" sz="6800" u="none" cap="none" strike="noStrike">
                <a:solidFill>
                  <a:srgbClr val="E84E0F"/>
                </a:solidFill>
                <a:latin typeface="Bebas Neue"/>
                <a:ea typeface="Bebas Neue"/>
                <a:cs typeface="Bebas Neue"/>
                <a:sym typeface="Bebas Neue"/>
              </a:rPr>
              <a:t>MERCI !</a:t>
            </a:r>
            <a:endParaRPr b="1" i="0" sz="6800" u="none" cap="none" strike="noStrike">
              <a:solidFill>
                <a:srgbClr val="E84E0F"/>
              </a:solidFill>
              <a:latin typeface="Bebas Neue"/>
              <a:ea typeface="Bebas Neue"/>
              <a:cs typeface="Bebas Neue"/>
              <a:sym typeface="Bebas Neue"/>
            </a:endParaRPr>
          </a:p>
        </p:txBody>
      </p:sp>
      <p:grpSp>
        <p:nvGrpSpPr>
          <p:cNvPr id="763" name="Google Shape;763;g349fdfc5d64_0_531"/>
          <p:cNvGrpSpPr/>
          <p:nvPr/>
        </p:nvGrpSpPr>
        <p:grpSpPr>
          <a:xfrm>
            <a:off x="3624045" y="4947747"/>
            <a:ext cx="1895970" cy="1773731"/>
            <a:chOff x="3137400" y="1009650"/>
            <a:chExt cx="2869204" cy="2708400"/>
          </a:xfrm>
        </p:grpSpPr>
        <p:sp>
          <p:nvSpPr>
            <p:cNvPr id="764" name="Google Shape;764;g349fdfc5d64_0_531"/>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765" name="Google Shape;765;g349fdfc5d64_0_531"/>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34bffe0e143_1_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148" name="Google Shape;148;g34bffe0e143_1_0"/>
          <p:cNvSpPr txBox="1"/>
          <p:nvPr/>
        </p:nvSpPr>
        <p:spPr>
          <a:xfrm>
            <a:off x="843150" y="1997403"/>
            <a:ext cx="7457700" cy="1431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8100" u="none" cap="none" strike="noStrike">
                <a:solidFill>
                  <a:srgbClr val="E84E0F"/>
                </a:solidFill>
                <a:latin typeface="Bebas Neue"/>
                <a:ea typeface="Bebas Neue"/>
                <a:cs typeface="Bebas Neue"/>
                <a:sym typeface="Bebas Neue"/>
              </a:rPr>
              <a:t>QUESTION/RÉPONSES ?</a:t>
            </a:r>
            <a:endParaRPr b="1" i="0" sz="7500" u="none" cap="none" strike="noStrike">
              <a:solidFill>
                <a:srgbClr val="E84E0F"/>
              </a:solidFill>
              <a:latin typeface="Bebas Neue"/>
              <a:ea typeface="Bebas Neue"/>
              <a:cs typeface="Bebas Neue"/>
              <a:sym typeface="Bebas Neue"/>
            </a:endParaRPr>
          </a:p>
        </p:txBody>
      </p:sp>
      <p:sp>
        <p:nvSpPr>
          <p:cNvPr id="149" name="Google Shape;149;g34bffe0e143_1_0"/>
          <p:cNvSpPr txBox="1"/>
          <p:nvPr/>
        </p:nvSpPr>
        <p:spPr>
          <a:xfrm>
            <a:off x="0" y="275600"/>
            <a:ext cx="9144000" cy="11391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6200" u="none" cap="none" strike="noStrike">
                <a:solidFill>
                  <a:schemeClr val="lt2"/>
                </a:solidFill>
                <a:latin typeface="Bebas Neue"/>
                <a:ea typeface="Bebas Neue"/>
                <a:cs typeface="Bebas Neue"/>
                <a:sym typeface="Bebas Neue"/>
              </a:rPr>
              <a:t>Retours sur expériences</a:t>
            </a:r>
            <a:endParaRPr b="1" i="0" sz="5600" u="none" cap="none" strike="noStrike">
              <a:solidFill>
                <a:schemeClr val="lt2"/>
              </a:solidFill>
              <a:latin typeface="Bebas Neue"/>
              <a:ea typeface="Bebas Neue"/>
              <a:cs typeface="Bebas Neue"/>
              <a:sym typeface="Bebas Neue"/>
            </a:endParaRPr>
          </a:p>
        </p:txBody>
      </p:sp>
      <p:sp>
        <p:nvSpPr>
          <p:cNvPr id="150" name="Google Shape;150;g34bffe0e143_1_0"/>
          <p:cNvSpPr/>
          <p:nvPr/>
        </p:nvSpPr>
        <p:spPr>
          <a:xfrm>
            <a:off x="622800" y="3344900"/>
            <a:ext cx="3117300" cy="1975800"/>
          </a:xfrm>
          <a:prstGeom prst="wedgeEllipseCallout">
            <a:avLst>
              <a:gd fmla="val -20833" name="adj1"/>
              <a:gd fmla="val 625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Comment avez vous réalisé le remplissage du tableau de bord?</a:t>
            </a:r>
            <a:endParaRPr b="0" i="0" sz="1400" u="none" cap="none" strike="noStrike">
              <a:solidFill>
                <a:schemeClr val="lt1"/>
              </a:solidFill>
              <a:latin typeface="Arial"/>
              <a:ea typeface="Arial"/>
              <a:cs typeface="Arial"/>
              <a:sym typeface="Arial"/>
            </a:endParaRPr>
          </a:p>
        </p:txBody>
      </p:sp>
      <p:sp>
        <p:nvSpPr>
          <p:cNvPr id="151" name="Google Shape;151;g34bffe0e143_1_0"/>
          <p:cNvSpPr/>
          <p:nvPr/>
        </p:nvSpPr>
        <p:spPr>
          <a:xfrm>
            <a:off x="5241100" y="3344900"/>
            <a:ext cx="3117300" cy="1975800"/>
          </a:xfrm>
          <a:prstGeom prst="wedgeEllipseCallout">
            <a:avLst>
              <a:gd fmla="val -20833" name="adj1"/>
              <a:gd fmla="val 625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Avez-vous fait face à des difficultés particulières?</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6" name="Shape 156"/>
        <p:cNvGrpSpPr/>
        <p:nvPr/>
      </p:nvGrpSpPr>
      <p:grpSpPr>
        <a:xfrm>
          <a:off x="0" y="0"/>
          <a:ext cx="0" cy="0"/>
          <a:chOff x="0" y="0"/>
          <a:chExt cx="0" cy="0"/>
        </a:xfrm>
      </p:grpSpPr>
      <p:sp>
        <p:nvSpPr>
          <p:cNvPr id="157" name="Google Shape;157;g345f6121e9d_0_1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58" name="Google Shape;158;g345f6121e9d_0_10"/>
          <p:cNvSpPr txBox="1"/>
          <p:nvPr/>
        </p:nvSpPr>
        <p:spPr>
          <a:xfrm>
            <a:off x="843150" y="861253"/>
            <a:ext cx="7457700" cy="2893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8800" u="none" cap="none" strike="noStrike">
                <a:solidFill>
                  <a:schemeClr val="lt1"/>
                </a:solidFill>
                <a:latin typeface="Bebas Neue"/>
                <a:ea typeface="Bebas Neue"/>
                <a:cs typeface="Bebas Neue"/>
                <a:sym typeface="Bebas Neue"/>
              </a:rPr>
              <a:t>I - collecte de la donnée</a:t>
            </a:r>
            <a:r>
              <a:rPr b="1" i="1" lang="fr-FR" sz="4900" u="none" cap="none" strike="noStrike">
                <a:solidFill>
                  <a:schemeClr val="lt1"/>
                </a:solidFill>
                <a:latin typeface="Bebas Neue"/>
                <a:ea typeface="Bebas Neue"/>
                <a:cs typeface="Bebas Neue"/>
                <a:sym typeface="Bebas Neue"/>
              </a:rPr>
              <a:t> (suite)</a:t>
            </a:r>
            <a:endParaRPr b="1" i="1" sz="4900" u="none" cap="none" strike="noStrike">
              <a:solidFill>
                <a:schemeClr val="lt1"/>
              </a:solidFill>
              <a:latin typeface="Bebas Neue"/>
              <a:ea typeface="Bebas Neue"/>
              <a:cs typeface="Bebas Neue"/>
              <a:sym typeface="Bebas Neue"/>
            </a:endParaRPr>
          </a:p>
        </p:txBody>
      </p:sp>
      <p:grpSp>
        <p:nvGrpSpPr>
          <p:cNvPr id="159" name="Google Shape;159;g345f6121e9d_0_10"/>
          <p:cNvGrpSpPr/>
          <p:nvPr/>
        </p:nvGrpSpPr>
        <p:grpSpPr>
          <a:xfrm>
            <a:off x="3624045" y="4947747"/>
            <a:ext cx="1895970" cy="1773731"/>
            <a:chOff x="3137400" y="1009650"/>
            <a:chExt cx="2869204" cy="2708400"/>
          </a:xfrm>
        </p:grpSpPr>
        <p:sp>
          <p:nvSpPr>
            <p:cNvPr id="160" name="Google Shape;160;g345f6121e9d_0_10"/>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161" name="Google Shape;161;g345f6121e9d_0_10"/>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49fdfc5d64_0_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168" name="Google Shape;168;g349fdfc5d64_0_0"/>
          <p:cNvSpPr txBox="1"/>
          <p:nvPr/>
        </p:nvSpPr>
        <p:spPr>
          <a:xfrm>
            <a:off x="843150" y="113669"/>
            <a:ext cx="7457700" cy="1262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7000" u="none" cap="none" strike="noStrike">
                <a:solidFill>
                  <a:schemeClr val="dk2"/>
                </a:solidFill>
                <a:latin typeface="Bebas Neue"/>
                <a:ea typeface="Bebas Neue"/>
                <a:cs typeface="Bebas Neue"/>
                <a:sym typeface="Bebas Neue"/>
              </a:rPr>
              <a:t>CYCLE DE LA DONNÉE</a:t>
            </a:r>
            <a:endParaRPr b="1" i="0" sz="8200" u="none" cap="none" strike="noStrike">
              <a:solidFill>
                <a:schemeClr val="dk2"/>
              </a:solidFill>
              <a:latin typeface="Bebas Neue"/>
              <a:ea typeface="Bebas Neue"/>
              <a:cs typeface="Bebas Neue"/>
              <a:sym typeface="Bebas Neue"/>
            </a:endParaRPr>
          </a:p>
        </p:txBody>
      </p:sp>
      <p:pic>
        <p:nvPicPr>
          <p:cNvPr id="169" name="Google Shape;169;g349fdfc5d64_0_0" title="2_3_data_mngt_cycle_FR.png"/>
          <p:cNvPicPr preferRelativeResize="0"/>
          <p:nvPr/>
        </p:nvPicPr>
        <p:blipFill rotWithShape="1">
          <a:blip r:embed="rId3">
            <a:alphaModFix/>
          </a:blip>
          <a:srcRect b="0" l="0" r="0" t="0"/>
          <a:stretch/>
        </p:blipFill>
        <p:spPr>
          <a:xfrm>
            <a:off x="908916" y="1211675"/>
            <a:ext cx="7486607" cy="5329825"/>
          </a:xfrm>
          <a:prstGeom prst="rect">
            <a:avLst/>
          </a:prstGeom>
          <a:noFill/>
          <a:ln>
            <a:noFill/>
          </a:ln>
        </p:spPr>
      </p:pic>
      <p:sp>
        <p:nvSpPr>
          <p:cNvPr id="170" name="Google Shape;170;g349fdfc5d64_0_0"/>
          <p:cNvSpPr txBox="1"/>
          <p:nvPr/>
        </p:nvSpPr>
        <p:spPr>
          <a:xfrm>
            <a:off x="6847775" y="6443000"/>
            <a:ext cx="116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1" lang="fr-FR" sz="1000" u="none" cap="none" strike="noStrike">
                <a:solidFill>
                  <a:schemeClr val="dk1"/>
                </a:solidFill>
                <a:latin typeface="Arial"/>
                <a:ea typeface="Arial"/>
                <a:cs typeface="Arial"/>
                <a:sym typeface="Arial"/>
              </a:rPr>
              <a:t>source CartONG</a:t>
            </a:r>
            <a:endParaRPr b="0" i="1" sz="1000" u="none" cap="none" strike="noStrike">
              <a:solidFill>
                <a:schemeClr val="dk1"/>
              </a:solidFill>
              <a:latin typeface="Arial"/>
              <a:ea typeface="Arial"/>
              <a:cs typeface="Arial"/>
              <a:sym typeface="Arial"/>
            </a:endParaRPr>
          </a:p>
        </p:txBody>
      </p:sp>
      <p:sp>
        <p:nvSpPr>
          <p:cNvPr id="171" name="Google Shape;171;g349fdfc5d64_0_0"/>
          <p:cNvSpPr/>
          <p:nvPr/>
        </p:nvSpPr>
        <p:spPr>
          <a:xfrm>
            <a:off x="5447425" y="2810963"/>
            <a:ext cx="2426700" cy="21102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349fdfc5d64_0_19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
        <p:nvSpPr>
          <p:cNvPr id="178" name="Google Shape;178;g349fdfc5d64_0_198"/>
          <p:cNvSpPr/>
          <p:nvPr/>
        </p:nvSpPr>
        <p:spPr>
          <a:xfrm>
            <a:off x="628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179" name="Google Shape;179;g349fdfc5d64_0_198"/>
          <p:cNvSpPr txBox="1"/>
          <p:nvPr/>
        </p:nvSpPr>
        <p:spPr>
          <a:xfrm>
            <a:off x="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fr-FR" sz="5100" u="none" cap="none" strike="noStrike">
                <a:solidFill>
                  <a:schemeClr val="lt1"/>
                </a:solidFill>
                <a:latin typeface="Bebas Neue"/>
                <a:ea typeface="Bebas Neue"/>
                <a:cs typeface="Bebas Neue"/>
                <a:sym typeface="Bebas Neue"/>
              </a:rPr>
              <a:t>CONCEVOIR LES OUTILS</a:t>
            </a:r>
            <a:endParaRPr b="1" i="0" sz="6300" u="none" cap="none" strike="noStrike">
              <a:solidFill>
                <a:schemeClr val="lt1"/>
              </a:solidFill>
              <a:latin typeface="Bebas Neue"/>
              <a:ea typeface="Bebas Neue"/>
              <a:cs typeface="Bebas Neue"/>
              <a:sym typeface="Bebas Neue"/>
            </a:endParaRPr>
          </a:p>
        </p:txBody>
      </p:sp>
      <p:sp>
        <p:nvSpPr>
          <p:cNvPr id="180" name="Google Shape;180;g349fdfc5d64_0_198"/>
          <p:cNvSpPr/>
          <p:nvPr/>
        </p:nvSpPr>
        <p:spPr>
          <a:xfrm>
            <a:off x="810130" y="1950936"/>
            <a:ext cx="7866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200"/>
              <a:buFont typeface="Arial"/>
              <a:buNone/>
            </a:pPr>
            <a:r>
              <a:rPr b="1" i="0" lang="fr-FR" sz="9200" u="none" cap="none" strike="noStrike">
                <a:solidFill>
                  <a:srgbClr val="E84E0F"/>
                </a:solidFill>
                <a:latin typeface="Arial"/>
                <a:ea typeface="Arial"/>
                <a:cs typeface="Arial"/>
                <a:sym typeface="Arial"/>
              </a:rPr>
              <a:t>?</a:t>
            </a:r>
            <a:r>
              <a:rPr b="1" i="0" lang="fr-FR" sz="1800" u="none" cap="none" strike="noStrike">
                <a:solidFill>
                  <a:srgbClr val="E84E0F"/>
                </a:solidFill>
                <a:latin typeface="Arial"/>
                <a:ea typeface="Arial"/>
                <a:cs typeface="Arial"/>
                <a:sym typeface="Arial"/>
              </a:rPr>
              <a:t> </a:t>
            </a:r>
            <a:endParaRPr b="1" i="0" sz="1800" u="none" cap="none" strike="noStrike">
              <a:solidFill>
                <a:srgbClr val="E84E0F"/>
              </a:solidFill>
              <a:latin typeface="Arial"/>
              <a:ea typeface="Arial"/>
              <a:cs typeface="Arial"/>
              <a:sym typeface="Arial"/>
            </a:endParaRPr>
          </a:p>
        </p:txBody>
      </p:sp>
      <p:sp>
        <p:nvSpPr>
          <p:cNvPr id="181" name="Google Shape;181;g349fdfc5d64_0_198"/>
          <p:cNvSpPr/>
          <p:nvPr/>
        </p:nvSpPr>
        <p:spPr>
          <a:xfrm>
            <a:off x="1686725" y="2305388"/>
            <a:ext cx="6872400" cy="138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b="1" i="0" lang="fr-FR" sz="2100" u="none" cap="none" strike="noStrike">
                <a:solidFill>
                  <a:srgbClr val="E84E0F"/>
                </a:solidFill>
                <a:latin typeface="Bebas Neue"/>
                <a:ea typeface="Bebas Neue"/>
                <a:cs typeface="Bebas Neue"/>
                <a:sym typeface="Bebas Neue"/>
              </a:rPr>
              <a:t>Rappel du module 4</a:t>
            </a:r>
            <a:endParaRPr b="1" i="0" sz="2100" u="none" cap="none" strike="noStrike">
              <a:solidFill>
                <a:srgbClr val="E84E0F"/>
              </a:solidFill>
              <a:latin typeface="Bebas Neue"/>
              <a:ea typeface="Bebas Neue"/>
              <a:cs typeface="Bebas Neue"/>
              <a:sym typeface="Bebas Neue"/>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E84E0F"/>
              </a:solidFill>
              <a:latin typeface="Bebas Neue"/>
              <a:ea typeface="Bebas Neue"/>
              <a:cs typeface="Bebas Neue"/>
              <a:sym typeface="Bebas Neue"/>
            </a:endParaRPr>
          </a:p>
          <a:p>
            <a:pPr indent="0" lvl="0" marL="0" marR="0" rtl="0" algn="l">
              <a:lnSpc>
                <a:spcPct val="100000"/>
              </a:lnSpc>
              <a:spcBef>
                <a:spcPts val="0"/>
              </a:spcBef>
              <a:spcAft>
                <a:spcPts val="0"/>
              </a:spcAft>
              <a:buClr>
                <a:srgbClr val="000000"/>
              </a:buClr>
              <a:buSzPts val="2100"/>
              <a:buFont typeface="Arial"/>
              <a:buNone/>
            </a:pPr>
            <a:r>
              <a:rPr b="1" i="0" lang="fr-FR" sz="2100" u="none" cap="none" strike="noStrike">
                <a:solidFill>
                  <a:srgbClr val="E84E0F"/>
                </a:solidFill>
                <a:latin typeface="Bebas Neue"/>
                <a:ea typeface="Bebas Neue"/>
                <a:cs typeface="Bebas Neue"/>
                <a:sym typeface="Bebas Neue"/>
              </a:rPr>
              <a:t>Quelles méthodes et outils pouvez-vous utiliser pour collecter la donnée</a:t>
            </a:r>
            <a:endParaRPr b="1" i="0" sz="2100" u="none" cap="none" strike="noStrike">
              <a:solidFill>
                <a:srgbClr val="E84E0F"/>
              </a:solidFill>
              <a:latin typeface="Bebas Neue"/>
              <a:ea typeface="Bebas Neue"/>
              <a:cs typeface="Bebas Neue"/>
              <a:sym typeface="Bebas Neue"/>
            </a:endParaRPr>
          </a:p>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rgbClr val="FFFFFF"/>
                </a:solidFill>
                <a:latin typeface="Raleway"/>
                <a:ea typeface="Raleway"/>
                <a:cs typeface="Raleway"/>
                <a:sym typeface="Raleway"/>
              </a:rPr>
              <a:t>Contact :  @secours-catholique.org</a:t>
            </a:r>
            <a:endParaRPr b="0" i="0" sz="16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rgbClr val="FFFFFF"/>
                </a:solidFill>
                <a:latin typeface="Arial"/>
                <a:ea typeface="Arial"/>
                <a:cs typeface="Arial"/>
                <a:sym typeface="Arial"/>
              </a:rPr>
            </a:b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349fdfc5d64_0_39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88" name="Google Shape;188;g349fdfc5d64_0_397"/>
          <p:cNvSpPr/>
          <p:nvPr/>
        </p:nvSpPr>
        <p:spPr>
          <a:xfrm>
            <a:off x="628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189" name="Google Shape;189;g349fdfc5d64_0_397"/>
          <p:cNvSpPr txBox="1"/>
          <p:nvPr/>
        </p:nvSpPr>
        <p:spPr>
          <a:xfrm>
            <a:off x="0" y="315100"/>
            <a:ext cx="9144000" cy="7695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fr-FR" sz="3800" u="none" cap="none" strike="noStrike">
                <a:solidFill>
                  <a:schemeClr val="lt1"/>
                </a:solidFill>
                <a:latin typeface="Bebas Neue"/>
                <a:ea typeface="Bebas Neue"/>
                <a:cs typeface="Bebas Neue"/>
                <a:sym typeface="Bebas Neue"/>
              </a:rPr>
              <a:t>CONCEVOIR LES OUTILS - ZOOM SUR LE QUESTIONNAIRE</a:t>
            </a:r>
            <a:endParaRPr b="1" i="0" sz="3800" u="none" cap="none" strike="noStrike">
              <a:solidFill>
                <a:schemeClr val="lt1"/>
              </a:solidFill>
              <a:latin typeface="Bebas Neue"/>
              <a:ea typeface="Bebas Neue"/>
              <a:cs typeface="Bebas Neue"/>
              <a:sym typeface="Bebas Neue"/>
            </a:endParaRPr>
          </a:p>
        </p:txBody>
      </p:sp>
      <p:sp>
        <p:nvSpPr>
          <p:cNvPr id="190" name="Google Shape;190;g349fdfc5d64_0_397"/>
          <p:cNvSpPr/>
          <p:nvPr/>
        </p:nvSpPr>
        <p:spPr>
          <a:xfrm>
            <a:off x="280325" y="1177650"/>
            <a:ext cx="7795200" cy="44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FR" sz="1400" u="none" cap="none" strike="noStrike">
                <a:solidFill>
                  <a:schemeClr val="dk1"/>
                </a:solidFill>
                <a:latin typeface="Raleway"/>
                <a:ea typeface="Raleway"/>
                <a:cs typeface="Raleway"/>
                <a:sym typeface="Raleway"/>
              </a:rPr>
              <a:t>Check-list et conseils pour la conception d’un formulaire</a:t>
            </a:r>
            <a:endParaRPr b="0" i="0" sz="1600" u="none" cap="none" strike="noStrike">
              <a:solidFill>
                <a:schemeClr val="dk1"/>
              </a:solidFill>
              <a:latin typeface="Raleway"/>
              <a:ea typeface="Raleway"/>
              <a:cs typeface="Raleway"/>
              <a:sym typeface="Raleway"/>
            </a:endParaRPr>
          </a:p>
        </p:txBody>
      </p:sp>
      <p:graphicFrame>
        <p:nvGraphicFramePr>
          <p:cNvPr id="191" name="Google Shape;191;g349fdfc5d64_0_397"/>
          <p:cNvGraphicFramePr/>
          <p:nvPr/>
        </p:nvGraphicFramePr>
        <p:xfrm>
          <a:off x="240750" y="1658000"/>
          <a:ext cx="3000000" cy="3000000"/>
        </p:xfrm>
        <a:graphic>
          <a:graphicData uri="http://schemas.openxmlformats.org/drawingml/2006/table">
            <a:tbl>
              <a:tblPr>
                <a:noFill/>
                <a:tableStyleId>{15283962-7D1D-4FD7-94CC-D7873186AB4E}</a:tableStyleId>
              </a:tblPr>
              <a:tblGrid>
                <a:gridCol w="3266550"/>
                <a:gridCol w="545347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fr-FR" sz="1400" u="none" cap="none" strike="noStrike">
                          <a:solidFill>
                            <a:schemeClr val="dk2"/>
                          </a:solidFill>
                          <a:latin typeface="Poppins"/>
                          <a:ea typeface="Poppins"/>
                          <a:cs typeface="Poppins"/>
                          <a:sym typeface="Poppins"/>
                        </a:rPr>
                        <a:t>Check-list</a:t>
                      </a:r>
                      <a:endParaRPr b="1" sz="1400" u="none" cap="none" strike="noStrike">
                        <a:solidFill>
                          <a:schemeClr val="dk2"/>
                        </a:solidFill>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D9D9"/>
                    </a:solidFill>
                  </a:tcPr>
                </a:tc>
                <a:tc>
                  <a:txBody>
                    <a:bodyPr/>
                    <a:lstStyle/>
                    <a:p>
                      <a:pPr indent="0" lvl="0" marL="0" marR="0" rtl="0" algn="l">
                        <a:lnSpc>
                          <a:spcPct val="115000"/>
                        </a:lnSpc>
                        <a:spcBef>
                          <a:spcPts val="0"/>
                        </a:spcBef>
                        <a:spcAft>
                          <a:spcPts val="0"/>
                        </a:spcAft>
                        <a:buClr>
                          <a:srgbClr val="000000"/>
                        </a:buClr>
                        <a:buSzPts val="1400"/>
                        <a:buFont typeface="Arial"/>
                        <a:buNone/>
                      </a:pPr>
                      <a:r>
                        <a:rPr b="1" lang="fr-FR" sz="1400" u="none" cap="none" strike="noStrike">
                          <a:solidFill>
                            <a:schemeClr val="dk2"/>
                          </a:solidFill>
                          <a:latin typeface="Poppins"/>
                          <a:ea typeface="Poppins"/>
                          <a:cs typeface="Poppins"/>
                          <a:sym typeface="Poppins"/>
                        </a:rPr>
                        <a:t>Explications</a:t>
                      </a:r>
                      <a:endParaRPr b="1" sz="1400" u="none" cap="none" strike="noStrike">
                        <a:solidFill>
                          <a:schemeClr val="dk2"/>
                        </a:solidFill>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D9D9"/>
                    </a:solidFill>
                  </a:tcPr>
                </a:tc>
              </a:tr>
              <a:tr h="381000">
                <a:tc>
                  <a:txBody>
                    <a:bodyPr/>
                    <a:lstStyle/>
                    <a:p>
                      <a:pPr indent="0" lvl="0" marL="0" marR="0" rtl="0" algn="just">
                        <a:lnSpc>
                          <a:spcPct val="100000"/>
                        </a:lnSpc>
                        <a:spcBef>
                          <a:spcPts val="0"/>
                        </a:spcBef>
                        <a:spcAft>
                          <a:spcPts val="0"/>
                        </a:spcAft>
                        <a:buClr>
                          <a:srgbClr val="000000"/>
                        </a:buClr>
                        <a:buSzPts val="1400"/>
                        <a:buFont typeface="Arial"/>
                        <a:buNone/>
                      </a:pPr>
                      <a:r>
                        <a:rPr lang="fr-FR" sz="1400" u="none" cap="none" strike="noStrike">
                          <a:solidFill>
                            <a:srgbClr val="262626"/>
                          </a:solidFill>
                          <a:latin typeface="Poppins"/>
                          <a:ea typeface="Poppins"/>
                          <a:cs typeface="Poppins"/>
                          <a:sym typeface="Poppins"/>
                        </a:rPr>
                        <a:t>Formuler des </a:t>
                      </a:r>
                      <a:r>
                        <a:rPr lang="fr-FR" sz="1400" u="none" cap="none" strike="noStrike">
                          <a:solidFill>
                            <a:schemeClr val="dk2"/>
                          </a:solidFill>
                          <a:latin typeface="Poppins"/>
                          <a:ea typeface="Poppins"/>
                          <a:cs typeface="Poppins"/>
                          <a:sym typeface="Poppins"/>
                        </a:rPr>
                        <a:t>questions compréhensibles,</a:t>
                      </a:r>
                      <a:r>
                        <a:rPr lang="fr-FR" sz="1400" u="none" cap="none" strike="noStrike">
                          <a:solidFill>
                            <a:srgbClr val="262626"/>
                          </a:solidFill>
                          <a:latin typeface="Poppins"/>
                          <a:ea typeface="Poppins"/>
                          <a:cs typeface="Poppins"/>
                          <a:sym typeface="Poppins"/>
                        </a:rPr>
                        <a:t> avec le moins de jargon technique possible.</a:t>
                      </a:r>
                      <a:endParaRPr sz="1400" u="none" cap="none" strike="noStrike">
                        <a:solidFill>
                          <a:srgbClr val="262626"/>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400"/>
                        <a:buFont typeface="Arial"/>
                        <a:buNone/>
                      </a:pPr>
                      <a:r>
                        <a:rPr lang="fr-FR" sz="1400" u="none" cap="none" strike="noStrike">
                          <a:solidFill>
                            <a:srgbClr val="262626"/>
                          </a:solidFill>
                          <a:latin typeface="Poppins"/>
                          <a:ea typeface="Poppins"/>
                          <a:cs typeface="Poppins"/>
                          <a:sym typeface="Poppins"/>
                        </a:rPr>
                        <a:t>Exemple : DE peut avoir plusieurs significations : Droit de l’enfant vs Diplôme d’Etat</a:t>
                      </a:r>
                      <a:endParaRPr sz="1400" u="none" cap="none" strike="noStrike">
                        <a:solidFill>
                          <a:srgbClr val="262626"/>
                        </a:solidFill>
                        <a:latin typeface="Poppins"/>
                        <a:ea typeface="Poppins"/>
                        <a:cs typeface="Poppins"/>
                        <a:sym typeface="Poppins"/>
                      </a:endParaRPr>
                    </a:p>
                  </a:txBody>
                  <a:tcPr marT="91425" marB="91425" marR="91425" marL="91425">
                    <a:lnT cap="flat" cmpd="sng" w="9525">
                      <a:solidFill>
                        <a:schemeClr val="dk2"/>
                      </a:solidFill>
                      <a:prstDash val="solid"/>
                      <a:round/>
                      <a:headEnd len="sm" w="sm" type="none"/>
                      <a:tailEnd len="sm" w="sm" type="none"/>
                    </a:lnT>
                  </a:tcPr>
                </a:tc>
                <a:tc>
                  <a:txBody>
                    <a:bodyPr/>
                    <a:lstStyle/>
                    <a:p>
                      <a:pPr indent="-269999" lvl="0" marL="269999" marR="0" rtl="0" algn="just">
                        <a:lnSpc>
                          <a:spcPct val="115000"/>
                        </a:lnSpc>
                        <a:spcBef>
                          <a:spcPts val="0"/>
                        </a:spcBef>
                        <a:spcAft>
                          <a:spcPts val="0"/>
                        </a:spcAft>
                        <a:buClr>
                          <a:srgbClr val="262626"/>
                        </a:buClr>
                        <a:buSzPts val="1400"/>
                        <a:buFont typeface="Poppins"/>
                        <a:buChar char="●"/>
                      </a:pPr>
                      <a:r>
                        <a:rPr lang="fr-FR" sz="1400" u="none" cap="none" strike="noStrike">
                          <a:solidFill>
                            <a:srgbClr val="262626"/>
                          </a:solidFill>
                          <a:latin typeface="Poppins"/>
                          <a:ea typeface="Poppins"/>
                          <a:cs typeface="Poppins"/>
                          <a:sym typeface="Poppins"/>
                        </a:rPr>
                        <a:t>Eviter les idées fausses et faciliter l’appropriation du formulaire par les équipes et nouveaux enquêteurs </a:t>
                      </a:r>
                      <a:r>
                        <a:rPr lang="fr-FR" sz="1400" u="none" cap="none" strike="noStrike">
                          <a:solidFill>
                            <a:schemeClr val="dk2"/>
                          </a:solidFill>
                          <a:latin typeface="Poppins"/>
                          <a:ea typeface="Poppins"/>
                          <a:cs typeface="Poppins"/>
                          <a:sym typeface="Poppins"/>
                        </a:rPr>
                        <a:t>en rendant l’enquête auto-explicative </a:t>
                      </a:r>
                      <a:endParaRPr sz="1400" u="none" cap="none" strike="noStrike">
                        <a:solidFill>
                          <a:schemeClr val="dk2"/>
                        </a:solidFill>
                        <a:latin typeface="Poppins"/>
                        <a:ea typeface="Poppins"/>
                        <a:cs typeface="Poppins"/>
                        <a:sym typeface="Poppins"/>
                      </a:endParaRPr>
                    </a:p>
                    <a:p>
                      <a:pPr indent="-269999" lvl="0" marL="269999" marR="0" rtl="0" algn="just">
                        <a:lnSpc>
                          <a:spcPct val="115000"/>
                        </a:lnSpc>
                        <a:spcBef>
                          <a:spcPts val="0"/>
                        </a:spcBef>
                        <a:spcAft>
                          <a:spcPts val="0"/>
                        </a:spcAft>
                        <a:buClr>
                          <a:srgbClr val="262626"/>
                        </a:buClr>
                        <a:buSzPts val="1400"/>
                        <a:buFont typeface="Poppins"/>
                        <a:buChar char="●"/>
                      </a:pPr>
                      <a:r>
                        <a:rPr lang="fr-FR" sz="1400" u="none" cap="none" strike="noStrike">
                          <a:solidFill>
                            <a:srgbClr val="262626"/>
                          </a:solidFill>
                          <a:latin typeface="Poppins"/>
                          <a:ea typeface="Poppins"/>
                          <a:cs typeface="Poppins"/>
                          <a:sym typeface="Poppins"/>
                        </a:rPr>
                        <a:t>Dans les contextes multilingues, cela facilitera également la traduction. N’hésitez pas à </a:t>
                      </a:r>
                      <a:r>
                        <a:rPr lang="fr-FR" sz="1400" u="none" cap="none" strike="noStrike">
                          <a:solidFill>
                            <a:schemeClr val="dk2"/>
                          </a:solidFill>
                          <a:latin typeface="Poppins"/>
                          <a:ea typeface="Poppins"/>
                          <a:cs typeface="Poppins"/>
                          <a:sym typeface="Poppins"/>
                        </a:rPr>
                        <a:t>ajouter des indices pour expliquer les définitions nécessaires, ou à remplacer les valeurs textuelles par des images</a:t>
                      </a:r>
                      <a:r>
                        <a:rPr lang="fr-FR" sz="1400" u="none" cap="none" strike="noStrike">
                          <a:solidFill>
                            <a:srgbClr val="262626"/>
                          </a:solidFill>
                          <a:latin typeface="Poppins"/>
                          <a:ea typeface="Poppins"/>
                          <a:cs typeface="Poppins"/>
                          <a:sym typeface="Poppins"/>
                        </a:rPr>
                        <a:t> lorsque cela peut être utile. Pendant la formation, utilisez des exemples concrets, des jeux de rôle ou des tests de standardisation des réponses pour vous assurer que tout le monde a la même compréhension des questions stratégiques</a:t>
                      </a:r>
                      <a:endParaRPr sz="1400" u="none" cap="none" strike="noStrike">
                        <a:latin typeface="Poppins"/>
                        <a:ea typeface="Poppins"/>
                        <a:cs typeface="Poppins"/>
                        <a:sym typeface="Poppins"/>
                      </a:endParaRPr>
                    </a:p>
                  </a:txBody>
                  <a:tcPr marT="91425" marB="91425" marR="91425" marL="91425">
                    <a:lnT cap="flat" cmpd="sng" w="9525">
                      <a:solidFill>
                        <a:schemeClr val="dk2"/>
                      </a:solidFill>
                      <a:prstDash val="solid"/>
                      <a:round/>
                      <a:headEnd len="sm" w="sm" type="none"/>
                      <a:tailEnd len="sm" w="sm" type="none"/>
                    </a:lnT>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fr-FR" sz="1400" u="none" cap="none" strike="noStrike">
                          <a:solidFill>
                            <a:schemeClr val="dk2"/>
                          </a:solidFill>
                          <a:latin typeface="Poppins"/>
                          <a:ea typeface="Poppins"/>
                          <a:cs typeface="Poppins"/>
                          <a:sym typeface="Poppins"/>
                        </a:rPr>
                        <a:t>Ne tentez pas de fusionner des questions</a:t>
                      </a:r>
                      <a:r>
                        <a:rPr lang="fr-FR" sz="1400" u="none" cap="none" strike="noStrike">
                          <a:solidFill>
                            <a:srgbClr val="262626"/>
                          </a:solidFill>
                          <a:latin typeface="Poppins"/>
                          <a:ea typeface="Poppins"/>
                          <a:cs typeface="Poppins"/>
                          <a:sym typeface="Poppins"/>
                        </a:rPr>
                        <a:t> pour réduire le nombre total de questions. </a:t>
                      </a:r>
                      <a:endParaRPr sz="1400" u="none" cap="none" strike="noStrike">
                        <a:latin typeface="Poppins"/>
                        <a:ea typeface="Poppins"/>
                        <a:cs typeface="Poppins"/>
                        <a:sym typeface="Poppins"/>
                      </a:endParaRPr>
                    </a:p>
                  </a:txBody>
                  <a:tcPr marT="91425" marB="91425" marR="91425" marL="91425"/>
                </a:tc>
                <a:tc>
                  <a:txBody>
                    <a:bodyPr/>
                    <a:lstStyle/>
                    <a:p>
                      <a:pPr indent="0" lvl="0" marL="0" marR="0" rtl="0" algn="just">
                        <a:lnSpc>
                          <a:spcPct val="100000"/>
                        </a:lnSpc>
                        <a:spcBef>
                          <a:spcPts val="0"/>
                        </a:spcBef>
                        <a:spcAft>
                          <a:spcPts val="0"/>
                        </a:spcAft>
                        <a:buClr>
                          <a:srgbClr val="000000"/>
                        </a:buClr>
                        <a:buSzPts val="1400"/>
                        <a:buFont typeface="Arial"/>
                        <a:buNone/>
                      </a:pPr>
                      <a:r>
                        <a:rPr lang="fr-FR" sz="1400" u="none" cap="none" strike="noStrike">
                          <a:solidFill>
                            <a:srgbClr val="262626"/>
                          </a:solidFill>
                          <a:latin typeface="Poppins"/>
                          <a:ea typeface="Poppins"/>
                          <a:cs typeface="Poppins"/>
                          <a:sym typeface="Poppins"/>
                        </a:rPr>
                        <a:t>Cela complique la réponse et son analyse. Ainsi, </a:t>
                      </a:r>
                      <a:r>
                        <a:rPr lang="fr-FR" sz="1400" u="none" cap="none" strike="noStrike">
                          <a:solidFill>
                            <a:schemeClr val="dk2"/>
                          </a:solidFill>
                          <a:latin typeface="Poppins"/>
                          <a:ea typeface="Poppins"/>
                          <a:cs typeface="Poppins"/>
                          <a:sym typeface="Poppins"/>
                        </a:rPr>
                        <a:t>éviter les doubles questions </a:t>
                      </a:r>
                      <a:endParaRPr sz="1400" u="none" cap="none" strike="noStrike">
                        <a:solidFill>
                          <a:schemeClr val="dk2"/>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400"/>
                        <a:buFont typeface="Arial"/>
                        <a:buNone/>
                      </a:pPr>
                      <a:r>
                        <a:rPr lang="fr-FR" sz="1400" u="none" cap="none" strike="noStrike">
                          <a:solidFill>
                            <a:srgbClr val="262626"/>
                          </a:solidFill>
                          <a:latin typeface="Poppins"/>
                          <a:ea typeface="Poppins"/>
                          <a:cs typeface="Poppins"/>
                          <a:sym typeface="Poppins"/>
                        </a:rPr>
                        <a:t>Exemple : Y a-t-il des personnes handicapées et/ou des personnes âgées et si oui, combien ?</a:t>
                      </a:r>
                      <a:endParaRPr sz="1400" u="none" cap="none" strike="noStrike">
                        <a:solidFill>
                          <a:srgbClr val="262626"/>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400"/>
                        <a:buFont typeface="Arial"/>
                        <a:buNone/>
                      </a:pPr>
                      <a:r>
                        <a:rPr lang="fr-FR" sz="1400" u="none" cap="none" strike="noStrike">
                          <a:solidFill>
                            <a:srgbClr val="262626"/>
                          </a:solidFill>
                          <a:latin typeface="Poppins"/>
                          <a:ea typeface="Poppins"/>
                          <a:cs typeface="Poppins"/>
                          <a:sym typeface="Poppins"/>
                        </a:rPr>
                        <a:t>Remplacer par : nombre de personnes en situation de handicap / nombre de personne âgées</a:t>
                      </a:r>
                      <a:endParaRPr sz="1400" u="none" cap="none" strike="noStrike">
                        <a:latin typeface="Poppins"/>
                        <a:ea typeface="Poppins"/>
                        <a:cs typeface="Poppins"/>
                        <a:sym typeface="Poppins"/>
                      </a:endParaRPr>
                    </a:p>
                  </a:txBody>
                  <a:tcPr marT="91425" marB="91425" marR="91425" marL="91425"/>
                </a:tc>
              </a:tr>
            </a:tbl>
          </a:graphicData>
        </a:graphic>
      </p:graphicFrame>
      <p:pic>
        <p:nvPicPr>
          <p:cNvPr id="192" name="Google Shape;192;g349fdfc5d64_0_397" title="zoom.png"/>
          <p:cNvPicPr preferRelativeResize="0"/>
          <p:nvPr/>
        </p:nvPicPr>
        <p:blipFill rotWithShape="1">
          <a:blip r:embed="rId3">
            <a:alphaModFix/>
          </a:blip>
          <a:srcRect b="0" l="0" r="0" t="0"/>
          <a:stretch/>
        </p:blipFill>
        <p:spPr>
          <a:xfrm>
            <a:off x="8140500" y="360375"/>
            <a:ext cx="724225" cy="724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Personnalisé 3">
      <a:dk1>
        <a:srgbClr val="262775"/>
      </a:dk1>
      <a:lt1>
        <a:srgbClr val="FFFFFF"/>
      </a:lt1>
      <a:dk2>
        <a:srgbClr val="E84E0F"/>
      </a:dk2>
      <a:lt2>
        <a:srgbClr val="FFFFFF"/>
      </a:lt2>
      <a:accent1>
        <a:srgbClr val="262775"/>
      </a:accent1>
      <a:accent2>
        <a:srgbClr val="E84E0F"/>
      </a:accent2>
      <a:accent3>
        <a:srgbClr val="A5AB81"/>
      </a:accent3>
      <a:accent4>
        <a:srgbClr val="E84E0F"/>
      </a:accent4>
      <a:accent5>
        <a:srgbClr val="262775"/>
      </a:accent5>
      <a:accent6>
        <a:srgbClr val="E84E0F"/>
      </a:accent6>
      <a:hlink>
        <a:srgbClr val="262775"/>
      </a:hlink>
      <a:folHlink>
        <a:srgbClr val="262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CARLIER Sophie</dc:creator>
</cp:coreProperties>
</file>